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57" r:id="rId5"/>
    <p:sldId id="267" r:id="rId6"/>
    <p:sldId id="268" r:id="rId7"/>
    <p:sldId id="269" r:id="rId8"/>
    <p:sldId id="270" r:id="rId9"/>
    <p:sldId id="263" r:id="rId10"/>
  </p:sldIdLst>
  <p:sldSz cx="14630400" cy="8229600"/>
  <p:notesSz cx="8229600" cy="14630400"/>
  <p:embeddedFontLst>
    <p:embeddedFont>
      <p:font typeface="HY견고딕" panose="02030600000101010101" pitchFamily="18" charset="-127"/>
      <p:regular r:id="rId12"/>
    </p:embeddedFont>
    <p:embeddedFont>
      <p:font typeface="함초롬바탕" panose="02030604000101010101" pitchFamily="18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F7C73-29CB-AE64-8F49-CFA988E0D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6135F-87EF-8E68-E647-AB5D7C6E0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5EF19A-F0E4-6BF4-D54A-53ECBF301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25E56-C637-6D06-A83C-42AADCD45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6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21783-B77C-6980-1E7E-DE234404C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B86948-C704-89C8-3BB9-F4A37BCA5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E05A12-A691-F0C9-E2DC-0B74A2603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D54A8-C064-C68E-8370-29B63EDAD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3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016B7-41CC-A8DF-F238-70D64755F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947CF-2D3F-F1A6-7949-22208BA1D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F20A30-5D98-45B3-ECBF-3F8CDE3E8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8C41D-03BF-F4AD-7DB5-30E16EDA4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1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DA65-2FCC-7743-06B2-EC9BC19F1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B9CDF4-24FB-8F02-A17B-2F3D70505E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41F6E5-B446-9A19-6D65-032202395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85269-8287-62A2-72E5-FF286663CF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9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00C3A-97FE-D778-8881-2A219EFA9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6677E5-D423-075B-98FB-4A04B205A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2715DE-5B67-5F82-2C06-B79E228FD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22BF6-EB44-2EC9-BEAD-2F6AE11D18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DF096-9C44-265A-AF0C-B5A680E03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B23A5A-89D2-0C16-AC60-E3D2DFC2B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55FE4E-2929-3498-07E9-253705FDF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620AF-0008-B1B9-B8E7-2669478B7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7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20.jp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소프트웨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9CF4EE2-6805-065C-BF40-EA06D56B3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497" y="0"/>
            <a:ext cx="3837637" cy="8229600"/>
          </a:xfrm>
          <a:prstGeom prst="rect">
            <a:avLst/>
          </a:prstGeom>
        </p:spPr>
      </p:pic>
      <p:pic>
        <p:nvPicPr>
          <p:cNvPr id="8" name="그림 7" descr="텍스트, 스크린샷, 소프트웨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7C1ABDC-0150-6B5A-7933-79FF52163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124" y="0"/>
            <a:ext cx="3837637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2531" y="2509487"/>
            <a:ext cx="598646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altLang="ko-KR" sz="3550" b="1">
                <a:latin typeface="HY견고딕" panose="02030600000101010101" pitchFamily="18" charset="-127"/>
                <a:ea typeface="HY견고딕" panose="02030600000101010101" pitchFamily="18" charset="-127"/>
              </a:rPr>
              <a:t>MIT App Inventor</a:t>
            </a:r>
          </a:p>
          <a:p>
            <a:pPr marL="0" indent="0" algn="ctr">
              <a:lnSpc>
                <a:spcPts val="4450"/>
              </a:lnSpc>
              <a:buNone/>
            </a:pPr>
            <a:r>
              <a:rPr lang="ko-KR" altLang="en-US" sz="3550" b="1">
                <a:latin typeface="HY견고딕" panose="02030600000101010101" pitchFamily="18" charset="-127"/>
                <a:ea typeface="HY견고딕" panose="02030600000101010101" pitchFamily="18" charset="-127"/>
              </a:rPr>
              <a:t>번역기 앱 만들기</a:t>
            </a:r>
            <a:endParaRPr lang="en-US" sz="355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9415805" y="3805773"/>
            <a:ext cx="7556421" cy="618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 인공지능과 영상 </a:t>
            </a:r>
            <a:r>
              <a:rPr lang="en-US" sz="2400" b="1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프로젝트 과제 </a:t>
            </a:r>
            <a:r>
              <a:rPr lang="ko-KR" altLang="en-US" sz="2400" b="1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발표</a:t>
            </a:r>
            <a:endParaRPr 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11160783" y="43168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202025016 - 이은우</a:t>
            </a:r>
            <a:endParaRPr 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 descr="텍스트, 스크린샷, 운영 체제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2A2B34F-92A0-150A-AC9D-188C6A3E6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54" y="0"/>
            <a:ext cx="383763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4019A-6D61-33BD-8270-CAD989CEB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BE60778-8204-BA13-4AF3-9C2E64C5678C}"/>
              </a:ext>
            </a:extLst>
          </p:cNvPr>
          <p:cNvSpPr/>
          <p:nvPr/>
        </p:nvSpPr>
        <p:spPr>
          <a:xfrm>
            <a:off x="10937928" y="217378"/>
            <a:ext cx="345288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altLang="ko-KR" sz="3550" b="1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ChatGPT </a:t>
            </a:r>
            <a:r>
              <a:rPr lang="ko-KR" altLang="en-US" sz="3550" b="1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활용</a:t>
            </a:r>
            <a:endParaRPr lang="en-US" sz="355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9F327B-BB5F-BF6E-624E-B0381F717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83" y="244247"/>
            <a:ext cx="2505425" cy="18481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1871E5-2C2A-75A8-C88E-E914CFFB0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184" y="240831"/>
            <a:ext cx="6030167" cy="60492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172259-A954-D405-4117-EDF34FE36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83" y="2209426"/>
            <a:ext cx="2191056" cy="16671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CFFC0A1-A2C2-2D6B-CDD8-5D9F293D1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83" y="4083213"/>
            <a:ext cx="2076740" cy="22672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D04B8D-1961-BFB6-5D70-72ADC9DF7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0818" y="1594092"/>
            <a:ext cx="8564170" cy="54300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28CCD1-7D15-5477-050E-36173BA040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2080" y="1168301"/>
            <a:ext cx="7735380" cy="62397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40C069-94B7-0894-2D75-86BD5BF9A3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5008" y="2748165"/>
            <a:ext cx="7964011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4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35316-B26F-9C42-9B5D-0996BCEA3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DBDDF4C-F459-FF23-D673-5F0C7470592B}"/>
              </a:ext>
            </a:extLst>
          </p:cNvPr>
          <p:cNvSpPr/>
          <p:nvPr/>
        </p:nvSpPr>
        <p:spPr>
          <a:xfrm>
            <a:off x="10162903" y="240831"/>
            <a:ext cx="415399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4450"/>
              </a:lnSpc>
              <a:buNone/>
            </a:pPr>
            <a:r>
              <a:rPr lang="ko-KR" altLang="en-US" sz="3550" b="1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앱 초반 구상도 </a:t>
            </a:r>
            <a:endParaRPr lang="en-US" sz="355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5732D8-54A2-1887-40D4-BA2AF6C6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54" y="674632"/>
            <a:ext cx="9486759" cy="573869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4267BC0-14F1-F994-AA44-08130D8F2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731" y="1530726"/>
            <a:ext cx="7633918" cy="546498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D7F32D-E96A-E3EE-EE64-1A909704B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479" y="1941638"/>
            <a:ext cx="8122433" cy="604713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2436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80431" y="218675"/>
            <a:ext cx="82893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메인 화면</a:t>
            </a:r>
            <a:r>
              <a:rPr lang="en-US" altLang="ko-KR" sz="445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[</a:t>
            </a:r>
            <a:r>
              <a:rPr lang="ko-KR" altLang="en-US" sz="445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번역기 선택 및 현지 시각 확인</a:t>
            </a:r>
            <a:r>
              <a:rPr lang="en-US" altLang="ko-KR" sz="445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]</a:t>
            </a:r>
            <a:endParaRPr lang="en-US" sz="44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8161402" y="1474783"/>
            <a:ext cx="6274031" cy="2893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덜 급하면 직접 텍스트를 작성하는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’텍스트 번역기’</a:t>
            </a:r>
            <a:endParaRPr lang="ko-KR" altLang="en-US" sz="18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대방의 말을 못 알아먹을 때 급하게 사용해야할 때 음성을 인식하고 그것을 한국어로 번역하는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’음성 인식 번역기‘</a:t>
            </a:r>
            <a:endParaRPr lang="en-US" altLang="ko-KR" sz="1800" b="1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음식점에서 메뉴판이나 호텔에서 안내 문구를 해석하기 위해 카메라를 사용한 ’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화면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[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이미지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]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번역기’</a:t>
            </a:r>
            <a:endParaRPr lang="ko-KR" altLang="en-US" sz="18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ko-KR" altLang="en-US" sz="18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61BE8-054D-F8FA-232F-B3FB16BD3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72" y="1067495"/>
            <a:ext cx="4549395" cy="69509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562BCA0-8B76-D0C7-F1C9-62C16A9F8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417" y="1038697"/>
            <a:ext cx="2704624" cy="675249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0380E2C-7B86-7E4F-02BE-05EE46FEE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482" y="4301594"/>
            <a:ext cx="2529739" cy="33697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 4">
            <a:extLst>
              <a:ext uri="{FF2B5EF4-FFF2-40B4-BE49-F238E27FC236}">
                <a16:creationId xmlns:a16="http://schemas.microsoft.com/office/drawing/2014/main" id="{D0F513E2-28AE-CB0A-34ED-BA7385063E36}"/>
              </a:ext>
            </a:extLst>
          </p:cNvPr>
          <p:cNvSpPr/>
          <p:nvPr/>
        </p:nvSpPr>
        <p:spPr>
          <a:xfrm>
            <a:off x="8325993" y="4301594"/>
            <a:ext cx="5944848" cy="3091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0" algn="just" fontAlgn="base">
              <a:lnSpc>
                <a:spcPct val="160000"/>
              </a:lnSpc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※</a:t>
            </a:r>
            <a:r>
              <a:rPr lang="ko-KR" altLang="en-US" b="1" kern="0">
                <a:solidFill>
                  <a:srgbClr val="000000"/>
                </a:solidFill>
                <a:latin typeface="+mj-ea"/>
              </a:rPr>
              <a:t>고려사항</a:t>
            </a:r>
            <a:r>
              <a:rPr lang="en-US" altLang="ko-KR" b="1" kern="0">
                <a:solidFill>
                  <a:srgbClr val="000000"/>
                </a:solidFill>
                <a:latin typeface="+mj-ea"/>
              </a:rPr>
              <a:t>※</a:t>
            </a:r>
            <a:endParaRPr lang="en-US" altLang="ko-KR" sz="1800" b="1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R="0" lvl="0" algn="just" fontAlgn="base" latinLnBrk="1">
              <a:lnSpc>
                <a:spcPct val="160000"/>
              </a:lnSpc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컴포넌트 중에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[Maker]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라는 버튼이 존재함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</a:p>
          <a:p>
            <a:pPr marR="0" lvl="0" algn="just" fontAlgn="base" latinLnBrk="1">
              <a:lnSpc>
                <a:spcPct val="160000"/>
              </a:lnSpc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본래는 앱 제작자 소개를 위한 화면을 구현하려 했으나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이를 클릭하면 유저가 로그인하는 화면을 구상하고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br>
              <a:rPr lang="en-US" altLang="ko-KR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ko-KR" altLang="en-US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로그인해서 사용했던 </a:t>
            </a:r>
            <a:r>
              <a:rPr lang="ko-KR" altLang="en-US" sz="1800" b="1" u="sng" kern="0" spc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번역</a:t>
            </a:r>
            <a:r>
              <a:rPr lang="en-US" altLang="ko-KR" sz="1800" b="1" u="sng" kern="0" spc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, </a:t>
            </a:r>
            <a:r>
              <a:rPr lang="ko-KR" altLang="en-US" sz="1800" b="1" u="sng" kern="0" spc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번역 기록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을 저장하는 </a:t>
            </a:r>
            <a:br>
              <a:rPr lang="en-US" altLang="ko-KR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ko-KR" altLang="en-US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기능으로 구현하는 것을 고려함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800" b="1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3C3CAA-C8E8-83D0-0594-EC501B964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5798" y="1345991"/>
            <a:ext cx="7345237" cy="4816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2DB7E-A56D-1E82-B054-3FF71DF1A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33781548-ADAE-856F-B5A3-3753CAAF9878}"/>
              </a:ext>
            </a:extLst>
          </p:cNvPr>
          <p:cNvSpPr/>
          <p:nvPr/>
        </p:nvSpPr>
        <p:spPr>
          <a:xfrm>
            <a:off x="380431" y="218675"/>
            <a:ext cx="82893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현지 시각 확인 기능의 문제점</a:t>
            </a:r>
            <a:endParaRPr lang="en-US" sz="44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825C190E-E0FF-4CBC-EDEB-06A3CE52A4EE}"/>
              </a:ext>
            </a:extLst>
          </p:cNvPr>
          <p:cNvSpPr/>
          <p:nvPr/>
        </p:nvSpPr>
        <p:spPr>
          <a:xfrm>
            <a:off x="8052846" y="1280268"/>
            <a:ext cx="6427242" cy="4419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06730" marR="0" indent="-342900" algn="just" fontAlgn="base" latinLnBrk="1">
              <a:lnSpc>
                <a:spcPct val="160000"/>
              </a:lnSpc>
              <a:buFont typeface="+mj-ea"/>
              <a:buAutoNum type="circleNumDbPlain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선택한 나라에 따라 시차를 적용한 시간을 계산하는 </a:t>
            </a:r>
            <a:b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수동 방식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]</a:t>
            </a:r>
            <a:endParaRPr lang="ko-KR" altLang="en-US" sz="1800" kern="0" spc="0">
              <a:solidFill>
                <a:srgbClr val="000000"/>
              </a:solidFill>
              <a:effectLst/>
              <a:latin typeface="+mn-ea"/>
            </a:endParaRPr>
          </a:p>
          <a:p>
            <a:pPr marL="506730" marR="0" indent="-342900" algn="just" fontAlgn="base" latinLnBrk="1">
              <a:lnSpc>
                <a:spcPct val="160000"/>
              </a:lnSpc>
              <a:buFont typeface="+mj-ea"/>
              <a:buAutoNum type="circleNumDbPlain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나라를 선택하면 그 나라 지역의 위도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/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경도를 기반으로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[Google Time Zone API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를 요청하는 방식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]</a:t>
            </a:r>
          </a:p>
          <a:p>
            <a:pPr marL="506730" marR="0" indent="-342900" algn="just" fontAlgn="base" latinLnBrk="1">
              <a:lnSpc>
                <a:spcPct val="160000"/>
              </a:lnSpc>
              <a:buFont typeface="+mj-ea"/>
              <a:buAutoNum type="circleNumDbPlain"/>
            </a:pPr>
            <a:endParaRPr lang="en-US" altLang="ko-KR" sz="1800" b="1" kern="0" spc="0">
              <a:solidFill>
                <a:srgbClr val="000000"/>
              </a:solidFill>
              <a:effectLst/>
              <a:latin typeface="+mn-ea"/>
            </a:endParaRPr>
          </a:p>
          <a:p>
            <a:pPr marL="506730" indent="-34290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2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번의 경우엔 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API 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사용후 나온 결과가 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JSONText 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형식인데 이를 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Decoding[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복호화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]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까지 해야하는 방식으로 설계되고 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JSONText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</a:rPr>
              <a:t>의 형태가 </a:t>
            </a:r>
            <a:r>
              <a:rPr lang="en-US" altLang="ko-KR" sz="1600" b="1" kern="0">
                <a:solidFill>
                  <a:srgbClr val="000000"/>
                </a:solidFill>
                <a:latin typeface="+mn-ea"/>
              </a:rPr>
              <a:t>API</a:t>
            </a:r>
            <a:r>
              <a:rPr lang="ko-KR" altLang="en-US" sz="1600" b="1" kern="0">
                <a:solidFill>
                  <a:srgbClr val="000000"/>
                </a:solidFill>
                <a:latin typeface="+mn-ea"/>
              </a:rPr>
              <a:t>별로 다르게 구성되어있어 정확하게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 복호화하지 못하는 오류가 자꾸 발생하기에 가장 쉬운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하지만 각 나라의 시차를 계산한 긴 시간의 작업 방식을 택하였다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600" b="1" kern="0" spc="0">
              <a:solidFill>
                <a:srgbClr val="000000"/>
              </a:solidFill>
              <a:effectLst/>
              <a:latin typeface="+mn-ea"/>
            </a:endParaRPr>
          </a:p>
          <a:p>
            <a:pPr marL="506730" marR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ko-KR" altLang="en-US" sz="1800" kern="0" spc="0">
              <a:solidFill>
                <a:srgbClr val="000000"/>
              </a:solidFill>
              <a:effectLst/>
              <a:latin typeface="+mn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ko-KR" altLang="en-US" sz="1800" kern="0" spc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82AC5E89-5D51-32A1-3D94-2877D38E4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034" y="1104285"/>
            <a:ext cx="2786344" cy="37115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" name="Picture 12">
            <a:extLst>
              <a:ext uri="{FF2B5EF4-FFF2-40B4-BE49-F238E27FC236}">
                <a16:creationId xmlns:a16="http://schemas.microsoft.com/office/drawing/2014/main" id="{0D8F9895-0166-5E39-DA3D-2499E25C7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31" y="1280268"/>
            <a:ext cx="4705136" cy="29680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그림 4" descr="텍스트, 스크린샷, 폰트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13A8AF3-0138-D419-7950-725D7AB568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500"/>
          <a:stretch/>
        </p:blipFill>
        <p:spPr>
          <a:xfrm>
            <a:off x="646729" y="4471792"/>
            <a:ext cx="4172539" cy="3329241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0B5D10F-476A-D786-4798-62CBA393656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4705" r="50210"/>
          <a:stretch/>
        </p:blipFill>
        <p:spPr>
          <a:xfrm>
            <a:off x="4972890" y="4992696"/>
            <a:ext cx="3192631" cy="11611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C6063B24-98A1-9E51-7E83-8A1312C8CA3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4337"/>
          <a:stretch/>
        </p:blipFill>
        <p:spPr>
          <a:xfrm>
            <a:off x="380431" y="865218"/>
            <a:ext cx="11465256" cy="676622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3E9EA5-B7F2-2C88-FF6B-52E7F71E9B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9479" y="1552543"/>
            <a:ext cx="6548743" cy="24977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6ED4E9D-7E48-BCD8-42EE-95A71E543F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729" y="850135"/>
            <a:ext cx="10595470" cy="679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6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53547-A8EF-237B-3027-F3655E7E3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D1D8A7E-31B4-B399-8D38-1200CA456233}"/>
              </a:ext>
            </a:extLst>
          </p:cNvPr>
          <p:cNvSpPr/>
          <p:nvPr/>
        </p:nvSpPr>
        <p:spPr>
          <a:xfrm>
            <a:off x="380431" y="218675"/>
            <a:ext cx="82893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텍스트 번역기 화면</a:t>
            </a:r>
            <a:r>
              <a:rPr lang="en-US" altLang="ko-KR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[</a:t>
            </a:r>
            <a:r>
              <a:rPr lang="ko-KR" altLang="en-US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텍스트를 입력해 원하는 언어로 번역</a:t>
            </a:r>
            <a:r>
              <a:rPr lang="en-US" altLang="ko-KR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]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5E08ECB-3061-7DD4-B2BA-A2D84BDDAF31}"/>
              </a:ext>
            </a:extLst>
          </p:cNvPr>
          <p:cNvSpPr/>
          <p:nvPr/>
        </p:nvSpPr>
        <p:spPr>
          <a:xfrm>
            <a:off x="8161403" y="1280268"/>
            <a:ext cx="6176250" cy="4907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b="1"/>
              <a:t>텍스트 박스</a:t>
            </a:r>
            <a:r>
              <a:rPr lang="en-US" altLang="ko-KR" b="1"/>
              <a:t>[original]</a:t>
            </a:r>
            <a:r>
              <a:rPr lang="ko-KR" altLang="en-US" b="1"/>
              <a:t>에 한국어를 입력후</a:t>
            </a:r>
            <a:endParaRPr lang="en-US" altLang="ko-KR" b="1"/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b="1"/>
              <a:t>번역될 언어를 선택하는 리스트</a:t>
            </a:r>
            <a:r>
              <a:rPr lang="en-US" altLang="ko-KR" b="1"/>
              <a:t>[Language]</a:t>
            </a:r>
            <a:r>
              <a:rPr lang="ko-KR" altLang="en-US" b="1"/>
              <a:t>에서 언어를 선택하고</a:t>
            </a:r>
            <a:endParaRPr lang="en-US" altLang="ko-KR" b="1"/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b="1"/>
              <a:t> 구글번역 아이콘 이미지 버튼</a:t>
            </a:r>
            <a:r>
              <a:rPr lang="en-US" altLang="ko-KR" b="1"/>
              <a:t>[Select]</a:t>
            </a:r>
            <a:r>
              <a:rPr lang="ko-KR" altLang="en-US" b="1"/>
              <a:t>을 누르면 </a:t>
            </a:r>
            <a:endParaRPr lang="en-US" altLang="ko-KR" b="1"/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b="1"/>
              <a:t>레이아웃의 레이블</a:t>
            </a:r>
            <a:r>
              <a:rPr lang="en-US" altLang="ko-KR" b="1"/>
              <a:t>[Result]</a:t>
            </a:r>
            <a:r>
              <a:rPr lang="ko-KR" altLang="en-US" b="1"/>
              <a:t>에 번역된 결과를 출력</a:t>
            </a:r>
          </a:p>
          <a:p>
            <a:pPr marL="506730" marR="0" indent="-342900" algn="just" fontAlgn="base" latinLnBrk="1">
              <a:lnSpc>
                <a:spcPct val="160000"/>
              </a:lnSpc>
              <a:buFont typeface="+mj-ea"/>
              <a:buAutoNum type="circleNumDbPlain"/>
            </a:pPr>
            <a:endParaRPr lang="en-US" altLang="ko-KR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63830" marR="0" algn="just" fontAlgn="base" latinLnBrk="1">
              <a:lnSpc>
                <a:spcPct val="160000"/>
              </a:lnSpc>
            </a:pPr>
            <a:r>
              <a:rPr lang="en-US" altLang="ko-KR" b="1" kern="0">
                <a:solidFill>
                  <a:srgbClr val="000000"/>
                </a:solidFill>
                <a:latin typeface="+mn-ea"/>
              </a:rPr>
              <a:t>※</a:t>
            </a:r>
            <a:r>
              <a:rPr lang="ko-KR" altLang="en-US" b="1" kern="0">
                <a:solidFill>
                  <a:srgbClr val="000000"/>
                </a:solidFill>
                <a:latin typeface="+mn-ea"/>
              </a:rPr>
              <a:t>고려사항</a:t>
            </a:r>
            <a:r>
              <a:rPr lang="en-US" altLang="ko-KR" b="1" kern="0">
                <a:solidFill>
                  <a:srgbClr val="000000"/>
                </a:solidFill>
                <a:latin typeface="+mn-ea"/>
              </a:rPr>
              <a:t>※</a:t>
            </a:r>
            <a:endParaRPr lang="ko-KR" altLang="en-US" sz="1800" b="1" kern="0" spc="0">
              <a:solidFill>
                <a:srgbClr val="000000"/>
              </a:solidFill>
              <a:effectLst/>
              <a:latin typeface="+mn-ea"/>
            </a:endParaRPr>
          </a:p>
          <a:p>
            <a:pPr marL="285750" lvl="0" indent="-285750" fontAlgn="base">
              <a:buFont typeface="Wingdings" panose="05000000000000000000" pitchFamily="2" charset="2"/>
              <a:buChar char="ü"/>
            </a:pPr>
            <a:r>
              <a:rPr lang="ko-KR" altLang="en-US" b="1"/>
              <a:t>해당 번역 기능은 </a:t>
            </a:r>
            <a:r>
              <a:rPr lang="en-US" altLang="ko-KR" b="1"/>
              <a:t>GoogleTranslator API</a:t>
            </a:r>
            <a:r>
              <a:rPr lang="ko-KR" altLang="en-US" b="1"/>
              <a:t>를 사용하는데</a:t>
            </a:r>
            <a:r>
              <a:rPr lang="en-US" altLang="ko-KR" b="1"/>
              <a:t>, </a:t>
            </a:r>
            <a:br>
              <a:rPr lang="en-US" altLang="ko-KR" b="1"/>
            </a:br>
            <a:r>
              <a:rPr lang="en-US" altLang="ko-KR" b="1"/>
              <a:t>API</a:t>
            </a:r>
            <a:r>
              <a:rPr lang="ko-KR" altLang="en-US" b="1"/>
              <a:t>마다 제한된 </a:t>
            </a:r>
            <a:r>
              <a:rPr lang="en-US" altLang="ko-KR" b="1"/>
              <a:t>Key</a:t>
            </a:r>
            <a:r>
              <a:rPr lang="ko-KR" altLang="en-US" b="1"/>
              <a:t>값을 제공하므로 번역하는데에 한계가 있다</a:t>
            </a:r>
            <a:r>
              <a:rPr lang="en-US" altLang="ko-KR" b="1"/>
              <a:t>. </a:t>
            </a:r>
            <a:r>
              <a:rPr lang="ko-KR" altLang="en-US" b="1"/>
              <a:t>그러므로 이 </a:t>
            </a:r>
            <a:r>
              <a:rPr lang="en-US" altLang="ko-KR" b="1"/>
              <a:t>API Key</a:t>
            </a:r>
            <a:r>
              <a:rPr lang="ko-KR" altLang="en-US" b="1"/>
              <a:t>를 새로 발급하는 자동화 기능을 구현을 고려함</a:t>
            </a:r>
            <a:endParaRPr lang="en-US" altLang="ko-KR" b="1"/>
          </a:p>
          <a:p>
            <a:pPr lvl="0" fontAlgn="base"/>
            <a:endParaRPr lang="ko-KR" altLang="en-US" b="1"/>
          </a:p>
          <a:p>
            <a:pPr marL="285750" lvl="0" indent="-285750" fontAlgn="base">
              <a:buFont typeface="Wingdings" panose="05000000000000000000" pitchFamily="2" charset="2"/>
              <a:buChar char="ü"/>
            </a:pPr>
            <a:r>
              <a:rPr lang="en-US" altLang="ko-KR" b="1"/>
              <a:t>1</a:t>
            </a:r>
            <a:r>
              <a:rPr lang="ko-KR" altLang="en-US" b="1"/>
              <a:t>차 구현단계인 번역할 원본 언어가 한국어로 강제되어</a:t>
            </a:r>
            <a:br>
              <a:rPr lang="en-US" altLang="ko-KR" b="1"/>
            </a:br>
            <a:r>
              <a:rPr lang="ko-KR" altLang="en-US" b="1"/>
              <a:t>있는데 정상적으로 기능들이 동작 되고</a:t>
            </a:r>
            <a:r>
              <a:rPr lang="en-US" altLang="ko-KR" b="1"/>
              <a:t>, </a:t>
            </a:r>
            <a:r>
              <a:rPr lang="ko-KR" altLang="en-US" b="1"/>
              <a:t>번역에 문제가 </a:t>
            </a:r>
            <a:br>
              <a:rPr lang="en-US" altLang="ko-KR" b="1"/>
            </a:br>
            <a:r>
              <a:rPr lang="ko-KR" altLang="en-US" b="1"/>
              <a:t>생기지 않으면 원본 언어를 꼭 한국어만이 아닌 다른 나라 언어로 선택 후 번역하는 기능도 구현을 고려함</a:t>
            </a:r>
            <a:r>
              <a:rPr lang="en-US" altLang="ko-KR" b="1"/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211940-772B-B69E-C262-33F79A498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8" y="1023064"/>
            <a:ext cx="3962991" cy="64800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0956B9-49DD-C5E3-9E59-DE2728BE0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473" y="1083144"/>
            <a:ext cx="2721258" cy="64199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26DA225-A0FE-39C9-55CC-B8EC5CE13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626" y="6276632"/>
            <a:ext cx="2339148" cy="195296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84C2E8-0FD6-DF7F-4A98-83E65168D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670" y="1091870"/>
            <a:ext cx="10364646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2DA83-B9F1-F726-5846-415C92416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433148D-4809-70C6-FED4-1297D9ECD77E}"/>
              </a:ext>
            </a:extLst>
          </p:cNvPr>
          <p:cNvSpPr/>
          <p:nvPr/>
        </p:nvSpPr>
        <p:spPr>
          <a:xfrm>
            <a:off x="380431" y="218675"/>
            <a:ext cx="82893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음성 인식 번역기 화면</a:t>
            </a:r>
            <a:r>
              <a:rPr lang="en-US" altLang="ko-KR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[</a:t>
            </a:r>
            <a:r>
              <a:rPr lang="ko-KR" altLang="en-US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음성을 인식해 원하는 언어로 번역</a:t>
            </a:r>
            <a:r>
              <a:rPr lang="en-US" altLang="ko-KR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]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58F6DE08-C31A-793E-74D8-97B420F1B4E0}"/>
              </a:ext>
            </a:extLst>
          </p:cNvPr>
          <p:cNvSpPr/>
          <p:nvPr/>
        </p:nvSpPr>
        <p:spPr>
          <a:xfrm>
            <a:off x="7041443" y="927454"/>
            <a:ext cx="6997285" cy="3694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마이크 아이콘 버튼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[Record]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을 누르면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앱에 내장된</a:t>
            </a:r>
            <a:b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</a:b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컴포넌트인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SpeechRecognizer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을 통해 녹음을 하고</a:t>
            </a: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박스안에 존재하는</a:t>
            </a:r>
            <a:r>
              <a:rPr lang="ko-KR" altLang="en-US" sz="1800" b="1" kern="0" spc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레이블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[Detect]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에 인식된 음성을 </a:t>
            </a:r>
            <a:r>
              <a:rPr lang="ko-KR" altLang="en-US" b="1" kern="0">
                <a:solidFill>
                  <a:srgbClr val="000000"/>
                </a:solidFill>
                <a:latin typeface="+mn-ea"/>
              </a:rPr>
              <a:t>앱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에 </a:t>
            </a:r>
            <a:b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</a:b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내장된 컴포넌트인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TextToSpeech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를 통해 텍스트로 표현</a:t>
            </a: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번역하고 싶은 나라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[LanguageSelect]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를 고르고</a:t>
            </a: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구글번역기 아이콘 버튼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[SelectButton]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을 클릭 시 텍스트 </a:t>
            </a:r>
            <a:b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</a:b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번역과 마찬가지로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Google Translate API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를 이용하여 번역</a:t>
            </a: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박스 안에 존재하는 레이블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[Result]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에 번역된 결과를 출력</a:t>
            </a:r>
          </a:p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6A9B6-1257-711D-913F-F140A64E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7" y="1083144"/>
            <a:ext cx="3890552" cy="64199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1CE4E5-6303-D5B0-B5E3-27DD35753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732" y="1016228"/>
            <a:ext cx="2652702" cy="64868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8AEA85-6D01-BC94-12B8-E94AA851D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447" y="4799652"/>
            <a:ext cx="2265189" cy="2502494"/>
          </a:xfrm>
          <a:prstGeom prst="rect">
            <a:avLst/>
          </a:prstGeom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id="{D8AAA8D7-EBCC-8554-F8E9-745DF7ACC685}"/>
              </a:ext>
            </a:extLst>
          </p:cNvPr>
          <p:cNvSpPr/>
          <p:nvPr/>
        </p:nvSpPr>
        <p:spPr>
          <a:xfrm>
            <a:off x="8257942" y="4954568"/>
            <a:ext cx="6079711" cy="2354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현재는 인식되는 음성이 한국어로 고정되어있으나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b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</a:b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이번에는 음성 인식인 만큼 인식된 음성의 언어를 자동으로 분석하여 언어를 파악하는 기능을 구현을 고려</a:t>
            </a:r>
            <a:r>
              <a:rPr lang="ko-KR" altLang="en-US" b="1" kern="0">
                <a:solidFill>
                  <a:srgbClr val="000000"/>
                </a:solidFill>
                <a:latin typeface="+mn-ea"/>
              </a:rPr>
              <a:t>함</a:t>
            </a:r>
            <a:r>
              <a:rPr lang="en-US" altLang="ko-KR" b="1" kern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800" b="1" kern="0" spc="0">
              <a:solidFill>
                <a:srgbClr val="000000"/>
              </a:solidFill>
              <a:effectLst/>
              <a:latin typeface="+mn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ko-KR" altLang="en-US" sz="1800" b="1" kern="0" spc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0D1C5C-E717-2BF6-35BE-6BF64DA54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031" y="1083144"/>
            <a:ext cx="9097645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6BB7A-4932-C2C1-F9B2-E33E59A79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B76BA9B-9395-D772-93DE-7E4E476E95F3}"/>
              </a:ext>
            </a:extLst>
          </p:cNvPr>
          <p:cNvSpPr/>
          <p:nvPr/>
        </p:nvSpPr>
        <p:spPr>
          <a:xfrm>
            <a:off x="380431" y="218675"/>
            <a:ext cx="82893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이미지 번역기 화면</a:t>
            </a:r>
            <a:r>
              <a:rPr lang="en-US" altLang="ko-KR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[</a:t>
            </a:r>
            <a:r>
              <a:rPr lang="ko-KR" altLang="en-US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이미지를 찍고 추출된 텍스트를 번역</a:t>
            </a:r>
            <a:r>
              <a:rPr lang="en-US" altLang="ko-KR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]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AEE68772-4C52-CC0A-E491-E74F4AB71CCC}"/>
              </a:ext>
            </a:extLst>
          </p:cNvPr>
          <p:cNvSpPr/>
          <p:nvPr/>
        </p:nvSpPr>
        <p:spPr>
          <a:xfrm>
            <a:off x="7041444" y="927454"/>
            <a:ext cx="6687082" cy="3694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b="1" kern="0">
                <a:solidFill>
                  <a:srgbClr val="000000"/>
                </a:solidFill>
                <a:latin typeface="+mn-ea"/>
              </a:rPr>
              <a:t>번역할 언어를 선택함</a:t>
            </a:r>
            <a:r>
              <a:rPr lang="en-US" altLang="ko-KR" b="1" kern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b="1" kern="0">
                <a:solidFill>
                  <a:srgbClr val="000000"/>
                </a:solidFill>
                <a:latin typeface="+mn-ea"/>
              </a:rPr>
              <a:t>재생 버튼을 클릭하면 </a:t>
            </a:r>
            <a:r>
              <a:rPr lang="en-US" altLang="ko-KR" b="1" kern="0">
                <a:solidFill>
                  <a:srgbClr val="000000"/>
                </a:solidFill>
                <a:latin typeface="+mn-ea"/>
              </a:rPr>
              <a:t>Camera </a:t>
            </a:r>
            <a:r>
              <a:rPr lang="ko-KR" altLang="en-US" b="1" kern="0">
                <a:solidFill>
                  <a:srgbClr val="000000"/>
                </a:solidFill>
                <a:latin typeface="+mn-ea"/>
              </a:rPr>
              <a:t>컴포넌트를 통해 사진을 </a:t>
            </a:r>
            <a:br>
              <a:rPr lang="en-US" altLang="ko-KR" b="1" kern="0">
                <a:solidFill>
                  <a:srgbClr val="000000"/>
                </a:solidFill>
                <a:latin typeface="+mn-ea"/>
              </a:rPr>
            </a:br>
            <a:r>
              <a:rPr lang="ko-KR" altLang="en-US" b="1" kern="0">
                <a:solidFill>
                  <a:srgbClr val="000000"/>
                </a:solidFill>
                <a:latin typeface="+mn-ea"/>
              </a:rPr>
              <a:t>찍는다</a:t>
            </a:r>
            <a:r>
              <a:rPr lang="en-US" altLang="ko-KR" b="1" kern="0">
                <a:solidFill>
                  <a:srgbClr val="000000"/>
                </a:solidFill>
                <a:latin typeface="+mn-ea"/>
              </a:rPr>
              <a:t>.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 </a:t>
            </a: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찍은 사진을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Web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컴포넌트를 이용해 이미지 텍스트를 분석하는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OCR API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+mn-ea"/>
              </a:rPr>
              <a:t>를 호출함</a:t>
            </a:r>
            <a:endParaRPr lang="en-US" altLang="ko-KR" sz="1800" b="1" kern="0" spc="0">
              <a:solidFill>
                <a:srgbClr val="000000"/>
              </a:solidFill>
              <a:effectLst/>
              <a:latin typeface="+mn-ea"/>
            </a:endParaRP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b="1" kern="0">
                <a:solidFill>
                  <a:srgbClr val="000000"/>
                </a:solidFill>
                <a:latin typeface="+mn-ea"/>
              </a:rPr>
              <a:t>인식된 텍스트를 레이블에 출력해줌</a:t>
            </a:r>
            <a:endParaRPr lang="en-US" altLang="ko-KR" sz="1800" b="1" kern="0" spc="0">
              <a:solidFill>
                <a:srgbClr val="000000"/>
              </a:solidFill>
              <a:effectLst/>
              <a:latin typeface="+mn-ea"/>
            </a:endParaRP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+mn-ea"/>
              </a:rPr>
              <a:t>TextRecog</a:t>
            </a:r>
            <a:r>
              <a:rPr lang="en-US" altLang="ko-KR" b="1" kern="0">
                <a:solidFill>
                  <a:srgbClr val="000000"/>
                </a:solidFill>
                <a:latin typeface="+mn-ea"/>
              </a:rPr>
              <a:t>nition</a:t>
            </a:r>
            <a:r>
              <a:rPr lang="ko-KR" altLang="en-US" b="1" kern="0">
                <a:solidFill>
                  <a:srgbClr val="000000"/>
                </a:solidFill>
                <a:latin typeface="+mn-ea"/>
              </a:rPr>
              <a:t>이라는 컴포넌트로 디지털로 변환된 </a:t>
            </a:r>
            <a:br>
              <a:rPr lang="en-US" altLang="ko-KR" b="1" kern="0">
                <a:solidFill>
                  <a:srgbClr val="000000"/>
                </a:solidFill>
                <a:latin typeface="+mn-ea"/>
              </a:rPr>
            </a:br>
            <a:r>
              <a:rPr lang="ko-KR" altLang="en-US" b="1" kern="0">
                <a:solidFill>
                  <a:srgbClr val="000000"/>
                </a:solidFill>
                <a:latin typeface="+mn-ea"/>
              </a:rPr>
              <a:t>텍스트를 번역함</a:t>
            </a:r>
            <a:r>
              <a:rPr lang="en-US" altLang="ko-KR" b="1" kern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b="1" kern="0">
                <a:solidFill>
                  <a:srgbClr val="000000"/>
                </a:solidFill>
                <a:latin typeface="+mn-ea"/>
              </a:rPr>
              <a:t>번역 결과를 출력</a:t>
            </a:r>
            <a:endParaRPr lang="en-US" altLang="ko-KR" b="1" kern="0">
              <a:solidFill>
                <a:srgbClr val="000000"/>
              </a:solidFill>
              <a:latin typeface="+mn-ea"/>
            </a:endParaRP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endParaRPr lang="en-US" altLang="ko-KR" sz="500" b="1" kern="0">
              <a:solidFill>
                <a:srgbClr val="000000"/>
              </a:solidFill>
              <a:latin typeface="+mn-ea"/>
            </a:endParaRPr>
          </a:p>
          <a:p>
            <a:pPr marL="163830" algn="just" fontAlgn="base">
              <a:lnSpc>
                <a:spcPct val="160000"/>
              </a:lnSpc>
            </a:pPr>
            <a:r>
              <a:rPr lang="en-US" altLang="ko-KR" b="1" kern="0">
                <a:solidFill>
                  <a:srgbClr val="000000"/>
                </a:solidFill>
                <a:latin typeface="+mn-ea"/>
              </a:rPr>
              <a:t>※</a:t>
            </a:r>
            <a:r>
              <a:rPr lang="ko-KR" altLang="en-US" b="1" kern="0">
                <a:solidFill>
                  <a:srgbClr val="000000"/>
                </a:solidFill>
                <a:latin typeface="+mn-ea"/>
              </a:rPr>
              <a:t>문제점</a:t>
            </a:r>
            <a:r>
              <a:rPr lang="en-US" altLang="ko-KR" b="1" kern="0">
                <a:solidFill>
                  <a:srgbClr val="000000"/>
                </a:solidFill>
                <a:latin typeface="+mn-ea"/>
              </a:rPr>
              <a:t>※</a:t>
            </a:r>
          </a:p>
          <a:p>
            <a:pPr marL="163830" algn="just" fontAlgn="base">
              <a:lnSpc>
                <a:spcPct val="160000"/>
              </a:lnSpc>
            </a:pPr>
            <a:r>
              <a:rPr lang="ko-KR" altLang="en-US" sz="1600" b="1" kern="0" spc="0">
                <a:effectLst/>
                <a:latin typeface="함초롬바탕" panose="02030604000101010101" pitchFamily="18" charset="-127"/>
              </a:rPr>
              <a:t>마찬가지로 </a:t>
            </a:r>
            <a:r>
              <a:rPr lang="en-US" altLang="ko-KR" sz="1600" b="1" kern="0" spc="0">
                <a:effectLst/>
                <a:latin typeface="함초롬바탕" panose="02030604000101010101" pitchFamily="18" charset="-127"/>
              </a:rPr>
              <a:t>API </a:t>
            </a:r>
            <a:r>
              <a:rPr lang="ko-KR" altLang="en-US" sz="1600" b="1" kern="0" spc="0">
                <a:effectLst/>
                <a:latin typeface="함초롬바탕" panose="02030604000101010101" pitchFamily="18" charset="-127"/>
              </a:rPr>
              <a:t>별로 추출되는 </a:t>
            </a:r>
            <a:r>
              <a:rPr lang="en-US" altLang="ko-KR" sz="1600" b="1" kern="0" spc="0">
                <a:effectLst/>
                <a:latin typeface="함초롬바탕" panose="02030604000101010101" pitchFamily="18" charset="-127"/>
              </a:rPr>
              <a:t>JSON text</a:t>
            </a:r>
            <a:r>
              <a:rPr lang="ko-KR" altLang="en-US" sz="1600" b="1" kern="0" spc="0">
                <a:effectLst/>
                <a:latin typeface="함초롬바탕" panose="02030604000101010101" pitchFamily="18" charset="-127"/>
              </a:rPr>
              <a:t>형식이 틀려 구현하는데에서 막혔다</a:t>
            </a:r>
            <a:r>
              <a:rPr lang="en-US" altLang="ko-KR" sz="1600" b="1" kern="0" spc="0">
                <a:effectLst/>
                <a:latin typeface="함초롬바탕" panose="02030604000101010101" pitchFamily="18" charset="-127"/>
              </a:rPr>
              <a:t>. </a:t>
            </a:r>
            <a:r>
              <a:rPr lang="ko-KR" altLang="en-US" sz="1600" b="1" kern="0" spc="0">
                <a:effectLst/>
                <a:latin typeface="함초롬바탕" panose="02030604000101010101" pitchFamily="18" charset="-127"/>
              </a:rPr>
              <a:t>이를 해결하려면 해당 </a:t>
            </a:r>
            <a:r>
              <a:rPr lang="en-US" altLang="ko-KR" sz="1600" b="1" kern="0" spc="0">
                <a:effectLst/>
                <a:latin typeface="함초롬바탕" panose="02030604000101010101" pitchFamily="18" charset="-127"/>
              </a:rPr>
              <a:t>API</a:t>
            </a:r>
            <a:r>
              <a:rPr lang="ko-KR" altLang="en-US" sz="1600" b="1" kern="0" spc="0">
                <a:effectLst/>
                <a:latin typeface="함초롬바탕" panose="02030604000101010101" pitchFamily="18" charset="-127"/>
              </a:rPr>
              <a:t>의 출력문을 보고 복호화 하는 과정에서 정확한 텍스트 포맷을 알아야 하고</a:t>
            </a:r>
            <a:r>
              <a:rPr lang="en-US" altLang="ko-KR" sz="1600" b="1" kern="0" spc="0">
                <a:effectLst/>
                <a:latin typeface="함초롬바탕" panose="02030604000101010101" pitchFamily="18" charset="-127"/>
              </a:rPr>
              <a:t>, </a:t>
            </a:r>
            <a:r>
              <a:rPr lang="ko-KR" altLang="en-US" sz="1600" b="1" kern="0" spc="0">
                <a:effectLst/>
                <a:latin typeface="함초롬바탕" panose="02030604000101010101" pitchFamily="18" charset="-127"/>
              </a:rPr>
              <a:t>사용해야하는 </a:t>
            </a:r>
            <a:r>
              <a:rPr lang="en-US" altLang="ko-KR" sz="1600" b="1" kern="0" spc="0">
                <a:effectLst/>
                <a:latin typeface="함초롬바탕" panose="02030604000101010101" pitchFamily="18" charset="-127"/>
              </a:rPr>
              <a:t>Extension</a:t>
            </a:r>
            <a:r>
              <a:rPr lang="ko-KR" altLang="en-US" sz="1600" b="1" kern="0" spc="0">
                <a:effectLst/>
                <a:latin typeface="함초롬바탕" panose="02030604000101010101" pitchFamily="18" charset="-127"/>
              </a:rPr>
              <a:t>도</a:t>
            </a:r>
            <a:r>
              <a:rPr lang="en-US" altLang="ko-KR" sz="1600" b="1" kern="0">
                <a:latin typeface="함초롬바탕" panose="02030604000101010101" pitchFamily="18" charset="-127"/>
              </a:rPr>
              <a:t> </a:t>
            </a:r>
            <a:r>
              <a:rPr lang="ko-KR" altLang="en-US" sz="1600" b="1" kern="0" spc="0">
                <a:effectLst/>
                <a:latin typeface="함초롬바탕" panose="02030604000101010101" pitchFamily="18" charset="-127"/>
              </a:rPr>
              <a:t>다양하기 때문에 해당 화면 구현은 시간이 더 필요하다</a:t>
            </a:r>
            <a:r>
              <a:rPr lang="en-US" altLang="ko-KR" sz="1600" b="1" kern="0" spc="0">
                <a:effectLst/>
                <a:latin typeface="함초롬바탕" panose="02030604000101010101" pitchFamily="18" charset="-127"/>
              </a:rPr>
              <a:t>.</a:t>
            </a:r>
            <a:endParaRPr lang="ko-KR" altLang="en-US" sz="1600" b="1" kern="0" spc="0"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BC55E-0E87-EA2D-361A-B75D3E13C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31" y="1134415"/>
            <a:ext cx="3769616" cy="5960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CA5111-80FA-0E20-ABF0-26FA38E8A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359" y="1134415"/>
            <a:ext cx="2515311" cy="61807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B2F347-BE51-98D7-0BCF-B7CB4F74D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068" y="1134415"/>
            <a:ext cx="8965992" cy="629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520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프로젝트를 마치며</a:t>
            </a:r>
            <a:endParaRPr lang="en-US" sz="44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2800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이상 번역기 앱 만들기 프로젝트 발</a:t>
            </a:r>
            <a:r>
              <a:rPr lang="en-US" sz="2800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표를 </a:t>
            </a:r>
            <a:r>
              <a:rPr lang="en-US" sz="2800" dirty="0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마무리하겠습니다.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59122FB-C7BB-BD8F-CDD2-82C20E70D528}"/>
              </a:ext>
            </a:extLst>
          </p:cNvPr>
          <p:cNvSpPr/>
          <p:nvPr/>
        </p:nvSpPr>
        <p:spPr>
          <a:xfrm>
            <a:off x="793790" y="5314068"/>
            <a:ext cx="21845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2800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감사합니다</a:t>
            </a:r>
            <a:r>
              <a:rPr lang="en-US" altLang="ko-KR" sz="2800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.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533</Words>
  <Application>Microsoft Office PowerPoint</Application>
  <PresentationFormat>사용자 지정</PresentationFormat>
  <Paragraphs>57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함초롬바탕</vt:lpstr>
      <vt:lpstr>Wingdings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이은우</cp:lastModifiedBy>
  <cp:revision>31</cp:revision>
  <dcterms:created xsi:type="dcterms:W3CDTF">2025-04-03T16:14:42Z</dcterms:created>
  <dcterms:modified xsi:type="dcterms:W3CDTF">2025-05-15T17:10:06Z</dcterms:modified>
</cp:coreProperties>
</file>