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8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39900-235B-4CEB-9C29-BECE94593636}" type="datetimeFigureOut">
              <a:rPr lang="es-ES" smtClean="0"/>
              <a:t>09/02/2016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379A5-C78F-4B85-A4F7-09938FBE50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790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B99BD-C90B-440C-BA60-42B09F6BF9BE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146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B99BD-C90B-440C-BA60-42B09F6BF9BE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2294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B99BD-C90B-440C-BA60-42B09F6BF9BE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9751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F8A5-4D74-4B9C-ABCC-590864A2E09C}" type="datetimeFigureOut">
              <a:rPr lang="es-ES" smtClean="0"/>
              <a:t>09/02/2016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C5EEF-1D52-4134-9674-5762BCF04D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231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F8A5-4D74-4B9C-ABCC-590864A2E09C}" type="datetimeFigureOut">
              <a:rPr lang="es-ES" smtClean="0"/>
              <a:t>09/02/2016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C5EEF-1D52-4134-9674-5762BCF04D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6962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F8A5-4D74-4B9C-ABCC-590864A2E09C}" type="datetimeFigureOut">
              <a:rPr lang="es-ES" smtClean="0"/>
              <a:t>09/02/2016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C5EEF-1D52-4134-9674-5762BCF04D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673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F8A5-4D74-4B9C-ABCC-590864A2E09C}" type="datetimeFigureOut">
              <a:rPr lang="es-ES" smtClean="0"/>
              <a:t>09/02/2016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C5EEF-1D52-4134-9674-5762BCF04D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3415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F8A5-4D74-4B9C-ABCC-590864A2E09C}" type="datetimeFigureOut">
              <a:rPr lang="es-ES" smtClean="0"/>
              <a:t>09/02/2016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C5EEF-1D52-4134-9674-5762BCF04D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297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F8A5-4D74-4B9C-ABCC-590864A2E09C}" type="datetimeFigureOut">
              <a:rPr lang="es-ES" smtClean="0"/>
              <a:t>09/02/2016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C5EEF-1D52-4134-9674-5762BCF04D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657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F8A5-4D74-4B9C-ABCC-590864A2E09C}" type="datetimeFigureOut">
              <a:rPr lang="es-ES" smtClean="0"/>
              <a:t>09/02/2016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C5EEF-1D52-4134-9674-5762BCF04D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07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F8A5-4D74-4B9C-ABCC-590864A2E09C}" type="datetimeFigureOut">
              <a:rPr lang="es-ES" smtClean="0"/>
              <a:t>09/02/2016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C5EEF-1D52-4134-9674-5762BCF04D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894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F8A5-4D74-4B9C-ABCC-590864A2E09C}" type="datetimeFigureOut">
              <a:rPr lang="es-ES" smtClean="0"/>
              <a:t>09/02/2016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C5EEF-1D52-4134-9674-5762BCF04D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4492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F8A5-4D74-4B9C-ABCC-590864A2E09C}" type="datetimeFigureOut">
              <a:rPr lang="es-ES" smtClean="0"/>
              <a:t>09/02/2016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C5EEF-1D52-4134-9674-5762BCF04D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380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F8A5-4D74-4B9C-ABCC-590864A2E09C}" type="datetimeFigureOut">
              <a:rPr lang="es-ES" smtClean="0"/>
              <a:t>09/02/2016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C5EEF-1D52-4134-9674-5762BCF04D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585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8F8A5-4D74-4B9C-ABCC-590864A2E09C}" type="datetimeFigureOut">
              <a:rPr lang="es-ES" smtClean="0"/>
              <a:t>09/02/2016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C5EEF-1D52-4134-9674-5762BCF04D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235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9.jpg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davidmarciel@Hotmail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jpeg"/><Relationship Id="rId4" Type="http://schemas.openxmlformats.org/officeDocument/2006/relationships/hyperlink" Target="https://es.linkedin.com/pub/david-marciel/1b/805/80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4"/>
          <p:cNvSpPr txBox="1"/>
          <p:nvPr/>
        </p:nvSpPr>
        <p:spPr>
          <a:xfrm>
            <a:off x="2063552" y="2060849"/>
            <a:ext cx="83529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400" dirty="0">
                <a:latin typeface="Myriad Pro" pitchFamily="34" charset="0"/>
              </a:rPr>
              <a:t>Entrophy</a:t>
            </a:r>
          </a:p>
        </p:txBody>
      </p:sp>
      <p:sp>
        <p:nvSpPr>
          <p:cNvPr id="3" name="CaixaDeTexto 5"/>
          <p:cNvSpPr txBox="1"/>
          <p:nvPr/>
        </p:nvSpPr>
        <p:spPr>
          <a:xfrm>
            <a:off x="7364580" y="5301209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latin typeface="Dekar" pitchFamily="50" charset="0"/>
              </a:rPr>
              <a:t>David Marciel Pariente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703513" y="5578207"/>
            <a:ext cx="294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latin typeface="Dekar" pitchFamily="50" charset="0"/>
              </a:rPr>
              <a:t>30/1/2016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74568"/>
            <a:ext cx="9144000" cy="311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343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" t="-31" r="57238" b="29837"/>
          <a:stretch/>
        </p:blipFill>
        <p:spPr>
          <a:xfrm>
            <a:off x="5052462" y="1199461"/>
            <a:ext cx="3257996" cy="2626579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208" y="207357"/>
            <a:ext cx="4762500" cy="56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5663953" y="260437"/>
            <a:ext cx="4999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400" dirty="0">
                <a:solidFill>
                  <a:schemeClr val="bg1"/>
                </a:solidFill>
                <a:latin typeface="Myriad Pro" pitchFamily="34" charset="0"/>
              </a:rPr>
              <a:t>POSIBILIDADES DE NEGOCIO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1" y="420815"/>
            <a:ext cx="3521726" cy="264353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85" y="916885"/>
            <a:ext cx="2646685" cy="1982459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567608" y="6300211"/>
            <a:ext cx="7639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Aplicación en cajeros, datafonos, dispositivos móviles y cualquier pantalla táctil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4691845" y="3878901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Actualmente no hay productos competidores que exploten las </a:t>
            </a:r>
            <a:r>
              <a:rPr lang="es-ES" b="1" dirty="0"/>
              <a:t>ventajas de </a:t>
            </a:r>
            <a:r>
              <a:rPr lang="es-ES" b="1" dirty="0" err="1"/>
              <a:t>Entrophy</a:t>
            </a:r>
            <a:r>
              <a:rPr lang="es-ES" b="1" dirty="0"/>
              <a:t>.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0" r="13697"/>
          <a:stretch/>
        </p:blipFill>
        <p:spPr>
          <a:xfrm>
            <a:off x="1235144" y="3603010"/>
            <a:ext cx="2425161" cy="2158541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4571028" y="4514548"/>
            <a:ext cx="6120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Evita el “</a:t>
            </a:r>
            <a:r>
              <a:rPr lang="es-ES" dirty="0" err="1"/>
              <a:t>shoulder</a:t>
            </a:r>
            <a:r>
              <a:rPr lang="es-ES" dirty="0"/>
              <a:t> </a:t>
            </a:r>
            <a:r>
              <a:rPr lang="es-ES" dirty="0" err="1"/>
              <a:t>surfing</a:t>
            </a:r>
            <a:r>
              <a:rPr lang="es-ES" dirty="0"/>
              <a:t>” (miradas indiscretas)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Evita la inseguridad al ser grabado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Encriptado humano-Servidor en vez del cliente-servidor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 revela la clave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 permite reproducir las observaciones previas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Los clientes ya no se sentirán inseguros usando sus cajeros</a:t>
            </a:r>
          </a:p>
        </p:txBody>
      </p:sp>
    </p:spTree>
    <p:extLst>
      <p:ext uri="{BB962C8B-B14F-4D97-AF65-F5344CB8AC3E}">
        <p14:creationId xmlns:p14="http://schemas.microsoft.com/office/powerpoint/2010/main" val="337235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208" y="207357"/>
            <a:ext cx="4762500" cy="56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8616281" y="260437"/>
            <a:ext cx="2047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400" dirty="0">
                <a:solidFill>
                  <a:schemeClr val="bg1"/>
                </a:solidFill>
                <a:latin typeface="Myriad Pro" pitchFamily="34" charset="0"/>
              </a:rPr>
              <a:t>CONTACTO</a:t>
            </a:r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2902612" y="4535597"/>
            <a:ext cx="6053192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s-ES" i="1" dirty="0">
                <a:latin typeface="Calibri" charset="0"/>
              </a:rPr>
              <a:t>David Marciel Pariente</a:t>
            </a:r>
          </a:p>
          <a:p>
            <a:pPr algn="ctr"/>
            <a:r>
              <a:rPr lang="es-ES" i="1" dirty="0" err="1">
                <a:latin typeface="Calibri" charset="0"/>
              </a:rPr>
              <a:t>Tlf</a:t>
            </a:r>
            <a:r>
              <a:rPr lang="es-ES" i="1" dirty="0">
                <a:latin typeface="Calibri" charset="0"/>
              </a:rPr>
              <a:t>: 616980969</a:t>
            </a:r>
          </a:p>
          <a:p>
            <a:pPr algn="ctr"/>
            <a:r>
              <a:rPr lang="es-ES" i="1" dirty="0" smtClean="0">
                <a:latin typeface="Calibri" charset="0"/>
                <a:hlinkClick r:id="rId3"/>
              </a:rPr>
              <a:t>davidmarciel@hotmail.com</a:t>
            </a:r>
            <a:endParaRPr lang="es-ES" i="1" dirty="0">
              <a:latin typeface="Calibri" charset="0"/>
            </a:endParaRPr>
          </a:p>
          <a:p>
            <a:pPr algn="ctr">
              <a:lnSpc>
                <a:spcPct val="150000"/>
              </a:lnSpc>
            </a:pPr>
            <a:r>
              <a:rPr lang="en-GB" u="sng" dirty="0">
                <a:hlinkClick r:id="rId4"/>
              </a:rPr>
              <a:t>https://es.linkedin.com/pub/david-marciel/1b/805/803</a:t>
            </a:r>
            <a:endParaRPr lang="es-ES" i="1" dirty="0">
              <a:latin typeface="Calibri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334" y="2204865"/>
            <a:ext cx="1883748" cy="210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52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897" y="2020611"/>
            <a:ext cx="3960440" cy="2227748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208" y="207357"/>
            <a:ext cx="4762500" cy="56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6096000" y="260437"/>
            <a:ext cx="4567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400" dirty="0">
                <a:solidFill>
                  <a:schemeClr val="bg1"/>
                </a:solidFill>
                <a:latin typeface="Myriad Pro" pitchFamily="34" charset="0"/>
              </a:rPr>
              <a:t>PROBLEMA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6" y="980728"/>
            <a:ext cx="5112568" cy="287581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727345" y="4283904"/>
            <a:ext cx="496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Actualmente existen muchos riesgos que hacen que el robo de contraseñas sea fácil cuando somos grabados tecleándolo.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5416498" y="5517232"/>
            <a:ext cx="5247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 los dispositivos actuales es fácil averiguar la contraseña debido a la disposición fija de los caracteres en el teclado/pantalla.</a:t>
            </a:r>
          </a:p>
        </p:txBody>
      </p:sp>
    </p:spTree>
    <p:extLst>
      <p:ext uri="{BB962C8B-B14F-4D97-AF65-F5344CB8AC3E}">
        <p14:creationId xmlns:p14="http://schemas.microsoft.com/office/powerpoint/2010/main" val="149200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208" y="207357"/>
            <a:ext cx="4762500" cy="56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5929209" y="260437"/>
            <a:ext cx="473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400" dirty="0">
                <a:solidFill>
                  <a:schemeClr val="bg1"/>
                </a:solidFill>
                <a:latin typeface="Myriad Pro" pitchFamily="34" charset="0"/>
              </a:rPr>
              <a:t>PRODUCTO | ACTUAL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529" y="1628801"/>
            <a:ext cx="2858886" cy="1924983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2052984" y="3553784"/>
            <a:ext cx="72718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Caso Práctico: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Paco utiliza su tarjeta e un cajero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 ese cajero un ladrón (Juan) ha colocado una cámara y un lector de tarjetas.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 el momento en el que Paco introduzca su contraseña </a:t>
            </a:r>
            <a:r>
              <a:rPr lang="es-ES" dirty="0" smtClean="0"/>
              <a:t>ésta </a:t>
            </a:r>
            <a:r>
              <a:rPr lang="es-ES" dirty="0"/>
              <a:t>será grabada por la cámara de Juan y éste la conocerá. Lo mismo pasará con su tarjeta.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 partir de ese momento Juan podrá utilizar esta información para lo que desee.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Paco lo sabe y se siente inseguro</a:t>
            </a: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487536"/>
            <a:ext cx="3521726" cy="2643535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0" r="13697"/>
          <a:stretch/>
        </p:blipFill>
        <p:spPr>
          <a:xfrm>
            <a:off x="8112225" y="972530"/>
            <a:ext cx="2425161" cy="215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3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208" y="207357"/>
            <a:ext cx="4762500" cy="56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5929209" y="260437"/>
            <a:ext cx="473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400" dirty="0">
                <a:solidFill>
                  <a:schemeClr val="bg1"/>
                </a:solidFill>
                <a:latin typeface="Myriad Pro" pitchFamily="34" charset="0"/>
              </a:rPr>
              <a:t>PRODUCTO | ACTUAL</a:t>
            </a: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1" y="232391"/>
            <a:ext cx="3303811" cy="3303811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2135561" y="3734285"/>
            <a:ext cx="72718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Caso Práctico: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Paco utiliza su teléfono móvil/ordenador para ver su información bancaria e introduce su clave en presencia de Juan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Juan aprovecha la confianza de Paco para averiguar su contraseña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Juan obtiene control de las cuentas de Paco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21" y="1340769"/>
            <a:ext cx="2646685" cy="1982459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2016399" y="5271389"/>
            <a:ext cx="952307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 mismo pasaría si Paco utiliza un </a:t>
            </a:r>
            <a:r>
              <a:rPr lang="es-ES" dirty="0" err="1" smtClean="0"/>
              <a:t>datáfono</a:t>
            </a:r>
            <a:r>
              <a:rPr lang="es-ES" dirty="0" smtClean="0"/>
              <a:t> </a:t>
            </a:r>
            <a:r>
              <a:rPr lang="es-ES" dirty="0"/>
              <a:t>modificado en la tienda de Juan</a:t>
            </a:r>
          </a:p>
          <a:p>
            <a:pPr>
              <a:spcBef>
                <a:spcPts val="1200"/>
              </a:spcBef>
            </a:pPr>
            <a:r>
              <a:rPr lang="es-ES" dirty="0"/>
              <a:t>Y es que, no existe una forma efectiva de encriptar las contraseñas entre un usuario y un </a:t>
            </a:r>
            <a:r>
              <a:rPr lang="es-ES" dirty="0" smtClean="0"/>
              <a:t>ordenador</a:t>
            </a:r>
            <a:endParaRPr lang="es-ES" dirty="0"/>
          </a:p>
          <a:p>
            <a:pPr>
              <a:spcBef>
                <a:spcPts val="1200"/>
              </a:spcBef>
            </a:pPr>
            <a:r>
              <a:rPr lang="es-ES" b="1" dirty="0"/>
              <a:t>El primer nodo (datafono/móvil) siempre recibe la información sin codificar.</a:t>
            </a:r>
          </a:p>
        </p:txBody>
      </p:sp>
    </p:spTree>
    <p:extLst>
      <p:ext uri="{BB962C8B-B14F-4D97-AF65-F5344CB8AC3E}">
        <p14:creationId xmlns:p14="http://schemas.microsoft.com/office/powerpoint/2010/main" val="170482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208" y="207357"/>
            <a:ext cx="4762500" cy="56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5929209" y="260437"/>
            <a:ext cx="473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400" dirty="0">
                <a:solidFill>
                  <a:schemeClr val="bg1"/>
                </a:solidFill>
                <a:latin typeface="Myriad Pro" pitchFamily="34" charset="0"/>
              </a:rPr>
              <a:t>PRODUCTO | ENTROPHY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408102" y="3145286"/>
            <a:ext cx="81178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Como funciona: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La pantalla inicial muestra la información ordenada (imagen 1).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Al pulsar sobre ella las letras empiezan a barajarse (imagen 2).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Ahora tenemos que </a:t>
            </a:r>
            <a:r>
              <a:rPr lang="es-ES" b="1" dirty="0"/>
              <a:t>pulsar cerca de las letras que forman nuestra contraseña</a:t>
            </a:r>
            <a:r>
              <a:rPr lang="es-ES" dirty="0"/>
              <a:t>, por ejemplo si la primera es </a:t>
            </a:r>
            <a:r>
              <a:rPr lang="es-ES" dirty="0" smtClean="0"/>
              <a:t>“S” amarilla pulsaremos </a:t>
            </a:r>
            <a:r>
              <a:rPr lang="es-ES" dirty="0"/>
              <a:t>cerca de donde se encuentre la </a:t>
            </a:r>
            <a:r>
              <a:rPr lang="es-ES" dirty="0" smtClean="0"/>
              <a:t>“S” amarilla.</a:t>
            </a: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Todas </a:t>
            </a:r>
            <a:r>
              <a:rPr lang="es-ES" b="1" dirty="0"/>
              <a:t>las letras cercanas</a:t>
            </a:r>
            <a:r>
              <a:rPr lang="es-ES" dirty="0"/>
              <a:t> al lugar pulsado se consideran </a:t>
            </a:r>
            <a:r>
              <a:rPr lang="es-ES" b="1" dirty="0"/>
              <a:t>candidatas a solución </a:t>
            </a:r>
            <a:r>
              <a:rPr lang="es-ES" dirty="0"/>
              <a:t>(imagen 3 derecha).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Si todos los conjuntos candidatos contienen las letras solución el usuario será autorizado, en caso contrario no.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44" y="260437"/>
            <a:ext cx="1524942" cy="2711007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1093524" y="6064076"/>
            <a:ext cx="8802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Así conseguimos varias contraseñas aleatorias (además de la nuestra).</a:t>
            </a:r>
          </a:p>
          <a:p>
            <a:r>
              <a:rPr lang="es-ES" dirty="0"/>
              <a:t>Los observadores </a:t>
            </a:r>
            <a:r>
              <a:rPr lang="es-ES" b="1" dirty="0"/>
              <a:t>(personas, cámaras y </a:t>
            </a:r>
            <a:r>
              <a:rPr lang="es-ES" b="1" dirty="0" err="1"/>
              <a:t>hakers</a:t>
            </a:r>
            <a:r>
              <a:rPr lang="es-ES" b="1" dirty="0"/>
              <a:t>) no saben cual de todas es la válida</a:t>
            </a:r>
            <a:r>
              <a:rPr lang="es-ES" dirty="0"/>
              <a:t>.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2414361" y="3897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5193007" y="3591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8525954" y="12481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08" y="207357"/>
            <a:ext cx="1753530" cy="311738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640" y="828264"/>
            <a:ext cx="3072528" cy="546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6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793" y="231254"/>
            <a:ext cx="4762500" cy="56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5886794" y="284334"/>
            <a:ext cx="473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400" dirty="0">
                <a:solidFill>
                  <a:schemeClr val="bg1"/>
                </a:solidFill>
                <a:latin typeface="Myriad Pro" pitchFamily="34" charset="0"/>
              </a:rPr>
              <a:t>PRODUCTO | ENTROPHY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824967" y="1015430"/>
            <a:ext cx="4367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4 El sistema recibe la siguiente información:</a:t>
            </a:r>
            <a:endParaRPr lang="es-ES" sz="16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13125" y="360438"/>
            <a:ext cx="2113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1 Elegimos la clave:</a:t>
            </a:r>
            <a:endParaRPr lang="es-ES" sz="1600" dirty="0"/>
          </a:p>
        </p:txBody>
      </p:sp>
      <p:sp>
        <p:nvSpPr>
          <p:cNvPr id="3" name="CuadroTexto 2"/>
          <p:cNvSpPr txBox="1"/>
          <p:nvPr/>
        </p:nvSpPr>
        <p:spPr>
          <a:xfrm>
            <a:off x="7321631" y="6153933"/>
            <a:ext cx="2225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5 Respuesta del sistema:</a:t>
            </a:r>
            <a:endParaRPr lang="es-ES" sz="16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2" t="8537" r="44560" b="69921"/>
          <a:stretch/>
        </p:blipFill>
        <p:spPr>
          <a:xfrm>
            <a:off x="9715500" y="5429250"/>
            <a:ext cx="1795181" cy="130661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219"/>
          <a:stretch/>
        </p:blipFill>
        <p:spPr>
          <a:xfrm>
            <a:off x="8830942" y="1586302"/>
            <a:ext cx="2603539" cy="3553844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4" t="40596" r="50145" b="50083"/>
          <a:stretch/>
        </p:blipFill>
        <p:spPr>
          <a:xfrm>
            <a:off x="2069818" y="171145"/>
            <a:ext cx="1832481" cy="859483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046" y="1656367"/>
            <a:ext cx="2633755" cy="4682231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93" y="1656368"/>
            <a:ext cx="2633755" cy="4682231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112789" y="1287036"/>
            <a:ext cx="3092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2 El programa baraja las letras:</a:t>
            </a:r>
            <a:endParaRPr lang="es-ES" sz="16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137902" y="1287036"/>
            <a:ext cx="455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3 Pulso sobre las letras de mi clave (en orden)</a:t>
            </a:r>
            <a:endParaRPr lang="es-ES" sz="1600" dirty="0"/>
          </a:p>
        </p:txBody>
      </p:sp>
      <p:cxnSp>
        <p:nvCxnSpPr>
          <p:cNvPr id="20" name="Conector recto de flecha 19"/>
          <p:cNvCxnSpPr/>
          <p:nvPr/>
        </p:nvCxnSpPr>
        <p:spPr>
          <a:xfrm flipH="1">
            <a:off x="4676775" y="2152649"/>
            <a:ext cx="4371975" cy="10800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H="1">
            <a:off x="4067175" y="2152649"/>
            <a:ext cx="5358765" cy="1628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H="1">
            <a:off x="4171952" y="2191937"/>
            <a:ext cx="5612128" cy="503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H="1">
            <a:off x="4781550" y="2152649"/>
            <a:ext cx="5351161" cy="2200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 flipH="1">
            <a:off x="4676775" y="2206649"/>
            <a:ext cx="5829300" cy="3222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9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208" y="207357"/>
            <a:ext cx="4762500" cy="56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5929209" y="260437"/>
            <a:ext cx="473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400" dirty="0">
                <a:solidFill>
                  <a:schemeClr val="bg1"/>
                </a:solidFill>
                <a:latin typeface="Myriad Pro" pitchFamily="34" charset="0"/>
              </a:rPr>
              <a:t>PRODUCTO | ENTROPHY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59" y="260437"/>
            <a:ext cx="1504365" cy="2674426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698041" y="5961473"/>
            <a:ext cx="8965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000" b="1" dirty="0"/>
              <a:t>Los atacantes no ven una sola contraseña</a:t>
            </a:r>
          </a:p>
          <a:p>
            <a:pPr algn="r"/>
            <a:r>
              <a:rPr lang="es-ES" sz="2000" b="1" dirty="0"/>
              <a:t>Pero solo una es válida</a:t>
            </a:r>
            <a:endParaRPr lang="es-ES" sz="20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50760" y="3199626"/>
            <a:ext cx="71313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Caso Práctico: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Paco utiliza su tarjeta e un cajero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 ese cajero un ladrón (Juan) ha colocado una cámara y un lector de tarjetas.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 el momento en el que Paco introduzca su contraseña esta será grabada por la cámara de Juan, lo mismo pasará con su tarjeta.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Juan intentará reproducir la contraseña de Paco pero </a:t>
            </a:r>
            <a:r>
              <a:rPr lang="es-ES" b="1" dirty="0"/>
              <a:t>no sabrá cual de las 100.000 posibilidades es. </a:t>
            </a:r>
            <a:r>
              <a:rPr lang="es-ES" dirty="0"/>
              <a:t>(14*5*13*10*11 = 100.100 posibles combinaciones)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Juan no conoce la contraseña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Paco lo sabe y se siente seguro</a:t>
            </a: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994" y="858437"/>
            <a:ext cx="2770916" cy="4926072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8544272" y="4581129"/>
            <a:ext cx="2825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Conjuntos candidatos</a:t>
            </a:r>
          </a:p>
          <a:p>
            <a:r>
              <a:rPr lang="es-ES" dirty="0"/>
              <a:t>para cada pulsación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061" y="184196"/>
            <a:ext cx="1633947" cy="290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9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208" y="207357"/>
            <a:ext cx="4762500" cy="56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5929209" y="260437"/>
            <a:ext cx="473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400" dirty="0">
                <a:solidFill>
                  <a:schemeClr val="bg1"/>
                </a:solidFill>
                <a:latin typeface="Myriad Pro" pitchFamily="34" charset="0"/>
              </a:rPr>
              <a:t>ENTROPHY | TECNOLOGÍA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451833" y="491269"/>
            <a:ext cx="5464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Entrophy</a:t>
            </a:r>
            <a:r>
              <a:rPr lang="es-ES" dirty="0"/>
              <a:t> evita que los observadores externos averigüen nuestra contraseña.</a:t>
            </a:r>
          </a:p>
          <a:p>
            <a:endParaRPr lang="es-ES" dirty="0"/>
          </a:p>
          <a:p>
            <a:r>
              <a:rPr lang="es-ES" dirty="0"/>
              <a:t>Aunque alguien observe a Paco introducir su contraseña y consiga toda la información (</a:t>
            </a:r>
            <a:r>
              <a:rPr lang="es-ES" dirty="0" smtClean="0"/>
              <a:t>grabándolo, </a:t>
            </a:r>
            <a:r>
              <a:rPr lang="es-ES" dirty="0" err="1"/>
              <a:t>hackeando</a:t>
            </a:r>
            <a:r>
              <a:rPr lang="es-ES" dirty="0"/>
              <a:t> la información o modificando el datafono) no conseguiría la contraseña ni tendría capacidad de reproducir las pulsaciones observadas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45" r="30556" b="18842"/>
          <a:stretch/>
        </p:blipFill>
        <p:spPr>
          <a:xfrm>
            <a:off x="7248128" y="982539"/>
            <a:ext cx="2592288" cy="4202791"/>
          </a:xfrm>
          <a:prstGeom prst="rect">
            <a:avLst/>
          </a:prstGeom>
        </p:spPr>
      </p:pic>
      <p:cxnSp>
        <p:nvCxnSpPr>
          <p:cNvPr id="13" name="Conector recto de flecha 12"/>
          <p:cNvCxnSpPr/>
          <p:nvPr/>
        </p:nvCxnSpPr>
        <p:spPr>
          <a:xfrm flipH="1">
            <a:off x="8040216" y="1567582"/>
            <a:ext cx="630282" cy="1861418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H="1">
            <a:off x="7896200" y="1412776"/>
            <a:ext cx="144016" cy="2016224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n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348" y="4581128"/>
            <a:ext cx="5347475" cy="1785234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1995056" y="3036401"/>
            <a:ext cx="47300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La </a:t>
            </a:r>
            <a:r>
              <a:rPr lang="es-ES" b="1" dirty="0"/>
              <a:t>encriptación sucede en la cabeza del usuario </a:t>
            </a:r>
            <a:r>
              <a:rPr lang="es-ES" dirty="0"/>
              <a:t>y no entre dos dispositivos</a:t>
            </a:r>
          </a:p>
          <a:p>
            <a:endParaRPr lang="es-ES" b="1" dirty="0" smtClean="0"/>
          </a:p>
          <a:p>
            <a:r>
              <a:rPr lang="es-ES" b="1" dirty="0" smtClean="0"/>
              <a:t>Impedimos</a:t>
            </a:r>
            <a:r>
              <a:rPr lang="es-ES" dirty="0" smtClean="0"/>
              <a:t> </a:t>
            </a:r>
            <a:r>
              <a:rPr lang="es-ES" dirty="0"/>
              <a:t>el robo de contraseñas </a:t>
            </a:r>
          </a:p>
          <a:p>
            <a:r>
              <a:rPr lang="es-ES" dirty="0"/>
              <a:t>incluso </a:t>
            </a:r>
            <a:r>
              <a:rPr lang="es-ES" b="1" dirty="0"/>
              <a:t>en caso de ser grabados o </a:t>
            </a:r>
            <a:r>
              <a:rPr lang="es-ES" b="1" dirty="0" err="1"/>
              <a:t>hackeados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64142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208" y="207357"/>
            <a:ext cx="4762500" cy="56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5929209" y="260437"/>
            <a:ext cx="473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400" dirty="0">
                <a:solidFill>
                  <a:schemeClr val="bg1"/>
                </a:solidFill>
                <a:latin typeface="Myriad Pro" pitchFamily="34" charset="0"/>
              </a:rPr>
              <a:t>ENTROPHY | TECNOLOGÍA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030891" y="1155768"/>
            <a:ext cx="688961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programa es </a:t>
            </a:r>
            <a:r>
              <a:rPr lang="es-ES" b="1" dirty="0"/>
              <a:t>completamente </a:t>
            </a:r>
            <a:r>
              <a:rPr lang="es-ES" b="1" dirty="0" err="1" smtClean="0"/>
              <a:t>customizable</a:t>
            </a:r>
            <a:r>
              <a:rPr lang="es-ES" dirty="0" smtClean="0"/>
              <a:t>. Se </a:t>
            </a:r>
            <a:r>
              <a:rPr lang="es-ES" dirty="0"/>
              <a:t>pueden poner tantos alfabetos como se </a:t>
            </a:r>
            <a:r>
              <a:rPr lang="es-ES" dirty="0" smtClean="0"/>
              <a:t>quiera, </a:t>
            </a:r>
            <a:r>
              <a:rPr lang="es-ES" dirty="0"/>
              <a:t>del color y fuente deseados, modificar los tiempos de espera, </a:t>
            </a:r>
            <a:r>
              <a:rPr lang="es-ES" dirty="0" smtClean="0"/>
              <a:t>el numero </a:t>
            </a:r>
            <a:r>
              <a:rPr lang="es-ES" dirty="0"/>
              <a:t>de letras en la </a:t>
            </a:r>
            <a:r>
              <a:rPr lang="es-ES" dirty="0" smtClean="0"/>
              <a:t>contraseña… </a:t>
            </a:r>
            <a:r>
              <a:rPr lang="es-ES" dirty="0"/>
              <a:t>todo es</a:t>
            </a:r>
            <a:r>
              <a:rPr lang="es-ES" b="1" dirty="0"/>
              <a:t> a gusto del cliente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Las pantallas utilizadas como ejemplo tienen 378 letras y la media de letras candidatas por pulsación es de 11,77.</a:t>
            </a:r>
          </a:p>
          <a:p>
            <a:endParaRPr lang="es-ES" dirty="0"/>
          </a:p>
          <a:p>
            <a:r>
              <a:rPr lang="es-ES" dirty="0"/>
              <a:t>El número de posibles combinaciones es de más de </a:t>
            </a:r>
            <a:r>
              <a:rPr lang="es-ES" b="1" dirty="0"/>
              <a:t>34.000.000</a:t>
            </a:r>
            <a:r>
              <a:rPr lang="es-ES" dirty="0"/>
              <a:t> sobre el total, y en el caso de ser espiado mientras se teclea seguirán existiendo demasiadas combinaciones como para probarlas todas (en torno a </a:t>
            </a:r>
            <a:r>
              <a:rPr lang="es-ES" b="1" dirty="0"/>
              <a:t>100.000</a:t>
            </a:r>
            <a:r>
              <a:rPr lang="es-ES" dirty="0"/>
              <a:t>)</a:t>
            </a:r>
          </a:p>
          <a:p>
            <a:pPr algn="ctr"/>
            <a:endParaRPr lang="es-ES" b="1" dirty="0"/>
          </a:p>
          <a:p>
            <a:pPr algn="ctr"/>
            <a:r>
              <a:rPr lang="es-ES" b="1" dirty="0"/>
              <a:t>Aún conociendo la comunicación los ataques de fuerza bruta son inviables.</a:t>
            </a:r>
          </a:p>
          <a:p>
            <a:pPr algn="ctr"/>
            <a:endParaRPr lang="es-ES" b="1" dirty="0"/>
          </a:p>
          <a:p>
            <a:endParaRPr lang="es-ES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458" y="1052737"/>
            <a:ext cx="2770916" cy="492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4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773</Words>
  <Application>Microsoft Office PowerPoint</Application>
  <PresentationFormat>Panorámica</PresentationFormat>
  <Paragraphs>84</Paragraphs>
  <Slides>11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Dekar</vt:lpstr>
      <vt:lpstr>Myriad Pro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marciel</dc:creator>
  <cp:lastModifiedBy>david marciel</cp:lastModifiedBy>
  <cp:revision>16</cp:revision>
  <dcterms:created xsi:type="dcterms:W3CDTF">2016-01-31T17:50:40Z</dcterms:created>
  <dcterms:modified xsi:type="dcterms:W3CDTF">2016-02-09T20:14:07Z</dcterms:modified>
</cp:coreProperties>
</file>