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4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lnSpc>
                <a:spcPct val="25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BBDF5ED0-102A-45CF-A8E8-B81547CC7412}" type="datetimeFigureOut">
              <a:rPr lang="tr-TR" smtClean="0"/>
              <a:t>30.11.2021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3442779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F5ED0-102A-45CF-A8E8-B81547CC7412}" type="datetimeFigureOut">
              <a:rPr lang="tr-TR" smtClean="0"/>
              <a:t>30.11.2021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3307681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DF5ED0-102A-45CF-A8E8-B81547CC7412}" type="datetimeFigureOut">
              <a:rPr lang="tr-TR" smtClean="0"/>
              <a:t>30.11.2021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4172782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nSpc>
                <a:spcPct val="150000"/>
              </a:lnSpc>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4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BDF5ED0-102A-45CF-A8E8-B81547CC7412}" type="datetimeFigureOut">
              <a:rPr lang="tr-TR" smtClean="0"/>
              <a:t>30.11.2021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3841864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normAutofit/>
          </a:bodyPr>
          <a:lstStyle>
            <a:lvl1pPr>
              <a:defRPr sz="44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lnSpc>
                <a:spcPct val="30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BDF5ED0-102A-45CF-A8E8-B81547CC7412}" type="datetimeFigureOut">
              <a:rPr lang="tr-TR" smtClean="0"/>
              <a:t>30.11.2021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2778425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DF5ED0-102A-45CF-A8E8-B81547CC7412}" type="datetimeFigureOut">
              <a:rPr lang="tr-TR" smtClean="0"/>
              <a:t>30.11.2021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1009976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DF5ED0-102A-45CF-A8E8-B81547CC7412}" type="datetimeFigureOut">
              <a:rPr lang="tr-TR" smtClean="0"/>
              <a:t>30.11.2021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2721591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DF5ED0-102A-45CF-A8E8-B81547CC7412}" type="datetimeFigureOut">
              <a:rPr lang="tr-TR" smtClean="0"/>
              <a:t>30.11.2021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4062239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DF5ED0-102A-45CF-A8E8-B81547CC7412}" type="datetimeFigureOut">
              <a:rPr lang="tr-TR" smtClean="0"/>
              <a:t>30.11.2021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4194723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DF5ED0-102A-45CF-A8E8-B81547CC7412}" type="datetimeFigureOut">
              <a:rPr lang="tr-TR" smtClean="0"/>
              <a:t>30.11.2021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3645401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DF5ED0-102A-45CF-A8E8-B81547CC7412}" type="datetimeFigureOut">
              <a:rPr lang="tr-TR" smtClean="0"/>
              <a:t>30.11.2021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934CCC6-610E-4D12-9024-1FB1BB30326D}" type="slidenum">
              <a:rPr lang="tr-TR" smtClean="0"/>
              <a:t>‹#›</a:t>
            </a:fld>
            <a:endParaRPr lang="tr-TR"/>
          </a:p>
        </p:txBody>
      </p:sp>
    </p:spTree>
    <p:extLst>
      <p:ext uri="{BB962C8B-B14F-4D97-AF65-F5344CB8AC3E}">
        <p14:creationId xmlns:p14="http://schemas.microsoft.com/office/powerpoint/2010/main" val="2072565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DF5ED0-102A-45CF-A8E8-B81547CC7412}" type="datetimeFigureOut">
              <a:rPr lang="tr-TR" smtClean="0"/>
              <a:t>30.11.2021</a:t>
            </a:fld>
            <a:endParaRPr lang="tr-T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34CCC6-610E-4D12-9024-1FB1BB30326D}" type="slidenum">
              <a:rPr lang="tr-TR" smtClean="0"/>
              <a:t>‹#›</a:t>
            </a:fld>
            <a:endParaRPr lang="tr-TR"/>
          </a:p>
        </p:txBody>
      </p:sp>
    </p:spTree>
    <p:extLst>
      <p:ext uri="{BB962C8B-B14F-4D97-AF65-F5344CB8AC3E}">
        <p14:creationId xmlns:p14="http://schemas.microsoft.com/office/powerpoint/2010/main" val="40183362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636C-CC87-4BB5-BC64-B3B40F78A1C8}"/>
              </a:ext>
            </a:extLst>
          </p:cNvPr>
          <p:cNvSpPr>
            <a:spLocks noGrp="1"/>
          </p:cNvSpPr>
          <p:nvPr>
            <p:ph type="ctrTitle"/>
          </p:nvPr>
        </p:nvSpPr>
        <p:spPr/>
        <p:txBody>
          <a:bodyPr/>
          <a:lstStyle/>
          <a:p>
            <a:r>
              <a:rPr lang="tr-TR" dirty="0"/>
              <a:t>Cluster Analysis</a:t>
            </a:r>
          </a:p>
        </p:txBody>
      </p:sp>
      <p:sp>
        <p:nvSpPr>
          <p:cNvPr id="3" name="Subtitle 2">
            <a:extLst>
              <a:ext uri="{FF2B5EF4-FFF2-40B4-BE49-F238E27FC236}">
                <a16:creationId xmlns:a16="http://schemas.microsoft.com/office/drawing/2014/main" id="{B2CDE4F5-F4E6-46E3-AD7E-B4DAD8246744}"/>
              </a:ext>
            </a:extLst>
          </p:cNvPr>
          <p:cNvSpPr>
            <a:spLocks noGrp="1"/>
          </p:cNvSpPr>
          <p:nvPr>
            <p:ph type="subTitle" idx="1"/>
          </p:nvPr>
        </p:nvSpPr>
        <p:spPr/>
        <p:txBody>
          <a:bodyPr/>
          <a:lstStyle/>
          <a:p>
            <a:r>
              <a:rPr lang="tr-TR" dirty="0"/>
              <a:t>David Mukajanga</a:t>
            </a:r>
          </a:p>
        </p:txBody>
      </p:sp>
    </p:spTree>
    <p:extLst>
      <p:ext uri="{BB962C8B-B14F-4D97-AF65-F5344CB8AC3E}">
        <p14:creationId xmlns:p14="http://schemas.microsoft.com/office/powerpoint/2010/main" val="245363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B00F0-8ABA-4457-AD2C-C8787EA3CECE}"/>
              </a:ext>
            </a:extLst>
          </p:cNvPr>
          <p:cNvSpPr>
            <a:spLocks noGrp="1"/>
          </p:cNvSpPr>
          <p:nvPr>
            <p:ph type="title"/>
          </p:nvPr>
        </p:nvSpPr>
        <p:spPr/>
        <p:txBody>
          <a:bodyPr/>
          <a:lstStyle/>
          <a:p>
            <a:r>
              <a:rPr lang="tr-TR" dirty="0"/>
              <a:t>Meaning of Cluster Analysis</a:t>
            </a:r>
          </a:p>
        </p:txBody>
      </p:sp>
      <p:sp>
        <p:nvSpPr>
          <p:cNvPr id="3" name="Content Placeholder 2">
            <a:extLst>
              <a:ext uri="{FF2B5EF4-FFF2-40B4-BE49-F238E27FC236}">
                <a16:creationId xmlns:a16="http://schemas.microsoft.com/office/drawing/2014/main" id="{32BD04CF-092E-41E0-9C68-C66FFD3E9EC6}"/>
              </a:ext>
            </a:extLst>
          </p:cNvPr>
          <p:cNvSpPr>
            <a:spLocks noGrp="1"/>
          </p:cNvSpPr>
          <p:nvPr>
            <p:ph idx="1"/>
          </p:nvPr>
        </p:nvSpPr>
        <p:spPr/>
        <p:txBody>
          <a:bodyPr>
            <a:normAutofit fontScale="92500" lnSpcReduction="10000"/>
          </a:bodyPr>
          <a:lstStyle/>
          <a:p>
            <a:r>
              <a:rPr lang="tr-TR" dirty="0"/>
              <a:t>It is the type of inter-dependent methods of multivariate analysis that primarly looks for similarity among observations.  </a:t>
            </a:r>
            <a:br>
              <a:rPr lang="tr-TR" dirty="0"/>
            </a:br>
            <a:endParaRPr lang="tr-TR" dirty="0"/>
          </a:p>
          <a:p>
            <a:r>
              <a:rPr lang="tr-TR" dirty="0"/>
              <a:t>Observations are arranged on the basis of the clustering variables (which are normally the variables in the study) to form groups that have elements with similar characteristics among themselves but different characteristics with elements of other groups.</a:t>
            </a:r>
            <a:br>
              <a:rPr lang="tr-TR" dirty="0"/>
            </a:br>
            <a:endParaRPr lang="tr-TR" dirty="0"/>
          </a:p>
          <a:p>
            <a:r>
              <a:rPr lang="tr-TR" dirty="0"/>
              <a:t>Differently from factor analysis, cluster analysis is not any how interested in the variables of the research and so it does not use any measure of correlation in its operations.</a:t>
            </a:r>
            <a:br>
              <a:rPr lang="tr-TR" dirty="0"/>
            </a:br>
            <a:endParaRPr lang="tr-TR" dirty="0"/>
          </a:p>
          <a:p>
            <a:r>
              <a:rPr lang="tr-TR" dirty="0"/>
              <a:t>For this reason, only the distance measures of association are used for grouping purposes in this analysis.</a:t>
            </a:r>
          </a:p>
        </p:txBody>
      </p:sp>
    </p:spTree>
    <p:extLst>
      <p:ext uri="{BB962C8B-B14F-4D97-AF65-F5344CB8AC3E}">
        <p14:creationId xmlns:p14="http://schemas.microsoft.com/office/powerpoint/2010/main" val="2728854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E369D-2E2C-454A-B1DA-E995BE8E2683}"/>
              </a:ext>
            </a:extLst>
          </p:cNvPr>
          <p:cNvSpPr>
            <a:spLocks noGrp="1"/>
          </p:cNvSpPr>
          <p:nvPr>
            <p:ph type="title"/>
          </p:nvPr>
        </p:nvSpPr>
        <p:spPr/>
        <p:txBody>
          <a:bodyPr/>
          <a:lstStyle/>
          <a:p>
            <a:r>
              <a:rPr lang="tr-TR" dirty="0"/>
              <a:t>Use cases of The Cluster Analysis</a:t>
            </a:r>
          </a:p>
        </p:txBody>
      </p:sp>
      <p:sp>
        <p:nvSpPr>
          <p:cNvPr id="3" name="Content Placeholder 2">
            <a:extLst>
              <a:ext uri="{FF2B5EF4-FFF2-40B4-BE49-F238E27FC236}">
                <a16:creationId xmlns:a16="http://schemas.microsoft.com/office/drawing/2014/main" id="{553590A4-9CB7-47CA-910C-0D7649AD672A}"/>
              </a:ext>
            </a:extLst>
          </p:cNvPr>
          <p:cNvSpPr>
            <a:spLocks noGrp="1"/>
          </p:cNvSpPr>
          <p:nvPr>
            <p:ph idx="1"/>
          </p:nvPr>
        </p:nvSpPr>
        <p:spPr/>
        <p:txBody>
          <a:bodyPr>
            <a:normAutofit fontScale="85000" lnSpcReduction="20000"/>
          </a:bodyPr>
          <a:lstStyle/>
          <a:p>
            <a:r>
              <a:rPr lang="tr-TR" dirty="0"/>
              <a:t>The primary goal of cluster analysis of grouping observations together based on how far/near they are to each other in relation to a certain variable has been useful in many disciplines such as psychology, biology and social science such that depending on the nature of field one is working on, the analysis will likely have a different name (eg, numerical taxonomy, classification analysis, typology construction etc..)</a:t>
            </a:r>
          </a:p>
          <a:p>
            <a:endParaRPr lang="tr-TR" dirty="0"/>
          </a:p>
          <a:p>
            <a:r>
              <a:rPr lang="tr-TR" dirty="0"/>
              <a:t>Practical applications of Cluster Analysis include:</a:t>
            </a:r>
          </a:p>
          <a:p>
            <a:pPr lvl="1"/>
            <a:r>
              <a:rPr lang="tr-TR" dirty="0"/>
              <a:t>A retail restaurant trying to understand the age groups of its customers based on the type of foods they consume.  </a:t>
            </a:r>
            <a:br>
              <a:rPr lang="tr-TR" dirty="0"/>
            </a:br>
            <a:endParaRPr lang="tr-TR" dirty="0"/>
          </a:p>
          <a:p>
            <a:pPr lvl="1"/>
            <a:r>
              <a:rPr lang="tr-TR" dirty="0"/>
              <a:t>A psychologist trying to understand which form of mental illness does groups of patients fall into.</a:t>
            </a:r>
            <a:br>
              <a:rPr lang="tr-TR" dirty="0"/>
            </a:br>
            <a:endParaRPr lang="tr-TR" dirty="0"/>
          </a:p>
          <a:p>
            <a:pPr lvl="1"/>
            <a:r>
              <a:rPr lang="tr-TR" dirty="0"/>
              <a:t>A researcher wanting to do data reduction by grouping respondents into clearly identifiable groups </a:t>
            </a:r>
            <a:r>
              <a:rPr lang="tr-TR" b="1" i="1" dirty="0"/>
              <a:t>OR</a:t>
            </a:r>
            <a:r>
              <a:rPr lang="tr-TR" dirty="0"/>
              <a:t> trying to understand the data better for hypothesis formulation.</a:t>
            </a:r>
          </a:p>
        </p:txBody>
      </p:sp>
    </p:spTree>
    <p:extLst>
      <p:ext uri="{BB962C8B-B14F-4D97-AF65-F5344CB8AC3E}">
        <p14:creationId xmlns:p14="http://schemas.microsoft.com/office/powerpoint/2010/main" val="3996268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4A467-8807-4FA9-B61E-63F73DDD11DF}"/>
              </a:ext>
            </a:extLst>
          </p:cNvPr>
          <p:cNvSpPr>
            <a:spLocks noGrp="1"/>
          </p:cNvSpPr>
          <p:nvPr>
            <p:ph type="title"/>
          </p:nvPr>
        </p:nvSpPr>
        <p:spPr/>
        <p:txBody>
          <a:bodyPr>
            <a:normAutofit/>
          </a:bodyPr>
          <a:lstStyle/>
          <a:p>
            <a:pPr>
              <a:lnSpc>
                <a:spcPct val="100000"/>
              </a:lnSpc>
            </a:pPr>
            <a:r>
              <a:rPr lang="tr-TR" dirty="0"/>
              <a:t>Considerations B4 Cluster Analysis</a:t>
            </a:r>
          </a:p>
        </p:txBody>
      </p:sp>
      <p:sp>
        <p:nvSpPr>
          <p:cNvPr id="3" name="Content Placeholder 2">
            <a:extLst>
              <a:ext uri="{FF2B5EF4-FFF2-40B4-BE49-F238E27FC236}">
                <a16:creationId xmlns:a16="http://schemas.microsoft.com/office/drawing/2014/main" id="{A48C7693-483F-429D-960A-86FCD785C8F3}"/>
              </a:ext>
            </a:extLst>
          </p:cNvPr>
          <p:cNvSpPr>
            <a:spLocks noGrp="1"/>
          </p:cNvSpPr>
          <p:nvPr>
            <p:ph idx="1"/>
          </p:nvPr>
        </p:nvSpPr>
        <p:spPr/>
        <p:txBody>
          <a:bodyPr>
            <a:normAutofit fontScale="92500" lnSpcReduction="10000"/>
          </a:bodyPr>
          <a:lstStyle/>
          <a:p>
            <a:r>
              <a:rPr lang="tr-TR" dirty="0"/>
              <a:t>The researcher should keep in mind that this form of statistical analysis is not deriving statistical inferences but rather descriptive purposes.</a:t>
            </a:r>
            <a:br>
              <a:rPr lang="tr-TR" dirty="0"/>
            </a:br>
            <a:endParaRPr lang="tr-TR" dirty="0"/>
          </a:p>
          <a:p>
            <a:r>
              <a:rPr lang="tr-TR" dirty="0"/>
              <a:t>He/She should have a strong conceptual support to explain the groups that have been formed in the analysis.</a:t>
            </a:r>
            <a:br>
              <a:rPr lang="tr-TR" dirty="0"/>
            </a:br>
            <a:endParaRPr lang="tr-TR" dirty="0"/>
          </a:p>
          <a:p>
            <a:r>
              <a:rPr lang="tr-TR" dirty="0"/>
              <a:t>This is because cluster analysis will give groups no matter they make sense or not.</a:t>
            </a:r>
            <a:br>
              <a:rPr lang="tr-TR" dirty="0"/>
            </a:br>
            <a:endParaRPr lang="tr-TR" dirty="0"/>
          </a:p>
          <a:p>
            <a:r>
              <a:rPr lang="tr-TR" dirty="0"/>
              <a:t>The researcher should also be careful with the variables and variates used in cluster analysis since they also play an aimportant role in creating groups that can be explained logically.</a:t>
            </a:r>
          </a:p>
        </p:txBody>
      </p:sp>
    </p:spTree>
    <p:extLst>
      <p:ext uri="{BB962C8B-B14F-4D97-AF65-F5344CB8AC3E}">
        <p14:creationId xmlns:p14="http://schemas.microsoft.com/office/powerpoint/2010/main" val="3051108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01BE7-BB9D-49FE-88E5-DEE89D880E67}"/>
              </a:ext>
            </a:extLst>
          </p:cNvPr>
          <p:cNvSpPr>
            <a:spLocks noGrp="1"/>
          </p:cNvSpPr>
          <p:nvPr>
            <p:ph type="title"/>
          </p:nvPr>
        </p:nvSpPr>
        <p:spPr/>
        <p:txBody>
          <a:bodyPr/>
          <a:lstStyle/>
          <a:p>
            <a:r>
              <a:rPr lang="tr-TR" dirty="0"/>
              <a:t>Conducting Cluster Analysis: Steps</a:t>
            </a:r>
          </a:p>
        </p:txBody>
      </p:sp>
      <p:sp>
        <p:nvSpPr>
          <p:cNvPr id="3" name="Content Placeholder 2">
            <a:extLst>
              <a:ext uri="{FF2B5EF4-FFF2-40B4-BE49-F238E27FC236}">
                <a16:creationId xmlns:a16="http://schemas.microsoft.com/office/drawing/2014/main" id="{88F2ED9A-F4D2-4472-82D8-E9BAFAFC30B9}"/>
              </a:ext>
            </a:extLst>
          </p:cNvPr>
          <p:cNvSpPr>
            <a:spLocks noGrp="1"/>
          </p:cNvSpPr>
          <p:nvPr>
            <p:ph idx="1"/>
          </p:nvPr>
        </p:nvSpPr>
        <p:spPr/>
        <p:txBody>
          <a:bodyPr/>
          <a:lstStyle/>
          <a:p>
            <a:pPr marL="457200" indent="-457200">
              <a:buFont typeface="+mj-lt"/>
              <a:buAutoNum type="arabicPeriod"/>
            </a:pPr>
            <a:r>
              <a:rPr lang="tr-TR" dirty="0"/>
              <a:t>Selecting Clustering Variables</a:t>
            </a:r>
          </a:p>
          <a:p>
            <a:pPr marL="457200" indent="-457200">
              <a:buFont typeface="+mj-lt"/>
              <a:buAutoNum type="arabicPeriod"/>
            </a:pPr>
            <a:endParaRPr lang="tr-TR" dirty="0"/>
          </a:p>
        </p:txBody>
      </p:sp>
    </p:spTree>
    <p:extLst>
      <p:ext uri="{BB962C8B-B14F-4D97-AF65-F5344CB8AC3E}">
        <p14:creationId xmlns:p14="http://schemas.microsoft.com/office/powerpoint/2010/main" val="253432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23DCD-F477-459F-A340-C9832B36A0AB}"/>
              </a:ext>
            </a:extLst>
          </p:cNvPr>
          <p:cNvSpPr>
            <a:spLocks noGrp="1"/>
          </p:cNvSpPr>
          <p:nvPr>
            <p:ph type="title"/>
          </p:nvPr>
        </p:nvSpPr>
        <p:spPr/>
        <p:txBody>
          <a:bodyPr>
            <a:normAutofit fontScale="90000"/>
          </a:bodyPr>
          <a:lstStyle/>
          <a:p>
            <a:r>
              <a:rPr lang="tr-TR" dirty="0"/>
              <a:t>Cluster Formation Algorithms: Hierachial</a:t>
            </a:r>
          </a:p>
        </p:txBody>
      </p:sp>
      <p:sp>
        <p:nvSpPr>
          <p:cNvPr id="3" name="Content Placeholder 2">
            <a:extLst>
              <a:ext uri="{FF2B5EF4-FFF2-40B4-BE49-F238E27FC236}">
                <a16:creationId xmlns:a16="http://schemas.microsoft.com/office/drawing/2014/main" id="{9DC332DB-5C9B-43CC-A953-44A30ADBC233}"/>
              </a:ext>
            </a:extLst>
          </p:cNvPr>
          <p:cNvSpPr>
            <a:spLocks noGrp="1"/>
          </p:cNvSpPr>
          <p:nvPr>
            <p:ph idx="1"/>
          </p:nvPr>
        </p:nvSpPr>
        <p:spPr/>
        <p:txBody>
          <a:bodyPr>
            <a:normAutofit fontScale="85000" lnSpcReduction="20000"/>
          </a:bodyPr>
          <a:lstStyle/>
          <a:p>
            <a:pPr marL="457200" indent="-457200">
              <a:buFont typeface="+mj-lt"/>
              <a:buAutoNum type="arabicPeriod"/>
            </a:pPr>
            <a:r>
              <a:rPr lang="tr-TR" b="1" dirty="0"/>
              <a:t>Nearest Neighbor</a:t>
            </a:r>
          </a:p>
          <a:p>
            <a:pPr lvl="1"/>
            <a:r>
              <a:rPr lang="tr-TR" dirty="0"/>
              <a:t>Combines groups based on the nearest two objects in two particular groups.</a:t>
            </a:r>
            <a:br>
              <a:rPr lang="tr-TR" dirty="0"/>
            </a:br>
            <a:endParaRPr lang="tr-TR" dirty="0"/>
          </a:p>
          <a:p>
            <a:pPr lvl="1"/>
            <a:r>
              <a:rPr lang="tr-TR" dirty="0"/>
              <a:t>Easy to do manually but can form groups with great within group heterogenity, especially when there are extreme values in both two groups.</a:t>
            </a:r>
            <a:br>
              <a:rPr lang="tr-TR" dirty="0"/>
            </a:br>
            <a:br>
              <a:rPr lang="tr-TR" dirty="0"/>
            </a:br>
            <a:endParaRPr lang="tr-TR" dirty="0"/>
          </a:p>
          <a:p>
            <a:pPr marL="457200" indent="-457200">
              <a:buFont typeface="+mj-lt"/>
              <a:buAutoNum type="arabicPeriod"/>
            </a:pPr>
            <a:r>
              <a:rPr lang="tr-TR" b="1" dirty="0"/>
              <a:t>Furthest Neighbor</a:t>
            </a:r>
          </a:p>
          <a:p>
            <a:pPr lvl="1"/>
            <a:r>
              <a:rPr lang="tr-TR" dirty="0"/>
              <a:t>This combines groups by looking at the distance between the furthest members in the group.</a:t>
            </a:r>
            <a:br>
              <a:rPr lang="tr-TR" dirty="0"/>
            </a:br>
            <a:endParaRPr lang="tr-TR" dirty="0"/>
          </a:p>
          <a:p>
            <a:pPr lvl="1"/>
            <a:r>
              <a:rPr lang="tr-TR" dirty="0"/>
              <a:t>Groups with the smallest distance between their furthest members are grouped together.</a:t>
            </a:r>
            <a:br>
              <a:rPr lang="tr-TR" dirty="0"/>
            </a:br>
            <a:endParaRPr lang="tr-TR" dirty="0"/>
          </a:p>
          <a:p>
            <a:pPr lvl="1"/>
            <a:r>
              <a:rPr lang="tr-TR" dirty="0"/>
              <a:t>This method is also susceptible to distortion by outliers</a:t>
            </a:r>
          </a:p>
        </p:txBody>
      </p:sp>
    </p:spTree>
    <p:extLst>
      <p:ext uri="{BB962C8B-B14F-4D97-AF65-F5344CB8AC3E}">
        <p14:creationId xmlns:p14="http://schemas.microsoft.com/office/powerpoint/2010/main" val="378799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6F64B-2D4B-46C3-9E84-6B66DD0667D0}"/>
              </a:ext>
            </a:extLst>
          </p:cNvPr>
          <p:cNvSpPr>
            <a:spLocks noGrp="1"/>
          </p:cNvSpPr>
          <p:nvPr>
            <p:ph type="title"/>
          </p:nvPr>
        </p:nvSpPr>
        <p:spPr/>
        <p:txBody>
          <a:bodyPr>
            <a:normAutofit fontScale="90000"/>
          </a:bodyPr>
          <a:lstStyle/>
          <a:p>
            <a:r>
              <a:rPr lang="tr-TR" dirty="0"/>
              <a:t>Cluster Formation Algorithms: Hierachial</a:t>
            </a:r>
          </a:p>
        </p:txBody>
      </p:sp>
      <p:sp>
        <p:nvSpPr>
          <p:cNvPr id="3" name="Content Placeholder 2">
            <a:extLst>
              <a:ext uri="{FF2B5EF4-FFF2-40B4-BE49-F238E27FC236}">
                <a16:creationId xmlns:a16="http://schemas.microsoft.com/office/drawing/2014/main" id="{D74A43F5-0554-4F5D-AE84-D760B7A35381}"/>
              </a:ext>
            </a:extLst>
          </p:cNvPr>
          <p:cNvSpPr>
            <a:spLocks noGrp="1"/>
          </p:cNvSpPr>
          <p:nvPr>
            <p:ph idx="1"/>
          </p:nvPr>
        </p:nvSpPr>
        <p:spPr/>
        <p:txBody>
          <a:bodyPr>
            <a:normAutofit fontScale="85000" lnSpcReduction="20000"/>
          </a:bodyPr>
          <a:lstStyle/>
          <a:p>
            <a:pPr marL="457200" indent="-457200">
              <a:buFont typeface="+mj-lt"/>
              <a:buAutoNum type="arabicPeriod" startAt="3"/>
            </a:pPr>
            <a:r>
              <a:rPr lang="tr-TR" b="1" dirty="0"/>
              <a:t>Group Average Method</a:t>
            </a:r>
          </a:p>
          <a:p>
            <a:pPr lvl="1"/>
            <a:r>
              <a:rPr lang="tr-TR" dirty="0"/>
              <a:t>Here groups are combined whose internal variance is near.</a:t>
            </a:r>
          </a:p>
          <a:p>
            <a:pPr lvl="1"/>
            <a:r>
              <a:rPr lang="tr-TR" dirty="0"/>
              <a:t>Could be a good method but there is a danger of combining groups inherently far from one another just because they have similar variances.</a:t>
            </a:r>
            <a:br>
              <a:rPr lang="tr-TR" dirty="0"/>
            </a:br>
            <a:endParaRPr lang="tr-TR" dirty="0"/>
          </a:p>
          <a:p>
            <a:pPr marL="457200" indent="-457200">
              <a:buFont typeface="+mj-lt"/>
              <a:buAutoNum type="arabicPeriod" startAt="4"/>
            </a:pPr>
            <a:r>
              <a:rPr lang="tr-TR" b="1" dirty="0"/>
              <a:t>Centroid Method</a:t>
            </a:r>
          </a:p>
          <a:p>
            <a:pPr lvl="1"/>
            <a:r>
              <a:rPr lang="tr-TR" dirty="0"/>
              <a:t>Good method in-terms of its resistance to extreme values, this method combines groups based on their calculated center points.</a:t>
            </a:r>
          </a:p>
          <a:p>
            <a:pPr lvl="1"/>
            <a:r>
              <a:rPr lang="tr-TR" dirty="0"/>
              <a:t>The downside is that calculations of center points are a little bit complicated and hard to do manually.</a:t>
            </a:r>
            <a:br>
              <a:rPr lang="tr-TR" dirty="0"/>
            </a:br>
            <a:br>
              <a:rPr lang="tr-TR" dirty="0"/>
            </a:br>
            <a:endParaRPr lang="tr-TR" dirty="0"/>
          </a:p>
          <a:p>
            <a:pPr marL="457200" indent="-457200">
              <a:buFont typeface="+mj-lt"/>
              <a:buAutoNum type="arabicPeriod" startAt="5"/>
            </a:pPr>
            <a:r>
              <a:rPr lang="tr-TR" b="1" dirty="0"/>
              <a:t>Ward Method</a:t>
            </a:r>
            <a:endParaRPr lang="tr-TR" dirty="0"/>
          </a:p>
          <a:p>
            <a:pPr lvl="1"/>
            <a:r>
              <a:rPr lang="tr-TR" dirty="0"/>
              <a:t>Minimizes the sum of squares within groups.</a:t>
            </a:r>
          </a:p>
          <a:p>
            <a:pPr lvl="1"/>
            <a:r>
              <a:rPr lang="tr-TR" dirty="0"/>
              <a:t>It gives groups with roughly equal members in each group.</a:t>
            </a:r>
          </a:p>
        </p:txBody>
      </p:sp>
    </p:spTree>
    <p:extLst>
      <p:ext uri="{BB962C8B-B14F-4D97-AF65-F5344CB8AC3E}">
        <p14:creationId xmlns:p14="http://schemas.microsoft.com/office/powerpoint/2010/main" val="4213866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6B89F-1A16-4713-9B55-8AC5DFCADD44}"/>
              </a:ext>
            </a:extLst>
          </p:cNvPr>
          <p:cNvSpPr>
            <a:spLocks noGrp="1"/>
          </p:cNvSpPr>
          <p:nvPr>
            <p:ph type="title"/>
          </p:nvPr>
        </p:nvSpPr>
        <p:spPr/>
        <p:txBody>
          <a:bodyPr>
            <a:normAutofit/>
          </a:bodyPr>
          <a:lstStyle/>
          <a:p>
            <a:pPr>
              <a:lnSpc>
                <a:spcPct val="100000"/>
              </a:lnSpc>
            </a:pPr>
            <a:r>
              <a:rPr lang="tr-TR" sz="3600" dirty="0"/>
              <a:t>Cluster Formation Algorithms: Non-Hierachial</a:t>
            </a:r>
          </a:p>
        </p:txBody>
      </p:sp>
      <p:sp>
        <p:nvSpPr>
          <p:cNvPr id="3" name="Content Placeholder 2">
            <a:extLst>
              <a:ext uri="{FF2B5EF4-FFF2-40B4-BE49-F238E27FC236}">
                <a16:creationId xmlns:a16="http://schemas.microsoft.com/office/drawing/2014/main" id="{C8F3279F-9BAC-4A7C-8F96-4B7F0BFA79CA}"/>
              </a:ext>
            </a:extLst>
          </p:cNvPr>
          <p:cNvSpPr>
            <a:spLocks noGrp="1"/>
          </p:cNvSpPr>
          <p:nvPr>
            <p:ph idx="1"/>
          </p:nvPr>
        </p:nvSpPr>
        <p:spPr/>
        <p:txBody>
          <a:bodyPr/>
          <a:lstStyle/>
          <a:p>
            <a:r>
              <a:rPr lang="tr-TR" dirty="0"/>
              <a:t>Here the researcher specifies a distance value to a statistical program and the program creates a cluster by taking members closest to that value and form a single cluster.</a:t>
            </a:r>
            <a:br>
              <a:rPr lang="tr-TR" dirty="0"/>
            </a:br>
            <a:endParaRPr lang="tr-TR" dirty="0"/>
          </a:p>
          <a:p>
            <a:r>
              <a:rPr lang="tr-TR" dirty="0"/>
              <a:t>This specified value is called a </a:t>
            </a:r>
            <a:r>
              <a:rPr lang="tr-TR" b="1" i="1" dirty="0"/>
              <a:t>seed, </a:t>
            </a:r>
            <a:r>
              <a:rPr lang="tr-TR" dirty="0"/>
              <a:t>and this seed can </a:t>
            </a:r>
            <a:r>
              <a:rPr lang="tr-TR"/>
              <a:t>be specified</a:t>
            </a:r>
            <a:endParaRPr lang="tr-TR" b="1" i="1" dirty="0"/>
          </a:p>
        </p:txBody>
      </p:sp>
    </p:spTree>
    <p:extLst>
      <p:ext uri="{BB962C8B-B14F-4D97-AF65-F5344CB8AC3E}">
        <p14:creationId xmlns:p14="http://schemas.microsoft.com/office/powerpoint/2010/main" val="10875674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1093</TotalTime>
  <Words>627</Words>
  <Application>Microsoft Office PowerPoint</Application>
  <PresentationFormat>On-screen Show (4:3)</PresentationFormat>
  <Paragraphs>42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Cluster Analysis</vt:lpstr>
      <vt:lpstr>Meaning of Cluster Analysis</vt:lpstr>
      <vt:lpstr>Use cases of The Cluster Analysis</vt:lpstr>
      <vt:lpstr>Considerations B4 Cluster Analysis</vt:lpstr>
      <vt:lpstr>Conducting Cluster Analysis: Steps</vt:lpstr>
      <vt:lpstr>Cluster Formation Algorithms: Hierachial</vt:lpstr>
      <vt:lpstr>Cluster Formation Algorithms: Hierachial</vt:lpstr>
      <vt:lpstr>Cluster Formation Algorithms: Non-Hierachial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Mukajanga</dc:creator>
  <cp:lastModifiedBy>David Mukajanga</cp:lastModifiedBy>
  <cp:revision>22</cp:revision>
  <dcterms:created xsi:type="dcterms:W3CDTF">2021-11-09T05:53:33Z</dcterms:created>
  <dcterms:modified xsi:type="dcterms:W3CDTF">2021-11-30T18:37:38Z</dcterms:modified>
</cp:coreProperties>
</file>