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4" r:id="rId9"/>
    <p:sldId id="262"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4" d="100"/>
          <a:sy n="64" d="100"/>
        </p:scale>
        <p:origin x="14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lnSpc>
                <a:spcPct val="2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44277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3076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7278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150000"/>
              </a:lnSpc>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8418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lnSpc>
                <a:spcPct val="3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F5ED0-102A-45CF-A8E8-B81547CC7412}"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784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F5ED0-102A-45CF-A8E8-B81547CC7412}" type="datetimeFigureOut">
              <a:rPr lang="tr-TR" smtClean="0"/>
              <a:t>18.12.2021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10099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F5ED0-102A-45CF-A8E8-B81547CC7412}" type="datetimeFigureOut">
              <a:rPr lang="tr-TR" smtClean="0"/>
              <a:t>18.12.2021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2159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F5ED0-102A-45CF-A8E8-B81547CC7412}" type="datetimeFigureOut">
              <a:rPr lang="tr-TR" smtClean="0"/>
              <a:t>18.12.2021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06223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F5ED0-102A-45CF-A8E8-B81547CC7412}" type="datetimeFigureOut">
              <a:rPr lang="tr-TR" smtClean="0"/>
              <a:t>18.12.2021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9472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18.12.2021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64540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18.12.2021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0725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F5ED0-102A-45CF-A8E8-B81547CC7412}" type="datetimeFigureOut">
              <a:rPr lang="tr-TR" smtClean="0"/>
              <a:t>18.12.2021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4CCC6-610E-4D12-9024-1FB1BB30326D}" type="slidenum">
              <a:rPr lang="tr-TR" smtClean="0"/>
              <a:t>‹#›</a:t>
            </a:fld>
            <a:endParaRPr lang="tr-TR"/>
          </a:p>
        </p:txBody>
      </p:sp>
    </p:spTree>
    <p:extLst>
      <p:ext uri="{BB962C8B-B14F-4D97-AF65-F5344CB8AC3E}">
        <p14:creationId xmlns:p14="http://schemas.microsoft.com/office/powerpoint/2010/main" val="401833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2464-4EA4-4125-BA9B-5BCA7B6AF1F1}"/>
              </a:ext>
            </a:extLst>
          </p:cNvPr>
          <p:cNvSpPr>
            <a:spLocks noGrp="1"/>
          </p:cNvSpPr>
          <p:nvPr>
            <p:ph type="ctrTitle"/>
          </p:nvPr>
        </p:nvSpPr>
        <p:spPr/>
        <p:txBody>
          <a:bodyPr/>
          <a:lstStyle/>
          <a:p>
            <a:r>
              <a:rPr lang="tr-TR" dirty="0"/>
              <a:t>Discriminant Analysis</a:t>
            </a:r>
          </a:p>
        </p:txBody>
      </p:sp>
      <p:sp>
        <p:nvSpPr>
          <p:cNvPr id="3" name="Subtitle 2">
            <a:extLst>
              <a:ext uri="{FF2B5EF4-FFF2-40B4-BE49-F238E27FC236}">
                <a16:creationId xmlns:a16="http://schemas.microsoft.com/office/drawing/2014/main" id="{A2D92704-5D84-4620-88E7-901CEF67155B}"/>
              </a:ext>
            </a:extLst>
          </p:cNvPr>
          <p:cNvSpPr>
            <a:spLocks noGrp="1"/>
          </p:cNvSpPr>
          <p:nvPr>
            <p:ph type="subTitle" idx="1"/>
          </p:nvPr>
        </p:nvSpPr>
        <p:spPr/>
        <p:txBody>
          <a:bodyPr/>
          <a:lstStyle/>
          <a:p>
            <a:r>
              <a:rPr lang="tr-TR" dirty="0"/>
              <a:t>David Mukajanga</a:t>
            </a:r>
          </a:p>
        </p:txBody>
      </p:sp>
    </p:spTree>
    <p:extLst>
      <p:ext uri="{BB962C8B-B14F-4D97-AF65-F5344CB8AC3E}">
        <p14:creationId xmlns:p14="http://schemas.microsoft.com/office/powerpoint/2010/main" val="195735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28CF-44D1-4768-B788-C97034AF580D}"/>
              </a:ext>
            </a:extLst>
          </p:cNvPr>
          <p:cNvSpPr>
            <a:spLocks noGrp="1"/>
          </p:cNvSpPr>
          <p:nvPr>
            <p:ph type="title"/>
          </p:nvPr>
        </p:nvSpPr>
        <p:spPr/>
        <p:txBody>
          <a:bodyPr/>
          <a:lstStyle/>
          <a:p>
            <a:r>
              <a:rPr lang="tr-TR" dirty="0"/>
              <a:t>Assessing the Overall Model Fit</a:t>
            </a:r>
          </a:p>
        </p:txBody>
      </p:sp>
      <p:sp>
        <p:nvSpPr>
          <p:cNvPr id="3" name="Content Placeholder 2">
            <a:extLst>
              <a:ext uri="{FF2B5EF4-FFF2-40B4-BE49-F238E27FC236}">
                <a16:creationId xmlns:a16="http://schemas.microsoft.com/office/drawing/2014/main" id="{463967EC-3229-468B-B5DD-FEEFFCCABF28}"/>
              </a:ext>
            </a:extLst>
          </p:cNvPr>
          <p:cNvSpPr>
            <a:spLocks noGrp="1"/>
          </p:cNvSpPr>
          <p:nvPr>
            <p:ph idx="1"/>
          </p:nvPr>
        </p:nvSpPr>
        <p:spPr/>
        <p:txBody>
          <a:bodyPr>
            <a:normAutofit fontScale="70000" lnSpcReduction="20000"/>
          </a:bodyPr>
          <a:lstStyle/>
          <a:p>
            <a:r>
              <a:rPr lang="tr-TR" dirty="0"/>
              <a:t>Here, the researcher will ;</a:t>
            </a:r>
          </a:p>
          <a:p>
            <a:pPr marL="1371600" lvl="2" indent="-457200">
              <a:buFont typeface="+mj-lt"/>
              <a:buAutoNum type="arabicPeriod"/>
            </a:pPr>
            <a:r>
              <a:rPr lang="tr-TR" dirty="0"/>
              <a:t>Calculate thediscriminant Z score for each respondent.</a:t>
            </a:r>
            <a:br>
              <a:rPr lang="tr-TR" dirty="0"/>
            </a:br>
            <a:endParaRPr lang="tr-TR" dirty="0"/>
          </a:p>
          <a:p>
            <a:pPr marL="1371600" lvl="2" indent="-457200">
              <a:buFont typeface="+mj-lt"/>
              <a:buAutoNum type="arabicPeriod"/>
            </a:pPr>
            <a:r>
              <a:rPr lang="tr-TR" dirty="0"/>
              <a:t>Evaluate the group differences based on the Z scores.</a:t>
            </a:r>
            <a:br>
              <a:rPr lang="tr-TR" dirty="0"/>
            </a:br>
            <a:endParaRPr lang="tr-TR" dirty="0"/>
          </a:p>
          <a:p>
            <a:pPr marL="1371600" lvl="2" indent="-457200">
              <a:buFont typeface="+mj-lt"/>
              <a:buAutoNum type="arabicPeriod"/>
            </a:pPr>
            <a:r>
              <a:rPr lang="tr-TR" dirty="0"/>
              <a:t>Assess group membership accuracy.</a:t>
            </a:r>
            <a:br>
              <a:rPr lang="tr-TR" dirty="0"/>
            </a:br>
            <a:endParaRPr lang="tr-TR" dirty="0"/>
          </a:p>
          <a:p>
            <a:r>
              <a:rPr lang="tr-TR" dirty="0"/>
              <a:t>In the first step, the researcher starts to grade respondents based on the index value given by the discriminant function.</a:t>
            </a:r>
            <a:br>
              <a:rPr lang="tr-TR" dirty="0"/>
            </a:br>
            <a:endParaRPr lang="tr-TR" dirty="0"/>
          </a:p>
          <a:p>
            <a:r>
              <a:rPr lang="tr-TR" dirty="0"/>
              <a:t>Then he/she checks groups’ differences based on the mean value of the discriminant scores in each group.</a:t>
            </a:r>
            <a:br>
              <a:rPr lang="tr-TR" dirty="0"/>
            </a:br>
            <a:endParaRPr lang="tr-TR" dirty="0"/>
          </a:p>
          <a:p>
            <a:r>
              <a:rPr lang="tr-TR" dirty="0"/>
              <a:t>Then he/she uses the validation sample to test the </a:t>
            </a:r>
            <a:r>
              <a:rPr lang="tr-TR" b="1" i="1" dirty="0"/>
              <a:t>hit ratio, </a:t>
            </a:r>
            <a:r>
              <a:rPr lang="tr-TR" dirty="0"/>
              <a:t>the percentage of responses correctly classified.</a:t>
            </a:r>
            <a:br>
              <a:rPr lang="tr-TR" dirty="0"/>
            </a:br>
            <a:endParaRPr lang="tr-TR" dirty="0"/>
          </a:p>
          <a:p>
            <a:r>
              <a:rPr lang="tr-TR" dirty="0"/>
              <a:t>The third step is very important because although the researcher might’ve tested the statistical significance of the discriminant functions, calculating the hit ratio enables the researcher to know the </a:t>
            </a:r>
            <a:r>
              <a:rPr lang="tr-TR" b="1" i="1" dirty="0"/>
              <a:t>practical significance</a:t>
            </a:r>
            <a:r>
              <a:rPr lang="tr-TR" dirty="0"/>
              <a:t> of the functions, that is, how useful they are.</a:t>
            </a:r>
          </a:p>
        </p:txBody>
      </p:sp>
    </p:spTree>
    <p:extLst>
      <p:ext uri="{BB962C8B-B14F-4D97-AF65-F5344CB8AC3E}">
        <p14:creationId xmlns:p14="http://schemas.microsoft.com/office/powerpoint/2010/main" val="16199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C8D8-FFC2-4679-888E-33A96E8A7701}"/>
              </a:ext>
            </a:extLst>
          </p:cNvPr>
          <p:cNvSpPr>
            <a:spLocks noGrp="1"/>
          </p:cNvSpPr>
          <p:nvPr>
            <p:ph type="title"/>
          </p:nvPr>
        </p:nvSpPr>
        <p:spPr/>
        <p:txBody>
          <a:bodyPr>
            <a:normAutofit fontScale="90000"/>
          </a:bodyPr>
          <a:lstStyle/>
          <a:p>
            <a:r>
              <a:rPr lang="tr-TR" dirty="0"/>
              <a:t>Sample Size Considerations During Testing</a:t>
            </a:r>
          </a:p>
        </p:txBody>
      </p:sp>
      <p:sp>
        <p:nvSpPr>
          <p:cNvPr id="3" name="Content Placeholder 2">
            <a:extLst>
              <a:ext uri="{FF2B5EF4-FFF2-40B4-BE49-F238E27FC236}">
                <a16:creationId xmlns:a16="http://schemas.microsoft.com/office/drawing/2014/main" id="{197DADE3-9C33-4253-90B6-ECC7944082A0}"/>
              </a:ext>
            </a:extLst>
          </p:cNvPr>
          <p:cNvSpPr>
            <a:spLocks noGrp="1"/>
          </p:cNvSpPr>
          <p:nvPr>
            <p:ph idx="1"/>
          </p:nvPr>
        </p:nvSpPr>
        <p:spPr/>
        <p:txBody>
          <a:bodyPr>
            <a:normAutofit fontScale="92500" lnSpcReduction="20000"/>
          </a:bodyPr>
          <a:lstStyle/>
          <a:p>
            <a:r>
              <a:rPr lang="tr-TR" dirty="0"/>
              <a:t>It is important for the researcher to understand the representativeness of the sample to the target population before going any further from here since this will guide him/her on the percentage of responses from each group will be used for the calculation of a </a:t>
            </a:r>
            <a:r>
              <a:rPr lang="tr-TR" b="1" i="1" dirty="0"/>
              <a:t>cutting score.</a:t>
            </a:r>
            <a:br>
              <a:rPr lang="tr-TR" b="1" i="1" dirty="0"/>
            </a:br>
            <a:endParaRPr lang="tr-TR" b="1" i="1" dirty="0"/>
          </a:p>
          <a:p>
            <a:r>
              <a:rPr lang="tr-TR" dirty="0"/>
              <a:t>If a researcher is convinced that the sample is representative, then all responses in the holdout sample will be used in the calculation of the cutting score, in respect to the relative group sizes. </a:t>
            </a:r>
            <a:br>
              <a:rPr lang="tr-TR" dirty="0"/>
            </a:br>
            <a:endParaRPr lang="tr-TR" dirty="0"/>
          </a:p>
          <a:p>
            <a:r>
              <a:rPr lang="tr-TR" dirty="0"/>
              <a:t>If the researcher is in-deed not sure that the sample is representative, a prior probability score will be used to select the group sizes to use in the calculation of the cutting score, based on a researcher’s estimation of how much is the sample representative of the whole population.</a:t>
            </a:r>
            <a:br>
              <a:rPr lang="tr-TR" dirty="0"/>
            </a:br>
            <a:endParaRPr lang="tr-TR" dirty="0"/>
          </a:p>
        </p:txBody>
      </p:sp>
    </p:spTree>
    <p:extLst>
      <p:ext uri="{BB962C8B-B14F-4D97-AF65-F5344CB8AC3E}">
        <p14:creationId xmlns:p14="http://schemas.microsoft.com/office/powerpoint/2010/main" val="381473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4ED3-0F67-4070-ABBA-0728402C7018}"/>
              </a:ext>
            </a:extLst>
          </p:cNvPr>
          <p:cNvSpPr>
            <a:spLocks noGrp="1"/>
          </p:cNvSpPr>
          <p:nvPr>
            <p:ph type="title"/>
          </p:nvPr>
        </p:nvSpPr>
        <p:spPr/>
        <p:txBody>
          <a:bodyPr/>
          <a:lstStyle/>
          <a:p>
            <a:r>
              <a:rPr lang="tr-TR" dirty="0"/>
              <a:t>Calculating the Cutting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5540A9-B573-4DC1-AB55-DEA6FC1F7AA7}"/>
                  </a:ext>
                </a:extLst>
              </p:cNvPr>
              <p:cNvSpPr>
                <a:spLocks noGrp="1"/>
              </p:cNvSpPr>
              <p:nvPr>
                <p:ph idx="1"/>
              </p:nvPr>
            </p:nvSpPr>
            <p:spPr/>
            <p:txBody>
              <a:bodyPr>
                <a:normAutofit fontScale="85000" lnSpcReduction="10000"/>
              </a:bodyPr>
              <a:lstStyle/>
              <a:p>
                <a:r>
                  <a:rPr lang="tr-TR" dirty="0"/>
                  <a:t>The researcher can then calculate the cutting score by using the following formula:</a:t>
                </a:r>
              </a:p>
              <a:p>
                <a:pPr marL="914400" lvl="2"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𝑍</m:t>
                          </m:r>
                        </m:e>
                        <m:sub>
                          <m:r>
                            <a:rPr lang="tr-TR" b="0" i="1" smtClean="0">
                              <a:latin typeface="Cambria Math" panose="02040503050406030204" pitchFamily="18" charset="0"/>
                            </a:rPr>
                            <m:t>𝑐𝑠</m:t>
                          </m:r>
                        </m:sub>
                      </m:sSub>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 </m:t>
                      </m:r>
                      <m:f>
                        <m:fPr>
                          <m:ctrlPr>
                            <a:rPr lang="tr-TR" b="0" i="1" smtClean="0">
                              <a:latin typeface="Cambria Math" panose="02040503050406030204" pitchFamily="18" charset="0"/>
                              <a:ea typeface="Cambria Math" panose="02040503050406030204" pitchFamily="18" charset="0"/>
                            </a:rPr>
                          </m:ctrlPr>
                        </m:fPr>
                        <m:num>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𝑁</m:t>
                              </m:r>
                            </m:e>
                            <m:sub>
                              <m:r>
                                <a:rPr lang="tr-TR" b="0" i="1" smtClean="0">
                                  <a:latin typeface="Cambria Math" panose="02040503050406030204" pitchFamily="18" charset="0"/>
                                  <a:ea typeface="Cambria Math" panose="02040503050406030204" pitchFamily="18" charset="0"/>
                                </a:rPr>
                                <m:t>𝐴</m:t>
                              </m:r>
                            </m:sub>
                          </m:sSub>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𝑀</m:t>
                              </m:r>
                            </m:e>
                            <m:sub>
                              <m:r>
                                <a:rPr lang="tr-TR" b="0" i="1" smtClean="0">
                                  <a:latin typeface="Cambria Math" panose="02040503050406030204" pitchFamily="18" charset="0"/>
                                  <a:ea typeface="Cambria Math" panose="02040503050406030204" pitchFamily="18" charset="0"/>
                                </a:rPr>
                                <m:t>𝐵</m:t>
                              </m:r>
                            </m:sub>
                          </m:sSub>
                          <m:r>
                            <a:rPr lang="tr-TR" b="0" i="1" smtClean="0">
                              <a:latin typeface="Cambria Math" panose="02040503050406030204" pitchFamily="18" charset="0"/>
                              <a:ea typeface="Cambria Math" panose="02040503050406030204" pitchFamily="18" charset="0"/>
                            </a:rPr>
                            <m:t>+ </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𝑁</m:t>
                              </m:r>
                            </m:e>
                            <m:sub>
                              <m:r>
                                <a:rPr lang="tr-TR" b="0" i="1" smtClean="0">
                                  <a:latin typeface="Cambria Math" panose="02040503050406030204" pitchFamily="18" charset="0"/>
                                  <a:ea typeface="Cambria Math" panose="02040503050406030204" pitchFamily="18" charset="0"/>
                                </a:rPr>
                                <m:t>𝐵</m:t>
                              </m:r>
                            </m:sub>
                          </m:sSub>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𝑀</m:t>
                              </m:r>
                            </m:e>
                            <m:sub>
                              <m:r>
                                <a:rPr lang="tr-TR" b="0" i="1" smtClean="0">
                                  <a:latin typeface="Cambria Math" panose="02040503050406030204" pitchFamily="18" charset="0"/>
                                  <a:ea typeface="Cambria Math" panose="02040503050406030204" pitchFamily="18" charset="0"/>
                                </a:rPr>
                                <m:t>𝐴</m:t>
                              </m:r>
                            </m:sub>
                          </m:sSub>
                        </m:num>
                        <m:den>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𝑁</m:t>
                              </m:r>
                            </m:e>
                            <m:sub>
                              <m:r>
                                <a:rPr lang="tr-TR" b="0" i="1" smtClean="0">
                                  <a:latin typeface="Cambria Math" panose="02040503050406030204" pitchFamily="18" charset="0"/>
                                  <a:ea typeface="Cambria Math" panose="02040503050406030204" pitchFamily="18" charset="0"/>
                                </a:rPr>
                                <m:t>𝐴</m:t>
                              </m:r>
                            </m:sub>
                          </m:sSub>
                          <m:r>
                            <a:rPr lang="tr-TR" b="0" i="1" smtClean="0">
                              <a:latin typeface="Cambria Math" panose="02040503050406030204" pitchFamily="18" charset="0"/>
                              <a:ea typeface="Cambria Math" panose="02040503050406030204" pitchFamily="18" charset="0"/>
                            </a:rPr>
                            <m:t>+ </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𝑁</m:t>
                              </m:r>
                            </m:e>
                            <m:sub>
                              <m:r>
                                <a:rPr lang="tr-TR" b="0" i="1" smtClean="0">
                                  <a:latin typeface="Cambria Math" panose="02040503050406030204" pitchFamily="18" charset="0"/>
                                  <a:ea typeface="Cambria Math" panose="02040503050406030204" pitchFamily="18" charset="0"/>
                                </a:rPr>
                                <m:t>𝐵</m:t>
                              </m:r>
                            </m:sub>
                          </m:sSub>
                        </m:den>
                      </m:f>
                    </m:oMath>
                  </m:oMathPara>
                </a14:m>
                <a:endParaRPr lang="tr-TR" dirty="0"/>
              </a:p>
              <a:p>
                <a:pPr marL="914400" lvl="2" indent="0">
                  <a:buNone/>
                </a:pPr>
                <a:br>
                  <a:rPr lang="tr-TR" dirty="0"/>
                </a:br>
                <a:r>
                  <a:rPr lang="tr-TR" dirty="0"/>
                  <a:t>Where:</a:t>
                </a:r>
              </a:p>
              <a:p>
                <a:pPr marL="1371600" lvl="3"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𝑍</m:t>
                          </m:r>
                        </m:e>
                        <m:sub>
                          <m:r>
                            <a:rPr lang="tr-TR" b="0" i="1" smtClean="0">
                              <a:latin typeface="Cambria Math" panose="02040503050406030204" pitchFamily="18" charset="0"/>
                            </a:rPr>
                            <m:t>𝑐𝑠</m:t>
                          </m:r>
                        </m:sub>
                      </m:sSub>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𝑂𝑝𝑡𝑖𝑚𝑎𝑙</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𝐶𝑢𝑡𝑡𝑖𝑛𝑔</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𝑆𝑐𝑜𝑟𝑒</m:t>
                      </m:r>
                      <m:r>
                        <a:rPr lang="tr-TR" b="0" i="1" smtClean="0">
                          <a:latin typeface="Cambria Math" panose="02040503050406030204" pitchFamily="18" charset="0"/>
                          <a:ea typeface="Cambria Math" panose="02040503050406030204" pitchFamily="18" charset="0"/>
                        </a:rPr>
                        <m:t>                            </m:t>
                      </m:r>
                    </m:oMath>
                  </m:oMathPara>
                </a14:m>
                <a:endParaRPr lang="tr-TR" b="0" dirty="0">
                  <a:ea typeface="Cambria Math" panose="02040503050406030204" pitchFamily="18" charset="0"/>
                </a:endParaRPr>
              </a:p>
              <a:p>
                <a:pPr marL="1371600" lvl="3"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𝑁</m:t>
                          </m:r>
                        </m:e>
                        <m:sub>
                          <m:r>
                            <a:rPr lang="tr-TR" b="0" i="1" smtClean="0">
                              <a:latin typeface="Cambria Math" panose="02040503050406030204" pitchFamily="18" charset="0"/>
                            </a:rPr>
                            <m:t>𝐴</m:t>
                          </m:r>
                        </m:sub>
                      </m:sSub>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𝑁𝑢𝑚𝑏𝑒𝑟</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𝑜𝑓</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𝑅𝑒𝑠𝑝𝑜𝑛𝑠𝑒𝑠</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𝑖𝑛</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𝑇h𝑒</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𝐹𝑖𝑟𝑠𝑡</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𝐺𝑟𝑜𝑢𝑝</m:t>
                      </m:r>
                    </m:oMath>
                  </m:oMathPara>
                </a14:m>
                <a:endParaRPr lang="tr-TR" dirty="0"/>
              </a:p>
              <a:p>
                <a:pPr marL="1371600" lvl="3"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𝐵</m:t>
                          </m:r>
                        </m:sub>
                      </m:sSub>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𝑀𝑒𝑎𝑛</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𝑜𝑓</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𝐺𝑟𝑜𝑢𝑝</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𝐷𝑖𝑠𝑐𝑟𝑖𝑚𝑖𝑛𝑎𝑛𝑡</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𝑆𝑐𝑜𝑟𝑒𝑠</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𝑖𝑛</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𝐺𝑟𝑜𝑢𝑝</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𝐵</m:t>
                      </m:r>
                    </m:oMath>
                  </m:oMathPara>
                </a14:m>
                <a:endParaRPr lang="tr-TR" dirty="0"/>
              </a:p>
              <a:p>
                <a:pPr marL="1371600" lvl="3"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𝑁</m:t>
                          </m:r>
                        </m:e>
                        <m:sub>
                          <m:r>
                            <a:rPr lang="tr-TR" b="0" i="1" smtClean="0">
                              <a:latin typeface="Cambria Math" panose="02040503050406030204" pitchFamily="18" charset="0"/>
                            </a:rPr>
                            <m:t>𝐵</m:t>
                          </m:r>
                        </m:sub>
                      </m:sSub>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𝑁𝑢𝑚𝑏𝑒𝑟</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𝑜𝑓</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𝑅𝑒𝑠𝑝𝑜𝑛𝑠𝑒𝑠</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𝑖𝑛</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𝑇h𝑒</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𝑆𝑒𝑐𝑜𝑛𝑑</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𝐺𝑟𝑜𝑢𝑝</m:t>
                      </m:r>
                    </m:oMath>
                  </m:oMathPara>
                </a14:m>
                <a:endParaRPr lang="tr-TR" b="0" dirty="0">
                  <a:ea typeface="Cambria Math" panose="02040503050406030204" pitchFamily="18" charset="0"/>
                </a:endParaRPr>
              </a:p>
              <a:p>
                <a:pPr marL="1371600" lvl="3"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𝐴</m:t>
                          </m:r>
                        </m:sub>
                      </m:sSub>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𝑀𝑒𝑎𝑛</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𝑜𝑓</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𝐺𝑟𝑜𝑢𝑝</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𝐷𝑖𝑠𝑐𝑟𝑖𝑚𝑖𝑛𝑎𝑛𝑡</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𝑆𝑐𝑜𝑟𝑒𝑠</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𝑖𝑛</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𝐺𝑟𝑜𝑢𝑝</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𝐴</m:t>
                      </m:r>
                    </m:oMath>
                  </m:oMathPara>
                </a14:m>
                <a:endParaRPr lang="tr-TR" dirty="0"/>
              </a:p>
              <a:p>
                <a:pPr marL="1371600" lvl="3" indent="0">
                  <a:buNone/>
                </a:pPr>
                <a:endParaRPr lang="tr-TR" dirty="0"/>
              </a:p>
              <a:p>
                <a:r>
                  <a:rPr lang="tr-TR" dirty="0"/>
                  <a:t>The cutting scores is then used as a means of discrimination when validating the model.</a:t>
                </a:r>
                <a:br>
                  <a:rPr lang="tr-TR" dirty="0"/>
                </a:br>
                <a:endParaRPr lang="tr-TR" dirty="0"/>
              </a:p>
              <a:p>
                <a:r>
                  <a:rPr lang="tr-TR" dirty="0"/>
                  <a:t>Another method of discrimination is the use of </a:t>
                </a:r>
                <a:r>
                  <a:rPr lang="tr-TR" b="1" i="1" dirty="0"/>
                  <a:t>Fisher’s Discriminant Function, </a:t>
                </a:r>
                <a:r>
                  <a:rPr lang="tr-TR" dirty="0"/>
                  <a:t>but this is out of the scope of this presentation.</a:t>
                </a:r>
                <a:endParaRPr lang="tr-TR" b="1" i="1" dirty="0"/>
              </a:p>
            </p:txBody>
          </p:sp>
        </mc:Choice>
        <mc:Fallback xmlns="">
          <p:sp>
            <p:nvSpPr>
              <p:cNvPr id="3" name="Content Placeholder 2">
                <a:extLst>
                  <a:ext uri="{FF2B5EF4-FFF2-40B4-BE49-F238E27FC236}">
                    <a16:creationId xmlns:a16="http://schemas.microsoft.com/office/drawing/2014/main" id="{2F5540A9-B573-4DC1-AB55-DEA6FC1F7AA7}"/>
                  </a:ext>
                </a:extLst>
              </p:cNvPr>
              <p:cNvSpPr>
                <a:spLocks noGrp="1" noRot="1" noChangeAspect="1" noMove="1" noResize="1" noEditPoints="1" noAdjustHandles="1" noChangeArrowheads="1" noChangeShapeType="1" noTextEdit="1"/>
              </p:cNvSpPr>
              <p:nvPr>
                <p:ph idx="1"/>
              </p:nvPr>
            </p:nvSpPr>
            <p:spPr>
              <a:blipFill>
                <a:blip r:embed="rId2"/>
                <a:stretch>
                  <a:fillRect l="-696" t="-1961" b="-980"/>
                </a:stretch>
              </a:blipFill>
            </p:spPr>
            <p:txBody>
              <a:bodyPr/>
              <a:lstStyle/>
              <a:p>
                <a:r>
                  <a:rPr lang="tr-TR">
                    <a:noFill/>
                  </a:rPr>
                  <a:t> </a:t>
                </a:r>
              </a:p>
            </p:txBody>
          </p:sp>
        </mc:Fallback>
      </mc:AlternateContent>
    </p:spTree>
    <p:extLst>
      <p:ext uri="{BB962C8B-B14F-4D97-AF65-F5344CB8AC3E}">
        <p14:creationId xmlns:p14="http://schemas.microsoft.com/office/powerpoint/2010/main" val="15076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8A10-EB06-4954-9E42-4115F4B0AF31}"/>
              </a:ext>
            </a:extLst>
          </p:cNvPr>
          <p:cNvSpPr>
            <a:spLocks noGrp="1"/>
          </p:cNvSpPr>
          <p:nvPr>
            <p:ph type="title"/>
          </p:nvPr>
        </p:nvSpPr>
        <p:spPr/>
        <p:txBody>
          <a:bodyPr>
            <a:normAutofit fontScale="90000"/>
          </a:bodyPr>
          <a:lstStyle/>
          <a:p>
            <a:r>
              <a:rPr lang="tr-TR" dirty="0"/>
              <a:t>Validation and Calculating the Hit Ratio</a:t>
            </a:r>
          </a:p>
        </p:txBody>
      </p:sp>
      <p:sp>
        <p:nvSpPr>
          <p:cNvPr id="3" name="Content Placeholder 2">
            <a:extLst>
              <a:ext uri="{FF2B5EF4-FFF2-40B4-BE49-F238E27FC236}">
                <a16:creationId xmlns:a16="http://schemas.microsoft.com/office/drawing/2014/main" id="{4553A7E3-6522-40A0-BBD9-3F9850A4994F}"/>
              </a:ext>
            </a:extLst>
          </p:cNvPr>
          <p:cNvSpPr>
            <a:spLocks noGrp="1"/>
          </p:cNvSpPr>
          <p:nvPr>
            <p:ph idx="1"/>
          </p:nvPr>
        </p:nvSpPr>
        <p:spPr/>
        <p:txBody>
          <a:bodyPr/>
          <a:lstStyle/>
          <a:p>
            <a:r>
              <a:rPr lang="tr-TR" dirty="0"/>
              <a:t>After getting the optimal cutting score, the researcher can begin to check how many responses were classified correctly and not, by checking whether their individual discriminant score exceeds the optimum cutting point or not.</a:t>
            </a:r>
            <a:br>
              <a:rPr lang="tr-TR" dirty="0"/>
            </a:br>
            <a:endParaRPr lang="tr-TR" dirty="0"/>
          </a:p>
          <a:p>
            <a:r>
              <a:rPr lang="tr-TR" dirty="0"/>
              <a:t>The result of this procedure is the creation of the </a:t>
            </a:r>
            <a:r>
              <a:rPr lang="tr-TR" b="1" i="1" dirty="0"/>
              <a:t>classification matrix. </a:t>
            </a:r>
            <a:r>
              <a:rPr lang="tr-TR" dirty="0"/>
              <a:t>This matrix shows the amount as well as the percentage of all responses in the validation sample that were correctly and incorrectly classified.</a:t>
            </a:r>
            <a:endParaRPr lang="tr-TR" b="1" i="1" dirty="0"/>
          </a:p>
        </p:txBody>
      </p:sp>
    </p:spTree>
    <p:extLst>
      <p:ext uri="{BB962C8B-B14F-4D97-AF65-F5344CB8AC3E}">
        <p14:creationId xmlns:p14="http://schemas.microsoft.com/office/powerpoint/2010/main" val="372215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6FE1-3C2D-4394-B098-FA2ED261C844}"/>
              </a:ext>
            </a:extLst>
          </p:cNvPr>
          <p:cNvSpPr>
            <a:spLocks noGrp="1"/>
          </p:cNvSpPr>
          <p:nvPr>
            <p:ph type="title"/>
          </p:nvPr>
        </p:nvSpPr>
        <p:spPr/>
        <p:txBody>
          <a:bodyPr/>
          <a:lstStyle/>
          <a:p>
            <a:r>
              <a:rPr lang="tr-TR"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8F54AF-7412-4E01-A9AF-DD41AA74D245}"/>
                  </a:ext>
                </a:extLst>
              </p:cNvPr>
              <p:cNvSpPr>
                <a:spLocks noGrp="1"/>
              </p:cNvSpPr>
              <p:nvPr>
                <p:ph idx="1"/>
              </p:nvPr>
            </p:nvSpPr>
            <p:spPr/>
            <p:txBody>
              <a:bodyPr>
                <a:normAutofit fontScale="92500" lnSpcReduction="20000"/>
              </a:bodyPr>
              <a:lstStyle/>
              <a:p>
                <a:r>
                  <a:rPr lang="tr-TR" dirty="0"/>
                  <a:t>Discriminant analysis is the type of </a:t>
                </a:r>
                <a:r>
                  <a:rPr lang="tr-TR" b="1" i="1" dirty="0"/>
                  <a:t>dependence multivariate technique</a:t>
                </a:r>
                <a:r>
                  <a:rPr lang="tr-TR" dirty="0"/>
                  <a:t> that tries to find a linear combination of </a:t>
                </a:r>
                <a:r>
                  <a:rPr lang="tr-TR" b="1" i="1" dirty="0"/>
                  <a:t>metric </a:t>
                </a:r>
                <a:r>
                  <a:rPr lang="tr-TR" dirty="0"/>
                  <a:t>independent </a:t>
                </a:r>
                <a:r>
                  <a:rPr lang="tr-TR" b="1" i="1" dirty="0"/>
                  <a:t>variables</a:t>
                </a:r>
                <a:r>
                  <a:rPr lang="tr-TR" dirty="0"/>
                  <a:t> that discriminates best between two or more groups in a </a:t>
                </a:r>
                <a:r>
                  <a:rPr lang="tr-TR" b="1" i="1" dirty="0"/>
                  <a:t>single</a:t>
                </a:r>
                <a:r>
                  <a:rPr lang="tr-TR" dirty="0"/>
                  <a:t> </a:t>
                </a:r>
                <a:r>
                  <a:rPr lang="tr-TR" b="1" i="1" dirty="0"/>
                  <a:t>non-metric</a:t>
                </a:r>
                <a:r>
                  <a:rPr lang="tr-TR" dirty="0"/>
                  <a:t> dependent variable.</a:t>
                </a:r>
                <a:br>
                  <a:rPr lang="tr-TR" dirty="0"/>
                </a:br>
                <a:endParaRPr lang="tr-TR" dirty="0"/>
              </a:p>
              <a:p>
                <a:r>
                  <a:rPr lang="tr-TR" dirty="0"/>
                  <a:t>It is the type of analysis that is used to identify statistically significant differences in groups within a dependent variable by looking at metric scores given in various independent variables.</a:t>
                </a:r>
                <a:br>
                  <a:rPr lang="tr-TR" dirty="0"/>
                </a:br>
                <a:endParaRPr lang="tr-TR" dirty="0"/>
              </a:p>
              <a:p>
                <a:r>
                  <a:rPr lang="tr-TR" dirty="0"/>
                  <a:t>The metric scores of the independent variables can then be used to create an index score that is used as a predictor value to predict group membership of a particular respondent.</a:t>
                </a:r>
                <a:br>
                  <a:rPr lang="tr-TR" dirty="0"/>
                </a:br>
                <a:endParaRPr lang="tr-TR" dirty="0"/>
              </a:p>
              <a:p>
                <a:r>
                  <a:rPr lang="tr-TR" dirty="0"/>
                  <a:t>The index score of a discriminant function will look like this:</a:t>
                </a:r>
                <a:br>
                  <a:rPr lang="tr-TR" dirty="0"/>
                </a:br>
                <a:endParaRPr lang="tr-TR" dirty="0"/>
              </a:p>
              <a:p>
                <a:pPr marL="914400" lvl="2" indent="0">
                  <a:buNone/>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𝐷</m:t>
                          </m:r>
                        </m:e>
                        <m:sub>
                          <m:r>
                            <a:rPr lang="tr-TR" b="0" i="1" smtClean="0">
                              <a:latin typeface="Cambria Math" panose="02040503050406030204" pitchFamily="18" charset="0"/>
                            </a:rPr>
                            <m:t>𝑧</m:t>
                          </m:r>
                        </m:sub>
                      </m:sSub>
                      <m:r>
                        <a:rPr lang="tr-TR" b="0" i="1" smtClean="0">
                          <a:latin typeface="Cambria Math" panose="02040503050406030204" pitchFamily="18" charset="0"/>
                        </a:rPr>
                        <m:t> </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𝑎</m:t>
                      </m:r>
                      <m:r>
                        <a:rPr lang="tr-TR" b="0" i="1" smtClean="0">
                          <a:latin typeface="Cambria Math" panose="02040503050406030204" pitchFamily="18" charset="0"/>
                          <a:ea typeface="Cambria Math" panose="02040503050406030204" pitchFamily="18" charset="0"/>
                        </a:rPr>
                        <m:t>+</m:t>
                      </m:r>
                      <m:sSub>
                        <m:sSubPr>
                          <m:ctrlPr>
                            <a:rPr lang="tr-TR" b="0" i="1" smtClean="0">
                              <a:latin typeface="Cambria Math" panose="02040503050406030204" pitchFamily="18" charset="0"/>
                              <a:ea typeface="Cambria Math" panose="02040503050406030204" pitchFamily="18" charset="0"/>
                            </a:rPr>
                          </m:ctrlPr>
                        </m:sSubPr>
                        <m:e>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𝑊</m:t>
                              </m:r>
                            </m:e>
                            <m:sub>
                              <m:r>
                                <a:rPr lang="tr-TR" b="0" i="1" smtClean="0">
                                  <a:latin typeface="Cambria Math" panose="02040503050406030204" pitchFamily="18" charset="0"/>
                                  <a:ea typeface="Cambria Math" panose="02040503050406030204" pitchFamily="18" charset="0"/>
                                </a:rPr>
                                <m:t>1</m:t>
                              </m:r>
                            </m:sub>
                          </m:sSub>
                          <m:r>
                            <a:rPr lang="tr-TR" b="0" i="1" smtClean="0">
                              <a:latin typeface="Cambria Math" panose="02040503050406030204" pitchFamily="18" charset="0"/>
                              <a:ea typeface="Cambria Math" panose="02040503050406030204" pitchFamily="18" charset="0"/>
                            </a:rPr>
                            <m:t>𝑋</m:t>
                          </m:r>
                        </m:e>
                        <m:sub>
                          <m:r>
                            <a:rPr lang="tr-TR" b="0" i="1" smtClean="0">
                              <a:latin typeface="Cambria Math" panose="02040503050406030204" pitchFamily="18" charset="0"/>
                              <a:ea typeface="Cambria Math" panose="02040503050406030204" pitchFamily="18" charset="0"/>
                            </a:rPr>
                            <m:t>1</m:t>
                          </m:r>
                        </m:sub>
                      </m:sSub>
                      <m:r>
                        <a:rPr lang="tr-TR" b="0" i="1" smtClean="0">
                          <a:latin typeface="Cambria Math" panose="02040503050406030204" pitchFamily="18" charset="0"/>
                          <a:ea typeface="Cambria Math" panose="02040503050406030204" pitchFamily="18" charset="0"/>
                        </a:rPr>
                        <m:t>+ </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𝑊</m:t>
                          </m:r>
                        </m:e>
                        <m:sub>
                          <m:r>
                            <a:rPr lang="tr-TR" b="0" i="1" smtClean="0">
                              <a:latin typeface="Cambria Math" panose="02040503050406030204" pitchFamily="18" charset="0"/>
                              <a:ea typeface="Cambria Math" panose="02040503050406030204" pitchFamily="18" charset="0"/>
                            </a:rPr>
                            <m:t>2</m:t>
                          </m:r>
                        </m:sub>
                      </m:sSub>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𝑋</m:t>
                          </m:r>
                        </m:e>
                        <m:sub>
                          <m:r>
                            <a:rPr lang="tr-TR" b="0" i="1" smtClean="0">
                              <a:latin typeface="Cambria Math" panose="02040503050406030204" pitchFamily="18" charset="0"/>
                              <a:ea typeface="Cambria Math" panose="02040503050406030204" pitchFamily="18" charset="0"/>
                            </a:rPr>
                            <m:t>2</m:t>
                          </m:r>
                        </m:sub>
                      </m:sSub>
                      <m:r>
                        <a:rPr lang="tr-TR" b="0" i="1" smtClean="0">
                          <a:latin typeface="Cambria Math" panose="02040503050406030204" pitchFamily="18" charset="0"/>
                          <a:ea typeface="Cambria Math" panose="02040503050406030204" pitchFamily="18" charset="0"/>
                        </a:rPr>
                        <m:t>……</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𝑊</m:t>
                          </m:r>
                        </m:e>
                        <m:sub>
                          <m:r>
                            <a:rPr lang="tr-TR" b="0" i="1" smtClean="0">
                              <a:latin typeface="Cambria Math" panose="02040503050406030204" pitchFamily="18" charset="0"/>
                              <a:ea typeface="Cambria Math" panose="02040503050406030204" pitchFamily="18" charset="0"/>
                            </a:rPr>
                            <m:t>𝑖</m:t>
                          </m:r>
                        </m:sub>
                      </m:sSub>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𝑋</m:t>
                          </m:r>
                        </m:e>
                        <m:sub>
                          <m:r>
                            <a:rPr lang="tr-TR" b="0" i="1" smtClean="0">
                              <a:latin typeface="Cambria Math" panose="02040503050406030204" pitchFamily="18" charset="0"/>
                              <a:ea typeface="Cambria Math" panose="02040503050406030204" pitchFamily="18" charset="0"/>
                            </a:rPr>
                            <m:t>𝑖</m:t>
                          </m:r>
                        </m:sub>
                      </m:sSub>
                    </m:oMath>
                  </m:oMathPara>
                </a14:m>
                <a:endParaRPr lang="tr-TR" dirty="0"/>
              </a:p>
            </p:txBody>
          </p:sp>
        </mc:Choice>
        <mc:Fallback xmlns="">
          <p:sp>
            <p:nvSpPr>
              <p:cNvPr id="3" name="Content Placeholder 2">
                <a:extLst>
                  <a:ext uri="{FF2B5EF4-FFF2-40B4-BE49-F238E27FC236}">
                    <a16:creationId xmlns:a16="http://schemas.microsoft.com/office/drawing/2014/main" id="{BC8F54AF-7412-4E01-A9AF-DD41AA74D245}"/>
                  </a:ext>
                </a:extLst>
              </p:cNvPr>
              <p:cNvSpPr>
                <a:spLocks noGrp="1" noRot="1" noChangeAspect="1" noMove="1" noResize="1" noEditPoints="1" noAdjustHandles="1" noChangeArrowheads="1" noChangeShapeType="1" noTextEdit="1"/>
              </p:cNvSpPr>
              <p:nvPr>
                <p:ph idx="1"/>
              </p:nvPr>
            </p:nvSpPr>
            <p:spPr>
              <a:blipFill>
                <a:blip r:embed="rId2"/>
                <a:stretch>
                  <a:fillRect l="-850" t="-2801"/>
                </a:stretch>
              </a:blipFill>
            </p:spPr>
            <p:txBody>
              <a:bodyPr/>
              <a:lstStyle/>
              <a:p>
                <a:r>
                  <a:rPr lang="tr-TR">
                    <a:noFill/>
                  </a:rPr>
                  <a:t> </a:t>
                </a:r>
              </a:p>
            </p:txBody>
          </p:sp>
        </mc:Fallback>
      </mc:AlternateContent>
    </p:spTree>
    <p:extLst>
      <p:ext uri="{BB962C8B-B14F-4D97-AF65-F5344CB8AC3E}">
        <p14:creationId xmlns:p14="http://schemas.microsoft.com/office/powerpoint/2010/main" val="413764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CA0D-76F4-436A-A3E7-CEE34C1D9ED1}"/>
              </a:ext>
            </a:extLst>
          </p:cNvPr>
          <p:cNvSpPr>
            <a:spLocks noGrp="1"/>
          </p:cNvSpPr>
          <p:nvPr>
            <p:ph type="title"/>
          </p:nvPr>
        </p:nvSpPr>
        <p:spPr/>
        <p:txBody>
          <a:bodyPr/>
          <a:lstStyle/>
          <a:p>
            <a:r>
              <a:rPr lang="tr-TR" dirty="0"/>
              <a:t>Steps of A Discriminant Analysis</a:t>
            </a:r>
          </a:p>
        </p:txBody>
      </p:sp>
      <p:sp>
        <p:nvSpPr>
          <p:cNvPr id="3" name="Content Placeholder 2">
            <a:extLst>
              <a:ext uri="{FF2B5EF4-FFF2-40B4-BE49-F238E27FC236}">
                <a16:creationId xmlns:a16="http://schemas.microsoft.com/office/drawing/2014/main" id="{316C1E65-9A7A-4E15-90F2-A194B386D5BF}"/>
              </a:ext>
            </a:extLst>
          </p:cNvPr>
          <p:cNvSpPr>
            <a:spLocks noGrp="1"/>
          </p:cNvSpPr>
          <p:nvPr>
            <p:ph idx="1"/>
          </p:nvPr>
        </p:nvSpPr>
        <p:spPr/>
        <p:txBody>
          <a:bodyPr>
            <a:normAutofit fontScale="85000" lnSpcReduction="20000"/>
          </a:bodyPr>
          <a:lstStyle/>
          <a:p>
            <a:pPr marL="457200" indent="-457200">
              <a:buFont typeface="+mj-lt"/>
              <a:buAutoNum type="arabicPeriod"/>
            </a:pPr>
            <a:r>
              <a:rPr lang="tr-TR" dirty="0"/>
              <a:t>Reviewing the objective of the analysis.</a:t>
            </a:r>
            <a:br>
              <a:rPr lang="tr-TR" dirty="0"/>
            </a:br>
            <a:endParaRPr lang="tr-TR" dirty="0"/>
          </a:p>
          <a:p>
            <a:pPr marL="457200" indent="-457200">
              <a:buFont typeface="+mj-lt"/>
              <a:buAutoNum type="arabicPeriod"/>
            </a:pPr>
            <a:r>
              <a:rPr lang="tr-TR" dirty="0"/>
              <a:t>Verifying the Statistical Assumptions necessary for this Analysis.</a:t>
            </a:r>
            <a:br>
              <a:rPr lang="tr-TR" dirty="0"/>
            </a:br>
            <a:endParaRPr lang="tr-TR" dirty="0"/>
          </a:p>
          <a:p>
            <a:pPr marL="457200" indent="-457200">
              <a:buFont typeface="+mj-lt"/>
              <a:buAutoNum type="arabicPeriod"/>
            </a:pPr>
            <a:r>
              <a:rPr lang="tr-TR" dirty="0"/>
              <a:t>Consideration of the sample size.</a:t>
            </a:r>
            <a:br>
              <a:rPr lang="tr-TR" dirty="0"/>
            </a:br>
            <a:endParaRPr lang="tr-TR" dirty="0"/>
          </a:p>
          <a:p>
            <a:pPr marL="457200" indent="-457200">
              <a:buFont typeface="+mj-lt"/>
              <a:buAutoNum type="arabicPeriod"/>
            </a:pPr>
            <a:r>
              <a:rPr lang="tr-TR" dirty="0"/>
              <a:t>Dividing the dataset into the </a:t>
            </a:r>
            <a:r>
              <a:rPr lang="tr-TR" b="1" i="1" dirty="0"/>
              <a:t>estimation </a:t>
            </a:r>
            <a:r>
              <a:rPr lang="tr-TR" dirty="0"/>
              <a:t>sample and </a:t>
            </a:r>
            <a:r>
              <a:rPr lang="tr-TR" b="1" i="1" dirty="0"/>
              <a:t>validation </a:t>
            </a:r>
            <a:r>
              <a:rPr lang="tr-TR" dirty="0"/>
              <a:t>sample.</a:t>
            </a:r>
            <a:br>
              <a:rPr lang="tr-TR" dirty="0"/>
            </a:br>
            <a:endParaRPr lang="tr-TR" dirty="0"/>
          </a:p>
          <a:p>
            <a:pPr marL="457200" indent="-457200">
              <a:buFont typeface="+mj-lt"/>
              <a:buAutoNum type="arabicPeriod"/>
            </a:pPr>
            <a:r>
              <a:rPr lang="tr-TR" dirty="0"/>
              <a:t>Deriving the discriminant functions.</a:t>
            </a:r>
            <a:br>
              <a:rPr lang="tr-TR" dirty="0"/>
            </a:br>
            <a:endParaRPr lang="tr-TR" dirty="0"/>
          </a:p>
          <a:p>
            <a:pPr marL="457200" indent="-457200">
              <a:buFont typeface="+mj-lt"/>
              <a:buAutoNum type="arabicPeriod"/>
            </a:pPr>
            <a:r>
              <a:rPr lang="tr-TR" dirty="0"/>
              <a:t>Assessing the statistical significance of derived functions</a:t>
            </a:r>
            <a:br>
              <a:rPr lang="tr-TR" dirty="0"/>
            </a:br>
            <a:endParaRPr lang="tr-TR" dirty="0"/>
          </a:p>
          <a:p>
            <a:pPr marL="457200" indent="-457200">
              <a:buFont typeface="+mj-lt"/>
              <a:buAutoNum type="arabicPeriod"/>
            </a:pPr>
            <a:r>
              <a:rPr lang="tr-TR" dirty="0"/>
              <a:t>Validating the functions and checking the practical significance (</a:t>
            </a:r>
            <a:r>
              <a:rPr lang="tr-TR" b="1" i="1" dirty="0"/>
              <a:t>Hit Ratio)</a:t>
            </a:r>
            <a:br>
              <a:rPr lang="tr-TR" dirty="0"/>
            </a:b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58472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C6CD-E96F-421F-9FC8-4457F312E09C}"/>
              </a:ext>
            </a:extLst>
          </p:cNvPr>
          <p:cNvSpPr>
            <a:spLocks noGrp="1"/>
          </p:cNvSpPr>
          <p:nvPr>
            <p:ph type="title"/>
          </p:nvPr>
        </p:nvSpPr>
        <p:spPr/>
        <p:txBody>
          <a:bodyPr/>
          <a:lstStyle/>
          <a:p>
            <a:r>
              <a:rPr lang="tr-TR" dirty="0"/>
              <a:t>The Objective of The Analysis</a:t>
            </a:r>
          </a:p>
        </p:txBody>
      </p:sp>
      <p:sp>
        <p:nvSpPr>
          <p:cNvPr id="3" name="Content Placeholder 2">
            <a:extLst>
              <a:ext uri="{FF2B5EF4-FFF2-40B4-BE49-F238E27FC236}">
                <a16:creationId xmlns:a16="http://schemas.microsoft.com/office/drawing/2014/main" id="{C726FF66-6782-41F9-BC0E-310EE554A411}"/>
              </a:ext>
            </a:extLst>
          </p:cNvPr>
          <p:cNvSpPr>
            <a:spLocks noGrp="1"/>
          </p:cNvSpPr>
          <p:nvPr>
            <p:ph idx="1"/>
          </p:nvPr>
        </p:nvSpPr>
        <p:spPr/>
        <p:txBody>
          <a:bodyPr/>
          <a:lstStyle/>
          <a:p>
            <a:r>
              <a:rPr lang="tr-TR" dirty="0"/>
              <a:t>A Discriminant Analysis can be done for the following objectives: </a:t>
            </a:r>
            <a:br>
              <a:rPr lang="tr-TR" dirty="0"/>
            </a:br>
            <a:endParaRPr lang="tr-TR" dirty="0"/>
          </a:p>
          <a:p>
            <a:pPr lvl="1"/>
            <a:r>
              <a:rPr lang="tr-TR" dirty="0"/>
              <a:t>Looking for the statistically significant differences between group means, meaning one wants to know whether the several groups of the dependent variable are that much different when measured in-terms of the independent variables or not.</a:t>
            </a:r>
            <a:br>
              <a:rPr lang="tr-TR" dirty="0"/>
            </a:br>
            <a:endParaRPr lang="tr-TR" dirty="0"/>
          </a:p>
          <a:p>
            <a:pPr lvl="1"/>
            <a:r>
              <a:rPr lang="tr-TR" dirty="0"/>
              <a:t>Predicting group membership based on the score of the independent variables.</a:t>
            </a:r>
          </a:p>
        </p:txBody>
      </p:sp>
    </p:spTree>
    <p:extLst>
      <p:ext uri="{BB962C8B-B14F-4D97-AF65-F5344CB8AC3E}">
        <p14:creationId xmlns:p14="http://schemas.microsoft.com/office/powerpoint/2010/main" val="408833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C7B1-644A-4E9A-AA37-C6ECE2A987E5}"/>
              </a:ext>
            </a:extLst>
          </p:cNvPr>
          <p:cNvSpPr>
            <a:spLocks noGrp="1"/>
          </p:cNvSpPr>
          <p:nvPr>
            <p:ph type="title"/>
          </p:nvPr>
        </p:nvSpPr>
        <p:spPr/>
        <p:txBody>
          <a:bodyPr/>
          <a:lstStyle/>
          <a:p>
            <a:r>
              <a:rPr lang="tr-TR" dirty="0"/>
              <a:t>Validating Statistical Assumptions</a:t>
            </a:r>
          </a:p>
        </p:txBody>
      </p:sp>
      <p:sp>
        <p:nvSpPr>
          <p:cNvPr id="3" name="Content Placeholder 2">
            <a:extLst>
              <a:ext uri="{FF2B5EF4-FFF2-40B4-BE49-F238E27FC236}">
                <a16:creationId xmlns:a16="http://schemas.microsoft.com/office/drawing/2014/main" id="{36DF1F79-C4C5-4AFB-870A-9FBDA4885B51}"/>
              </a:ext>
            </a:extLst>
          </p:cNvPr>
          <p:cNvSpPr>
            <a:spLocks noGrp="1"/>
          </p:cNvSpPr>
          <p:nvPr>
            <p:ph idx="1"/>
          </p:nvPr>
        </p:nvSpPr>
        <p:spPr/>
        <p:txBody>
          <a:bodyPr>
            <a:normAutofit fontScale="92500" lnSpcReduction="10000"/>
          </a:bodyPr>
          <a:lstStyle/>
          <a:p>
            <a:r>
              <a:rPr lang="tr-TR" dirty="0"/>
              <a:t>In discriminant analysis, the researcher should concern him/herself with making sure there is </a:t>
            </a:r>
            <a:r>
              <a:rPr lang="tr-TR" b="1" i="1" u="sng" dirty="0"/>
              <a:t>multivariate normality in independent variables</a:t>
            </a:r>
            <a:r>
              <a:rPr lang="tr-TR" b="1" dirty="0"/>
              <a:t> </a:t>
            </a:r>
            <a:r>
              <a:rPr lang="tr-TR" dirty="0"/>
              <a:t>and </a:t>
            </a:r>
            <a:r>
              <a:rPr lang="tr-TR" b="1" i="1" u="sng" dirty="0"/>
              <a:t>equal dispersion in covariance matrices</a:t>
            </a:r>
            <a:r>
              <a:rPr lang="tr-TR" dirty="0"/>
              <a:t>.</a:t>
            </a:r>
            <a:br>
              <a:rPr lang="tr-TR" dirty="0"/>
            </a:br>
            <a:endParaRPr lang="tr-TR" dirty="0"/>
          </a:p>
          <a:p>
            <a:r>
              <a:rPr lang="tr-TR" dirty="0"/>
              <a:t>Equal dispersion in covariance matrices can be assessed by using the Box’s M Test.</a:t>
            </a:r>
            <a:br>
              <a:rPr lang="tr-TR" dirty="0"/>
            </a:br>
            <a:endParaRPr lang="tr-TR" dirty="0"/>
          </a:p>
          <a:p>
            <a:r>
              <a:rPr lang="tr-TR" dirty="0"/>
              <a:t>Multivariate normality can be ensured by making sure that there is univariate normality among independent variables.  </a:t>
            </a:r>
            <a:br>
              <a:rPr lang="tr-TR" dirty="0"/>
            </a:br>
            <a:endParaRPr lang="tr-TR" dirty="0"/>
          </a:p>
          <a:p>
            <a:r>
              <a:rPr lang="tr-TR" dirty="0"/>
              <a:t>The researcher should be careful of multicollinearity also since it reduces the discriminatory power of independent variables significantly in step-wise model estimation.</a:t>
            </a:r>
          </a:p>
        </p:txBody>
      </p:sp>
    </p:spTree>
    <p:extLst>
      <p:ext uri="{BB962C8B-B14F-4D97-AF65-F5344CB8AC3E}">
        <p14:creationId xmlns:p14="http://schemas.microsoft.com/office/powerpoint/2010/main" val="148897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D471-D084-47C3-BDEC-DA19F7EDF1E3}"/>
              </a:ext>
            </a:extLst>
          </p:cNvPr>
          <p:cNvSpPr>
            <a:spLocks noGrp="1"/>
          </p:cNvSpPr>
          <p:nvPr>
            <p:ph type="title"/>
          </p:nvPr>
        </p:nvSpPr>
        <p:spPr/>
        <p:txBody>
          <a:bodyPr/>
          <a:lstStyle/>
          <a:p>
            <a:r>
              <a:rPr lang="tr-TR" dirty="0"/>
              <a:t>Sample Size Considerations</a:t>
            </a:r>
          </a:p>
        </p:txBody>
      </p:sp>
      <p:sp>
        <p:nvSpPr>
          <p:cNvPr id="3" name="Content Placeholder 2">
            <a:extLst>
              <a:ext uri="{FF2B5EF4-FFF2-40B4-BE49-F238E27FC236}">
                <a16:creationId xmlns:a16="http://schemas.microsoft.com/office/drawing/2014/main" id="{6B6FA432-A19C-424D-B3C6-93671A6402F1}"/>
              </a:ext>
            </a:extLst>
          </p:cNvPr>
          <p:cNvSpPr>
            <a:spLocks noGrp="1"/>
          </p:cNvSpPr>
          <p:nvPr>
            <p:ph idx="1"/>
          </p:nvPr>
        </p:nvSpPr>
        <p:spPr/>
        <p:txBody>
          <a:bodyPr>
            <a:normAutofit fontScale="70000" lnSpcReduction="20000"/>
          </a:bodyPr>
          <a:lstStyle/>
          <a:p>
            <a:r>
              <a:rPr lang="tr-TR" dirty="0"/>
              <a:t>The smaller the sample size in discriminant analysis, the more the error in prediction and the larger the sample size the larger the observed significance between the observed differences in independent variables.</a:t>
            </a:r>
            <a:br>
              <a:rPr lang="tr-TR" dirty="0"/>
            </a:br>
            <a:endParaRPr lang="tr-TR" dirty="0"/>
          </a:p>
          <a:p>
            <a:r>
              <a:rPr lang="tr-TR" dirty="0"/>
              <a:t>The researcher should thus know to find a balance between the two where the sample is large enough to predict most accurately and small enough to only show differences that are actually intrepretable and relevant.</a:t>
            </a:r>
            <a:br>
              <a:rPr lang="tr-TR" dirty="0"/>
            </a:br>
            <a:endParaRPr lang="tr-TR" dirty="0"/>
          </a:p>
          <a:p>
            <a:r>
              <a:rPr lang="tr-TR" dirty="0"/>
              <a:t>Responses greater in quantity than the number of independent variables in each independent variable can be used in extreme cases but at least there should be 5 responses in each independent variable.</a:t>
            </a:r>
            <a:br>
              <a:rPr lang="tr-TR" dirty="0"/>
            </a:br>
            <a:endParaRPr lang="tr-TR" dirty="0"/>
          </a:p>
          <a:p>
            <a:r>
              <a:rPr lang="tr-TR" dirty="0"/>
              <a:t>The researcher should also make sure that the difference between group sizes in the dependent variable is not unbelievably large since a big difference between group sizes means that predictions will most likely be in favor of the group with the bigger size.</a:t>
            </a:r>
            <a:br>
              <a:rPr lang="tr-TR" dirty="0"/>
            </a:br>
            <a:endParaRPr lang="tr-TR" dirty="0"/>
          </a:p>
          <a:p>
            <a:r>
              <a:rPr lang="tr-TR" dirty="0"/>
              <a:t>The number that has been advised as an appropriate minimum group size is at least 20 responses per group, but again, the researcher has to check that even though this number is met, the differences between the groups are not unappropriately large.</a:t>
            </a:r>
          </a:p>
        </p:txBody>
      </p:sp>
    </p:spTree>
    <p:extLst>
      <p:ext uri="{BB962C8B-B14F-4D97-AF65-F5344CB8AC3E}">
        <p14:creationId xmlns:p14="http://schemas.microsoft.com/office/powerpoint/2010/main" val="427860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FC7B-931E-4513-A7C6-A22591A2C03D}"/>
              </a:ext>
            </a:extLst>
          </p:cNvPr>
          <p:cNvSpPr>
            <a:spLocks noGrp="1"/>
          </p:cNvSpPr>
          <p:nvPr>
            <p:ph type="title"/>
          </p:nvPr>
        </p:nvSpPr>
        <p:spPr/>
        <p:txBody>
          <a:bodyPr/>
          <a:lstStyle/>
          <a:p>
            <a:r>
              <a:rPr lang="tr-TR" dirty="0"/>
              <a:t>Prep-ing the Data for the Analysis</a:t>
            </a:r>
          </a:p>
        </p:txBody>
      </p:sp>
      <p:sp>
        <p:nvSpPr>
          <p:cNvPr id="3" name="Content Placeholder 2">
            <a:extLst>
              <a:ext uri="{FF2B5EF4-FFF2-40B4-BE49-F238E27FC236}">
                <a16:creationId xmlns:a16="http://schemas.microsoft.com/office/drawing/2014/main" id="{D378D5D1-FC4B-4A74-ACC3-C8463B5C93D2}"/>
              </a:ext>
            </a:extLst>
          </p:cNvPr>
          <p:cNvSpPr>
            <a:spLocks noGrp="1"/>
          </p:cNvSpPr>
          <p:nvPr>
            <p:ph idx="1"/>
          </p:nvPr>
        </p:nvSpPr>
        <p:spPr/>
        <p:txBody>
          <a:bodyPr>
            <a:normAutofit fontScale="85000" lnSpcReduction="20000"/>
          </a:bodyPr>
          <a:lstStyle/>
          <a:p>
            <a:r>
              <a:rPr lang="tr-TR" dirty="0"/>
              <a:t>If the objective of the analysis is to predict group membership, a part of the overall sample should be set aside to test for the overall accuracy of the derived discriminant functions.</a:t>
            </a:r>
            <a:br>
              <a:rPr lang="tr-TR" dirty="0"/>
            </a:br>
            <a:endParaRPr lang="tr-TR" dirty="0"/>
          </a:p>
          <a:p>
            <a:r>
              <a:rPr lang="tr-TR" dirty="0"/>
              <a:t>This can be a 50/50 split of the original dataset, 60/40, or 70/30 according to sample size. Lower sample sizes call for a higher number in the estimation sample than in the validation sample, so again the researcher is advised to be well prepared with the sample size beforehand.</a:t>
            </a:r>
            <a:br>
              <a:rPr lang="tr-TR" dirty="0"/>
            </a:br>
            <a:endParaRPr lang="tr-TR" dirty="0"/>
          </a:p>
          <a:p>
            <a:r>
              <a:rPr lang="tr-TR" dirty="0"/>
              <a:t>The researcher should also make the split in proportion to the group sizes in the dependant variable so that each group gets fair representation in the analysis. Accredited sources on the topic have suggested stratified sampling as the best method of dividing the dataset in discriminant analysis.</a:t>
            </a:r>
            <a:br>
              <a:rPr lang="tr-TR" dirty="0"/>
            </a:br>
            <a:endParaRPr lang="tr-TR" dirty="0"/>
          </a:p>
          <a:p>
            <a:r>
              <a:rPr lang="tr-TR"/>
              <a:t>Standardization can also be done in the case where the measurements units in independent variables are different.</a:t>
            </a:r>
            <a:endParaRPr lang="tr-TR" dirty="0"/>
          </a:p>
        </p:txBody>
      </p:sp>
    </p:spTree>
    <p:extLst>
      <p:ext uri="{BB962C8B-B14F-4D97-AF65-F5344CB8AC3E}">
        <p14:creationId xmlns:p14="http://schemas.microsoft.com/office/powerpoint/2010/main" val="317276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BD93-28DA-408D-855A-E98EA59DAAC4}"/>
              </a:ext>
            </a:extLst>
          </p:cNvPr>
          <p:cNvSpPr>
            <a:spLocks noGrp="1"/>
          </p:cNvSpPr>
          <p:nvPr>
            <p:ph type="title"/>
          </p:nvPr>
        </p:nvSpPr>
        <p:spPr/>
        <p:txBody>
          <a:bodyPr/>
          <a:lstStyle/>
          <a:p>
            <a:r>
              <a:rPr lang="tr-TR" dirty="0"/>
              <a:t>Model Estimation</a:t>
            </a:r>
          </a:p>
        </p:txBody>
      </p:sp>
      <p:sp>
        <p:nvSpPr>
          <p:cNvPr id="3" name="Content Placeholder 2">
            <a:extLst>
              <a:ext uri="{FF2B5EF4-FFF2-40B4-BE49-F238E27FC236}">
                <a16:creationId xmlns:a16="http://schemas.microsoft.com/office/drawing/2014/main" id="{6781DF84-890B-4438-8F95-BF9D00371309}"/>
              </a:ext>
            </a:extLst>
          </p:cNvPr>
          <p:cNvSpPr>
            <a:spLocks noGrp="1"/>
          </p:cNvSpPr>
          <p:nvPr>
            <p:ph idx="1"/>
          </p:nvPr>
        </p:nvSpPr>
        <p:spPr/>
        <p:txBody>
          <a:bodyPr>
            <a:normAutofit fontScale="92500" lnSpcReduction="10000"/>
          </a:bodyPr>
          <a:lstStyle/>
          <a:p>
            <a:r>
              <a:rPr lang="tr-TR" dirty="0"/>
              <a:t>There are two methods a researcher can follow in creating a discriminant fuction; they are:</a:t>
            </a:r>
          </a:p>
          <a:p>
            <a:pPr marL="914400" lvl="1" indent="-457200">
              <a:buFont typeface="+mj-lt"/>
              <a:buAutoNum type="arabicPeriod"/>
            </a:pPr>
            <a:r>
              <a:rPr lang="tr-TR" dirty="0"/>
              <a:t>Simultaneous Method: Where he/she includes all the independent variables at the same time without looking at which one discriminates well.</a:t>
            </a:r>
            <a:br>
              <a:rPr lang="tr-TR" dirty="0"/>
            </a:br>
            <a:endParaRPr lang="tr-TR" dirty="0"/>
          </a:p>
          <a:p>
            <a:pPr marL="914400" lvl="1" indent="-457200">
              <a:buFont typeface="+mj-lt"/>
              <a:buAutoNum type="arabicPeriod"/>
            </a:pPr>
            <a:r>
              <a:rPr lang="tr-TR" dirty="0"/>
              <a:t>Step-Wise Method: Where the researcher checks the discriminatory power of each variable and then adds one variable after another to the overall discriminant function based on their discriminatory power.</a:t>
            </a:r>
            <a:br>
              <a:rPr lang="tr-TR" dirty="0"/>
            </a:br>
            <a:endParaRPr lang="tr-TR" dirty="0"/>
          </a:p>
          <a:p>
            <a:r>
              <a:rPr lang="tr-TR" dirty="0"/>
              <a:t>Selection between one and two depends on desires of the researchers in-terms of power and parsimony. The second method is better though, in-terms of power.</a:t>
            </a:r>
          </a:p>
        </p:txBody>
      </p:sp>
    </p:spTree>
    <p:extLst>
      <p:ext uri="{BB962C8B-B14F-4D97-AF65-F5344CB8AC3E}">
        <p14:creationId xmlns:p14="http://schemas.microsoft.com/office/powerpoint/2010/main" val="37694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AE03-FCDA-4FD4-AE7B-D332FA8145D8}"/>
              </a:ext>
            </a:extLst>
          </p:cNvPr>
          <p:cNvSpPr>
            <a:spLocks noGrp="1"/>
          </p:cNvSpPr>
          <p:nvPr>
            <p:ph type="title"/>
          </p:nvPr>
        </p:nvSpPr>
        <p:spPr/>
        <p:txBody>
          <a:bodyPr>
            <a:normAutofit/>
          </a:bodyPr>
          <a:lstStyle/>
          <a:p>
            <a:pPr>
              <a:lnSpc>
                <a:spcPct val="100000"/>
              </a:lnSpc>
            </a:pPr>
            <a:r>
              <a:rPr lang="tr-TR" dirty="0"/>
              <a:t>Assessing The Statistical Significance of Derived Functions</a:t>
            </a:r>
          </a:p>
        </p:txBody>
      </p:sp>
      <p:sp>
        <p:nvSpPr>
          <p:cNvPr id="3" name="Content Placeholder 2">
            <a:extLst>
              <a:ext uri="{FF2B5EF4-FFF2-40B4-BE49-F238E27FC236}">
                <a16:creationId xmlns:a16="http://schemas.microsoft.com/office/drawing/2014/main" id="{1F98909A-3BC5-480C-91CE-ACCB9F428BCB}"/>
              </a:ext>
            </a:extLst>
          </p:cNvPr>
          <p:cNvSpPr>
            <a:spLocks noGrp="1"/>
          </p:cNvSpPr>
          <p:nvPr>
            <p:ph idx="1"/>
          </p:nvPr>
        </p:nvSpPr>
        <p:spPr/>
        <p:txBody>
          <a:bodyPr>
            <a:normAutofit fontScale="85000" lnSpcReduction="10000"/>
          </a:bodyPr>
          <a:lstStyle/>
          <a:p>
            <a:r>
              <a:rPr lang="tr-TR" dirty="0"/>
              <a:t>The goal here is to check whether the discriminant function obtained produces the variate index scores that are significantly different between groups.</a:t>
            </a:r>
            <a:br>
              <a:rPr lang="tr-TR" dirty="0"/>
            </a:br>
            <a:endParaRPr lang="tr-TR" dirty="0"/>
          </a:p>
          <a:p>
            <a:r>
              <a:rPr lang="tr-TR" dirty="0"/>
              <a:t>If the researcher used the simultaneous approach in model estimation, the methods most appropriate for significance testing are Wilk’s Lambda, Pillai’s Criterion and Hotelling’s Trace.  </a:t>
            </a:r>
          </a:p>
          <a:p>
            <a:endParaRPr lang="tr-TR" dirty="0"/>
          </a:p>
          <a:p>
            <a:r>
              <a:rPr lang="tr-TR" dirty="0"/>
              <a:t>If simultaneous model estimation has been used, the researcher has to use Mahalanobis D2 and/or Roy’s V.  </a:t>
            </a:r>
            <a:br>
              <a:rPr lang="tr-TR" dirty="0"/>
            </a:br>
            <a:endParaRPr lang="tr-TR" dirty="0"/>
          </a:p>
          <a:p>
            <a:r>
              <a:rPr lang="tr-TR" dirty="0"/>
              <a:t>After testing the significance among groups, the researcher should test individual discriminatory functions to check whether they are statistically significant or not. The model can then be re*3stimated by removing discriminant functions that are not statistically significant.</a:t>
            </a:r>
          </a:p>
        </p:txBody>
      </p:sp>
    </p:spTree>
    <p:extLst>
      <p:ext uri="{BB962C8B-B14F-4D97-AF65-F5344CB8AC3E}">
        <p14:creationId xmlns:p14="http://schemas.microsoft.com/office/powerpoint/2010/main" val="3600320211"/>
      </p:ext>
    </p:extLst>
  </p:cSld>
  <p:clrMapOvr>
    <a:masterClrMapping/>
  </p:clrMapOvr>
</p:sld>
</file>

<file path=ppt/theme/theme1.xml><?xml version="1.0" encoding="utf-8"?>
<a:theme xmlns:a="http://schemas.openxmlformats.org/drawingml/2006/main" name="Powerpoint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heme" id="{3A044174-5E8A-403C-85B4-C932570A106B}" vid="{FC80CF71-6D06-46DE-8B86-91A55AD4DC55}"/>
    </a:ext>
  </a:extLst>
</a:theme>
</file>

<file path=docProps/app.xml><?xml version="1.0" encoding="utf-8"?>
<Properties xmlns="http://schemas.openxmlformats.org/officeDocument/2006/extended-properties" xmlns:vt="http://schemas.openxmlformats.org/officeDocument/2006/docPropsVTypes">
  <Template>Powerpoint Theme</Template>
  <TotalTime>1975</TotalTime>
  <Words>1432</Words>
  <Application>Microsoft Office PowerPoint</Application>
  <PresentationFormat>On-screen Show (4:3)</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Powerpoint Theme</vt:lpstr>
      <vt:lpstr>Discriminant Analysis</vt:lpstr>
      <vt:lpstr>Introduction</vt:lpstr>
      <vt:lpstr>Steps of A Discriminant Analysis</vt:lpstr>
      <vt:lpstr>The Objective of The Analysis</vt:lpstr>
      <vt:lpstr>Validating Statistical Assumptions</vt:lpstr>
      <vt:lpstr>Sample Size Considerations</vt:lpstr>
      <vt:lpstr>Prep-ing the Data for the Analysis</vt:lpstr>
      <vt:lpstr>Model Estimation</vt:lpstr>
      <vt:lpstr>Assessing The Statistical Significance of Derived Functions</vt:lpstr>
      <vt:lpstr>Assessing the Overall Model Fit</vt:lpstr>
      <vt:lpstr>Sample Size Considerations During Testing</vt:lpstr>
      <vt:lpstr>Calculating the Cutting Score</vt:lpstr>
      <vt:lpstr>Validation and Calculating the Hit Ratio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Discriminant Analysis</dc:title>
  <dc:creator>David Mukajanga</dc:creator>
  <cp:lastModifiedBy>David Mukajanga</cp:lastModifiedBy>
  <cp:revision>44</cp:revision>
  <dcterms:created xsi:type="dcterms:W3CDTF">2021-12-03T08:51:04Z</dcterms:created>
  <dcterms:modified xsi:type="dcterms:W3CDTF">2021-12-18T18:22:59Z</dcterms:modified>
</cp:coreProperties>
</file>