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0" autoAdjust="0"/>
    <p:restoredTop sz="94660"/>
  </p:normalViewPr>
  <p:slideViewPr>
    <p:cSldViewPr snapToGrid="0">
      <p:cViewPr varScale="1">
        <p:scale>
          <a:sx n="68" d="100"/>
          <a:sy n="68"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lnSpc>
                <a:spcPct val="2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44277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3076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7278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150000"/>
              </a:lnSpc>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8418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lnSpc>
                <a:spcPct val="3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F5ED0-102A-45CF-A8E8-B81547CC7412}" type="datetimeFigureOut">
              <a:rPr lang="tr-TR" smtClean="0"/>
              <a:t>25.01.2022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784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F5ED0-102A-45CF-A8E8-B81547CC7412}" type="datetimeFigureOut">
              <a:rPr lang="tr-TR" smtClean="0"/>
              <a:t>25.01.2022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10099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F5ED0-102A-45CF-A8E8-B81547CC7412}" type="datetimeFigureOut">
              <a:rPr lang="tr-TR" smtClean="0"/>
              <a:t>25.01.2022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2159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F5ED0-102A-45CF-A8E8-B81547CC7412}" type="datetimeFigureOut">
              <a:rPr lang="tr-TR" smtClean="0"/>
              <a:t>25.01.2022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06223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F5ED0-102A-45CF-A8E8-B81547CC7412}" type="datetimeFigureOut">
              <a:rPr lang="tr-TR" smtClean="0"/>
              <a:t>25.01.2022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9472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25.01.2022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6454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25.01.2022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0725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F5ED0-102A-45CF-A8E8-B81547CC7412}" type="datetimeFigureOut">
              <a:rPr lang="tr-TR" smtClean="0"/>
              <a:t>25.01.2022</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4CCC6-610E-4D12-9024-1FB1BB30326D}" type="slidenum">
              <a:rPr lang="tr-TR" smtClean="0"/>
              <a:t>‹#›</a:t>
            </a:fld>
            <a:endParaRPr lang="tr-TR"/>
          </a:p>
        </p:txBody>
      </p:sp>
    </p:spTree>
    <p:extLst>
      <p:ext uri="{BB962C8B-B14F-4D97-AF65-F5344CB8AC3E}">
        <p14:creationId xmlns:p14="http://schemas.microsoft.com/office/powerpoint/2010/main" val="401833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88CC-DDCE-4EE5-809F-257B993B30DC}"/>
              </a:ext>
            </a:extLst>
          </p:cNvPr>
          <p:cNvSpPr>
            <a:spLocks noGrp="1"/>
          </p:cNvSpPr>
          <p:nvPr>
            <p:ph type="ctrTitle"/>
          </p:nvPr>
        </p:nvSpPr>
        <p:spPr/>
        <p:txBody>
          <a:bodyPr/>
          <a:lstStyle/>
          <a:p>
            <a:r>
              <a:rPr lang="tr-TR" dirty="0"/>
              <a:t>MANOVA</a:t>
            </a:r>
          </a:p>
        </p:txBody>
      </p:sp>
      <p:sp>
        <p:nvSpPr>
          <p:cNvPr id="3" name="Subtitle 2">
            <a:extLst>
              <a:ext uri="{FF2B5EF4-FFF2-40B4-BE49-F238E27FC236}">
                <a16:creationId xmlns:a16="http://schemas.microsoft.com/office/drawing/2014/main" id="{E70DA00B-140F-4B03-8793-DC3EFE6CA502}"/>
              </a:ext>
            </a:extLst>
          </p:cNvPr>
          <p:cNvSpPr>
            <a:spLocks noGrp="1"/>
          </p:cNvSpPr>
          <p:nvPr>
            <p:ph type="subTitle" idx="1"/>
          </p:nvPr>
        </p:nvSpPr>
        <p:spPr/>
        <p:txBody>
          <a:bodyPr/>
          <a:lstStyle/>
          <a:p>
            <a:r>
              <a:rPr lang="tr-TR" dirty="0"/>
              <a:t>David Mukajanga</a:t>
            </a:r>
          </a:p>
        </p:txBody>
      </p:sp>
    </p:spTree>
    <p:extLst>
      <p:ext uri="{BB962C8B-B14F-4D97-AF65-F5344CB8AC3E}">
        <p14:creationId xmlns:p14="http://schemas.microsoft.com/office/powerpoint/2010/main" val="13026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39A8-50CC-4AD3-92D9-154F99DF9783}"/>
              </a:ext>
            </a:extLst>
          </p:cNvPr>
          <p:cNvSpPr>
            <a:spLocks noGrp="1"/>
          </p:cNvSpPr>
          <p:nvPr>
            <p:ph type="title"/>
          </p:nvPr>
        </p:nvSpPr>
        <p:spPr/>
        <p:txBody>
          <a:bodyPr/>
          <a:lstStyle/>
          <a:p>
            <a:r>
              <a:rPr lang="tr-TR" dirty="0"/>
              <a:t>What is it?</a:t>
            </a:r>
          </a:p>
        </p:txBody>
      </p:sp>
      <p:sp>
        <p:nvSpPr>
          <p:cNvPr id="3" name="Content Placeholder 2">
            <a:extLst>
              <a:ext uri="{FF2B5EF4-FFF2-40B4-BE49-F238E27FC236}">
                <a16:creationId xmlns:a16="http://schemas.microsoft.com/office/drawing/2014/main" id="{DF9479D2-D1BD-48F0-A93E-7E24745E48B7}"/>
              </a:ext>
            </a:extLst>
          </p:cNvPr>
          <p:cNvSpPr>
            <a:spLocks noGrp="1"/>
          </p:cNvSpPr>
          <p:nvPr>
            <p:ph idx="1"/>
          </p:nvPr>
        </p:nvSpPr>
        <p:spPr/>
        <p:txBody>
          <a:bodyPr>
            <a:normAutofit fontScale="85000" lnSpcReduction="10000"/>
          </a:bodyPr>
          <a:lstStyle/>
          <a:p>
            <a:r>
              <a:rPr lang="tr-TR" dirty="0"/>
              <a:t>It is a dependence technique most suitable when you have non-metric groups in the </a:t>
            </a:r>
            <a:r>
              <a:rPr lang="tr-TR" b="1" i="1" dirty="0"/>
              <a:t>independent </a:t>
            </a:r>
            <a:r>
              <a:rPr lang="tr-TR" dirty="0"/>
              <a:t>variable, looking to know if they cause </a:t>
            </a:r>
            <a:r>
              <a:rPr lang="tr-TR" b="1" i="1" dirty="0"/>
              <a:t>meaningful difference</a:t>
            </a:r>
            <a:r>
              <a:rPr lang="tr-TR" dirty="0"/>
              <a:t> in the </a:t>
            </a:r>
            <a:r>
              <a:rPr lang="tr-TR" b="1" i="1" dirty="0"/>
              <a:t>combination</a:t>
            </a:r>
            <a:r>
              <a:rPr lang="tr-TR" dirty="0"/>
              <a:t> of several metric dependent variables.</a:t>
            </a:r>
            <a:br>
              <a:rPr lang="tr-TR" dirty="0"/>
            </a:br>
            <a:endParaRPr lang="tr-TR" dirty="0"/>
          </a:p>
          <a:p>
            <a:r>
              <a:rPr lang="tr-TR" dirty="0"/>
              <a:t>The goal of the analysis is to evaluate the effect that the belongingness to a certain group within the population of interest results to a meaningful difference on the outcome of the several dependent variables, e.g. Whether belonging to jobs of different status (Blue Coat, White Coat etc.) influenced hours spent out from home for entertainment and the amount of money spent on alcohol.</a:t>
            </a:r>
            <a:br>
              <a:rPr lang="tr-TR" dirty="0"/>
            </a:br>
            <a:endParaRPr lang="tr-TR" dirty="0"/>
          </a:p>
          <a:p>
            <a:r>
              <a:rPr lang="tr-TR" dirty="0"/>
              <a:t>Pre-cursor to this is </a:t>
            </a:r>
            <a:r>
              <a:rPr lang="tr-TR" i="1" dirty="0"/>
              <a:t>ANOVA</a:t>
            </a:r>
            <a:r>
              <a:rPr lang="tr-TR" dirty="0"/>
              <a:t> when there is only </a:t>
            </a:r>
            <a:r>
              <a:rPr lang="tr-TR" b="1" i="1" dirty="0"/>
              <a:t>one</a:t>
            </a:r>
            <a:r>
              <a:rPr lang="tr-TR" dirty="0"/>
              <a:t> dependent variable and </a:t>
            </a:r>
            <a:r>
              <a:rPr lang="tr-TR" b="1" i="1" dirty="0"/>
              <a:t>2 or more</a:t>
            </a:r>
            <a:r>
              <a:rPr lang="tr-TR" dirty="0"/>
              <a:t> groups of an independent variable (generalizable case) and </a:t>
            </a:r>
            <a:r>
              <a:rPr lang="tr-TR" i="1" dirty="0"/>
              <a:t>t-tests when you have only </a:t>
            </a:r>
            <a:r>
              <a:rPr lang="tr-TR" b="1" i="1" dirty="0"/>
              <a:t>one </a:t>
            </a:r>
            <a:r>
              <a:rPr lang="tr-TR" dirty="0"/>
              <a:t>dependent variable and </a:t>
            </a:r>
            <a:r>
              <a:rPr lang="tr-TR" b="1" i="1" dirty="0"/>
              <a:t>2 </a:t>
            </a:r>
            <a:r>
              <a:rPr lang="tr-TR" dirty="0"/>
              <a:t>groups in the independent variable (Un-generalizable specific cases).</a:t>
            </a:r>
          </a:p>
        </p:txBody>
      </p:sp>
    </p:spTree>
    <p:extLst>
      <p:ext uri="{BB962C8B-B14F-4D97-AF65-F5344CB8AC3E}">
        <p14:creationId xmlns:p14="http://schemas.microsoft.com/office/powerpoint/2010/main" val="13778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17AB-3E0A-4E10-A1D5-2A99C5CC9702}"/>
              </a:ext>
            </a:extLst>
          </p:cNvPr>
          <p:cNvSpPr>
            <a:spLocks noGrp="1"/>
          </p:cNvSpPr>
          <p:nvPr>
            <p:ph type="title"/>
          </p:nvPr>
        </p:nvSpPr>
        <p:spPr/>
        <p:txBody>
          <a:bodyPr/>
          <a:lstStyle/>
          <a:p>
            <a:r>
              <a:rPr lang="tr-TR"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B028D-505F-40C6-A44A-98F354F091A5}"/>
                  </a:ext>
                </a:extLst>
              </p:cNvPr>
              <p:cNvSpPr>
                <a:spLocks noGrp="1"/>
              </p:cNvSpPr>
              <p:nvPr>
                <p:ph idx="1"/>
              </p:nvPr>
            </p:nvSpPr>
            <p:spPr/>
            <p:txBody>
              <a:bodyPr/>
              <a:lstStyle/>
              <a:p>
                <a:r>
                  <a:rPr lang="tr-TR" dirty="0"/>
                  <a:t>MANOVA has two main methods:</a:t>
                </a:r>
                <a:br>
                  <a:rPr lang="tr-TR" dirty="0"/>
                </a:br>
                <a:endParaRPr lang="tr-TR" dirty="0"/>
              </a:p>
              <a:p>
                <a:pPr marL="914400" lvl="1" indent="-457200">
                  <a:buFont typeface="+mj-lt"/>
                  <a:buAutoNum type="arabicPeriod"/>
                </a:pPr>
                <a:r>
                  <a:rPr lang="tr-TR" dirty="0"/>
                  <a:t>One-Way MANOVA = When you have only </a:t>
                </a:r>
                <a:r>
                  <a:rPr lang="tr-TR" b="1" i="1" dirty="0"/>
                  <a:t>one </a:t>
                </a:r>
                <a:r>
                  <a:rPr lang="tr-TR" dirty="0"/>
                  <a:t>independent variable with </a:t>
                </a:r>
                <a:r>
                  <a:rPr lang="tr-TR" b="1" i="1" dirty="0"/>
                  <a:t>more </a:t>
                </a:r>
                <a:r>
                  <a:rPr lang="tr-TR" dirty="0"/>
                  <a:t>than </a:t>
                </a:r>
                <a:r>
                  <a:rPr lang="tr-TR" b="1" i="1" dirty="0"/>
                  <a:t>two </a:t>
                </a:r>
                <a:r>
                  <a:rPr lang="tr-TR" dirty="0"/>
                  <a:t>groups</a:t>
                </a:r>
                <a:br>
                  <a:rPr lang="tr-TR" dirty="0"/>
                </a:br>
                <a:endParaRPr lang="tr-TR" dirty="0"/>
              </a:p>
              <a:p>
                <a:pPr marL="914400" lvl="1" indent="-457200">
                  <a:buFont typeface="+mj-lt"/>
                  <a:buAutoNum type="arabicPeriod"/>
                </a:pPr>
                <a:r>
                  <a:rPr lang="tr-TR" dirty="0"/>
                  <a:t>Factorial MANOVA = When you have </a:t>
                </a:r>
                <a:r>
                  <a:rPr lang="tr-TR" b="1" i="1" dirty="0"/>
                  <a:t>more </a:t>
                </a:r>
                <a:r>
                  <a:rPr lang="tr-TR" dirty="0"/>
                  <a:t>than one independent variables with </a:t>
                </a:r>
                <a:r>
                  <a:rPr lang="tr-TR" b="1" i="1" dirty="0"/>
                  <a:t>two </a:t>
                </a:r>
                <a:r>
                  <a:rPr lang="tr-TR" dirty="0"/>
                  <a:t>or more groups.</a:t>
                </a:r>
                <a:br>
                  <a:rPr lang="tr-TR" dirty="0"/>
                </a:br>
                <a:endParaRPr lang="tr-TR" dirty="0"/>
              </a:p>
              <a:p>
                <a:r>
                  <a:rPr lang="tr-TR" i="1" dirty="0"/>
                  <a:t>Hotelling’s</a:t>
                </a:r>
                <a14:m>
                  <m:oMath xmlns:m="http://schemas.openxmlformats.org/officeDocument/2006/math">
                    <m:sSup>
                      <m:sSupPr>
                        <m:ctrlPr>
                          <a:rPr lang="tr-TR" i="1" smtClean="0">
                            <a:latin typeface="Cambria Math" panose="02040503050406030204" pitchFamily="18" charset="0"/>
                          </a:rPr>
                        </m:ctrlPr>
                      </m:sSupPr>
                      <m:e>
                        <m:r>
                          <a:rPr lang="tr-TR" b="0" i="1" smtClean="0">
                            <a:latin typeface="Cambria Math" panose="02040503050406030204" pitchFamily="18" charset="0"/>
                          </a:rPr>
                          <m:t> </m:t>
                        </m:r>
                        <m:r>
                          <a:rPr lang="tr-TR" b="0" i="1" smtClean="0">
                            <a:latin typeface="Cambria Math" panose="02040503050406030204" pitchFamily="18" charset="0"/>
                          </a:rPr>
                          <m:t>𝑇</m:t>
                        </m:r>
                      </m:e>
                      <m:sup>
                        <m:r>
                          <a:rPr lang="tr-TR" b="0" i="1" smtClean="0">
                            <a:latin typeface="Cambria Math" panose="02040503050406030204" pitchFamily="18" charset="0"/>
                          </a:rPr>
                          <m:t>2</m:t>
                        </m:r>
                      </m:sup>
                    </m:sSup>
                  </m:oMath>
                </a14:m>
                <a:r>
                  <a:rPr lang="tr-TR" i="1" dirty="0"/>
                  <a:t> test </a:t>
                </a:r>
                <a:r>
                  <a:rPr lang="tr-TR" dirty="0"/>
                  <a:t>is like </a:t>
                </a:r>
                <a:r>
                  <a:rPr lang="tr-TR" i="1" dirty="0"/>
                  <a:t>MANOVA</a:t>
                </a:r>
                <a:r>
                  <a:rPr lang="tr-TR" dirty="0"/>
                  <a:t> but for un-generalizable specific cases (</a:t>
                </a:r>
                <a:r>
                  <a:rPr lang="tr-TR" i="1" dirty="0"/>
                  <a:t>Only </a:t>
                </a:r>
                <a:r>
                  <a:rPr lang="tr-TR" b="1" i="1" dirty="0"/>
                  <a:t>2</a:t>
                </a:r>
                <a:r>
                  <a:rPr lang="tr-TR" i="1" dirty="0"/>
                  <a:t> groups in </a:t>
                </a:r>
                <a:r>
                  <a:rPr lang="tr-TR" b="1" dirty="0"/>
                  <a:t>1 </a:t>
                </a:r>
                <a:r>
                  <a:rPr lang="tr-TR" i="1" dirty="0"/>
                  <a:t>independent variable</a:t>
                </a:r>
                <a:r>
                  <a:rPr lang="tr-TR" dirty="0"/>
                  <a:t>)</a:t>
                </a:r>
                <a:endParaRPr lang="tr-TR" i="1" dirty="0"/>
              </a:p>
              <a:p>
                <a:endParaRPr lang="tr-TR" dirty="0"/>
              </a:p>
            </p:txBody>
          </p:sp>
        </mc:Choice>
        <mc:Fallback xmlns="">
          <p:sp>
            <p:nvSpPr>
              <p:cNvPr id="3" name="Content Placeholder 2">
                <a:extLst>
                  <a:ext uri="{FF2B5EF4-FFF2-40B4-BE49-F238E27FC236}">
                    <a16:creationId xmlns:a16="http://schemas.microsoft.com/office/drawing/2014/main" id="{A67B028D-505F-40C6-A44A-98F354F091A5}"/>
                  </a:ext>
                </a:extLst>
              </p:cNvPr>
              <p:cNvSpPr>
                <a:spLocks noGrp="1" noRot="1" noChangeAspect="1" noMove="1" noResize="1" noEditPoints="1" noAdjustHandles="1" noChangeArrowheads="1" noChangeShapeType="1" noTextEdit="1"/>
              </p:cNvSpPr>
              <p:nvPr>
                <p:ph idx="1"/>
              </p:nvPr>
            </p:nvSpPr>
            <p:spPr>
              <a:blipFill>
                <a:blip r:embed="rId2"/>
                <a:stretch>
                  <a:fillRect l="-1005" t="-1961"/>
                </a:stretch>
              </a:blipFill>
            </p:spPr>
            <p:txBody>
              <a:bodyPr/>
              <a:lstStyle/>
              <a:p>
                <a:r>
                  <a:rPr lang="tr-TR">
                    <a:noFill/>
                  </a:rPr>
                  <a:t> </a:t>
                </a:r>
              </a:p>
            </p:txBody>
          </p:sp>
        </mc:Fallback>
      </mc:AlternateContent>
    </p:spTree>
    <p:extLst>
      <p:ext uri="{BB962C8B-B14F-4D97-AF65-F5344CB8AC3E}">
        <p14:creationId xmlns:p14="http://schemas.microsoft.com/office/powerpoint/2010/main" val="20021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4D45-6A2E-4C3D-AEFF-4AA5A0C4E4E7}"/>
              </a:ext>
            </a:extLst>
          </p:cNvPr>
          <p:cNvSpPr>
            <a:spLocks noGrp="1"/>
          </p:cNvSpPr>
          <p:nvPr>
            <p:ph type="title"/>
          </p:nvPr>
        </p:nvSpPr>
        <p:spPr/>
        <p:txBody>
          <a:bodyPr/>
          <a:lstStyle/>
          <a:p>
            <a:r>
              <a:rPr lang="tr-TR" dirty="0"/>
              <a:t>Why is It So Useful?</a:t>
            </a:r>
          </a:p>
        </p:txBody>
      </p:sp>
      <p:sp>
        <p:nvSpPr>
          <p:cNvPr id="3" name="Content Placeholder 2">
            <a:extLst>
              <a:ext uri="{FF2B5EF4-FFF2-40B4-BE49-F238E27FC236}">
                <a16:creationId xmlns:a16="http://schemas.microsoft.com/office/drawing/2014/main" id="{3AEA7970-7595-4F68-A20E-67454C7E390D}"/>
              </a:ext>
            </a:extLst>
          </p:cNvPr>
          <p:cNvSpPr>
            <a:spLocks noGrp="1"/>
          </p:cNvSpPr>
          <p:nvPr>
            <p:ph idx="1"/>
          </p:nvPr>
        </p:nvSpPr>
        <p:spPr/>
        <p:txBody>
          <a:bodyPr>
            <a:normAutofit fontScale="85000" lnSpcReduction="10000"/>
          </a:bodyPr>
          <a:lstStyle/>
          <a:p>
            <a:r>
              <a:rPr lang="tr-TR" dirty="0"/>
              <a:t>Because:  </a:t>
            </a:r>
            <a:br>
              <a:rPr lang="tr-TR" dirty="0"/>
            </a:br>
            <a:endParaRPr lang="tr-TR" dirty="0"/>
          </a:p>
          <a:p>
            <a:pPr marL="914400" lvl="1" indent="-457200">
              <a:buFont typeface="+mj-lt"/>
              <a:buAutoNum type="arabicPeriod"/>
            </a:pPr>
            <a:r>
              <a:rPr lang="tr-TR" dirty="0"/>
              <a:t>It can find the effect of the groups on several dependent variables as a variate;</a:t>
            </a:r>
          </a:p>
          <a:p>
            <a:pPr lvl="3"/>
            <a:r>
              <a:rPr lang="tr-TR" dirty="0"/>
              <a:t>In the example stated previously, the two metrics of the hours spent away from home and amount of money spent on liquor can be combined and be measured as a variate under the name ‘</a:t>
            </a:r>
            <a:r>
              <a:rPr lang="tr-TR" i="1" dirty="0"/>
              <a:t>Level of Contentment’ </a:t>
            </a:r>
            <a:r>
              <a:rPr lang="tr-TR" dirty="0"/>
              <a:t>or something like that. This is good considering the fact that by measuring each dependent variable separately .i.e </a:t>
            </a:r>
            <a:r>
              <a:rPr lang="tr-TR" i="1" dirty="0"/>
              <a:t>ANOVA</a:t>
            </a:r>
            <a:r>
              <a:rPr lang="tr-TR" dirty="0"/>
              <a:t>, there are some combined effects that might be left un-explained by the model.</a:t>
            </a:r>
            <a:br>
              <a:rPr lang="tr-TR" dirty="0"/>
            </a:br>
            <a:endParaRPr lang="tr-TR" dirty="0"/>
          </a:p>
          <a:p>
            <a:pPr marL="914400" lvl="1" indent="-457200">
              <a:buFont typeface="+mj-lt"/>
              <a:buAutoNum type="arabicPeriod"/>
            </a:pPr>
            <a:r>
              <a:rPr lang="tr-TR" dirty="0"/>
              <a:t>The variate of the dependent variables that is produced is the one that optimally differentiate best the groups in independent variable.</a:t>
            </a:r>
            <a:br>
              <a:rPr lang="tr-TR" dirty="0"/>
            </a:br>
            <a:endParaRPr lang="tr-TR" dirty="0"/>
          </a:p>
          <a:p>
            <a:pPr marL="914400" lvl="1" indent="-457200">
              <a:buFont typeface="+mj-lt"/>
              <a:buAutoNum type="arabicPeriod"/>
            </a:pPr>
            <a:r>
              <a:rPr lang="tr-TR" dirty="0"/>
              <a:t>It also reduces the probability of the TYPE I error (rejecting a true null hypothesis) that’s usually very probable in conducting several separate univariate </a:t>
            </a:r>
            <a:r>
              <a:rPr lang="tr-TR" i="1" dirty="0"/>
              <a:t>t-tests.</a:t>
            </a:r>
            <a:r>
              <a:rPr lang="tr-TR" dirty="0"/>
              <a:t> </a:t>
            </a:r>
          </a:p>
        </p:txBody>
      </p:sp>
    </p:spTree>
    <p:extLst>
      <p:ext uri="{BB962C8B-B14F-4D97-AF65-F5344CB8AC3E}">
        <p14:creationId xmlns:p14="http://schemas.microsoft.com/office/powerpoint/2010/main" val="310780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1AF8-9897-4BB8-B804-FA85218F3624}"/>
              </a:ext>
            </a:extLst>
          </p:cNvPr>
          <p:cNvSpPr>
            <a:spLocks noGrp="1"/>
          </p:cNvSpPr>
          <p:nvPr>
            <p:ph type="title"/>
          </p:nvPr>
        </p:nvSpPr>
        <p:spPr/>
        <p:txBody>
          <a:bodyPr>
            <a:normAutofit/>
          </a:bodyPr>
          <a:lstStyle/>
          <a:p>
            <a:r>
              <a:rPr lang="tr-TR" dirty="0"/>
              <a:t>Interpreting The Test Statistics</a:t>
            </a:r>
          </a:p>
        </p:txBody>
      </p:sp>
      <p:sp>
        <p:nvSpPr>
          <p:cNvPr id="3" name="Content Placeholder 2">
            <a:extLst>
              <a:ext uri="{FF2B5EF4-FFF2-40B4-BE49-F238E27FC236}">
                <a16:creationId xmlns:a16="http://schemas.microsoft.com/office/drawing/2014/main" id="{EF5D3119-EEB7-4C82-B710-F1A24B6083C8}"/>
              </a:ext>
            </a:extLst>
          </p:cNvPr>
          <p:cNvSpPr>
            <a:spLocks noGrp="1"/>
          </p:cNvSpPr>
          <p:nvPr>
            <p:ph idx="1"/>
          </p:nvPr>
        </p:nvSpPr>
        <p:spPr/>
        <p:txBody>
          <a:bodyPr>
            <a:normAutofit lnSpcReduction="10000"/>
          </a:bodyPr>
          <a:lstStyle/>
          <a:p>
            <a:r>
              <a:rPr lang="tr-TR" dirty="0"/>
              <a:t>This analysis has 4 main test statistics named:</a:t>
            </a:r>
          </a:p>
          <a:p>
            <a:pPr marL="914400" lvl="1" indent="-457200">
              <a:buFont typeface="+mj-lt"/>
              <a:buAutoNum type="arabicPeriod"/>
            </a:pPr>
            <a:r>
              <a:rPr lang="tr-TR" dirty="0"/>
              <a:t>Pillai’s Criterion:</a:t>
            </a:r>
          </a:p>
          <a:p>
            <a:pPr lvl="2"/>
            <a:r>
              <a:rPr lang="tr-TR" dirty="0"/>
              <a:t>It is the most robust. It can prevent the researcher from making the TYPE I error rate even if the assumption of </a:t>
            </a:r>
            <a:r>
              <a:rPr lang="tr-TR" i="1" dirty="0"/>
              <a:t>equality of the covariance matrix</a:t>
            </a:r>
            <a:r>
              <a:rPr lang="tr-TR" dirty="0"/>
              <a:t> is violated.</a:t>
            </a:r>
          </a:p>
          <a:p>
            <a:pPr lvl="2"/>
            <a:r>
              <a:rPr lang="tr-TR" dirty="0"/>
              <a:t>It is interpreted as any value closer to zero showing a little influence of groups of the independent variable (s) to the variate of the dependent variables.</a:t>
            </a:r>
          </a:p>
          <a:p>
            <a:pPr lvl="2"/>
            <a:endParaRPr lang="tr-TR" dirty="0"/>
          </a:p>
          <a:p>
            <a:pPr marL="914400" lvl="1" indent="-457200">
              <a:buFont typeface="+mj-lt"/>
              <a:buAutoNum type="arabicPeriod"/>
            </a:pPr>
            <a:r>
              <a:rPr lang="tr-TR" dirty="0"/>
              <a:t>Wilk’s Lambda:</a:t>
            </a:r>
          </a:p>
          <a:p>
            <a:pPr lvl="2"/>
            <a:r>
              <a:rPr lang="tr-TR" dirty="0"/>
              <a:t>It is the opposite of the Pillai’s Criterion and all the remaining test statistics in-terms of interpretations, where by any value closer to zero shows a significant influence of groups of the independent variables in the variate of the dependent variables.</a:t>
            </a:r>
          </a:p>
        </p:txBody>
      </p:sp>
    </p:spTree>
    <p:extLst>
      <p:ext uri="{BB962C8B-B14F-4D97-AF65-F5344CB8AC3E}">
        <p14:creationId xmlns:p14="http://schemas.microsoft.com/office/powerpoint/2010/main" val="314328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5F79-9009-46C2-AA49-688E741374F1}"/>
              </a:ext>
            </a:extLst>
          </p:cNvPr>
          <p:cNvSpPr>
            <a:spLocks noGrp="1"/>
          </p:cNvSpPr>
          <p:nvPr>
            <p:ph type="title"/>
          </p:nvPr>
        </p:nvSpPr>
        <p:spPr/>
        <p:txBody>
          <a:bodyPr/>
          <a:lstStyle/>
          <a:p>
            <a:r>
              <a:rPr lang="tr-TR" dirty="0"/>
              <a:t>Test Statistics Continuing</a:t>
            </a:r>
          </a:p>
        </p:txBody>
      </p:sp>
      <p:sp>
        <p:nvSpPr>
          <p:cNvPr id="3" name="Content Placeholder 2">
            <a:extLst>
              <a:ext uri="{FF2B5EF4-FFF2-40B4-BE49-F238E27FC236}">
                <a16:creationId xmlns:a16="http://schemas.microsoft.com/office/drawing/2014/main" id="{AA85471A-77B7-487D-A854-9F983338A8E4}"/>
              </a:ext>
            </a:extLst>
          </p:cNvPr>
          <p:cNvSpPr>
            <a:spLocks noGrp="1"/>
          </p:cNvSpPr>
          <p:nvPr>
            <p:ph idx="1"/>
          </p:nvPr>
        </p:nvSpPr>
        <p:spPr/>
        <p:txBody>
          <a:bodyPr/>
          <a:lstStyle/>
          <a:p>
            <a:r>
              <a:rPr lang="tr-TR" dirty="0"/>
              <a:t>The remaining two are the </a:t>
            </a:r>
            <a:r>
              <a:rPr lang="tr-TR" i="1" dirty="0"/>
              <a:t>Hotelling’s Trace </a:t>
            </a:r>
            <a:r>
              <a:rPr lang="tr-TR" dirty="0"/>
              <a:t>and the </a:t>
            </a:r>
            <a:r>
              <a:rPr lang="tr-TR" i="1" dirty="0"/>
              <a:t>Roy’s Largest Root. </a:t>
            </a:r>
            <a:r>
              <a:rPr lang="tr-TR" dirty="0"/>
              <a:t>These follow a same pattern of interpretation as the Pillai’s Criterion but some of them are very sensitive to violations in assumptions. So they are not very popular.</a:t>
            </a:r>
          </a:p>
          <a:p>
            <a:endParaRPr lang="tr-TR" dirty="0"/>
          </a:p>
          <a:p>
            <a:r>
              <a:rPr lang="tr-TR" dirty="0"/>
              <a:t>In interpreting the test statistics, just go to the second row that has the independent variables and read the values from there. The first raw, </a:t>
            </a:r>
            <a:r>
              <a:rPr lang="tr-TR" i="1" dirty="0"/>
              <a:t>Intercept, </a:t>
            </a:r>
            <a:r>
              <a:rPr lang="tr-TR" dirty="0"/>
              <a:t>is not really of any importance.</a:t>
            </a:r>
          </a:p>
        </p:txBody>
      </p:sp>
    </p:spTree>
    <p:extLst>
      <p:ext uri="{BB962C8B-B14F-4D97-AF65-F5344CB8AC3E}">
        <p14:creationId xmlns:p14="http://schemas.microsoft.com/office/powerpoint/2010/main" val="290254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39A1-ACA2-4D57-AF1D-0854A54B2B94}"/>
              </a:ext>
            </a:extLst>
          </p:cNvPr>
          <p:cNvSpPr>
            <a:spLocks noGrp="1"/>
          </p:cNvSpPr>
          <p:nvPr>
            <p:ph type="title"/>
          </p:nvPr>
        </p:nvSpPr>
        <p:spPr/>
        <p:txBody>
          <a:bodyPr/>
          <a:lstStyle/>
          <a:p>
            <a:endParaRPr lang="tr-TR" dirty="0"/>
          </a:p>
        </p:txBody>
      </p:sp>
      <p:sp>
        <p:nvSpPr>
          <p:cNvPr id="3" name="Content Placeholder 2">
            <a:extLst>
              <a:ext uri="{FF2B5EF4-FFF2-40B4-BE49-F238E27FC236}">
                <a16:creationId xmlns:a16="http://schemas.microsoft.com/office/drawing/2014/main" id="{601F2E06-0FAF-4A7D-A46E-1E479B43F969}"/>
              </a:ext>
            </a:extLst>
          </p:cNvPr>
          <p:cNvSpPr>
            <a:spLocks noGrp="1"/>
          </p:cNvSpPr>
          <p:nvPr>
            <p:ph idx="1"/>
          </p:nvPr>
        </p:nvSpPr>
        <p:spPr/>
        <p:txBody>
          <a:bodyPr/>
          <a:lstStyle/>
          <a:p>
            <a:r>
              <a:rPr lang="tr-TR" dirty="0"/>
              <a:t>According to Hair et al (2003), the goal of MANOVA is to identify non-metric variables that cause a greatest differences among a set of dependent variables that are metric.</a:t>
            </a:r>
          </a:p>
        </p:txBody>
      </p:sp>
    </p:spTree>
    <p:extLst>
      <p:ext uri="{BB962C8B-B14F-4D97-AF65-F5344CB8AC3E}">
        <p14:creationId xmlns:p14="http://schemas.microsoft.com/office/powerpoint/2010/main" val="3257029968"/>
      </p:ext>
    </p:extLst>
  </p:cSld>
  <p:clrMapOvr>
    <a:masterClrMapping/>
  </p:clrMapOvr>
</p:sld>
</file>

<file path=ppt/theme/theme1.xml><?xml version="1.0" encoding="utf-8"?>
<a:theme xmlns:a="http://schemas.openxmlformats.org/drawingml/2006/main" name="Powerpoint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heme" id="{3A044174-5E8A-403C-85B4-C932570A106B}" vid="{FC80CF71-6D06-46DE-8B86-91A55AD4DC55}"/>
    </a:ext>
  </a:extLst>
</a:theme>
</file>

<file path=docProps/app.xml><?xml version="1.0" encoding="utf-8"?>
<Properties xmlns="http://schemas.openxmlformats.org/officeDocument/2006/extended-properties" xmlns:vt="http://schemas.openxmlformats.org/officeDocument/2006/docPropsVTypes">
  <Template>Powerpoint Theme</Template>
  <TotalTime>640</TotalTime>
  <Words>617</Words>
  <Application>Microsoft Office PowerPoint</Application>
  <PresentationFormat>On-screen Show (4:3)</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Powerpoint Theme</vt:lpstr>
      <vt:lpstr>MANOVA</vt:lpstr>
      <vt:lpstr>What is it?</vt:lpstr>
      <vt:lpstr>Cont..</vt:lpstr>
      <vt:lpstr>Why is It So Useful?</vt:lpstr>
      <vt:lpstr>Interpreting The Test Statistics</vt:lpstr>
      <vt:lpstr>Test Statistics Continuing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dc:title>
  <dc:creator>David Mukajanga</dc:creator>
  <cp:lastModifiedBy>David Mukajanga</cp:lastModifiedBy>
  <cp:revision>20</cp:revision>
  <dcterms:created xsi:type="dcterms:W3CDTF">2022-01-12T00:51:11Z</dcterms:created>
  <dcterms:modified xsi:type="dcterms:W3CDTF">2022-01-25T01:44:57Z</dcterms:modified>
</cp:coreProperties>
</file>