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25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27.01.2022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277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27.01.2022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768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27.01.2022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278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27.01.2022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186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lnSpc>
                <a:spcPct val="3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27.01.2022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842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27.01.2022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997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27.01.2022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159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27.01.2022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223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27.01.2022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472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27.01.2022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540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27.01.2022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256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F5ED0-102A-45CF-A8E8-B81547CC7412}" type="datetimeFigureOut">
              <a:rPr lang="tr-TR" smtClean="0"/>
              <a:t>27.01.2022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833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45C1-782E-4E86-B7A4-C5A10EACF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Correspondence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62BFA-6CE0-43A0-896C-1BA794DC0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David Mukajanga</a:t>
            </a:r>
          </a:p>
        </p:txBody>
      </p:sp>
    </p:spTree>
    <p:extLst>
      <p:ext uri="{BB962C8B-B14F-4D97-AF65-F5344CB8AC3E}">
        <p14:creationId xmlns:p14="http://schemas.microsoft.com/office/powerpoint/2010/main" val="282633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F190-18E2-4F03-A847-9B6F3F78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F931C-7F8B-4A2B-BD17-2192C2F58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/>
              <a:t>It is a type of analysis that analyzes the nature of values in groups of one variable depending on how they are distributed in groups of another one.</a:t>
            </a:r>
          </a:p>
          <a:p>
            <a:endParaRPr lang="tr-TR" dirty="0"/>
          </a:p>
          <a:p>
            <a:r>
              <a:rPr lang="tr-TR" dirty="0"/>
              <a:t>It is a method primarly used </a:t>
            </a:r>
            <a:r>
              <a:rPr lang="tr-TR" b="1" dirty="0"/>
              <a:t>to create perception maps </a:t>
            </a:r>
            <a:r>
              <a:rPr lang="tr-TR" dirty="0"/>
              <a:t>that show which group of a certain variable is attracted to what group of another variable.</a:t>
            </a:r>
          </a:p>
          <a:p>
            <a:endParaRPr lang="tr-TR" dirty="0"/>
          </a:p>
          <a:p>
            <a:r>
              <a:rPr lang="tr-TR" dirty="0"/>
              <a:t>Say for example you are a communication device manufacturer producing smartphones, cellphones and pagers. Correspondence analysis will enable you to create a visual map of which segment of the population consumes which device more.</a:t>
            </a:r>
          </a:p>
        </p:txBody>
      </p:sp>
    </p:spTree>
    <p:extLst>
      <p:ext uri="{BB962C8B-B14F-4D97-AF65-F5344CB8AC3E}">
        <p14:creationId xmlns:p14="http://schemas.microsoft.com/office/powerpoint/2010/main" val="357166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51E3-A7AC-434D-9E01-277F3D7B7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0116"/>
            <a:ext cx="7886700" cy="1325563"/>
          </a:xfrm>
        </p:spPr>
        <p:txBody>
          <a:bodyPr/>
          <a:lstStyle/>
          <a:p>
            <a:r>
              <a:rPr lang="tr-TR" dirty="0"/>
              <a:t>The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D45C58-FF5C-4558-8617-DAC606D3A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917740"/>
              </p:ext>
            </p:extLst>
          </p:nvPr>
        </p:nvGraphicFramePr>
        <p:xfrm>
          <a:off x="628650" y="1705679"/>
          <a:ext cx="7886700" cy="3812755"/>
        </p:xfrm>
        <a:graphic>
          <a:graphicData uri="http://schemas.openxmlformats.org/drawingml/2006/table">
            <a:tbl>
              <a:tblPr firstRow="1" firstCol="1" lastCol="1" bandRow="1">
                <a:tableStyleId>{F5AB1C69-6EDB-4FF4-983F-18BD219EF322}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2793599590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561478218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779493691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981383700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2890676"/>
                    </a:ext>
                  </a:extLst>
                </a:gridCol>
              </a:tblGrid>
              <a:tr h="762551">
                <a:tc>
                  <a:txBody>
                    <a:bodyPr/>
                    <a:lstStyle/>
                    <a:p>
                      <a:pPr algn="ctr"/>
                      <a:endParaRPr lang="tr-T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Cellphones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Pagers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Smartphones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661920"/>
                  </a:ext>
                </a:extLst>
              </a:tr>
              <a:tr h="762551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Students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228078"/>
                  </a:ext>
                </a:extLst>
              </a:tr>
              <a:tr h="762551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Workers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8091819"/>
                  </a:ext>
                </a:extLst>
              </a:tr>
              <a:tr h="762551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Elderly People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792313"/>
                  </a:ext>
                </a:extLst>
              </a:tr>
              <a:tr h="762551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430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509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56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C007B-1AAE-4A79-BC75-82477A74F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tr-TR" dirty="0"/>
              <a:t>What are Your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5B3C-D16B-4EFD-B420-9801F4801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2971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In this analysis:</a:t>
            </a:r>
            <a:br>
              <a:rPr lang="tr-TR" dirty="0"/>
            </a:br>
            <a:endParaRPr lang="tr-TR" dirty="0"/>
          </a:p>
          <a:p>
            <a:pPr marL="914400" lvl="1" indent="-457200">
              <a:buFont typeface="+mj-lt"/>
              <a:buAutoNum type="arabicPeriod"/>
            </a:pPr>
            <a:r>
              <a:rPr lang="tr-TR" b="1" i="1" dirty="0"/>
              <a:t>You want to </a:t>
            </a:r>
            <a:r>
              <a:rPr lang="tr-TR" i="1" dirty="0"/>
              <a:t>analyze how heavy each group in the columns and/or the rows takes compared to other groups in the same column or row</a:t>
            </a:r>
          </a:p>
          <a:p>
            <a:pPr marL="1371600" lvl="2" indent="-457200">
              <a:buFont typeface="+mj-lt"/>
              <a:buAutoNum type="arabicPeriod"/>
            </a:pPr>
            <a:endParaRPr lang="tr-TR" dirty="0"/>
          </a:p>
          <a:p>
            <a:pPr marL="914400" lvl="1" indent="-457200">
              <a:buFont typeface="+mj-lt"/>
              <a:buAutoNum type="arabicPeriod"/>
            </a:pPr>
            <a:r>
              <a:rPr lang="tr-TR" b="1" i="1" dirty="0"/>
              <a:t>You want to </a:t>
            </a:r>
            <a:r>
              <a:rPr lang="tr-TR" i="1" dirty="0"/>
              <a:t>create dimensions in which these groups will be measured upon.</a:t>
            </a:r>
          </a:p>
          <a:p>
            <a:pPr marL="914400" lvl="1" indent="-457200">
              <a:buFont typeface="+mj-lt"/>
              <a:buAutoNum type="arabicPeriod"/>
            </a:pPr>
            <a:endParaRPr lang="tr-TR" i="1" dirty="0"/>
          </a:p>
          <a:p>
            <a:pPr marL="914400" lvl="1" indent="-457200">
              <a:buFont typeface="+mj-lt"/>
              <a:buAutoNum type="arabicPeriod"/>
            </a:pPr>
            <a:r>
              <a:rPr lang="tr-TR" b="1" i="1" dirty="0"/>
              <a:t>You want to </a:t>
            </a:r>
            <a:r>
              <a:rPr lang="tr-TR" i="1" dirty="0"/>
              <a:t>analyze the impact of the dimensions to the groups and vice versa.</a:t>
            </a:r>
          </a:p>
          <a:p>
            <a:pPr marL="1371600" lvl="2" indent="-457200">
              <a:buFont typeface="+mj-lt"/>
              <a:buAutoNum type="arabicPeriod"/>
            </a:pPr>
            <a:endParaRPr lang="tr-TR" dirty="0"/>
          </a:p>
          <a:p>
            <a:r>
              <a:rPr lang="tr-TR" dirty="0"/>
              <a:t>The process to achieving the first objective is quite simple: You can just check by the eye which group had the highest mark in the particular row or column.</a:t>
            </a:r>
          </a:p>
          <a:p>
            <a:endParaRPr lang="tr-TR" dirty="0"/>
          </a:p>
          <a:p>
            <a:r>
              <a:rPr lang="tr-TR" dirty="0"/>
              <a:t>To achieve the same goal more analytically, just take the value in each cell of that particular row / column and divide it by its total. The answer is the percent of the cell to the total of the row/column in decimals. </a:t>
            </a:r>
          </a:p>
        </p:txBody>
      </p:sp>
    </p:spTree>
    <p:extLst>
      <p:ext uri="{BB962C8B-B14F-4D97-AF65-F5344CB8AC3E}">
        <p14:creationId xmlns:p14="http://schemas.microsoft.com/office/powerpoint/2010/main" val="272141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FEBF-9B34-4E41-B6E8-6E30C59A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2nd 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4561-E4B1-4A4D-B8F1-EC1715762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For the second objective, you have to go through the following hoops: </a:t>
            </a:r>
          </a:p>
          <a:p>
            <a:endParaRPr lang="tr-TR" dirty="0"/>
          </a:p>
          <a:p>
            <a:pPr marL="914400" lvl="1" indent="-457200">
              <a:buFont typeface="+mj-lt"/>
              <a:buAutoNum type="arabicPeriod"/>
            </a:pPr>
            <a:r>
              <a:rPr lang="tr-TR" dirty="0"/>
              <a:t>Calculating the Expected Value of each Row</a:t>
            </a:r>
          </a:p>
          <a:p>
            <a:pPr marL="914400" lvl="1" indent="-457200">
              <a:buFont typeface="+mj-lt"/>
              <a:buAutoNum type="arabicPeriod"/>
            </a:pPr>
            <a:endParaRPr lang="tr-TR" dirty="0"/>
          </a:p>
          <a:p>
            <a:pPr marL="914400" lvl="1" indent="-457200">
              <a:buFont typeface="+mj-lt"/>
              <a:buAutoNum type="arabicPeriod"/>
            </a:pPr>
            <a:r>
              <a:rPr lang="tr-TR" dirty="0"/>
              <a:t>Calculating the Chi-Square of the values in Each Row</a:t>
            </a:r>
          </a:p>
          <a:p>
            <a:pPr marL="914400" lvl="1" indent="-457200">
              <a:buFont typeface="+mj-lt"/>
              <a:buAutoNum type="arabicPeriod"/>
            </a:pPr>
            <a:endParaRPr lang="tr-TR" dirty="0"/>
          </a:p>
          <a:p>
            <a:pPr marL="914400" lvl="1" indent="-457200">
              <a:buFont typeface="+mj-lt"/>
              <a:buAutoNum type="arabicPeriod"/>
            </a:pPr>
            <a:r>
              <a:rPr lang="tr-TR" dirty="0"/>
              <a:t>Calculating The Similarity Values of Each Row</a:t>
            </a:r>
          </a:p>
          <a:p>
            <a:pPr marL="914400" lvl="1" indent="-457200">
              <a:buFont typeface="+mj-lt"/>
              <a:buAutoNum type="arabicPeriod"/>
            </a:pPr>
            <a:endParaRPr lang="tr-TR" dirty="0"/>
          </a:p>
          <a:p>
            <a:pPr marL="914400" lvl="1" indent="-457200">
              <a:buFont typeface="+mj-lt"/>
              <a:buAutoNum type="arabicPeriod"/>
            </a:pPr>
            <a:r>
              <a:rPr lang="tr-TR" dirty="0"/>
              <a:t>Calculating The Inertia Values of Each Row</a:t>
            </a:r>
          </a:p>
        </p:txBody>
      </p:sp>
    </p:spTree>
    <p:extLst>
      <p:ext uri="{BB962C8B-B14F-4D97-AF65-F5344CB8AC3E}">
        <p14:creationId xmlns:p14="http://schemas.microsoft.com/office/powerpoint/2010/main" val="314666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C177-3B57-4846-81AD-0F960306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2.1: Getting The Expected Values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E036C2-CD7B-4F9A-8842-4C69A0DBF0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/>
              <a:lstStyle/>
              <a:p>
                <a:r>
                  <a:rPr lang="tr-TR" dirty="0"/>
                  <a:t>Simple:</a:t>
                </a:r>
              </a:p>
              <a:p>
                <a:pPr marL="0" indent="0">
                  <a:buNone/>
                </a:pPr>
                <a:endParaRPr lang="tr-TR" dirty="0"/>
              </a:p>
              <a:p>
                <a:pPr marL="457200" lvl="1" indent="0">
                  <a:buNone/>
                </a:pPr>
                <a:r>
                  <a:rPr lang="tr-T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𝑇h𝑎𝑡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𝐶𝑜𝑙𝑢𝑚𝑛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        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𝑇h𝑒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𝑃𝑎𝑟𝑡𝑖𝑐𝑢𝑙𝑎𝑟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𝑅𝑜𝑤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𝑂𝑏𝑠𝑒𝑟𝑣𝑎𝑡𝑖𝑜𝑛</m:t>
                        </m:r>
                      </m:den>
                    </m:f>
                  </m:oMath>
                </a14:m>
                <a:endParaRPr lang="tr-TR" dirty="0"/>
              </a:p>
              <a:p>
                <a:pPr marL="457200" lvl="1" indent="0">
                  <a:buNone/>
                </a:pPr>
                <a:endParaRPr lang="tr-TR" dirty="0"/>
              </a:p>
              <a:p>
                <a:r>
                  <a:rPr lang="tr-TR" dirty="0"/>
                  <a:t>So in the table of our example, the expected values of the student group will be like this:</a:t>
                </a:r>
              </a:p>
              <a:p>
                <a:endParaRPr lang="tr-TR" dirty="0"/>
              </a:p>
              <a:p>
                <a:endParaRPr lang="tr-T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E036C2-CD7B-4F9A-8842-4C69A0DBF0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1005" t="-182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2699B7-5A8C-425A-B2B0-1A79010DE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10600"/>
              </p:ext>
            </p:extLst>
          </p:nvPr>
        </p:nvGraphicFramePr>
        <p:xfrm>
          <a:off x="984738" y="4566993"/>
          <a:ext cx="717452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36">
                  <a:extLst>
                    <a:ext uri="{9D8B030D-6E8A-4147-A177-3AD203B41FA5}">
                      <a16:colId xmlns:a16="http://schemas.microsoft.com/office/drawing/2014/main" val="1823584157"/>
                    </a:ext>
                  </a:extLst>
                </a:gridCol>
                <a:gridCol w="1288722">
                  <a:extLst>
                    <a:ext uri="{9D8B030D-6E8A-4147-A177-3AD203B41FA5}">
                      <a16:colId xmlns:a16="http://schemas.microsoft.com/office/drawing/2014/main" val="1958694102"/>
                    </a:ext>
                  </a:extLst>
                </a:gridCol>
                <a:gridCol w="1155575">
                  <a:extLst>
                    <a:ext uri="{9D8B030D-6E8A-4147-A177-3AD203B41FA5}">
                      <a16:colId xmlns:a16="http://schemas.microsoft.com/office/drawing/2014/main" val="1610068195"/>
                    </a:ext>
                  </a:extLst>
                </a:gridCol>
                <a:gridCol w="1369318">
                  <a:extLst>
                    <a:ext uri="{9D8B030D-6E8A-4147-A177-3AD203B41FA5}">
                      <a16:colId xmlns:a16="http://schemas.microsoft.com/office/drawing/2014/main" val="2557455330"/>
                    </a:ext>
                  </a:extLst>
                </a:gridCol>
                <a:gridCol w="1104573">
                  <a:extLst>
                    <a:ext uri="{9D8B030D-6E8A-4147-A177-3AD203B41FA5}">
                      <a16:colId xmlns:a16="http://schemas.microsoft.com/office/drawing/2014/main" val="3303842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r-T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Cellphones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Pagers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Smrtphns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43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Observed Values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231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Column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54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Expected Values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(186*150)/430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(100*150)/430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(144*150)/ 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486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167491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Theme" id="{3A044174-5E8A-403C-85B4-C932570A106B}" vid="{FC80CF71-6D06-46DE-8B86-91A55AD4D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Theme</Template>
  <TotalTime>96</TotalTime>
  <Words>379</Words>
  <Application>Microsoft Office PowerPoint</Application>
  <PresentationFormat>On-screen Show (4:3)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Powerpoint Theme</vt:lpstr>
      <vt:lpstr>Correspondence Analysis</vt:lpstr>
      <vt:lpstr>What is it?</vt:lpstr>
      <vt:lpstr>The Example</vt:lpstr>
      <vt:lpstr>What are Your Goals</vt:lpstr>
      <vt:lpstr>2nd Objective:</vt:lpstr>
      <vt:lpstr>2.1: Getting The Expected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Correspondence Analysis</dc:title>
  <dc:creator>David Mukajanga</dc:creator>
  <cp:lastModifiedBy>David Mukajanga</cp:lastModifiedBy>
  <cp:revision>10</cp:revision>
  <dcterms:created xsi:type="dcterms:W3CDTF">2022-01-27T17:29:50Z</dcterms:created>
  <dcterms:modified xsi:type="dcterms:W3CDTF">2022-01-27T19:06:01Z</dcterms:modified>
</cp:coreProperties>
</file>