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ukajanga" initials="DM" lastIdx="2" clrIdx="0">
    <p:extLst>
      <p:ext uri="{19B8F6BF-5375-455C-9EA6-DF929625EA0E}">
        <p15:presenceInfo xmlns:p15="http://schemas.microsoft.com/office/powerpoint/2012/main" userId="b0d5e26c6b59f7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0" autoAdjust="0"/>
    <p:restoredTop sz="87850" autoAdjust="0"/>
  </p:normalViewPr>
  <p:slideViewPr>
    <p:cSldViewPr snapToGrid="0" snapToObjects="1">
      <p:cViewPr varScale="1">
        <p:scale>
          <a:sx n="59" d="100"/>
          <a:sy n="59" d="100"/>
        </p:scale>
        <p:origin x="172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8C48A-2681-4383-A19D-4053B2AD1438}" type="datetimeFigureOut">
              <a:rPr lang="tr-TR" smtClean="0"/>
              <a:t>4.11.2021</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1ADE4-6BE5-48F8-BBDD-7F9A4FEF5B54}" type="slidenum">
              <a:rPr lang="tr-TR" smtClean="0"/>
              <a:t>‹#›</a:t>
            </a:fld>
            <a:endParaRPr lang="tr-TR"/>
          </a:p>
        </p:txBody>
      </p:sp>
    </p:spTree>
    <p:extLst>
      <p:ext uri="{BB962C8B-B14F-4D97-AF65-F5344CB8AC3E}">
        <p14:creationId xmlns:p14="http://schemas.microsoft.com/office/powerpoint/2010/main" val="3480753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Normality is checked by looking at the kurtosis values (</a:t>
            </a:r>
            <a:r>
              <a:rPr lang="en-US" dirty="0" err="1"/>
              <a:t>Peakedness</a:t>
            </a:r>
            <a:r>
              <a:rPr lang="en-US" dirty="0"/>
              <a:t>) and skewedness values. Departures of these values from zero shows that the distribution is departing from normality.</a:t>
            </a:r>
            <a:endParaRPr lang="tr-TR" dirty="0"/>
          </a:p>
        </p:txBody>
      </p:sp>
      <p:sp>
        <p:nvSpPr>
          <p:cNvPr id="4" name="Slide Number Placeholder 3"/>
          <p:cNvSpPr>
            <a:spLocks noGrp="1"/>
          </p:cNvSpPr>
          <p:nvPr>
            <p:ph type="sldNum" sz="quarter" idx="5"/>
          </p:nvPr>
        </p:nvSpPr>
        <p:spPr/>
        <p:txBody>
          <a:bodyPr/>
          <a:lstStyle/>
          <a:p>
            <a:fld id="{3581ADE4-6BE5-48F8-BBDD-7F9A4FEF5B54}" type="slidenum">
              <a:rPr lang="tr-TR" smtClean="0"/>
              <a:t>6</a:t>
            </a:fld>
            <a:endParaRPr lang="tr-TR"/>
          </a:p>
        </p:txBody>
      </p:sp>
    </p:spTree>
    <p:extLst>
      <p:ext uri="{BB962C8B-B14F-4D97-AF65-F5344CB8AC3E}">
        <p14:creationId xmlns:p14="http://schemas.microsoft.com/office/powerpoint/2010/main" val="146981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tr-TR" dirty="0"/>
              <a:t>One parameter can have a strong influence in one group but none on the other or influence it in un-foreseen ways.</a:t>
            </a:r>
          </a:p>
        </p:txBody>
      </p:sp>
      <p:sp>
        <p:nvSpPr>
          <p:cNvPr id="4" name="Slide Number Placeholder 3"/>
          <p:cNvSpPr>
            <a:spLocks noGrp="1"/>
          </p:cNvSpPr>
          <p:nvPr>
            <p:ph type="sldNum" sz="quarter" idx="5"/>
          </p:nvPr>
        </p:nvSpPr>
        <p:spPr/>
        <p:txBody>
          <a:bodyPr/>
          <a:lstStyle/>
          <a:p>
            <a:fld id="{3581ADE4-6BE5-48F8-BBDD-7F9A4FEF5B54}" type="slidenum">
              <a:rPr lang="tr-TR" smtClean="0"/>
              <a:t>7</a:t>
            </a:fld>
            <a:endParaRPr lang="tr-TR"/>
          </a:p>
        </p:txBody>
      </p:sp>
    </p:spTree>
    <p:extLst>
      <p:ext uri="{BB962C8B-B14F-4D97-AF65-F5344CB8AC3E}">
        <p14:creationId xmlns:p14="http://schemas.microsoft.com/office/powerpoint/2010/main" val="140620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21AD-9C27-4C2A-852E-517E066539C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tr-TR"/>
          </a:p>
        </p:txBody>
      </p:sp>
      <p:sp>
        <p:nvSpPr>
          <p:cNvPr id="3" name="Subtitle 2">
            <a:extLst>
              <a:ext uri="{FF2B5EF4-FFF2-40B4-BE49-F238E27FC236}">
                <a16:creationId xmlns:a16="http://schemas.microsoft.com/office/drawing/2014/main" id="{D5F46C4D-2C3A-48B9-A799-A5A8EE2548D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4839E620-FDE5-4D4F-B6D5-97FEB6ED22EB}"/>
              </a:ext>
            </a:extLst>
          </p:cNvPr>
          <p:cNvSpPr>
            <a:spLocks noGrp="1"/>
          </p:cNvSpPr>
          <p:nvPr>
            <p:ph type="dt" sz="half" idx="10"/>
          </p:nvPr>
        </p:nvSpPr>
        <p:spPr/>
        <p:txBody>
          <a:bodyPr/>
          <a:lstStyle/>
          <a:p>
            <a:fld id="{241EB5C9-1307-BA42-ABA2-0BC069CD8E7F}" type="datetimeFigureOut">
              <a:rPr lang="en-US" smtClean="0"/>
              <a:t>11/4/2021</a:t>
            </a:fld>
            <a:endParaRPr lang="en-US"/>
          </a:p>
        </p:txBody>
      </p:sp>
      <p:sp>
        <p:nvSpPr>
          <p:cNvPr id="5" name="Footer Placeholder 4">
            <a:extLst>
              <a:ext uri="{FF2B5EF4-FFF2-40B4-BE49-F238E27FC236}">
                <a16:creationId xmlns:a16="http://schemas.microsoft.com/office/drawing/2014/main" id="{2FAB956E-2C1D-4761-A407-BDCD4E5ED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27124-7727-4779-84BC-9D2F7D1457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7231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5DD-2010-4A46-A421-46ABAD091BD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F6824463-84AA-4643-9D02-189CAF91A9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193EA4E-CA81-48BA-A870-168F3A53F6FD}"/>
              </a:ext>
            </a:extLst>
          </p:cNvPr>
          <p:cNvSpPr>
            <a:spLocks noGrp="1"/>
          </p:cNvSpPr>
          <p:nvPr>
            <p:ph type="dt" sz="half" idx="10"/>
          </p:nvPr>
        </p:nvSpPr>
        <p:spPr/>
        <p:txBody>
          <a:bodyPr/>
          <a:lstStyle/>
          <a:p>
            <a:fld id="{241EB5C9-1307-BA42-ABA2-0BC069CD8E7F}" type="datetimeFigureOut">
              <a:rPr lang="en-US" smtClean="0"/>
              <a:t>11/4/2021</a:t>
            </a:fld>
            <a:endParaRPr lang="en-US"/>
          </a:p>
        </p:txBody>
      </p:sp>
      <p:sp>
        <p:nvSpPr>
          <p:cNvPr id="5" name="Footer Placeholder 4">
            <a:extLst>
              <a:ext uri="{FF2B5EF4-FFF2-40B4-BE49-F238E27FC236}">
                <a16:creationId xmlns:a16="http://schemas.microsoft.com/office/drawing/2014/main" id="{8EC00015-EAFA-4116-961B-601984BF9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9B793-A962-4B9B-B773-2EA1A4851E8D}"/>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302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D63A8-0F9F-4460-9FE5-36BDC6B4CC3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1C6FD218-7F66-4D1B-9CEF-492D39D6418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541E00D-D726-499C-BD0A-465E9582D066}"/>
              </a:ext>
            </a:extLst>
          </p:cNvPr>
          <p:cNvSpPr>
            <a:spLocks noGrp="1"/>
          </p:cNvSpPr>
          <p:nvPr>
            <p:ph type="dt" sz="half" idx="10"/>
          </p:nvPr>
        </p:nvSpPr>
        <p:spPr/>
        <p:txBody>
          <a:bodyPr/>
          <a:lstStyle/>
          <a:p>
            <a:fld id="{241EB5C9-1307-BA42-ABA2-0BC069CD8E7F}" type="datetimeFigureOut">
              <a:rPr lang="en-US" smtClean="0"/>
              <a:t>11/4/2021</a:t>
            </a:fld>
            <a:endParaRPr lang="en-US"/>
          </a:p>
        </p:txBody>
      </p:sp>
      <p:sp>
        <p:nvSpPr>
          <p:cNvPr id="5" name="Footer Placeholder 4">
            <a:extLst>
              <a:ext uri="{FF2B5EF4-FFF2-40B4-BE49-F238E27FC236}">
                <a16:creationId xmlns:a16="http://schemas.microsoft.com/office/drawing/2014/main" id="{C272EC78-596E-45F8-9D06-3E3423B78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CA863-0178-4A1B-8231-7FC8F4C96C7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6894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533E-BAB6-4D53-A1FE-57F8699EECB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13873B0-F743-4CE3-9DEC-BEAAF64A1021}"/>
              </a:ext>
            </a:extLst>
          </p:cNvPr>
          <p:cNvSpPr>
            <a:spLocks noGrp="1"/>
          </p:cNvSpPr>
          <p:nvPr>
            <p:ph idx="1"/>
          </p:nvPr>
        </p:nvSpPr>
        <p:spPr/>
        <p:txBody>
          <a:bodyPr/>
          <a:lstStyle>
            <a:lvl3pPr>
              <a:defRPr sz="1600"/>
            </a:lvl3pPr>
            <a:lvl4pPr>
              <a:defRPr sz="16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a:extLst>
              <a:ext uri="{FF2B5EF4-FFF2-40B4-BE49-F238E27FC236}">
                <a16:creationId xmlns:a16="http://schemas.microsoft.com/office/drawing/2014/main" id="{C733E76B-B923-4F8E-8A7B-CBF5C0003938}"/>
              </a:ext>
            </a:extLst>
          </p:cNvPr>
          <p:cNvSpPr>
            <a:spLocks noGrp="1"/>
          </p:cNvSpPr>
          <p:nvPr>
            <p:ph type="dt" sz="half" idx="10"/>
          </p:nvPr>
        </p:nvSpPr>
        <p:spPr/>
        <p:txBody>
          <a:bodyPr/>
          <a:lstStyle/>
          <a:p>
            <a:fld id="{241EB5C9-1307-BA42-ABA2-0BC069CD8E7F}" type="datetimeFigureOut">
              <a:rPr lang="en-US" smtClean="0"/>
              <a:t>11/4/2021</a:t>
            </a:fld>
            <a:endParaRPr lang="en-US"/>
          </a:p>
        </p:txBody>
      </p:sp>
      <p:sp>
        <p:nvSpPr>
          <p:cNvPr id="5" name="Footer Placeholder 4">
            <a:extLst>
              <a:ext uri="{FF2B5EF4-FFF2-40B4-BE49-F238E27FC236}">
                <a16:creationId xmlns:a16="http://schemas.microsoft.com/office/drawing/2014/main" id="{4F9581C2-71F9-42BD-BF28-D5AD629E7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34CFE4-E351-40A0-8C82-1526F6111A3D}"/>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5793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E6C5-C443-428B-A5CD-A425490554B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10DFD3E5-7871-4A19-9A7E-63060269771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5C1420-7194-4B94-B2D5-2D107B40C1D5}"/>
              </a:ext>
            </a:extLst>
          </p:cNvPr>
          <p:cNvSpPr>
            <a:spLocks noGrp="1"/>
          </p:cNvSpPr>
          <p:nvPr>
            <p:ph type="dt" sz="half" idx="10"/>
          </p:nvPr>
        </p:nvSpPr>
        <p:spPr/>
        <p:txBody>
          <a:bodyPr/>
          <a:lstStyle/>
          <a:p>
            <a:fld id="{241EB5C9-1307-BA42-ABA2-0BC069CD8E7F}" type="datetimeFigureOut">
              <a:rPr lang="en-US" smtClean="0"/>
              <a:t>11/4/2021</a:t>
            </a:fld>
            <a:endParaRPr lang="en-US"/>
          </a:p>
        </p:txBody>
      </p:sp>
      <p:sp>
        <p:nvSpPr>
          <p:cNvPr id="5" name="Footer Placeholder 4">
            <a:extLst>
              <a:ext uri="{FF2B5EF4-FFF2-40B4-BE49-F238E27FC236}">
                <a16:creationId xmlns:a16="http://schemas.microsoft.com/office/drawing/2014/main" id="{351BEE1C-867F-4E10-BD76-6DA08107F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758FB-F0F0-4CCB-AC7D-436B379B95ED}"/>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4597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3673-B5A2-4DBC-827A-50C283D4326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6F7B5E0-464F-4588-A80D-323178C5415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FDFCD0D-080C-4335-B9C1-68B069EBB37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0F953BB6-9087-45B3-91FE-12A5F20C03B8}"/>
              </a:ext>
            </a:extLst>
          </p:cNvPr>
          <p:cNvSpPr>
            <a:spLocks noGrp="1"/>
          </p:cNvSpPr>
          <p:nvPr>
            <p:ph type="dt" sz="half" idx="10"/>
          </p:nvPr>
        </p:nvSpPr>
        <p:spPr/>
        <p:txBody>
          <a:bodyPr/>
          <a:lstStyle/>
          <a:p>
            <a:fld id="{241EB5C9-1307-BA42-ABA2-0BC069CD8E7F}" type="datetimeFigureOut">
              <a:rPr lang="en-US" smtClean="0"/>
              <a:t>11/4/2021</a:t>
            </a:fld>
            <a:endParaRPr lang="en-US"/>
          </a:p>
        </p:txBody>
      </p:sp>
      <p:sp>
        <p:nvSpPr>
          <p:cNvPr id="6" name="Footer Placeholder 5">
            <a:extLst>
              <a:ext uri="{FF2B5EF4-FFF2-40B4-BE49-F238E27FC236}">
                <a16:creationId xmlns:a16="http://schemas.microsoft.com/office/drawing/2014/main" id="{CBD02B28-AFCF-4484-A15A-18D3E89E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9BAE9-A247-4DE4-A349-CFBFBCA6F9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6217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91F-D210-4B3E-A364-2C34C1265CE1}"/>
              </a:ext>
            </a:extLst>
          </p:cNvPr>
          <p:cNvSpPr>
            <a:spLocks noGrp="1"/>
          </p:cNvSpPr>
          <p:nvPr>
            <p:ph type="title"/>
          </p:nvPr>
        </p:nvSpPr>
        <p:spPr>
          <a:xfrm>
            <a:off x="629841" y="365126"/>
            <a:ext cx="78867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BDF20D1-F07F-44F0-8063-247A2DB8955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27584BA-9703-4B36-BA18-776BE819CDF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DB241559-F37E-41D8-9D59-2A213EE7B7F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ADAD8-A584-4E0C-9A89-2529FF7DDAA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7AE08F17-6F40-4EEF-9AEA-FB252A29EC12}"/>
              </a:ext>
            </a:extLst>
          </p:cNvPr>
          <p:cNvSpPr>
            <a:spLocks noGrp="1"/>
          </p:cNvSpPr>
          <p:nvPr>
            <p:ph type="dt" sz="half" idx="10"/>
          </p:nvPr>
        </p:nvSpPr>
        <p:spPr/>
        <p:txBody>
          <a:bodyPr/>
          <a:lstStyle/>
          <a:p>
            <a:fld id="{241EB5C9-1307-BA42-ABA2-0BC069CD8E7F}" type="datetimeFigureOut">
              <a:rPr lang="en-US" smtClean="0"/>
              <a:t>11/4/2021</a:t>
            </a:fld>
            <a:endParaRPr lang="en-US"/>
          </a:p>
        </p:txBody>
      </p:sp>
      <p:sp>
        <p:nvSpPr>
          <p:cNvPr id="8" name="Footer Placeholder 7">
            <a:extLst>
              <a:ext uri="{FF2B5EF4-FFF2-40B4-BE49-F238E27FC236}">
                <a16:creationId xmlns:a16="http://schemas.microsoft.com/office/drawing/2014/main" id="{C9217AF1-BC0B-483F-A82C-903819DC01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3A0099-36D5-4A96-AE3C-9B65CDCC14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8179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1FD5-5E7C-4594-8214-02D91E6872C4}"/>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7628BDA4-E44D-4EC8-9942-41BEACCB27A3}"/>
              </a:ext>
            </a:extLst>
          </p:cNvPr>
          <p:cNvSpPr>
            <a:spLocks noGrp="1"/>
          </p:cNvSpPr>
          <p:nvPr>
            <p:ph type="dt" sz="half" idx="10"/>
          </p:nvPr>
        </p:nvSpPr>
        <p:spPr/>
        <p:txBody>
          <a:bodyPr/>
          <a:lstStyle/>
          <a:p>
            <a:fld id="{241EB5C9-1307-BA42-ABA2-0BC069CD8E7F}" type="datetimeFigureOut">
              <a:rPr lang="en-US" smtClean="0"/>
              <a:t>11/4/2021</a:t>
            </a:fld>
            <a:endParaRPr lang="en-US"/>
          </a:p>
        </p:txBody>
      </p:sp>
      <p:sp>
        <p:nvSpPr>
          <p:cNvPr id="4" name="Footer Placeholder 3">
            <a:extLst>
              <a:ext uri="{FF2B5EF4-FFF2-40B4-BE49-F238E27FC236}">
                <a16:creationId xmlns:a16="http://schemas.microsoft.com/office/drawing/2014/main" id="{0972A20B-89AD-4433-81B9-20F209E9B2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E24FEB-CB94-4C30-AD38-3D53945E8D84}"/>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6085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0ED972-FA3E-444F-8A60-99CEAB52354A}"/>
              </a:ext>
            </a:extLst>
          </p:cNvPr>
          <p:cNvSpPr>
            <a:spLocks noGrp="1"/>
          </p:cNvSpPr>
          <p:nvPr>
            <p:ph type="dt" sz="half" idx="10"/>
          </p:nvPr>
        </p:nvSpPr>
        <p:spPr/>
        <p:txBody>
          <a:bodyPr/>
          <a:lstStyle/>
          <a:p>
            <a:fld id="{241EB5C9-1307-BA42-ABA2-0BC069CD8E7F}" type="datetimeFigureOut">
              <a:rPr lang="en-US" smtClean="0"/>
              <a:t>11/4/2021</a:t>
            </a:fld>
            <a:endParaRPr lang="en-US"/>
          </a:p>
        </p:txBody>
      </p:sp>
      <p:sp>
        <p:nvSpPr>
          <p:cNvPr id="3" name="Footer Placeholder 2">
            <a:extLst>
              <a:ext uri="{FF2B5EF4-FFF2-40B4-BE49-F238E27FC236}">
                <a16:creationId xmlns:a16="http://schemas.microsoft.com/office/drawing/2014/main" id="{995AEDF9-B7F1-408D-9BCE-2D0D1FAE3F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137707-5261-4AA3-87E8-584CD00961C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77337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8692-65F1-4139-9FA9-A8A3A31B490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895138B8-6DBF-4127-B013-13EF48DE39B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6656CCA1-197A-4738-98A4-1B8F149BF8C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572B4DE-2216-4712-88A7-06F70BD77A11}"/>
              </a:ext>
            </a:extLst>
          </p:cNvPr>
          <p:cNvSpPr>
            <a:spLocks noGrp="1"/>
          </p:cNvSpPr>
          <p:nvPr>
            <p:ph type="dt" sz="half" idx="10"/>
          </p:nvPr>
        </p:nvSpPr>
        <p:spPr/>
        <p:txBody>
          <a:bodyPr/>
          <a:lstStyle/>
          <a:p>
            <a:fld id="{241EB5C9-1307-BA42-ABA2-0BC069CD8E7F}" type="datetimeFigureOut">
              <a:rPr lang="en-US" smtClean="0"/>
              <a:t>11/4/2021</a:t>
            </a:fld>
            <a:endParaRPr lang="en-US"/>
          </a:p>
        </p:txBody>
      </p:sp>
      <p:sp>
        <p:nvSpPr>
          <p:cNvPr id="6" name="Footer Placeholder 5">
            <a:extLst>
              <a:ext uri="{FF2B5EF4-FFF2-40B4-BE49-F238E27FC236}">
                <a16:creationId xmlns:a16="http://schemas.microsoft.com/office/drawing/2014/main" id="{0DE5B0D4-D29E-449D-9945-E23788DDB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D1518-BEA5-4CFC-A0C5-91D3C79904CE}"/>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1557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77E7-D645-4CE8-83A3-E85B470CE37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69A6A9E9-E7B7-417A-89CF-3D20E56D17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Text Placeholder 3">
            <a:extLst>
              <a:ext uri="{FF2B5EF4-FFF2-40B4-BE49-F238E27FC236}">
                <a16:creationId xmlns:a16="http://schemas.microsoft.com/office/drawing/2014/main" id="{21AFA132-87D4-4CA2-AE61-408B0560031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391D3AD-7F7B-4653-9C22-5A980E4F9A45}"/>
              </a:ext>
            </a:extLst>
          </p:cNvPr>
          <p:cNvSpPr>
            <a:spLocks noGrp="1"/>
          </p:cNvSpPr>
          <p:nvPr>
            <p:ph type="dt" sz="half" idx="10"/>
          </p:nvPr>
        </p:nvSpPr>
        <p:spPr/>
        <p:txBody>
          <a:bodyPr/>
          <a:lstStyle/>
          <a:p>
            <a:fld id="{241EB5C9-1307-BA42-ABA2-0BC069CD8E7F}" type="datetimeFigureOut">
              <a:rPr lang="en-US" smtClean="0"/>
              <a:t>11/4/2021</a:t>
            </a:fld>
            <a:endParaRPr lang="en-US"/>
          </a:p>
        </p:txBody>
      </p:sp>
      <p:sp>
        <p:nvSpPr>
          <p:cNvPr id="6" name="Footer Placeholder 5">
            <a:extLst>
              <a:ext uri="{FF2B5EF4-FFF2-40B4-BE49-F238E27FC236}">
                <a16:creationId xmlns:a16="http://schemas.microsoft.com/office/drawing/2014/main" id="{5EBB2406-DB60-4C8D-8B6E-1B1D6E178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94C57-161A-41AC-9F4B-08C80377458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9881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7F3F9A-C4C9-4222-A8AB-6B92CC96390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B4F42A4-71A6-4B7A-9A83-8FA50D71472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EEFF2F-8233-4C51-AD61-9F5557E3842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11/4/2021</a:t>
            </a:fld>
            <a:endParaRPr lang="en-US"/>
          </a:p>
        </p:txBody>
      </p:sp>
      <p:sp>
        <p:nvSpPr>
          <p:cNvPr id="5" name="Footer Placeholder 4">
            <a:extLst>
              <a:ext uri="{FF2B5EF4-FFF2-40B4-BE49-F238E27FC236}">
                <a16:creationId xmlns:a16="http://schemas.microsoft.com/office/drawing/2014/main" id="{CC669C6A-CE5F-4089-89FD-DA0493A73A5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2112A0-E67F-4CFA-8BCE-04EF5B20BA7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8258345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dirty="0"/>
              <a:t>Data </a:t>
            </a:r>
            <a:r>
              <a:rPr lang="tr-TR" dirty="0"/>
              <a:t>Examination</a:t>
            </a:r>
            <a:endParaRPr dirty="0"/>
          </a:p>
        </p:txBody>
      </p:sp>
      <p:sp>
        <p:nvSpPr>
          <p:cNvPr id="3" name="Subtitle 2"/>
          <p:cNvSpPr>
            <a:spLocks noGrp="1"/>
          </p:cNvSpPr>
          <p:nvPr>
            <p:ph type="subTitle" idx="1"/>
          </p:nvPr>
        </p:nvSpPr>
        <p:spPr/>
        <p:txBody>
          <a:bodyPr/>
          <a:lstStyle/>
          <a:p>
            <a:pPr marL="0" lvl="0" indent="0">
              <a:buNone/>
            </a:pPr>
            <a:br/>
            <a:br/>
            <a:r>
              <a:t>David Mukajanga</a:t>
            </a:r>
          </a:p>
        </p:txBody>
      </p:sp>
      <p:sp>
        <p:nvSpPr>
          <p:cNvPr id="4" name="Date Placeholder 3"/>
          <p:cNvSpPr>
            <a:spLocks noGrp="1"/>
          </p:cNvSpPr>
          <p:nvPr>
            <p:ph type="dt" sz="half" idx="10"/>
          </p:nvPr>
        </p:nvSpPr>
        <p:spPr/>
        <p:txBody>
          <a:bodyPr/>
          <a:lstStyle/>
          <a:p>
            <a:pPr marL="0" lvl="0" indent="0">
              <a:buNone/>
            </a:pPr>
            <a:r>
              <a:t>10/27/2021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17D4-3621-4869-91FF-09BC927C186B}"/>
              </a:ext>
            </a:extLst>
          </p:cNvPr>
          <p:cNvSpPr>
            <a:spLocks noGrp="1"/>
          </p:cNvSpPr>
          <p:nvPr>
            <p:ph type="title"/>
          </p:nvPr>
        </p:nvSpPr>
        <p:spPr/>
        <p:txBody>
          <a:bodyPr/>
          <a:lstStyle/>
          <a:p>
            <a:r>
              <a:rPr lang="tr-TR" dirty="0"/>
              <a:t>4. Detecting Outlires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0EB5A3-B987-44EB-803F-7A887B7285F6}"/>
                  </a:ext>
                </a:extLst>
              </p:cNvPr>
              <p:cNvSpPr>
                <a:spLocks noGrp="1"/>
              </p:cNvSpPr>
              <p:nvPr>
                <p:ph idx="1"/>
              </p:nvPr>
            </p:nvSpPr>
            <p:spPr/>
            <p:txBody>
              <a:bodyPr>
                <a:normAutofit lnSpcReduction="10000"/>
              </a:bodyPr>
              <a:lstStyle/>
              <a:p>
                <a:r>
                  <a:rPr lang="tr-TR" dirty="0"/>
                  <a:t>These are observations that are so distinct from others that they can be called unique.</a:t>
                </a:r>
                <a:br>
                  <a:rPr lang="tr-TR" dirty="0"/>
                </a:br>
                <a:endParaRPr lang="tr-TR" dirty="0"/>
              </a:p>
              <a:p>
                <a:r>
                  <a:rPr lang="tr-TR" dirty="0"/>
                  <a:t>They come due to </a:t>
                </a:r>
                <a:r>
                  <a:rPr lang="tr-TR" b="1" dirty="0"/>
                  <a:t>procedurial error</a:t>
                </a:r>
                <a:r>
                  <a:rPr lang="tr-TR" dirty="0"/>
                  <a:t>, </a:t>
                </a:r>
                <a:r>
                  <a:rPr lang="tr-TR" b="1" i="1" dirty="0"/>
                  <a:t>unique combination of factors in the observation</a:t>
                </a:r>
                <a:r>
                  <a:rPr lang="tr-TR" dirty="0"/>
                  <a:t>, and</a:t>
                </a:r>
                <a:r>
                  <a:rPr lang="tr-TR" b="1" dirty="0"/>
                  <a:t> extra-ordinary event or an extraordinary observation</a:t>
                </a:r>
                <a:r>
                  <a:rPr lang="tr-TR" dirty="0"/>
                  <a:t>.</a:t>
                </a:r>
                <a:br>
                  <a:rPr lang="tr-TR" dirty="0"/>
                </a:br>
                <a:endParaRPr lang="tr-TR" dirty="0"/>
              </a:p>
              <a:p>
                <a:r>
                  <a:rPr lang="tr-TR" dirty="0"/>
                  <a:t>3 steps involved in dealing with outliers are: Detection, Description and Decision to Remove Them Or Not.</a:t>
                </a:r>
                <a:br>
                  <a:rPr lang="tr-TR" dirty="0"/>
                </a:br>
                <a:endParaRPr lang="tr-TR" dirty="0"/>
              </a:p>
              <a:p>
                <a:r>
                  <a:rPr lang="tr-TR" dirty="0"/>
                  <a:t>Detection of outliers is done by </a:t>
                </a:r>
                <a:r>
                  <a:rPr lang="tr-TR" b="1" dirty="0"/>
                  <a:t>standardizing the data and then looking at the number of standard deviations, </a:t>
                </a:r>
                <a:r>
                  <a:rPr lang="tr-TR" b="1" i="1" dirty="0"/>
                  <a:t>using box and whiskier plots or scatter plots</a:t>
                </a:r>
                <a:r>
                  <a:rPr lang="tr-TR" dirty="0"/>
                  <a:t> and </a:t>
                </a:r>
                <a:r>
                  <a:rPr lang="tr-TR" b="1" dirty="0"/>
                  <a:t>using multivariate detection (</a:t>
                </a:r>
                <a14:m>
                  <m:oMath xmlns:m="http://schemas.openxmlformats.org/officeDocument/2006/math">
                    <m:sSup>
                      <m:sSupPr>
                        <m:ctrlPr>
                          <a:rPr lang="tr-TR" b="1" i="1" smtClean="0">
                            <a:latin typeface="Cambria Math" panose="02040503050406030204" pitchFamily="18" charset="0"/>
                          </a:rPr>
                        </m:ctrlPr>
                      </m:sSupPr>
                      <m:e>
                        <m:r>
                          <a:rPr lang="tr-TR" b="1" i="1" smtClean="0">
                            <a:latin typeface="Cambria Math" panose="02040503050406030204" pitchFamily="18" charset="0"/>
                          </a:rPr>
                          <m:t>𝑫</m:t>
                        </m:r>
                      </m:e>
                      <m:sup>
                        <m:r>
                          <a:rPr lang="tr-TR" b="1" i="1" smtClean="0">
                            <a:latin typeface="Cambria Math" panose="02040503050406030204" pitchFamily="18" charset="0"/>
                          </a:rPr>
                          <m:t>𝟑</m:t>
                        </m:r>
                      </m:sup>
                    </m:sSup>
                    <m:r>
                      <a:rPr lang="tr-TR" b="1" i="1" smtClean="0">
                        <a:latin typeface="Cambria Math" panose="02040503050406030204" pitchFamily="18" charset="0"/>
                      </a:rPr>
                      <m:t>)</m:t>
                    </m:r>
                  </m:oMath>
                </a14:m>
                <a:r>
                  <a:rPr lang="tr-TR" dirty="0"/>
                  <a:t>.</a:t>
                </a:r>
              </a:p>
            </p:txBody>
          </p:sp>
        </mc:Choice>
        <mc:Fallback xmlns="">
          <p:sp>
            <p:nvSpPr>
              <p:cNvPr id="3" name="Content Placeholder 2">
                <a:extLst>
                  <a:ext uri="{FF2B5EF4-FFF2-40B4-BE49-F238E27FC236}">
                    <a16:creationId xmlns:a16="http://schemas.microsoft.com/office/drawing/2014/main" id="{AB0EB5A3-B987-44EB-803F-7A887B7285F6}"/>
                  </a:ext>
                </a:extLst>
              </p:cNvPr>
              <p:cNvSpPr>
                <a:spLocks noGrp="1" noRot="1" noChangeAspect="1" noMove="1" noResize="1" noEditPoints="1" noAdjustHandles="1" noChangeArrowheads="1" noChangeShapeType="1" noTextEdit="1"/>
              </p:cNvSpPr>
              <p:nvPr>
                <p:ph idx="1"/>
              </p:nvPr>
            </p:nvSpPr>
            <p:spPr>
              <a:blipFill>
                <a:blip r:embed="rId2"/>
                <a:stretch>
                  <a:fillRect l="-773" t="-2101"/>
                </a:stretch>
              </a:blipFill>
            </p:spPr>
            <p:txBody>
              <a:bodyPr/>
              <a:lstStyle/>
              <a:p>
                <a:r>
                  <a:rPr lang="tr-TR">
                    <a:noFill/>
                  </a:rPr>
                  <a:t> </a:t>
                </a:r>
              </a:p>
            </p:txBody>
          </p:sp>
        </mc:Fallback>
      </mc:AlternateContent>
    </p:spTree>
    <p:extLst>
      <p:ext uri="{BB962C8B-B14F-4D97-AF65-F5344CB8AC3E}">
        <p14:creationId xmlns:p14="http://schemas.microsoft.com/office/powerpoint/2010/main" val="12567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1768-D711-4F2D-84D3-C360428BA621}"/>
              </a:ext>
            </a:extLst>
          </p:cNvPr>
          <p:cNvSpPr>
            <a:spLocks noGrp="1"/>
          </p:cNvSpPr>
          <p:nvPr>
            <p:ph type="title"/>
          </p:nvPr>
        </p:nvSpPr>
        <p:spPr/>
        <p:txBody>
          <a:bodyPr/>
          <a:lstStyle/>
          <a:p>
            <a:r>
              <a:rPr lang="tr-TR" dirty="0"/>
              <a:t>Data Transformations</a:t>
            </a:r>
          </a:p>
        </p:txBody>
      </p:sp>
      <p:sp>
        <p:nvSpPr>
          <p:cNvPr id="3" name="Content Placeholder 2">
            <a:extLst>
              <a:ext uri="{FF2B5EF4-FFF2-40B4-BE49-F238E27FC236}">
                <a16:creationId xmlns:a16="http://schemas.microsoft.com/office/drawing/2014/main" id="{85995F31-5620-42B8-9A37-3A61F5C797EA}"/>
              </a:ext>
            </a:extLst>
          </p:cNvPr>
          <p:cNvSpPr>
            <a:spLocks noGrp="1"/>
          </p:cNvSpPr>
          <p:nvPr>
            <p:ph idx="1"/>
          </p:nvPr>
        </p:nvSpPr>
        <p:spPr/>
        <p:txBody>
          <a:bodyPr/>
          <a:lstStyle/>
          <a:p>
            <a:pPr algn="just"/>
            <a:r>
              <a:rPr lang="tr-TR" dirty="0"/>
              <a:t>A procedure done to a certain variable, making it show the underlying meaning of its values in a different way so that the variable complies with the statistical assumptions or becomes easier to interpret.  </a:t>
            </a:r>
          </a:p>
          <a:p>
            <a:pPr algn="just"/>
            <a:endParaRPr lang="tr-TR" dirty="0"/>
          </a:p>
          <a:p>
            <a:pPr algn="just"/>
            <a:r>
              <a:rPr lang="tr-TR" dirty="0"/>
              <a:t>For making a variable comply with statistical assumptions, data transformation can be done in curing non-normality / heteroscedacity or linearity.  </a:t>
            </a:r>
          </a:p>
          <a:p>
            <a:pPr algn="just"/>
            <a:endParaRPr lang="tr-TR" dirty="0"/>
          </a:p>
          <a:p>
            <a:pPr algn="just"/>
            <a:r>
              <a:rPr lang="tr-TR" dirty="0"/>
              <a:t>For non-normality/Heteroscedasticity...</a:t>
            </a:r>
          </a:p>
        </p:txBody>
      </p:sp>
    </p:spTree>
    <p:extLst>
      <p:ext uri="{BB962C8B-B14F-4D97-AF65-F5344CB8AC3E}">
        <p14:creationId xmlns:p14="http://schemas.microsoft.com/office/powerpoint/2010/main" val="267696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What is Data </a:t>
            </a:r>
            <a:r>
              <a:rPr lang="tr-TR" dirty="0"/>
              <a:t>Examination</a:t>
            </a:r>
            <a:endParaRPr dirty="0"/>
          </a:p>
        </p:txBody>
      </p:sp>
      <p:sp>
        <p:nvSpPr>
          <p:cNvPr id="3" name="Content Placeholder 2"/>
          <p:cNvSpPr>
            <a:spLocks noGrp="1"/>
          </p:cNvSpPr>
          <p:nvPr>
            <p:ph idx="1"/>
          </p:nvPr>
        </p:nvSpPr>
        <p:spPr/>
        <p:txBody>
          <a:bodyPr>
            <a:normAutofit lnSpcReduction="10000"/>
          </a:bodyPr>
          <a:lstStyle/>
          <a:p>
            <a:r>
              <a:rPr dirty="0"/>
              <a:t>It is the process of making sure the data at hand is </a:t>
            </a:r>
            <a:r>
              <a:rPr lang="tr-TR" dirty="0"/>
              <a:t>appropriate</a:t>
            </a:r>
            <a:r>
              <a:rPr dirty="0"/>
              <a:t> for the intended form of statistical analysis.</a:t>
            </a:r>
            <a:br>
              <a:rPr lang="tr-TR" dirty="0"/>
            </a:br>
            <a:endParaRPr lang="tr-TR" dirty="0"/>
          </a:p>
          <a:p>
            <a:r>
              <a:rPr lang="tr-TR" dirty="0"/>
              <a:t>It is an important step since it makes sure that the analyses that will be conducted henceforth will not give misleading results.</a:t>
            </a:r>
            <a:br>
              <a:rPr dirty="0"/>
            </a:br>
            <a:endParaRPr lang="tr-TR" dirty="0"/>
          </a:p>
          <a:p>
            <a:r>
              <a:rPr dirty="0"/>
              <a:t>It involves:</a:t>
            </a:r>
          </a:p>
          <a:p>
            <a:pPr lvl="1"/>
            <a:r>
              <a:rPr lang="tr-TR" dirty="0"/>
              <a:t>Checking if the Data Complies With The Statistical Assumptions</a:t>
            </a:r>
            <a:endParaRPr dirty="0"/>
          </a:p>
          <a:p>
            <a:pPr lvl="1"/>
            <a:r>
              <a:rPr dirty="0"/>
              <a:t>Identifying Outliers</a:t>
            </a:r>
          </a:p>
          <a:p>
            <a:pPr lvl="1"/>
            <a:r>
              <a:rPr lang="tr-TR" dirty="0"/>
              <a:t>Identifying Missing Values</a:t>
            </a:r>
            <a:endParaRPr dirty="0"/>
          </a:p>
          <a:p>
            <a:pPr lvl="1"/>
            <a:r>
              <a:rPr dirty="0"/>
              <a:t>Developing a Preliminary Understanding of the Data.</a:t>
            </a:r>
            <a:br>
              <a:rPr lang="tr-TR" dirty="0"/>
            </a:br>
            <a:endParaRPr lang="tr-TR" dirty="0"/>
          </a:p>
          <a:p>
            <a:r>
              <a:rPr lang="tr-TR" dirty="0"/>
              <a:t>Graphical methods of data examinations are among the easiest and straightforward methods that enables researchers to achieve the aforementioned objective with a minimum of strenght.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Pre</a:t>
            </a:r>
            <a:r>
              <a:rPr lang="tr-TR" dirty="0"/>
              <a:t>r</a:t>
            </a:r>
            <a:r>
              <a:rPr dirty="0"/>
              <a:t>eq</a:t>
            </a:r>
            <a:r>
              <a:rPr lang="tr-TR" dirty="0"/>
              <a:t>uisites</a:t>
            </a:r>
            <a:r>
              <a:rPr dirty="0"/>
              <a:t> to Data </a:t>
            </a:r>
            <a:r>
              <a:rPr lang="tr-TR" dirty="0"/>
              <a:t>Examination</a:t>
            </a:r>
            <a:endParaRPr dirty="0"/>
          </a:p>
        </p:txBody>
      </p:sp>
      <p:sp>
        <p:nvSpPr>
          <p:cNvPr id="3" name="Content Placeholder 2"/>
          <p:cNvSpPr>
            <a:spLocks noGrp="1"/>
          </p:cNvSpPr>
          <p:nvPr>
            <p:ph idx="1"/>
          </p:nvPr>
        </p:nvSpPr>
        <p:spPr/>
        <p:txBody>
          <a:bodyPr>
            <a:normAutofit lnSpcReduction="10000"/>
          </a:bodyPr>
          <a:lstStyle/>
          <a:p>
            <a:r>
              <a:rPr dirty="0"/>
              <a:t>The researcher should have </a:t>
            </a:r>
            <a:r>
              <a:rPr lang="tr-TR" dirty="0"/>
              <a:t>the conceptual understanding of the study being done. </a:t>
            </a:r>
            <a:br>
              <a:rPr lang="tr-TR" dirty="0"/>
            </a:br>
            <a:endParaRPr lang="tr-TR" dirty="0"/>
          </a:p>
          <a:p>
            <a:r>
              <a:rPr lang="tr-TR" dirty="0"/>
              <a:t>This will help them know what to look forward to and what to not look forward to concerning the nature of data. </a:t>
            </a:r>
            <a:br>
              <a:rPr lang="tr-TR" dirty="0"/>
            </a:br>
            <a:endParaRPr lang="tr-TR" dirty="0"/>
          </a:p>
          <a:p>
            <a:r>
              <a:rPr lang="tr-TR" dirty="0"/>
              <a:t>Basic descriptive statistics including mean, mode and correlation coeffiencients are always the first step because they set the stage for graphical and empirical methods of data examination being possible.</a:t>
            </a:r>
            <a:br>
              <a:rPr lang="tr-TR" dirty="0"/>
            </a:br>
            <a:endParaRPr lang="tr-TR" dirty="0"/>
          </a:p>
          <a:p>
            <a:r>
              <a:rPr lang="tr-TR" dirty="0"/>
              <a:t>Depending on the nature of the research study in question, the researcher might be tasked with the process of making sure that the sources of data and the data collection process were of good quality and dependable.</a:t>
            </a:r>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tr-TR" dirty="0"/>
              <a:t>1. </a:t>
            </a:r>
            <a:r>
              <a:rPr dirty="0"/>
              <a:t>Graphical </a:t>
            </a:r>
            <a:r>
              <a:rPr lang="tr-TR" dirty="0"/>
              <a:t>Data Examination</a:t>
            </a:r>
            <a:endParaRPr dirty="0"/>
          </a:p>
        </p:txBody>
      </p:sp>
      <p:sp>
        <p:nvSpPr>
          <p:cNvPr id="3" name="Content Placeholder 2"/>
          <p:cNvSpPr>
            <a:spLocks noGrp="1"/>
          </p:cNvSpPr>
          <p:nvPr>
            <p:ph idx="1"/>
          </p:nvPr>
        </p:nvSpPr>
        <p:spPr/>
        <p:txBody>
          <a:bodyPr>
            <a:normAutofit/>
          </a:bodyPr>
          <a:lstStyle/>
          <a:p>
            <a:r>
              <a:rPr lang="tr-TR" dirty="0"/>
              <a:t>The researcher can do the graphical examination of data on three levels</a:t>
            </a:r>
            <a:br>
              <a:rPr lang="tr-TR" dirty="0"/>
            </a:br>
            <a:endParaRPr lang="tr-TR" dirty="0"/>
          </a:p>
          <a:p>
            <a:pPr marL="685800" lvl="1" indent="-342900">
              <a:buFont typeface="+mj-lt"/>
              <a:buAutoNum type="arabicPeriod"/>
            </a:pPr>
            <a:r>
              <a:rPr lang="tr-TR" dirty="0"/>
              <a:t>The Univariate Level </a:t>
            </a:r>
          </a:p>
          <a:p>
            <a:pPr lvl="2"/>
            <a:r>
              <a:rPr lang="tr-TR" sz="1500" dirty="0"/>
              <a:t>He/she will be looking at the characteristics of a single variable at a time</a:t>
            </a:r>
          </a:p>
          <a:p>
            <a:pPr lvl="2"/>
            <a:r>
              <a:rPr lang="tr-TR" sz="1500" dirty="0"/>
              <a:t>Very useful in evaluating the shape of the statistical distribution whether normal or not</a:t>
            </a:r>
          </a:p>
          <a:p>
            <a:pPr lvl="2"/>
            <a:r>
              <a:rPr lang="tr-TR" sz="1500" dirty="0"/>
              <a:t>Uses Histograms, </a:t>
            </a:r>
          </a:p>
          <a:p>
            <a:pPr lvl="2"/>
            <a:endParaRPr lang="tr-TR" dirty="0"/>
          </a:p>
          <a:p>
            <a:pPr marL="685800" lvl="1" indent="-342900">
              <a:buFont typeface="+mj-lt"/>
              <a:buAutoNum type="arabicPeriod"/>
            </a:pPr>
            <a:r>
              <a:rPr lang="tr-TR" dirty="0"/>
              <a:t>The Bivariate Level</a:t>
            </a:r>
          </a:p>
          <a:p>
            <a:pPr lvl="2"/>
            <a:r>
              <a:rPr lang="tr-TR" sz="1500" dirty="0"/>
              <a:t>Where he/she will be examining the nature of relationship between one variable and another or one group of respondents and another one in the data.</a:t>
            </a:r>
          </a:p>
          <a:p>
            <a:pPr lvl="2"/>
            <a:r>
              <a:rPr lang="tr-TR" sz="1500" dirty="0"/>
              <a:t>Scatter plots are commonly used to check the nature of relationship between variables while Box and Whiskier charts to comparing groups between respondents.</a:t>
            </a:r>
          </a:p>
          <a:p>
            <a:pPr lvl="2"/>
            <a:r>
              <a:rPr lang="tr-TR" sz="1500" dirty="0"/>
              <a:t>One can check if the assumption of linearity is met by using the scatter plot</a:t>
            </a:r>
          </a:p>
          <a:p>
            <a:pPr lvl="2"/>
            <a:r>
              <a:rPr lang="tr-TR" sz="1500" dirty="0"/>
              <a:t>Box and Whiskier graphs can be used reliably to detect outliers.</a:t>
            </a:r>
            <a:br>
              <a:rPr lang="tr-TR" dirty="0"/>
            </a:b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202B-C0E7-44D5-B5A4-C0C2FBA00CAA}"/>
              </a:ext>
            </a:extLst>
          </p:cNvPr>
          <p:cNvSpPr>
            <a:spLocks noGrp="1"/>
          </p:cNvSpPr>
          <p:nvPr>
            <p:ph type="title"/>
          </p:nvPr>
        </p:nvSpPr>
        <p:spPr/>
        <p:txBody>
          <a:bodyPr/>
          <a:lstStyle/>
          <a:p>
            <a:r>
              <a:rPr lang="tr-TR" dirty="0"/>
              <a:t>Graphical Data Examination Continued...</a:t>
            </a:r>
          </a:p>
        </p:txBody>
      </p:sp>
      <p:sp>
        <p:nvSpPr>
          <p:cNvPr id="3" name="Content Placeholder 2">
            <a:extLst>
              <a:ext uri="{FF2B5EF4-FFF2-40B4-BE49-F238E27FC236}">
                <a16:creationId xmlns:a16="http://schemas.microsoft.com/office/drawing/2014/main" id="{390C1AAA-8E52-4FF7-996F-25715C34FC62}"/>
              </a:ext>
            </a:extLst>
          </p:cNvPr>
          <p:cNvSpPr>
            <a:spLocks noGrp="1"/>
          </p:cNvSpPr>
          <p:nvPr>
            <p:ph idx="1"/>
          </p:nvPr>
        </p:nvSpPr>
        <p:spPr/>
        <p:txBody>
          <a:bodyPr/>
          <a:lstStyle/>
          <a:p>
            <a:pPr marL="457200" indent="-457200">
              <a:buFont typeface="+mj-lt"/>
              <a:buAutoNum type="arabicPeriod" startAt="3"/>
            </a:pPr>
            <a:r>
              <a:rPr lang="tr-TR" dirty="0"/>
              <a:t>The Multivariate Level</a:t>
            </a:r>
          </a:p>
          <a:p>
            <a:pPr lvl="1"/>
            <a:r>
              <a:rPr lang="tr-TR" dirty="0"/>
              <a:t>He/she is evaluating the relationships existing between one metric variable in relation to other multiple metric variables.  </a:t>
            </a:r>
          </a:p>
          <a:p>
            <a:pPr lvl="1"/>
            <a:r>
              <a:rPr lang="tr-TR" dirty="0"/>
              <a:t>Chernoff-Faces are pretty useful for this purpose. </a:t>
            </a:r>
          </a:p>
          <a:p>
            <a:pPr lvl="1"/>
            <a:r>
              <a:rPr lang="tr-TR" dirty="0"/>
              <a:t>Others methods include glyphs, metroglyphs and Andrew’s Fourier’s Transformation.</a:t>
            </a:r>
          </a:p>
          <a:p>
            <a:pPr lvl="1"/>
            <a:endParaRPr lang="tr-TR" dirty="0"/>
          </a:p>
          <a:p>
            <a:endParaRPr lang="tr-TR" dirty="0"/>
          </a:p>
        </p:txBody>
      </p:sp>
    </p:spTree>
    <p:extLst>
      <p:ext uri="{BB962C8B-B14F-4D97-AF65-F5344CB8AC3E}">
        <p14:creationId xmlns:p14="http://schemas.microsoft.com/office/powerpoint/2010/main" val="337208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656E-3820-468E-BE2C-4C9E100E4A55}"/>
              </a:ext>
            </a:extLst>
          </p:cNvPr>
          <p:cNvSpPr>
            <a:spLocks noGrp="1"/>
          </p:cNvSpPr>
          <p:nvPr>
            <p:ph type="title"/>
          </p:nvPr>
        </p:nvSpPr>
        <p:spPr/>
        <p:txBody>
          <a:bodyPr/>
          <a:lstStyle/>
          <a:p>
            <a:r>
              <a:rPr lang="tr-TR" dirty="0"/>
              <a:t>2. Verifying That Assumptions are Met</a:t>
            </a:r>
          </a:p>
        </p:txBody>
      </p:sp>
      <p:sp>
        <p:nvSpPr>
          <p:cNvPr id="3" name="Content Placeholder 2">
            <a:extLst>
              <a:ext uri="{FF2B5EF4-FFF2-40B4-BE49-F238E27FC236}">
                <a16:creationId xmlns:a16="http://schemas.microsoft.com/office/drawing/2014/main" id="{8FFA2DAC-EF46-479D-8E10-601FC9EA0A15}"/>
              </a:ext>
            </a:extLst>
          </p:cNvPr>
          <p:cNvSpPr>
            <a:spLocks noGrp="1"/>
          </p:cNvSpPr>
          <p:nvPr>
            <p:ph idx="1"/>
          </p:nvPr>
        </p:nvSpPr>
        <p:spPr/>
        <p:txBody>
          <a:bodyPr>
            <a:normAutofit/>
          </a:bodyPr>
          <a:lstStyle/>
          <a:p>
            <a:r>
              <a:rPr lang="tr-TR" dirty="0"/>
              <a:t>The main four statistical assumptions to look for closely are: </a:t>
            </a:r>
            <a:br>
              <a:rPr lang="tr-TR" dirty="0"/>
            </a:br>
            <a:endParaRPr lang="tr-TR" dirty="0"/>
          </a:p>
          <a:p>
            <a:pPr marL="685800" lvl="1" indent="-342900">
              <a:buFont typeface="+mj-lt"/>
              <a:buAutoNum type="arabicPeriod"/>
            </a:pPr>
            <a:r>
              <a:rPr lang="tr-TR" dirty="0"/>
              <a:t>Linearity </a:t>
            </a:r>
          </a:p>
          <a:p>
            <a:pPr lvl="2"/>
            <a:r>
              <a:rPr lang="tr-TR" dirty="0"/>
              <a:t>Because all multivariate techniques uses correlational measures of assosiciation which only measures linear correlation between variables of interest.</a:t>
            </a:r>
          </a:p>
          <a:p>
            <a:pPr lvl="2"/>
            <a:r>
              <a:rPr lang="tr-TR" dirty="0"/>
              <a:t>Scatterplots and Scatterplot Matrices does a good job in showing whether linearity exists between variables of interest or not.</a:t>
            </a:r>
          </a:p>
          <a:p>
            <a:pPr lvl="2"/>
            <a:r>
              <a:rPr lang="tr-TR" dirty="0"/>
              <a:t>Data transformation in one or both variables is a remedy if there isn’t linearity.</a:t>
            </a:r>
            <a:br>
              <a:rPr lang="tr-TR" dirty="0"/>
            </a:br>
            <a:endParaRPr lang="tr-TR" dirty="0"/>
          </a:p>
          <a:p>
            <a:pPr marL="685800" lvl="1" indent="-342900">
              <a:buFont typeface="+mj-lt"/>
              <a:buAutoNum type="arabicPeriod"/>
            </a:pPr>
            <a:r>
              <a:rPr lang="tr-TR" dirty="0"/>
              <a:t>Normality </a:t>
            </a:r>
          </a:p>
          <a:p>
            <a:pPr lvl="2"/>
            <a:r>
              <a:rPr lang="tr-TR" dirty="0"/>
              <a:t>That all the variables of interests follow a normal distribution</a:t>
            </a:r>
          </a:p>
          <a:p>
            <a:pPr lvl="2"/>
            <a:r>
              <a:rPr lang="tr-TR" dirty="0"/>
              <a:t>Can be assessed by using a combination of a Histogram and a Normality Curve</a:t>
            </a:r>
          </a:p>
          <a:p>
            <a:pPr lvl="2"/>
            <a:r>
              <a:rPr lang="tr-TR" dirty="0"/>
              <a:t>Normality at the univariate level often leads to normality at the multivariate level although there is no guarantee.</a:t>
            </a:r>
          </a:p>
          <a:p>
            <a:pPr lvl="2"/>
            <a:r>
              <a:rPr lang="tr-TR" dirty="0"/>
              <a:t>Increasing the sample size helps reducting the impacts of departures from normality</a:t>
            </a:r>
          </a:p>
          <a:p>
            <a:pPr lvl="2"/>
            <a:endParaRPr lang="tr-TR" dirty="0"/>
          </a:p>
          <a:p>
            <a:pPr lvl="2"/>
            <a:endParaRPr lang="tr-TR" dirty="0"/>
          </a:p>
        </p:txBody>
      </p:sp>
    </p:spTree>
    <p:extLst>
      <p:ext uri="{BB962C8B-B14F-4D97-AF65-F5344CB8AC3E}">
        <p14:creationId xmlns:p14="http://schemas.microsoft.com/office/powerpoint/2010/main" val="109339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362A-C065-475B-8C29-8994DBDCACAC}"/>
              </a:ext>
            </a:extLst>
          </p:cNvPr>
          <p:cNvSpPr>
            <a:spLocks noGrp="1"/>
          </p:cNvSpPr>
          <p:nvPr>
            <p:ph type="title"/>
          </p:nvPr>
        </p:nvSpPr>
        <p:spPr/>
        <p:txBody>
          <a:bodyPr/>
          <a:lstStyle/>
          <a:p>
            <a:r>
              <a:rPr lang="tr-TR" dirty="0"/>
              <a:t>Verifying Assumptions..</a:t>
            </a:r>
          </a:p>
        </p:txBody>
      </p:sp>
      <p:sp>
        <p:nvSpPr>
          <p:cNvPr id="3" name="Content Placeholder 2">
            <a:extLst>
              <a:ext uri="{FF2B5EF4-FFF2-40B4-BE49-F238E27FC236}">
                <a16:creationId xmlns:a16="http://schemas.microsoft.com/office/drawing/2014/main" id="{F20F5293-24E3-4542-91B2-8AC2812677CA}"/>
              </a:ext>
            </a:extLst>
          </p:cNvPr>
          <p:cNvSpPr>
            <a:spLocks noGrp="1"/>
          </p:cNvSpPr>
          <p:nvPr>
            <p:ph idx="1"/>
          </p:nvPr>
        </p:nvSpPr>
        <p:spPr/>
        <p:txBody>
          <a:bodyPr/>
          <a:lstStyle/>
          <a:p>
            <a:pPr marL="685800" lvl="1" indent="-342900">
              <a:buFont typeface="+mj-lt"/>
              <a:buAutoNum type="arabicPeriod" startAt="3"/>
            </a:pPr>
            <a:r>
              <a:rPr lang="tr-TR" dirty="0"/>
              <a:t>Homoscedacity</a:t>
            </a:r>
          </a:p>
          <a:p>
            <a:pPr lvl="2"/>
            <a:r>
              <a:rPr lang="tr-TR" dirty="0"/>
              <a:t>That all dependent variables have almost an equal level of dependence to the independent variables.</a:t>
            </a:r>
          </a:p>
          <a:p>
            <a:pPr lvl="2"/>
            <a:r>
              <a:rPr lang="tr-TR" dirty="0"/>
              <a:t>Heteroscedacity can result as a result of non-normality and most of the times, the data transformations used to treat non-normality also cures heteroscedasticity.</a:t>
            </a:r>
          </a:p>
          <a:p>
            <a:pPr lvl="2"/>
            <a:r>
              <a:rPr lang="tr-TR" dirty="0"/>
              <a:t>Multiple regression is used to test Homoscedasticity if the independent variable is metric and ANOVA and MANOVA if the independent variable is non-metric.</a:t>
            </a:r>
          </a:p>
          <a:p>
            <a:pPr marL="685800" lvl="1" indent="-342900">
              <a:buFont typeface="+mj-lt"/>
              <a:buAutoNum type="arabicPeriod" startAt="4"/>
            </a:pPr>
            <a:endParaRPr lang="tr-TR" dirty="0"/>
          </a:p>
          <a:p>
            <a:pPr marL="685800" lvl="1" indent="-342900">
              <a:buFont typeface="+mj-lt"/>
              <a:buAutoNum type="arabicPeriod" startAt="4"/>
            </a:pPr>
            <a:r>
              <a:rPr lang="tr-TR" dirty="0"/>
              <a:t>Non-Correlated Errors</a:t>
            </a:r>
          </a:p>
          <a:p>
            <a:pPr lvl="2"/>
            <a:r>
              <a:rPr lang="tr-TR" dirty="0"/>
              <a:t>That errors in prediction should not be correlated with each other.</a:t>
            </a:r>
          </a:p>
          <a:p>
            <a:pPr lvl="2"/>
            <a:r>
              <a:rPr lang="tr-TR" dirty="0"/>
              <a:t>If they do, the researcher should look around to identify which factor outside the scope of the study is influencing the dependent variable and include it in the analysis.</a:t>
            </a:r>
          </a:p>
          <a:p>
            <a:pPr lvl="2"/>
            <a:r>
              <a:rPr lang="tr-TR" dirty="0"/>
              <a:t>Analyzing groups differently also helps reducing the correlated errors arising from using the same parameter on different groups.</a:t>
            </a:r>
          </a:p>
          <a:p>
            <a:endParaRPr lang="tr-TR" dirty="0"/>
          </a:p>
        </p:txBody>
      </p:sp>
    </p:spTree>
    <p:extLst>
      <p:ext uri="{BB962C8B-B14F-4D97-AF65-F5344CB8AC3E}">
        <p14:creationId xmlns:p14="http://schemas.microsoft.com/office/powerpoint/2010/main" val="167819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CD33-8F2F-4403-BC72-2877AF282E89}"/>
              </a:ext>
            </a:extLst>
          </p:cNvPr>
          <p:cNvSpPr>
            <a:spLocks noGrp="1"/>
          </p:cNvSpPr>
          <p:nvPr>
            <p:ph type="title"/>
          </p:nvPr>
        </p:nvSpPr>
        <p:spPr/>
        <p:txBody>
          <a:bodyPr/>
          <a:lstStyle/>
          <a:p>
            <a:r>
              <a:rPr lang="tr-TR" dirty="0"/>
              <a:t>3. Identifying and Dealing With Missing Values</a:t>
            </a:r>
          </a:p>
        </p:txBody>
      </p:sp>
      <p:sp>
        <p:nvSpPr>
          <p:cNvPr id="3" name="Content Placeholder 2">
            <a:extLst>
              <a:ext uri="{FF2B5EF4-FFF2-40B4-BE49-F238E27FC236}">
                <a16:creationId xmlns:a16="http://schemas.microsoft.com/office/drawing/2014/main" id="{F46BD750-A75A-4EF9-B893-4AB1F6D7C255}"/>
              </a:ext>
            </a:extLst>
          </p:cNvPr>
          <p:cNvSpPr>
            <a:spLocks noGrp="1"/>
          </p:cNvSpPr>
          <p:nvPr>
            <p:ph idx="1"/>
          </p:nvPr>
        </p:nvSpPr>
        <p:spPr/>
        <p:txBody>
          <a:bodyPr/>
          <a:lstStyle/>
          <a:p>
            <a:r>
              <a:rPr lang="tr-TR" dirty="0"/>
              <a:t>This is the critical data that was asked by the researcher during data collection but was not provided by respondents.</a:t>
            </a:r>
            <a:br>
              <a:rPr lang="tr-TR" dirty="0"/>
            </a:br>
            <a:endParaRPr lang="tr-TR" dirty="0"/>
          </a:p>
          <a:p>
            <a:r>
              <a:rPr lang="tr-TR" dirty="0"/>
              <a:t>Missing data can be </a:t>
            </a:r>
            <a:r>
              <a:rPr lang="tr-TR" b="1" dirty="0"/>
              <a:t>Missing Completely at Random</a:t>
            </a:r>
            <a:r>
              <a:rPr lang="tr-TR" i="1" dirty="0"/>
              <a:t> (MCAR)</a:t>
            </a:r>
            <a:r>
              <a:rPr lang="tr-TR" dirty="0"/>
              <a:t>, </a:t>
            </a:r>
            <a:r>
              <a:rPr lang="tr-TR" b="1" dirty="0"/>
              <a:t>Missing At Random</a:t>
            </a:r>
            <a:r>
              <a:rPr lang="tr-TR" dirty="0"/>
              <a:t> (MAR) or </a:t>
            </a:r>
            <a:r>
              <a:rPr lang="tr-TR" b="1" dirty="0"/>
              <a:t>Missing Not At Random</a:t>
            </a:r>
            <a:r>
              <a:rPr lang="tr-TR" dirty="0"/>
              <a:t> (MNAR).</a:t>
            </a:r>
            <a:br>
              <a:rPr lang="tr-TR" dirty="0"/>
            </a:br>
            <a:endParaRPr lang="tr-TR" dirty="0"/>
          </a:p>
          <a:p>
            <a:r>
              <a:rPr lang="tr-TR" dirty="0"/>
              <a:t>Data is </a:t>
            </a:r>
            <a:r>
              <a:rPr lang="tr-TR" b="1" dirty="0"/>
              <a:t>Missing Completely At Random </a:t>
            </a:r>
            <a:r>
              <a:rPr lang="tr-TR" dirty="0"/>
              <a:t>(MCAR) when the missing data does not have any correlation with any variable of interest.</a:t>
            </a:r>
            <a:br>
              <a:rPr lang="tr-TR" dirty="0"/>
            </a:br>
            <a:endParaRPr lang="tr-TR" dirty="0"/>
          </a:p>
          <a:p>
            <a:r>
              <a:rPr lang="tr-TR" dirty="0"/>
              <a:t>Data is </a:t>
            </a:r>
            <a:r>
              <a:rPr lang="tr-TR" b="1" dirty="0"/>
              <a:t>Missing At Random </a:t>
            </a:r>
            <a:r>
              <a:rPr lang="tr-TR" dirty="0"/>
              <a:t>(MAR) when the missing data correlates with one or more variable. Eg, Missing data is only found on variable income, meaning people were purposevely not answering questions related to income.</a:t>
            </a:r>
          </a:p>
        </p:txBody>
      </p:sp>
    </p:spTree>
    <p:extLst>
      <p:ext uri="{BB962C8B-B14F-4D97-AF65-F5344CB8AC3E}">
        <p14:creationId xmlns:p14="http://schemas.microsoft.com/office/powerpoint/2010/main" val="87969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D7AA-F6AB-4638-A776-FCDB0473D825}"/>
              </a:ext>
            </a:extLst>
          </p:cNvPr>
          <p:cNvSpPr>
            <a:spLocks noGrp="1"/>
          </p:cNvSpPr>
          <p:nvPr>
            <p:ph type="title"/>
          </p:nvPr>
        </p:nvSpPr>
        <p:spPr/>
        <p:txBody>
          <a:bodyPr/>
          <a:lstStyle/>
          <a:p>
            <a:r>
              <a:rPr lang="tr-TR" dirty="0"/>
              <a:t>Missing Data..</a:t>
            </a:r>
          </a:p>
        </p:txBody>
      </p:sp>
      <p:sp>
        <p:nvSpPr>
          <p:cNvPr id="3" name="Content Placeholder 2">
            <a:extLst>
              <a:ext uri="{FF2B5EF4-FFF2-40B4-BE49-F238E27FC236}">
                <a16:creationId xmlns:a16="http://schemas.microsoft.com/office/drawing/2014/main" id="{7EF504C5-92A4-4836-92D9-A62D99EFB53D}"/>
              </a:ext>
            </a:extLst>
          </p:cNvPr>
          <p:cNvSpPr>
            <a:spLocks noGrp="1"/>
          </p:cNvSpPr>
          <p:nvPr>
            <p:ph idx="1"/>
          </p:nvPr>
        </p:nvSpPr>
        <p:spPr/>
        <p:txBody>
          <a:bodyPr>
            <a:normAutofit fontScale="92500" lnSpcReduction="10000"/>
          </a:bodyPr>
          <a:lstStyle/>
          <a:p>
            <a:r>
              <a:rPr lang="tr-TR" dirty="0"/>
              <a:t>Data is </a:t>
            </a:r>
            <a:r>
              <a:rPr lang="tr-TR" b="1" dirty="0"/>
              <a:t>Missing Not At Random</a:t>
            </a:r>
            <a:r>
              <a:rPr lang="tr-TR" dirty="0"/>
              <a:t> (MNAR) when the missing data is due to an event that was known to the researcher, eg. Missing data on meat consumption in vegeterian cultures like India etc.</a:t>
            </a:r>
            <a:br>
              <a:rPr lang="tr-TR" dirty="0"/>
            </a:br>
            <a:endParaRPr lang="tr-TR" dirty="0"/>
          </a:p>
          <a:p>
            <a:r>
              <a:rPr lang="tr-TR" dirty="0"/>
              <a:t>Handling missing data depends on the randomness and extent of the missing data.</a:t>
            </a:r>
          </a:p>
          <a:p>
            <a:pPr marL="685800" lvl="1" indent="-342900">
              <a:buFont typeface="+mj-lt"/>
              <a:buAutoNum type="arabicPeriod"/>
            </a:pPr>
            <a:r>
              <a:rPr lang="tr-TR" dirty="0"/>
              <a:t>One can choose to only use observations with complete data.</a:t>
            </a:r>
          </a:p>
          <a:p>
            <a:pPr marL="685800" lvl="1" indent="-342900">
              <a:buFont typeface="+mj-lt"/>
              <a:buAutoNum type="arabicPeriod"/>
            </a:pPr>
            <a:r>
              <a:rPr lang="tr-TR" dirty="0"/>
              <a:t>One can delete variables (If he/she can afford to)</a:t>
            </a:r>
          </a:p>
          <a:p>
            <a:pPr marL="685800" lvl="1" indent="-342900">
              <a:buFont typeface="+mj-lt"/>
              <a:buAutoNum type="arabicPeriod"/>
            </a:pPr>
            <a:r>
              <a:rPr lang="tr-TR" dirty="0"/>
              <a:t>One can estimate the values of the missing values</a:t>
            </a:r>
            <a:br>
              <a:rPr lang="tr-TR" dirty="0"/>
            </a:br>
            <a:endParaRPr lang="tr-TR" dirty="0"/>
          </a:p>
          <a:p>
            <a:r>
              <a:rPr lang="tr-TR" dirty="0"/>
              <a:t>The extent of 10% with minimum randomness can be ignored, but the complete cases should be adequate for the study. Any imputation method can be used in this extent.</a:t>
            </a:r>
            <a:br>
              <a:rPr lang="tr-TR" dirty="0"/>
            </a:br>
            <a:endParaRPr lang="tr-TR" dirty="0"/>
          </a:p>
          <a:p>
            <a:r>
              <a:rPr lang="tr-TR" dirty="0"/>
              <a:t>Hot deck regressions are used for any extent between 10, 20% and above for MCAR and Model-Based methods for MAR. </a:t>
            </a:r>
          </a:p>
        </p:txBody>
      </p:sp>
    </p:spTree>
    <p:extLst>
      <p:ext uri="{BB962C8B-B14F-4D97-AF65-F5344CB8AC3E}">
        <p14:creationId xmlns:p14="http://schemas.microsoft.com/office/powerpoint/2010/main" val="2060119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4418</TotalTime>
  <Words>1163</Words>
  <Application>Microsoft Office PowerPoint</Application>
  <PresentationFormat>On-screen Show (4:3)</PresentationFormat>
  <Paragraphs>83</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Data Examination</vt:lpstr>
      <vt:lpstr>What is Data Examination</vt:lpstr>
      <vt:lpstr>Prerequisites to Data Examination</vt:lpstr>
      <vt:lpstr>1. Graphical Data Examination</vt:lpstr>
      <vt:lpstr>Graphical Data Examination Continued...</vt:lpstr>
      <vt:lpstr>2. Verifying That Assumptions are Met</vt:lpstr>
      <vt:lpstr>Verifying Assumptions..</vt:lpstr>
      <vt:lpstr>3. Identifying and Dealing With Missing Values</vt:lpstr>
      <vt:lpstr>Missing Data..</vt:lpstr>
      <vt:lpstr>4. Detecting Outlires</vt:lpstr>
      <vt:lpstr>Data Transformations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Powerpoint</dc:title>
  <dc:creator>David Mukajanga</dc:creator>
  <cp:keywords/>
  <cp:lastModifiedBy>David Mukajanga</cp:lastModifiedBy>
  <cp:revision>33</cp:revision>
  <dcterms:created xsi:type="dcterms:W3CDTF">2021-10-27T18:21:02Z</dcterms:created>
  <dcterms:modified xsi:type="dcterms:W3CDTF">2021-11-06T00:21:09Z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10/27/2021</vt:lpwstr>
  </property>
  <property fmtid="{D5CDD505-2E9C-101B-9397-08002B2CF9AE}" pid="3" name="output">
    <vt:lpwstr>powerpoint_presentation</vt:lpwstr>
  </property>
</Properties>
</file>