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9" r:id="rId4"/>
    <p:sldId id="260" r:id="rId5"/>
    <p:sldId id="261" r:id="rId6"/>
    <p:sldId id="262" r:id="rId7"/>
    <p:sldId id="263" r:id="rId8"/>
    <p:sldId id="267" r:id="rId9"/>
    <p:sldId id="268" r:id="rId10"/>
    <p:sldId id="264" r:id="rId11"/>
    <p:sldId id="265" r:id="rId12"/>
    <p:sldId id="266" r:id="rId13"/>
    <p:sldId id="269" r:id="rId14"/>
    <p:sldId id="270" r:id="rId15"/>
    <p:sldId id="25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01" autoAdjust="0"/>
    <p:restoredTop sz="85047" autoAdjust="0"/>
  </p:normalViewPr>
  <p:slideViewPr>
    <p:cSldViewPr snapToGrid="0">
      <p:cViewPr varScale="1">
        <p:scale>
          <a:sx n="61" d="100"/>
          <a:sy n="61" d="100"/>
        </p:scale>
        <p:origin x="1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A532B-1B56-4D9A-AE27-F9919EE6CA41}" type="datetimeFigureOut">
              <a:rPr lang="tr-TR" smtClean="0"/>
              <a:t>10.11.2021</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1945F-64E8-454B-BC6E-C8C29E8F6373}" type="slidenum">
              <a:rPr lang="tr-TR" smtClean="0"/>
              <a:t>‹#›</a:t>
            </a:fld>
            <a:endParaRPr lang="tr-TR"/>
          </a:p>
        </p:txBody>
      </p:sp>
    </p:spTree>
    <p:extLst>
      <p:ext uri="{BB962C8B-B14F-4D97-AF65-F5344CB8AC3E}">
        <p14:creationId xmlns:p14="http://schemas.microsoft.com/office/powerpoint/2010/main" val="158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tr-TR"/>
              <a:t>Define What is an Inter-dependence technique</a:t>
            </a:r>
            <a:endParaRPr lang="tr-TR" dirty="0"/>
          </a:p>
        </p:txBody>
      </p:sp>
      <p:sp>
        <p:nvSpPr>
          <p:cNvPr id="4" name="Slide Number Placeholder 3"/>
          <p:cNvSpPr>
            <a:spLocks noGrp="1"/>
          </p:cNvSpPr>
          <p:nvPr>
            <p:ph type="sldNum" sz="quarter" idx="5"/>
          </p:nvPr>
        </p:nvSpPr>
        <p:spPr/>
        <p:txBody>
          <a:bodyPr/>
          <a:lstStyle/>
          <a:p>
            <a:fld id="{4C41945F-64E8-454B-BC6E-C8C29E8F6373}" type="slidenum">
              <a:rPr lang="tr-TR" smtClean="0"/>
              <a:t>2</a:t>
            </a:fld>
            <a:endParaRPr lang="tr-TR"/>
          </a:p>
        </p:txBody>
      </p:sp>
    </p:spTree>
    <p:extLst>
      <p:ext uri="{BB962C8B-B14F-4D97-AF65-F5344CB8AC3E}">
        <p14:creationId xmlns:p14="http://schemas.microsoft.com/office/powerpoint/2010/main" val="799634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946B9-FEB1-4ECD-BEEB-752E658621A4}"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9C78B06-EB7A-43B8-A303-A0A76F43929B}" type="slidenum">
              <a:rPr lang="tr-TR" smtClean="0"/>
              <a:t>‹#›</a:t>
            </a:fld>
            <a:endParaRPr lang="tr-TR"/>
          </a:p>
        </p:txBody>
      </p:sp>
    </p:spTree>
    <p:extLst>
      <p:ext uri="{BB962C8B-B14F-4D97-AF65-F5344CB8AC3E}">
        <p14:creationId xmlns:p14="http://schemas.microsoft.com/office/powerpoint/2010/main" val="147514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946B9-FEB1-4ECD-BEEB-752E658621A4}"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9C78B06-EB7A-43B8-A303-A0A76F43929B}" type="slidenum">
              <a:rPr lang="tr-TR" smtClean="0"/>
              <a:t>‹#›</a:t>
            </a:fld>
            <a:endParaRPr lang="tr-TR"/>
          </a:p>
        </p:txBody>
      </p:sp>
    </p:spTree>
    <p:extLst>
      <p:ext uri="{BB962C8B-B14F-4D97-AF65-F5344CB8AC3E}">
        <p14:creationId xmlns:p14="http://schemas.microsoft.com/office/powerpoint/2010/main" val="169362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946B9-FEB1-4ECD-BEEB-752E658621A4}"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9C78B06-EB7A-43B8-A303-A0A76F43929B}" type="slidenum">
              <a:rPr lang="tr-TR" smtClean="0"/>
              <a:t>‹#›</a:t>
            </a:fld>
            <a:endParaRPr lang="tr-TR"/>
          </a:p>
        </p:txBody>
      </p:sp>
    </p:spTree>
    <p:extLst>
      <p:ext uri="{BB962C8B-B14F-4D97-AF65-F5344CB8AC3E}">
        <p14:creationId xmlns:p14="http://schemas.microsoft.com/office/powerpoint/2010/main" val="3304625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a:lvl1pPr>
          </a:lstStyle>
          <a:p>
            <a:r>
              <a:rPr lang="en-US" dirty="0"/>
              <a:t>Click to edit Master title style</a:t>
            </a:r>
          </a:p>
        </p:txBody>
      </p:sp>
      <p:sp>
        <p:nvSpPr>
          <p:cNvPr id="3" name="Content Placeholder 2"/>
          <p:cNvSpPr>
            <a:spLocks noGrp="1"/>
          </p:cNvSpPr>
          <p:nvPr>
            <p:ph idx="1"/>
          </p:nvPr>
        </p:nvSpPr>
        <p:spPr/>
        <p:txBody>
          <a:bodyPr/>
          <a:lstStyle>
            <a:lvl1pPr>
              <a:defRPr sz="22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D946B9-FEB1-4ECD-BEEB-752E658621A4}"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9C78B06-EB7A-43B8-A303-A0A76F43929B}" type="slidenum">
              <a:rPr lang="tr-TR" smtClean="0"/>
              <a:t>‹#›</a:t>
            </a:fld>
            <a:endParaRPr lang="tr-TR"/>
          </a:p>
        </p:txBody>
      </p:sp>
    </p:spTree>
    <p:extLst>
      <p:ext uri="{BB962C8B-B14F-4D97-AF65-F5344CB8AC3E}">
        <p14:creationId xmlns:p14="http://schemas.microsoft.com/office/powerpoint/2010/main" val="33152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946B9-FEB1-4ECD-BEEB-752E658621A4}" type="datetimeFigureOut">
              <a:rPr lang="tr-TR" smtClean="0"/>
              <a:t>10.11.2021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9C78B06-EB7A-43B8-A303-A0A76F43929B}" type="slidenum">
              <a:rPr lang="tr-TR" smtClean="0"/>
              <a:t>‹#›</a:t>
            </a:fld>
            <a:endParaRPr lang="tr-TR"/>
          </a:p>
        </p:txBody>
      </p:sp>
    </p:spTree>
    <p:extLst>
      <p:ext uri="{BB962C8B-B14F-4D97-AF65-F5344CB8AC3E}">
        <p14:creationId xmlns:p14="http://schemas.microsoft.com/office/powerpoint/2010/main" val="71937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946B9-FEB1-4ECD-BEEB-752E658621A4}" type="datetimeFigureOut">
              <a:rPr lang="tr-TR" smtClean="0"/>
              <a:t>10.11.2021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9C78B06-EB7A-43B8-A303-A0A76F43929B}" type="slidenum">
              <a:rPr lang="tr-TR" smtClean="0"/>
              <a:t>‹#›</a:t>
            </a:fld>
            <a:endParaRPr lang="tr-TR"/>
          </a:p>
        </p:txBody>
      </p:sp>
    </p:spTree>
    <p:extLst>
      <p:ext uri="{BB962C8B-B14F-4D97-AF65-F5344CB8AC3E}">
        <p14:creationId xmlns:p14="http://schemas.microsoft.com/office/powerpoint/2010/main" val="269174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946B9-FEB1-4ECD-BEEB-752E658621A4}" type="datetimeFigureOut">
              <a:rPr lang="tr-TR" smtClean="0"/>
              <a:t>10.11.2021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9C78B06-EB7A-43B8-A303-A0A76F43929B}" type="slidenum">
              <a:rPr lang="tr-TR" smtClean="0"/>
              <a:t>‹#›</a:t>
            </a:fld>
            <a:endParaRPr lang="tr-TR"/>
          </a:p>
        </p:txBody>
      </p:sp>
    </p:spTree>
    <p:extLst>
      <p:ext uri="{BB962C8B-B14F-4D97-AF65-F5344CB8AC3E}">
        <p14:creationId xmlns:p14="http://schemas.microsoft.com/office/powerpoint/2010/main" val="159685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946B9-FEB1-4ECD-BEEB-752E658621A4}" type="datetimeFigureOut">
              <a:rPr lang="tr-TR" smtClean="0"/>
              <a:t>10.11.2021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9C78B06-EB7A-43B8-A303-A0A76F43929B}" type="slidenum">
              <a:rPr lang="tr-TR" smtClean="0"/>
              <a:t>‹#›</a:t>
            </a:fld>
            <a:endParaRPr lang="tr-TR"/>
          </a:p>
        </p:txBody>
      </p:sp>
    </p:spTree>
    <p:extLst>
      <p:ext uri="{BB962C8B-B14F-4D97-AF65-F5344CB8AC3E}">
        <p14:creationId xmlns:p14="http://schemas.microsoft.com/office/powerpoint/2010/main" val="26050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946B9-FEB1-4ECD-BEEB-752E658621A4}" type="datetimeFigureOut">
              <a:rPr lang="tr-TR" smtClean="0"/>
              <a:t>10.11.2021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9C78B06-EB7A-43B8-A303-A0A76F43929B}" type="slidenum">
              <a:rPr lang="tr-TR" smtClean="0"/>
              <a:t>‹#›</a:t>
            </a:fld>
            <a:endParaRPr lang="tr-TR"/>
          </a:p>
        </p:txBody>
      </p:sp>
    </p:spTree>
    <p:extLst>
      <p:ext uri="{BB962C8B-B14F-4D97-AF65-F5344CB8AC3E}">
        <p14:creationId xmlns:p14="http://schemas.microsoft.com/office/powerpoint/2010/main" val="83959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946B9-FEB1-4ECD-BEEB-752E658621A4}" type="datetimeFigureOut">
              <a:rPr lang="tr-TR" smtClean="0"/>
              <a:t>10.11.2021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9C78B06-EB7A-43B8-A303-A0A76F43929B}" type="slidenum">
              <a:rPr lang="tr-TR" smtClean="0"/>
              <a:t>‹#›</a:t>
            </a:fld>
            <a:endParaRPr lang="tr-TR"/>
          </a:p>
        </p:txBody>
      </p:sp>
    </p:spTree>
    <p:extLst>
      <p:ext uri="{BB962C8B-B14F-4D97-AF65-F5344CB8AC3E}">
        <p14:creationId xmlns:p14="http://schemas.microsoft.com/office/powerpoint/2010/main" val="163347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946B9-FEB1-4ECD-BEEB-752E658621A4}" type="datetimeFigureOut">
              <a:rPr lang="tr-TR" smtClean="0"/>
              <a:t>10.11.2021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9C78B06-EB7A-43B8-A303-A0A76F43929B}" type="slidenum">
              <a:rPr lang="tr-TR" smtClean="0"/>
              <a:t>‹#›</a:t>
            </a:fld>
            <a:endParaRPr lang="tr-TR"/>
          </a:p>
        </p:txBody>
      </p:sp>
    </p:spTree>
    <p:extLst>
      <p:ext uri="{BB962C8B-B14F-4D97-AF65-F5344CB8AC3E}">
        <p14:creationId xmlns:p14="http://schemas.microsoft.com/office/powerpoint/2010/main" val="254154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46B9-FEB1-4ECD-BEEB-752E658621A4}" type="datetimeFigureOut">
              <a:rPr lang="tr-TR" smtClean="0"/>
              <a:t>10.11.2021</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78B06-EB7A-43B8-A303-A0A76F43929B}" type="slidenum">
              <a:rPr lang="tr-TR" smtClean="0"/>
              <a:t>‹#›</a:t>
            </a:fld>
            <a:endParaRPr lang="tr-TR"/>
          </a:p>
        </p:txBody>
      </p:sp>
    </p:spTree>
    <p:extLst>
      <p:ext uri="{BB962C8B-B14F-4D97-AF65-F5344CB8AC3E}">
        <p14:creationId xmlns:p14="http://schemas.microsoft.com/office/powerpoint/2010/main" val="1441999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283C-82EE-4A4C-91AB-C9E37CB7EC6F}"/>
              </a:ext>
            </a:extLst>
          </p:cNvPr>
          <p:cNvSpPr>
            <a:spLocks noGrp="1"/>
          </p:cNvSpPr>
          <p:nvPr>
            <p:ph type="ctrTitle"/>
          </p:nvPr>
        </p:nvSpPr>
        <p:spPr/>
        <p:txBody>
          <a:bodyPr>
            <a:normAutofit/>
          </a:bodyPr>
          <a:lstStyle/>
          <a:p>
            <a:r>
              <a:rPr lang="tr-TR" sz="4500" dirty="0"/>
              <a:t>Exploratory Factor Analysis</a:t>
            </a:r>
          </a:p>
        </p:txBody>
      </p:sp>
      <p:sp>
        <p:nvSpPr>
          <p:cNvPr id="3" name="Subtitle 2">
            <a:extLst>
              <a:ext uri="{FF2B5EF4-FFF2-40B4-BE49-F238E27FC236}">
                <a16:creationId xmlns:a16="http://schemas.microsoft.com/office/drawing/2014/main" id="{0920166C-44A5-4952-B0D9-0686F82379EE}"/>
              </a:ext>
            </a:extLst>
          </p:cNvPr>
          <p:cNvSpPr>
            <a:spLocks noGrp="1"/>
          </p:cNvSpPr>
          <p:nvPr>
            <p:ph type="subTitle" idx="1"/>
          </p:nvPr>
        </p:nvSpPr>
        <p:spPr>
          <a:xfrm>
            <a:off x="1143000" y="3914290"/>
            <a:ext cx="6858000" cy="886310"/>
          </a:xfrm>
        </p:spPr>
        <p:txBody>
          <a:bodyPr>
            <a:normAutofit/>
          </a:bodyPr>
          <a:lstStyle/>
          <a:p>
            <a:r>
              <a:rPr lang="tr-TR" sz="1800" dirty="0"/>
              <a:t>David Mukajanga</a:t>
            </a:r>
          </a:p>
        </p:txBody>
      </p:sp>
    </p:spTree>
    <p:extLst>
      <p:ext uri="{BB962C8B-B14F-4D97-AF65-F5344CB8AC3E}">
        <p14:creationId xmlns:p14="http://schemas.microsoft.com/office/powerpoint/2010/main" val="3641429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C03F-9A48-4866-8CB0-A6326CD1E745}"/>
              </a:ext>
            </a:extLst>
          </p:cNvPr>
          <p:cNvSpPr>
            <a:spLocks noGrp="1"/>
          </p:cNvSpPr>
          <p:nvPr>
            <p:ph type="title"/>
          </p:nvPr>
        </p:nvSpPr>
        <p:spPr/>
        <p:txBody>
          <a:bodyPr/>
          <a:lstStyle/>
          <a:p>
            <a:r>
              <a:rPr lang="tr-TR" dirty="0"/>
              <a:t>Factor Extraction: Other Considerations..</a:t>
            </a:r>
          </a:p>
        </p:txBody>
      </p:sp>
      <p:sp>
        <p:nvSpPr>
          <p:cNvPr id="3" name="Content Placeholder 2">
            <a:extLst>
              <a:ext uri="{FF2B5EF4-FFF2-40B4-BE49-F238E27FC236}">
                <a16:creationId xmlns:a16="http://schemas.microsoft.com/office/drawing/2014/main" id="{D6591086-33CB-455F-81A6-08A1E96C838D}"/>
              </a:ext>
            </a:extLst>
          </p:cNvPr>
          <p:cNvSpPr>
            <a:spLocks noGrp="1"/>
          </p:cNvSpPr>
          <p:nvPr>
            <p:ph idx="1"/>
          </p:nvPr>
        </p:nvSpPr>
        <p:spPr/>
        <p:txBody>
          <a:bodyPr>
            <a:normAutofit fontScale="92500" lnSpcReduction="20000"/>
          </a:bodyPr>
          <a:lstStyle/>
          <a:p>
            <a:pPr marL="457200" indent="-457200">
              <a:buFont typeface="+mj-lt"/>
              <a:buAutoNum type="arabicPeriod"/>
            </a:pPr>
            <a:r>
              <a:rPr lang="tr-TR" dirty="0"/>
              <a:t>Factor Extraction Method: Common Factor Analysis or Principal Component Analysis?</a:t>
            </a:r>
            <a:br>
              <a:rPr lang="tr-TR" dirty="0"/>
            </a:br>
            <a:endParaRPr lang="tr-TR" dirty="0"/>
          </a:p>
          <a:p>
            <a:pPr lvl="2"/>
            <a:r>
              <a:rPr lang="tr-TR" dirty="0"/>
              <a:t>The researcher can use Common Factor Analysis method where the number of the extracted factors required is equal to the number of variables, or..</a:t>
            </a:r>
            <a:br>
              <a:rPr lang="tr-TR" dirty="0"/>
            </a:br>
            <a:endParaRPr lang="tr-TR" dirty="0"/>
          </a:p>
          <a:p>
            <a:pPr lvl="2"/>
            <a:r>
              <a:rPr lang="tr-TR" dirty="0"/>
              <a:t>Principal Component Analysis (PCA) where the number of exctracted factors depends on the scree plot criterion.</a:t>
            </a:r>
          </a:p>
          <a:p>
            <a:pPr lvl="2"/>
            <a:endParaRPr lang="tr-TR" dirty="0"/>
          </a:p>
          <a:p>
            <a:pPr lvl="2"/>
            <a:r>
              <a:rPr lang="tr-TR" dirty="0"/>
              <a:t>Selection  of either of the two depends on the objectives of the FA. </a:t>
            </a:r>
            <a:br>
              <a:rPr lang="tr-TR" dirty="0"/>
            </a:br>
            <a:endParaRPr lang="tr-TR" dirty="0"/>
          </a:p>
          <a:p>
            <a:pPr lvl="2"/>
            <a:r>
              <a:rPr lang="tr-TR" dirty="0"/>
              <a:t>Common Factor Analysis is good if the goal is data summarization and PCA is good if the goal is data reduction.</a:t>
            </a:r>
            <a:br>
              <a:rPr lang="tr-TR" dirty="0"/>
            </a:br>
            <a:endParaRPr lang="tr-TR" dirty="0"/>
          </a:p>
          <a:p>
            <a:pPr lvl="2"/>
            <a:r>
              <a:rPr lang="tr-TR" dirty="0"/>
              <a:t>Amount of previous knowledge about variance in the variables will guide whether to go for data summarization or data reduction.</a:t>
            </a:r>
          </a:p>
        </p:txBody>
      </p:sp>
    </p:spTree>
    <p:extLst>
      <p:ext uri="{BB962C8B-B14F-4D97-AF65-F5344CB8AC3E}">
        <p14:creationId xmlns:p14="http://schemas.microsoft.com/office/powerpoint/2010/main" val="390521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1EB6-D925-49FF-AA3F-BB7C7C91AF04}"/>
              </a:ext>
            </a:extLst>
          </p:cNvPr>
          <p:cNvSpPr>
            <a:spLocks noGrp="1"/>
          </p:cNvSpPr>
          <p:nvPr>
            <p:ph type="title"/>
          </p:nvPr>
        </p:nvSpPr>
        <p:spPr/>
        <p:txBody>
          <a:bodyPr/>
          <a:lstStyle/>
          <a:p>
            <a:r>
              <a:rPr lang="tr-TR" dirty="0"/>
              <a:t>Other Considerations: Rotating Factors</a:t>
            </a:r>
          </a:p>
        </p:txBody>
      </p:sp>
      <p:sp>
        <p:nvSpPr>
          <p:cNvPr id="3" name="Content Placeholder 2">
            <a:extLst>
              <a:ext uri="{FF2B5EF4-FFF2-40B4-BE49-F238E27FC236}">
                <a16:creationId xmlns:a16="http://schemas.microsoft.com/office/drawing/2014/main" id="{76FB4D16-9C21-4A1A-B381-AD9BF1D062B2}"/>
              </a:ext>
            </a:extLst>
          </p:cNvPr>
          <p:cNvSpPr>
            <a:spLocks noGrp="1"/>
          </p:cNvSpPr>
          <p:nvPr>
            <p:ph idx="1"/>
          </p:nvPr>
        </p:nvSpPr>
        <p:spPr/>
        <p:txBody>
          <a:bodyPr>
            <a:normAutofit fontScale="92500"/>
          </a:bodyPr>
          <a:lstStyle/>
          <a:p>
            <a:r>
              <a:rPr lang="tr-TR" dirty="0"/>
              <a:t>Factor rotation is done as a procedure to reduce </a:t>
            </a:r>
            <a:r>
              <a:rPr lang="tr-TR" b="1" i="1" dirty="0"/>
              <a:t>complex variables</a:t>
            </a:r>
            <a:r>
              <a:rPr lang="tr-TR" dirty="0"/>
              <a:t>, variables which load heavily in more than one factor solution.  </a:t>
            </a:r>
            <a:br>
              <a:rPr lang="tr-TR" dirty="0"/>
            </a:br>
            <a:endParaRPr lang="tr-TR" dirty="0"/>
          </a:p>
          <a:p>
            <a:r>
              <a:rPr lang="tr-TR" dirty="0"/>
              <a:t>There are two approaches towards factor rotation depending on whether there is correlation between factor solutions or not.  </a:t>
            </a:r>
            <a:br>
              <a:rPr lang="tr-TR" dirty="0"/>
            </a:br>
            <a:endParaRPr lang="tr-TR" dirty="0"/>
          </a:p>
          <a:p>
            <a:r>
              <a:rPr lang="tr-TR" b="1" dirty="0"/>
              <a:t>Oblique factor rotation </a:t>
            </a:r>
            <a:r>
              <a:rPr lang="tr-TR" dirty="0"/>
              <a:t>is the method of factor rotation used when there is correlation between factors. Methods used in Oblique factor rotation include; </a:t>
            </a:r>
            <a:r>
              <a:rPr lang="tr-TR" b="1" i="1" dirty="0"/>
              <a:t>Direct Oblimin and Promax</a:t>
            </a:r>
            <a:r>
              <a:rPr lang="tr-TR" b="1" dirty="0"/>
              <a:t>.</a:t>
            </a:r>
            <a:br>
              <a:rPr lang="tr-TR" dirty="0"/>
            </a:br>
            <a:endParaRPr lang="tr-TR" dirty="0"/>
          </a:p>
          <a:p>
            <a:r>
              <a:rPr lang="tr-TR" b="1" dirty="0"/>
              <a:t>Orthagonal Factor rotation </a:t>
            </a:r>
            <a:r>
              <a:rPr lang="tr-TR" dirty="0"/>
              <a:t>is the form of factor rotation used when there is proved to be no correlation between factor solutions. Methods in orthagonal factor rotation include: </a:t>
            </a:r>
            <a:r>
              <a:rPr lang="tr-TR" b="1" i="1" dirty="0"/>
              <a:t>Varimax, Quartimax and Equamax</a:t>
            </a:r>
            <a:r>
              <a:rPr lang="tr-TR" dirty="0"/>
              <a:t>.</a:t>
            </a:r>
          </a:p>
          <a:p>
            <a:endParaRPr lang="tr-TR" dirty="0"/>
          </a:p>
          <a:p>
            <a:pPr marL="0" indent="0">
              <a:buNone/>
            </a:pPr>
            <a:endParaRPr lang="tr-TR" dirty="0"/>
          </a:p>
        </p:txBody>
      </p:sp>
    </p:spTree>
    <p:extLst>
      <p:ext uri="{BB962C8B-B14F-4D97-AF65-F5344CB8AC3E}">
        <p14:creationId xmlns:p14="http://schemas.microsoft.com/office/powerpoint/2010/main" val="429392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47BC-7C41-4213-9940-79ECFE3BC0C5}"/>
              </a:ext>
            </a:extLst>
          </p:cNvPr>
          <p:cNvSpPr>
            <a:spLocks noGrp="1"/>
          </p:cNvSpPr>
          <p:nvPr>
            <p:ph type="title"/>
          </p:nvPr>
        </p:nvSpPr>
        <p:spPr/>
        <p:txBody>
          <a:bodyPr/>
          <a:lstStyle/>
          <a:p>
            <a:r>
              <a:rPr lang="tr-TR" dirty="0"/>
              <a:t>Factor Rotation Continued..</a:t>
            </a:r>
          </a:p>
        </p:txBody>
      </p:sp>
      <p:sp>
        <p:nvSpPr>
          <p:cNvPr id="3" name="Content Placeholder 2">
            <a:extLst>
              <a:ext uri="{FF2B5EF4-FFF2-40B4-BE49-F238E27FC236}">
                <a16:creationId xmlns:a16="http://schemas.microsoft.com/office/drawing/2014/main" id="{26CF1E43-A5DC-4DF6-8E7C-3AEE1DCF2307}"/>
              </a:ext>
            </a:extLst>
          </p:cNvPr>
          <p:cNvSpPr>
            <a:spLocks noGrp="1"/>
          </p:cNvSpPr>
          <p:nvPr>
            <p:ph idx="1"/>
          </p:nvPr>
        </p:nvSpPr>
        <p:spPr/>
        <p:txBody>
          <a:bodyPr/>
          <a:lstStyle/>
          <a:p>
            <a:r>
              <a:rPr lang="tr-TR" dirty="0"/>
              <a:t>Rotation is done after seeing that there are complex variable in the factor</a:t>
            </a:r>
            <a:br>
              <a:rPr lang="tr-TR" dirty="0"/>
            </a:br>
            <a:endParaRPr lang="tr-TR" dirty="0"/>
          </a:p>
          <a:p>
            <a:r>
              <a:rPr lang="tr-TR" dirty="0"/>
              <a:t>After identifying that there is a presence of complex variables, oblique rotation is done to check if there is correlation between factors. These values are shown in the </a:t>
            </a:r>
            <a:r>
              <a:rPr lang="tr-TR" b="1" i="1" dirty="0"/>
              <a:t>Component Correlation Matrix, </a:t>
            </a:r>
            <a:r>
              <a:rPr lang="tr-TR" dirty="0"/>
              <a:t>a last table in an SPSS output of a rotated factor solution.</a:t>
            </a:r>
          </a:p>
        </p:txBody>
      </p:sp>
      <p:pic>
        <p:nvPicPr>
          <p:cNvPr id="5" name="Picture 4">
            <a:extLst>
              <a:ext uri="{FF2B5EF4-FFF2-40B4-BE49-F238E27FC236}">
                <a16:creationId xmlns:a16="http://schemas.microsoft.com/office/drawing/2014/main" id="{E8B7BB9B-1761-4B78-8345-D73B69DE6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771" y="4385954"/>
            <a:ext cx="4436457" cy="1660379"/>
          </a:xfrm>
          <a:prstGeom prst="rect">
            <a:avLst/>
          </a:prstGeom>
        </p:spPr>
      </p:pic>
    </p:spTree>
    <p:extLst>
      <p:ext uri="{BB962C8B-B14F-4D97-AF65-F5344CB8AC3E}">
        <p14:creationId xmlns:p14="http://schemas.microsoft.com/office/powerpoint/2010/main" val="336154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DCD8-7280-408B-8135-2E28789E63CE}"/>
              </a:ext>
            </a:extLst>
          </p:cNvPr>
          <p:cNvSpPr>
            <a:spLocks noGrp="1"/>
          </p:cNvSpPr>
          <p:nvPr>
            <p:ph type="title"/>
          </p:nvPr>
        </p:nvSpPr>
        <p:spPr/>
        <p:txBody>
          <a:bodyPr/>
          <a:lstStyle/>
          <a:p>
            <a:r>
              <a:rPr lang="tr-TR" dirty="0"/>
              <a:t>Factor Rotation Continued</a:t>
            </a:r>
          </a:p>
        </p:txBody>
      </p:sp>
      <p:sp>
        <p:nvSpPr>
          <p:cNvPr id="3" name="Content Placeholder 2">
            <a:extLst>
              <a:ext uri="{FF2B5EF4-FFF2-40B4-BE49-F238E27FC236}">
                <a16:creationId xmlns:a16="http://schemas.microsoft.com/office/drawing/2014/main" id="{3FC088E1-C391-4535-86B4-D50E8E300771}"/>
              </a:ext>
            </a:extLst>
          </p:cNvPr>
          <p:cNvSpPr>
            <a:spLocks noGrp="1"/>
          </p:cNvSpPr>
          <p:nvPr>
            <p:ph idx="1"/>
          </p:nvPr>
        </p:nvSpPr>
        <p:spPr/>
        <p:txBody>
          <a:bodyPr/>
          <a:lstStyle/>
          <a:p>
            <a:r>
              <a:rPr lang="tr-TR" dirty="0"/>
              <a:t>The researcher here is looking for any value above or below 0.3 or -0.3.</a:t>
            </a:r>
            <a:br>
              <a:rPr lang="tr-TR" dirty="0"/>
            </a:br>
            <a:endParaRPr lang="tr-TR" dirty="0"/>
          </a:p>
          <a:p>
            <a:r>
              <a:rPr lang="tr-TR" dirty="0"/>
              <a:t>In the event that there is in deed a value of correlation between factors that is above 0.3 or -0.3, the researcher then uses oblique rotation methods to interpret the results.</a:t>
            </a:r>
            <a:br>
              <a:rPr lang="tr-TR" dirty="0"/>
            </a:br>
            <a:endParaRPr lang="tr-TR" dirty="0"/>
          </a:p>
          <a:p>
            <a:r>
              <a:rPr lang="tr-TR" dirty="0"/>
              <a:t>If the correlation values do not reach the aforementioned thresholds, the researcher is then obliged to use orthagonal methods for factor rotation.</a:t>
            </a:r>
            <a:br>
              <a:rPr lang="tr-TR" dirty="0"/>
            </a:br>
            <a:endParaRPr lang="tr-TR" dirty="0"/>
          </a:p>
          <a:p>
            <a:endParaRPr lang="tr-TR" dirty="0"/>
          </a:p>
        </p:txBody>
      </p:sp>
    </p:spTree>
    <p:extLst>
      <p:ext uri="{BB962C8B-B14F-4D97-AF65-F5344CB8AC3E}">
        <p14:creationId xmlns:p14="http://schemas.microsoft.com/office/powerpoint/2010/main" val="145411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7AB0-481E-4E6D-A9A5-3E004EADF15C}"/>
              </a:ext>
            </a:extLst>
          </p:cNvPr>
          <p:cNvSpPr>
            <a:spLocks noGrp="1"/>
          </p:cNvSpPr>
          <p:nvPr>
            <p:ph type="title"/>
          </p:nvPr>
        </p:nvSpPr>
        <p:spPr/>
        <p:txBody>
          <a:bodyPr/>
          <a:lstStyle/>
          <a:p>
            <a:r>
              <a:rPr lang="tr-TR" dirty="0"/>
              <a:t>Factor Extraction: Factor Loadings</a:t>
            </a:r>
          </a:p>
        </p:txBody>
      </p:sp>
      <p:sp>
        <p:nvSpPr>
          <p:cNvPr id="3" name="Content Placeholder 2">
            <a:extLst>
              <a:ext uri="{FF2B5EF4-FFF2-40B4-BE49-F238E27FC236}">
                <a16:creationId xmlns:a16="http://schemas.microsoft.com/office/drawing/2014/main" id="{013E6785-09E8-4FC4-961D-8108E8734D8E}"/>
              </a:ext>
            </a:extLst>
          </p:cNvPr>
          <p:cNvSpPr>
            <a:spLocks noGrp="1"/>
          </p:cNvSpPr>
          <p:nvPr>
            <p:ph idx="1"/>
          </p:nvPr>
        </p:nvSpPr>
        <p:spPr/>
        <p:txBody>
          <a:bodyPr/>
          <a:lstStyle/>
          <a:p>
            <a:r>
              <a:rPr lang="tr-TR" dirty="0"/>
              <a:t>Above 0.50 / -0.50 is generally accepted as a practically significant factor loading but depending on </a:t>
            </a:r>
            <a:r>
              <a:rPr lang="tr-TR" b="1" i="1" dirty="0"/>
              <a:t>sample size </a:t>
            </a:r>
            <a:r>
              <a:rPr lang="tr-TR" dirty="0"/>
              <a:t>and </a:t>
            </a:r>
            <a:r>
              <a:rPr lang="tr-TR" b="1" i="1" dirty="0"/>
              <a:t> number of factors and variables in the analysis, </a:t>
            </a:r>
            <a:r>
              <a:rPr lang="tr-TR" dirty="0"/>
              <a:t>this thresholds can fall up to 0.3.</a:t>
            </a:r>
            <a:br>
              <a:rPr lang="tr-TR" dirty="0"/>
            </a:br>
            <a:endParaRPr lang="tr-TR" dirty="0"/>
          </a:p>
          <a:p>
            <a:pPr lvl="1"/>
            <a:r>
              <a:rPr lang="tr-TR" dirty="0"/>
              <a:t>Based on Sample size:</a:t>
            </a:r>
          </a:p>
          <a:p>
            <a:pPr lvl="2"/>
            <a:r>
              <a:rPr lang="tr-TR" dirty="0"/>
              <a:t>Sample size of 150 and above make </a:t>
            </a:r>
          </a:p>
        </p:txBody>
      </p:sp>
    </p:spTree>
    <p:extLst>
      <p:ext uri="{BB962C8B-B14F-4D97-AF65-F5344CB8AC3E}">
        <p14:creationId xmlns:p14="http://schemas.microsoft.com/office/powerpoint/2010/main" val="121217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0598-E92F-485F-9501-6CFA4E73934E}"/>
              </a:ext>
            </a:extLst>
          </p:cNvPr>
          <p:cNvSpPr>
            <a:spLocks noGrp="1"/>
          </p:cNvSpPr>
          <p:nvPr>
            <p:ph type="title"/>
          </p:nvPr>
        </p:nvSpPr>
        <p:spPr/>
        <p:txBody>
          <a:bodyPr/>
          <a:lstStyle/>
          <a:p>
            <a:r>
              <a:rPr lang="tr-TR" dirty="0"/>
              <a:t>Questions</a:t>
            </a:r>
          </a:p>
        </p:txBody>
      </p:sp>
      <p:sp>
        <p:nvSpPr>
          <p:cNvPr id="3" name="Content Placeholder 2">
            <a:extLst>
              <a:ext uri="{FF2B5EF4-FFF2-40B4-BE49-F238E27FC236}">
                <a16:creationId xmlns:a16="http://schemas.microsoft.com/office/drawing/2014/main" id="{6036763C-332A-4A73-A12D-E8FFF0E7D489}"/>
              </a:ext>
            </a:extLst>
          </p:cNvPr>
          <p:cNvSpPr>
            <a:spLocks noGrp="1"/>
          </p:cNvSpPr>
          <p:nvPr>
            <p:ph idx="1"/>
          </p:nvPr>
        </p:nvSpPr>
        <p:spPr/>
        <p:txBody>
          <a:bodyPr/>
          <a:lstStyle/>
          <a:p>
            <a:r>
              <a:rPr lang="tr-TR" dirty="0"/>
              <a:t>Why is Multi-collinearity measure by KMO_MSA not by Barlet’s Test</a:t>
            </a:r>
            <a:br>
              <a:rPr lang="tr-TR" dirty="0"/>
            </a:br>
            <a:endParaRPr lang="tr-TR" dirty="0"/>
          </a:p>
          <a:p>
            <a:r>
              <a:rPr lang="tr-TR" dirty="0"/>
              <a:t>Should Barlet’s Test be &gt; .05 or &lt;.05</a:t>
            </a:r>
          </a:p>
        </p:txBody>
      </p:sp>
    </p:spTree>
    <p:extLst>
      <p:ext uri="{BB962C8B-B14F-4D97-AF65-F5344CB8AC3E}">
        <p14:creationId xmlns:p14="http://schemas.microsoft.com/office/powerpoint/2010/main" val="204022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CA3A-E4C5-4874-887C-BCF918A403E5}"/>
              </a:ext>
            </a:extLst>
          </p:cNvPr>
          <p:cNvSpPr>
            <a:spLocks noGrp="1"/>
          </p:cNvSpPr>
          <p:nvPr>
            <p:ph type="title"/>
          </p:nvPr>
        </p:nvSpPr>
        <p:spPr/>
        <p:txBody>
          <a:bodyPr/>
          <a:lstStyle/>
          <a:p>
            <a:r>
              <a:rPr lang="tr-TR" dirty="0"/>
              <a:t>Introduction To Exploratory Factor Analysis</a:t>
            </a:r>
          </a:p>
        </p:txBody>
      </p:sp>
      <p:sp>
        <p:nvSpPr>
          <p:cNvPr id="3" name="Content Placeholder 2">
            <a:extLst>
              <a:ext uri="{FF2B5EF4-FFF2-40B4-BE49-F238E27FC236}">
                <a16:creationId xmlns:a16="http://schemas.microsoft.com/office/drawing/2014/main" id="{A6B4FAE6-2617-4AB6-A38D-F1E52C9CE1E2}"/>
              </a:ext>
            </a:extLst>
          </p:cNvPr>
          <p:cNvSpPr>
            <a:spLocks noGrp="1"/>
          </p:cNvSpPr>
          <p:nvPr>
            <p:ph idx="1"/>
          </p:nvPr>
        </p:nvSpPr>
        <p:spPr/>
        <p:txBody>
          <a:bodyPr>
            <a:normAutofit/>
          </a:bodyPr>
          <a:lstStyle/>
          <a:p>
            <a:r>
              <a:rPr lang="tr-TR" dirty="0"/>
              <a:t>It is an inter-dependence technique of multivariate data analysis whose primary purpose is to define an underlying structure in variables.  </a:t>
            </a:r>
            <a:br>
              <a:rPr lang="tr-TR" dirty="0"/>
            </a:br>
            <a:endParaRPr lang="tr-TR" dirty="0"/>
          </a:p>
          <a:p>
            <a:r>
              <a:rPr lang="tr-TR" dirty="0"/>
              <a:t>It is best used for data reduction, basically grouping many very-specific variables that show great correlation with each other so that they can be assessed as one factor in the analysis.</a:t>
            </a:r>
            <a:br>
              <a:rPr lang="tr-TR" dirty="0"/>
            </a:br>
            <a:endParaRPr lang="tr-TR" dirty="0"/>
          </a:p>
          <a:p>
            <a:r>
              <a:rPr lang="tr-TR" dirty="0"/>
              <a:t>The researcher can use this analysis to explore the underlying correlations that exists within variables (thus Exploratory Factor Analysis) or to confirm what he/she thought would exist of correlations between variables from the conceptual background of the study (Thus Confirmatory Factor Analysis).</a:t>
            </a:r>
          </a:p>
        </p:txBody>
      </p:sp>
    </p:spTree>
    <p:extLst>
      <p:ext uri="{BB962C8B-B14F-4D97-AF65-F5344CB8AC3E}">
        <p14:creationId xmlns:p14="http://schemas.microsoft.com/office/powerpoint/2010/main" val="188844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D118-38DD-487A-B7EC-C70EF267E3F1}"/>
              </a:ext>
            </a:extLst>
          </p:cNvPr>
          <p:cNvSpPr>
            <a:spLocks noGrp="1"/>
          </p:cNvSpPr>
          <p:nvPr>
            <p:ph type="title"/>
          </p:nvPr>
        </p:nvSpPr>
        <p:spPr/>
        <p:txBody>
          <a:bodyPr/>
          <a:lstStyle/>
          <a:p>
            <a:r>
              <a:rPr lang="tr-TR" dirty="0"/>
              <a:t>Steps for Conducting Factor Analysis</a:t>
            </a:r>
          </a:p>
        </p:txBody>
      </p:sp>
      <p:sp>
        <p:nvSpPr>
          <p:cNvPr id="3" name="Content Placeholder 2">
            <a:extLst>
              <a:ext uri="{FF2B5EF4-FFF2-40B4-BE49-F238E27FC236}">
                <a16:creationId xmlns:a16="http://schemas.microsoft.com/office/drawing/2014/main" id="{DBF64B9F-8C25-4A2D-A6DF-7222E513237A}"/>
              </a:ext>
            </a:extLst>
          </p:cNvPr>
          <p:cNvSpPr>
            <a:spLocks noGrp="1"/>
          </p:cNvSpPr>
          <p:nvPr>
            <p:ph idx="1"/>
          </p:nvPr>
        </p:nvSpPr>
        <p:spPr/>
        <p:txBody>
          <a:bodyPr>
            <a:normAutofit fontScale="92500" lnSpcReduction="20000"/>
          </a:bodyPr>
          <a:lstStyle/>
          <a:p>
            <a:r>
              <a:rPr lang="tr-TR" dirty="0"/>
              <a:t>The researcher will follow the following decision steps for EFA</a:t>
            </a:r>
            <a:br>
              <a:rPr lang="tr-TR" dirty="0"/>
            </a:br>
            <a:endParaRPr lang="tr-TR" dirty="0"/>
          </a:p>
          <a:p>
            <a:pPr marL="914400" lvl="1" indent="-457200">
              <a:buFont typeface="+mj-lt"/>
              <a:buAutoNum type="arabicPeriod"/>
            </a:pPr>
            <a:r>
              <a:rPr lang="tr-TR" dirty="0"/>
              <a:t>Deciding the objective of the analysis</a:t>
            </a:r>
            <a:br>
              <a:rPr lang="tr-TR" dirty="0"/>
            </a:br>
            <a:endParaRPr lang="tr-TR" dirty="0"/>
          </a:p>
          <a:p>
            <a:pPr marL="914400" lvl="1" indent="-457200">
              <a:buFont typeface="+mj-lt"/>
              <a:buAutoNum type="arabicPeriod"/>
            </a:pPr>
            <a:r>
              <a:rPr lang="tr-TR" dirty="0"/>
              <a:t>Designing the analysis</a:t>
            </a:r>
            <a:br>
              <a:rPr lang="tr-TR" dirty="0"/>
            </a:br>
            <a:endParaRPr lang="tr-TR" dirty="0"/>
          </a:p>
          <a:p>
            <a:pPr marL="914400" lvl="1" indent="-457200">
              <a:buFont typeface="+mj-lt"/>
              <a:buAutoNum type="arabicPeriod"/>
            </a:pPr>
            <a:r>
              <a:rPr lang="tr-TR" dirty="0"/>
              <a:t>Checking if assumptions are met</a:t>
            </a:r>
            <a:br>
              <a:rPr lang="tr-TR" dirty="0"/>
            </a:br>
            <a:endParaRPr lang="tr-TR" dirty="0"/>
          </a:p>
          <a:p>
            <a:pPr marL="914400" lvl="1" indent="-457200">
              <a:buFont typeface="+mj-lt"/>
              <a:buAutoNum type="arabicPeriod"/>
            </a:pPr>
            <a:r>
              <a:rPr lang="tr-TR" dirty="0"/>
              <a:t>Deriving the Factors from the Analysis And Assessing The Overall Fit.</a:t>
            </a:r>
            <a:br>
              <a:rPr lang="tr-TR" dirty="0"/>
            </a:br>
            <a:endParaRPr lang="tr-TR" dirty="0"/>
          </a:p>
          <a:p>
            <a:pPr marL="914400" lvl="1" indent="-457200">
              <a:buFont typeface="+mj-lt"/>
              <a:buAutoNum type="arabicPeriod"/>
            </a:pPr>
            <a:r>
              <a:rPr lang="tr-TR" dirty="0"/>
              <a:t>Interpreting Factors.</a:t>
            </a:r>
            <a:br>
              <a:rPr lang="tr-TR" dirty="0"/>
            </a:br>
            <a:endParaRPr lang="tr-TR" dirty="0"/>
          </a:p>
          <a:p>
            <a:pPr marL="914400" lvl="1" indent="-457200">
              <a:buFont typeface="+mj-lt"/>
              <a:buAutoNum type="arabicPeriod"/>
            </a:pPr>
            <a:r>
              <a:rPr lang="tr-TR" dirty="0"/>
              <a:t>Validating The Results</a:t>
            </a:r>
            <a:br>
              <a:rPr lang="tr-TR" dirty="0"/>
            </a:br>
            <a:endParaRPr lang="tr-TR" dirty="0"/>
          </a:p>
          <a:p>
            <a:pPr marL="914400" lvl="1" indent="-457200">
              <a:buFont typeface="+mj-lt"/>
              <a:buAutoNum type="arabicPeriod"/>
            </a:pPr>
            <a:r>
              <a:rPr lang="tr-TR" dirty="0"/>
              <a:t>Additional Use of the Results</a:t>
            </a:r>
          </a:p>
        </p:txBody>
      </p:sp>
    </p:spTree>
    <p:extLst>
      <p:ext uri="{BB962C8B-B14F-4D97-AF65-F5344CB8AC3E}">
        <p14:creationId xmlns:p14="http://schemas.microsoft.com/office/powerpoint/2010/main" val="151014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5DC3-419F-43C7-9A9E-8F78E3D0406B}"/>
              </a:ext>
            </a:extLst>
          </p:cNvPr>
          <p:cNvSpPr>
            <a:spLocks noGrp="1"/>
          </p:cNvSpPr>
          <p:nvPr>
            <p:ph type="title"/>
          </p:nvPr>
        </p:nvSpPr>
        <p:spPr/>
        <p:txBody>
          <a:bodyPr/>
          <a:lstStyle/>
          <a:p>
            <a:r>
              <a:rPr lang="tr-TR" dirty="0"/>
              <a:t>1. Objectives of A Factor Analysis Study</a:t>
            </a:r>
          </a:p>
        </p:txBody>
      </p:sp>
      <p:sp>
        <p:nvSpPr>
          <p:cNvPr id="3" name="Content Placeholder 2">
            <a:extLst>
              <a:ext uri="{FF2B5EF4-FFF2-40B4-BE49-F238E27FC236}">
                <a16:creationId xmlns:a16="http://schemas.microsoft.com/office/drawing/2014/main" id="{2F0BB9D3-6077-47BC-A820-879BEA330C4B}"/>
              </a:ext>
            </a:extLst>
          </p:cNvPr>
          <p:cNvSpPr>
            <a:spLocks noGrp="1"/>
          </p:cNvSpPr>
          <p:nvPr>
            <p:ph idx="1"/>
          </p:nvPr>
        </p:nvSpPr>
        <p:spPr/>
        <p:txBody>
          <a:bodyPr>
            <a:normAutofit/>
          </a:bodyPr>
          <a:lstStyle/>
          <a:p>
            <a:r>
              <a:rPr lang="tr-TR" dirty="0"/>
              <a:t>Here, the important things to note are the following:  </a:t>
            </a:r>
          </a:p>
          <a:p>
            <a:pPr marL="914400" lvl="1" indent="-457200">
              <a:buFont typeface="+mj-lt"/>
              <a:buAutoNum type="arabicPeriod"/>
            </a:pPr>
            <a:r>
              <a:rPr lang="tr-TR" dirty="0"/>
              <a:t>Is the objective of the analysis exploratory or confirmatory?</a:t>
            </a:r>
          </a:p>
          <a:p>
            <a:pPr marL="914400" lvl="1" indent="-457200">
              <a:buFont typeface="+mj-lt"/>
              <a:buAutoNum type="arabicPeriod"/>
            </a:pPr>
            <a:r>
              <a:rPr lang="tr-TR" dirty="0"/>
              <a:t>Is the goal summarization / reduction / both?</a:t>
            </a:r>
            <a:br>
              <a:rPr lang="tr-TR" dirty="0"/>
            </a:br>
            <a:endParaRPr lang="tr-TR" dirty="0"/>
          </a:p>
          <a:p>
            <a:r>
              <a:rPr lang="tr-TR" dirty="0"/>
              <a:t>Data is summarized when it is made able to be interpreted by using fewer concepts / dimensions than it was before.  </a:t>
            </a:r>
            <a:br>
              <a:rPr lang="tr-TR" dirty="0"/>
            </a:br>
            <a:endParaRPr lang="tr-TR" dirty="0"/>
          </a:p>
          <a:p>
            <a:r>
              <a:rPr lang="tr-TR" dirty="0"/>
              <a:t>Data is reduced when the summarized dimensions are given derived values that can makes them substitute to the original values of the variables in the analysis. The researcher then uses these derived values instead of using the original values of the variables.</a:t>
            </a:r>
          </a:p>
        </p:txBody>
      </p:sp>
    </p:spTree>
    <p:extLst>
      <p:ext uri="{BB962C8B-B14F-4D97-AF65-F5344CB8AC3E}">
        <p14:creationId xmlns:p14="http://schemas.microsoft.com/office/powerpoint/2010/main" val="162638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BB67-C185-4D73-A43A-CDF83ECC7D7E}"/>
              </a:ext>
            </a:extLst>
          </p:cNvPr>
          <p:cNvSpPr>
            <a:spLocks noGrp="1"/>
          </p:cNvSpPr>
          <p:nvPr>
            <p:ph type="title"/>
          </p:nvPr>
        </p:nvSpPr>
        <p:spPr/>
        <p:txBody>
          <a:bodyPr/>
          <a:lstStyle/>
          <a:p>
            <a:r>
              <a:rPr lang="tr-TR" dirty="0"/>
              <a:t>2. Design of an FA Study</a:t>
            </a:r>
          </a:p>
        </p:txBody>
      </p:sp>
      <p:sp>
        <p:nvSpPr>
          <p:cNvPr id="3" name="Content Placeholder 2">
            <a:extLst>
              <a:ext uri="{FF2B5EF4-FFF2-40B4-BE49-F238E27FC236}">
                <a16:creationId xmlns:a16="http://schemas.microsoft.com/office/drawing/2014/main" id="{BDFC30F4-92A6-41F9-A537-4BB581635E12}"/>
              </a:ext>
            </a:extLst>
          </p:cNvPr>
          <p:cNvSpPr>
            <a:spLocks noGrp="1"/>
          </p:cNvSpPr>
          <p:nvPr>
            <p:ph idx="1"/>
          </p:nvPr>
        </p:nvSpPr>
        <p:spPr/>
        <p:txBody>
          <a:bodyPr>
            <a:normAutofit fontScale="92500"/>
          </a:bodyPr>
          <a:lstStyle/>
          <a:p>
            <a:r>
              <a:rPr lang="tr-TR" dirty="0"/>
              <a:t>The 3 main important issues to keep in mind here are:</a:t>
            </a:r>
            <a:br>
              <a:rPr lang="tr-TR" dirty="0"/>
            </a:br>
            <a:endParaRPr lang="tr-TR" dirty="0"/>
          </a:p>
          <a:p>
            <a:pPr marL="914400" lvl="1" indent="-457200">
              <a:buFont typeface="+mj-lt"/>
              <a:buAutoNum type="arabicPeriod"/>
            </a:pPr>
            <a:r>
              <a:rPr lang="tr-TR" dirty="0"/>
              <a:t>What is the specific unit of analysis, i.e. R or Q Factor analysis?</a:t>
            </a:r>
            <a:br>
              <a:rPr lang="tr-TR" dirty="0"/>
            </a:br>
            <a:endParaRPr lang="tr-TR" dirty="0"/>
          </a:p>
          <a:p>
            <a:pPr lvl="2"/>
            <a:r>
              <a:rPr lang="tr-TR" dirty="0"/>
              <a:t>If the study is done in order to reveal factor structure, strive to have at least 5 variables in each factor</a:t>
            </a:r>
            <a:br>
              <a:rPr lang="tr-TR" dirty="0"/>
            </a:br>
            <a:br>
              <a:rPr lang="tr-TR" dirty="0"/>
            </a:br>
            <a:endParaRPr lang="tr-TR" dirty="0"/>
          </a:p>
          <a:p>
            <a:pPr marL="914400" lvl="1" indent="-457200">
              <a:buFont typeface="+mj-lt"/>
              <a:buAutoNum type="arabicPeriod"/>
            </a:pPr>
            <a:r>
              <a:rPr lang="tr-TR" dirty="0"/>
              <a:t>Design of study in terms of number of variables, measurement scales of variables (metres to inches etc) &amp; type of variables.</a:t>
            </a:r>
            <a:br>
              <a:rPr lang="tr-TR" dirty="0"/>
            </a:br>
            <a:endParaRPr lang="tr-TR" dirty="0"/>
          </a:p>
          <a:p>
            <a:pPr lvl="2"/>
            <a:r>
              <a:rPr lang="tr-TR" dirty="0"/>
              <a:t>Most of the time FA is done on metric variables.</a:t>
            </a:r>
            <a:br>
              <a:rPr lang="tr-TR" dirty="0"/>
            </a:br>
            <a:br>
              <a:rPr lang="tr-TR" dirty="0"/>
            </a:br>
            <a:endParaRPr lang="tr-TR" dirty="0"/>
          </a:p>
        </p:txBody>
      </p:sp>
    </p:spTree>
    <p:extLst>
      <p:ext uri="{BB962C8B-B14F-4D97-AF65-F5344CB8AC3E}">
        <p14:creationId xmlns:p14="http://schemas.microsoft.com/office/powerpoint/2010/main" val="372231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5A275-69E6-4AE7-A537-988AF8E38CEA}"/>
              </a:ext>
            </a:extLst>
          </p:cNvPr>
          <p:cNvSpPr>
            <a:spLocks noGrp="1"/>
          </p:cNvSpPr>
          <p:nvPr>
            <p:ph type="title"/>
          </p:nvPr>
        </p:nvSpPr>
        <p:spPr/>
        <p:txBody>
          <a:bodyPr/>
          <a:lstStyle/>
          <a:p>
            <a:r>
              <a:rPr lang="tr-TR" dirty="0"/>
              <a:t>Design..</a:t>
            </a:r>
          </a:p>
        </p:txBody>
      </p:sp>
      <p:sp>
        <p:nvSpPr>
          <p:cNvPr id="3" name="Content Placeholder 2">
            <a:extLst>
              <a:ext uri="{FF2B5EF4-FFF2-40B4-BE49-F238E27FC236}">
                <a16:creationId xmlns:a16="http://schemas.microsoft.com/office/drawing/2014/main" id="{525884AC-3BC7-42E0-921A-45EF3914FA50}"/>
              </a:ext>
            </a:extLst>
          </p:cNvPr>
          <p:cNvSpPr>
            <a:spLocks noGrp="1"/>
          </p:cNvSpPr>
          <p:nvPr>
            <p:ph idx="1"/>
          </p:nvPr>
        </p:nvSpPr>
        <p:spPr/>
        <p:txBody>
          <a:bodyPr/>
          <a:lstStyle/>
          <a:p>
            <a:pPr marL="457200" indent="-457200">
              <a:buFont typeface="+mj-lt"/>
              <a:buAutoNum type="arabicPeriod" startAt="3"/>
            </a:pPr>
            <a:r>
              <a:rPr lang="tr-TR" dirty="0"/>
              <a:t>Sample size necessary</a:t>
            </a:r>
            <a:br>
              <a:rPr lang="tr-TR" dirty="0"/>
            </a:br>
            <a:endParaRPr lang="tr-TR" dirty="0"/>
          </a:p>
          <a:p>
            <a:pPr lvl="1"/>
            <a:r>
              <a:rPr lang="tr-TR" dirty="0"/>
              <a:t>The Sample should at least have more observations than the number of variables.</a:t>
            </a:r>
            <a:br>
              <a:rPr lang="tr-TR" dirty="0"/>
            </a:br>
            <a:endParaRPr lang="tr-TR" dirty="0"/>
          </a:p>
          <a:p>
            <a:pPr lvl="1"/>
            <a:r>
              <a:rPr lang="tr-TR" dirty="0"/>
              <a:t>Strive to achive at least 50 ovservations.</a:t>
            </a:r>
            <a:br>
              <a:rPr lang="tr-TR" dirty="0"/>
            </a:br>
            <a:endParaRPr lang="tr-TR" dirty="0"/>
          </a:p>
          <a:p>
            <a:pPr lvl="1"/>
            <a:r>
              <a:rPr lang="tr-TR" dirty="0"/>
              <a:t>Maximize the number of observations per variable having at least from 5 – 10 observations per variable.</a:t>
            </a:r>
          </a:p>
        </p:txBody>
      </p:sp>
    </p:spTree>
    <p:extLst>
      <p:ext uri="{BB962C8B-B14F-4D97-AF65-F5344CB8AC3E}">
        <p14:creationId xmlns:p14="http://schemas.microsoft.com/office/powerpoint/2010/main" val="364743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92B5-DF36-4FD3-95D0-E01863A5B66D}"/>
              </a:ext>
            </a:extLst>
          </p:cNvPr>
          <p:cNvSpPr>
            <a:spLocks noGrp="1"/>
          </p:cNvSpPr>
          <p:nvPr>
            <p:ph type="title"/>
          </p:nvPr>
        </p:nvSpPr>
        <p:spPr/>
        <p:txBody>
          <a:bodyPr/>
          <a:lstStyle/>
          <a:p>
            <a:r>
              <a:rPr lang="tr-TR" dirty="0"/>
              <a:t>3. Assumptions in Factor Analysis</a:t>
            </a:r>
          </a:p>
        </p:txBody>
      </p:sp>
      <p:sp>
        <p:nvSpPr>
          <p:cNvPr id="3" name="Content Placeholder 2">
            <a:extLst>
              <a:ext uri="{FF2B5EF4-FFF2-40B4-BE49-F238E27FC236}">
                <a16:creationId xmlns:a16="http://schemas.microsoft.com/office/drawing/2014/main" id="{3FDD29A3-AF8D-4CDF-A7A7-99B65A6731ED}"/>
              </a:ext>
            </a:extLst>
          </p:cNvPr>
          <p:cNvSpPr>
            <a:spLocks noGrp="1"/>
          </p:cNvSpPr>
          <p:nvPr>
            <p:ph idx="1"/>
          </p:nvPr>
        </p:nvSpPr>
        <p:spPr/>
        <p:txBody>
          <a:bodyPr>
            <a:normAutofit fontScale="77500" lnSpcReduction="20000"/>
          </a:bodyPr>
          <a:lstStyle/>
          <a:p>
            <a:r>
              <a:rPr lang="tr-TR" dirty="0"/>
              <a:t>Main assumptions are: </a:t>
            </a:r>
            <a:br>
              <a:rPr lang="tr-TR" dirty="0"/>
            </a:br>
            <a:endParaRPr lang="tr-TR" dirty="0"/>
          </a:p>
          <a:p>
            <a:pPr marL="914400" lvl="1" indent="-457200">
              <a:buFont typeface="+mj-lt"/>
              <a:buAutoNum type="arabicPeriod"/>
            </a:pPr>
            <a:r>
              <a:rPr lang="tr-TR" dirty="0"/>
              <a:t>Multi-collinearity = Measured by the MSA &amp; KMO</a:t>
            </a:r>
            <a:br>
              <a:rPr lang="tr-TR" dirty="0"/>
            </a:br>
            <a:endParaRPr lang="tr-TR" dirty="0"/>
          </a:p>
          <a:p>
            <a:pPr marL="914400" lvl="1" indent="-457200">
              <a:buFont typeface="+mj-lt"/>
              <a:buAutoNum type="arabicPeriod"/>
            </a:pPr>
            <a:r>
              <a:rPr lang="tr-TR" dirty="0"/>
              <a:t>Homogeneity of sample factor solutions.</a:t>
            </a:r>
          </a:p>
          <a:p>
            <a:pPr marL="457200" lvl="1" indent="0">
              <a:buNone/>
            </a:pPr>
            <a:br>
              <a:rPr lang="tr-TR" dirty="0"/>
            </a:br>
            <a:endParaRPr lang="tr-TR" dirty="0"/>
          </a:p>
          <a:p>
            <a:r>
              <a:rPr lang="tr-TR" dirty="0"/>
              <a:t>Things to keep in mind in dealing with the assumptions are:</a:t>
            </a:r>
            <a:br>
              <a:rPr lang="tr-TR" dirty="0"/>
            </a:br>
            <a:endParaRPr lang="tr-TR" dirty="0"/>
          </a:p>
          <a:p>
            <a:pPr lvl="1"/>
            <a:r>
              <a:rPr lang="tr-TR" dirty="0"/>
              <a:t>There must be a strong conceptural foundation to support the assumption that a structure does exist in the data before doing the analysis.</a:t>
            </a:r>
            <a:br>
              <a:rPr lang="tr-TR" dirty="0"/>
            </a:br>
            <a:endParaRPr lang="tr-TR" dirty="0"/>
          </a:p>
          <a:p>
            <a:pPr lvl="1"/>
            <a:r>
              <a:rPr lang="tr-TR" dirty="0"/>
              <a:t>The Barlett’s Test’s value greater than .05 proves to you that correlation does exist between variable so you can proceed.</a:t>
            </a:r>
            <a:br>
              <a:rPr lang="tr-TR" dirty="0"/>
            </a:br>
            <a:endParaRPr lang="tr-TR" dirty="0"/>
          </a:p>
          <a:p>
            <a:pPr lvl="1"/>
            <a:r>
              <a:rPr lang="tr-TR" dirty="0"/>
              <a:t>The MSA value should exceed 0.50 for both the overall test and individual variables. </a:t>
            </a:r>
            <a:br>
              <a:rPr lang="tr-TR" dirty="0"/>
            </a:br>
            <a:endParaRPr lang="tr-TR" dirty="0"/>
          </a:p>
          <a:p>
            <a:pPr lvl="1"/>
            <a:r>
              <a:rPr lang="tr-TR" dirty="0"/>
              <a:t>The Anti-image Test is the one used for individual variables.</a:t>
            </a:r>
          </a:p>
        </p:txBody>
      </p:sp>
    </p:spTree>
    <p:extLst>
      <p:ext uri="{BB962C8B-B14F-4D97-AF65-F5344CB8AC3E}">
        <p14:creationId xmlns:p14="http://schemas.microsoft.com/office/powerpoint/2010/main" val="112682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422E-1A8F-40B4-B04C-F97C8EB8763D}"/>
              </a:ext>
            </a:extLst>
          </p:cNvPr>
          <p:cNvSpPr>
            <a:spLocks noGrp="1"/>
          </p:cNvSpPr>
          <p:nvPr>
            <p:ph type="title"/>
          </p:nvPr>
        </p:nvSpPr>
        <p:spPr/>
        <p:txBody>
          <a:bodyPr/>
          <a:lstStyle/>
          <a:p>
            <a:r>
              <a:rPr lang="tr-TR" dirty="0"/>
              <a:t>4. Deriving Factors and Assessing the Overall Fitness</a:t>
            </a:r>
          </a:p>
        </p:txBody>
      </p:sp>
      <p:sp>
        <p:nvSpPr>
          <p:cNvPr id="3" name="Content Placeholder 2">
            <a:extLst>
              <a:ext uri="{FF2B5EF4-FFF2-40B4-BE49-F238E27FC236}">
                <a16:creationId xmlns:a16="http://schemas.microsoft.com/office/drawing/2014/main" id="{CFDFB9ED-3756-4C85-A0E5-07EBC06ACC63}"/>
              </a:ext>
            </a:extLst>
          </p:cNvPr>
          <p:cNvSpPr>
            <a:spLocks noGrp="1"/>
          </p:cNvSpPr>
          <p:nvPr>
            <p:ph idx="1"/>
          </p:nvPr>
        </p:nvSpPr>
        <p:spPr/>
        <p:txBody>
          <a:bodyPr>
            <a:normAutofit lnSpcReduction="10000"/>
          </a:bodyPr>
          <a:lstStyle/>
          <a:p>
            <a:r>
              <a:rPr lang="tr-TR" dirty="0"/>
              <a:t>The four main criteria used for factor extraction include:</a:t>
            </a:r>
            <a:br>
              <a:rPr lang="tr-TR" dirty="0"/>
            </a:br>
            <a:endParaRPr lang="tr-TR" dirty="0"/>
          </a:p>
          <a:p>
            <a:pPr marL="914400" lvl="1" indent="-457200">
              <a:buFont typeface="+mj-lt"/>
              <a:buAutoNum type="arabicPeriod"/>
            </a:pPr>
            <a:r>
              <a:rPr lang="tr-TR" dirty="0"/>
              <a:t>The Eigen Value Criterion (Latent Root Criterion)</a:t>
            </a:r>
          </a:p>
          <a:p>
            <a:pPr lvl="2"/>
            <a:r>
              <a:rPr lang="tr-TR" dirty="0"/>
              <a:t>Where only the factors with an eigen value greater than 1 are extracted.</a:t>
            </a:r>
          </a:p>
          <a:p>
            <a:pPr lvl="2"/>
            <a:r>
              <a:rPr lang="tr-TR" dirty="0"/>
              <a:t>Any other factors below this threshold show that they can not even explain the influence of a single variable of the study and thus they are left.</a:t>
            </a:r>
          </a:p>
          <a:p>
            <a:pPr lvl="2"/>
            <a:endParaRPr lang="tr-TR" dirty="0"/>
          </a:p>
          <a:p>
            <a:pPr marL="914400" lvl="1" indent="-457200">
              <a:buFont typeface="+mj-lt"/>
              <a:buAutoNum type="arabicPeriod"/>
            </a:pPr>
            <a:r>
              <a:rPr lang="tr-TR" dirty="0"/>
              <a:t>The Scree Plot Criterion</a:t>
            </a:r>
          </a:p>
          <a:p>
            <a:pPr lvl="2"/>
            <a:r>
              <a:rPr lang="tr-TR" dirty="0"/>
              <a:t>A graphical extension of the eigen value criterion, this plot shows graphically which factors explain the majority of variance presented by the original variables of the research and which don’t.</a:t>
            </a:r>
          </a:p>
        </p:txBody>
      </p:sp>
    </p:spTree>
    <p:extLst>
      <p:ext uri="{BB962C8B-B14F-4D97-AF65-F5344CB8AC3E}">
        <p14:creationId xmlns:p14="http://schemas.microsoft.com/office/powerpoint/2010/main" val="231222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3934-96CE-4A22-9A36-D4171C357261}"/>
              </a:ext>
            </a:extLst>
          </p:cNvPr>
          <p:cNvSpPr>
            <a:spLocks noGrp="1"/>
          </p:cNvSpPr>
          <p:nvPr>
            <p:ph type="title"/>
          </p:nvPr>
        </p:nvSpPr>
        <p:spPr/>
        <p:txBody>
          <a:bodyPr/>
          <a:lstStyle/>
          <a:p>
            <a:r>
              <a:rPr lang="tr-TR" dirty="0"/>
              <a:t>Factors Extraction...</a:t>
            </a:r>
          </a:p>
        </p:txBody>
      </p:sp>
      <p:sp>
        <p:nvSpPr>
          <p:cNvPr id="3" name="Content Placeholder 2">
            <a:extLst>
              <a:ext uri="{FF2B5EF4-FFF2-40B4-BE49-F238E27FC236}">
                <a16:creationId xmlns:a16="http://schemas.microsoft.com/office/drawing/2014/main" id="{4278F5E5-F5B9-4867-8E66-789188C1E0E9}"/>
              </a:ext>
            </a:extLst>
          </p:cNvPr>
          <p:cNvSpPr>
            <a:spLocks noGrp="1"/>
          </p:cNvSpPr>
          <p:nvPr>
            <p:ph idx="1"/>
          </p:nvPr>
        </p:nvSpPr>
        <p:spPr/>
        <p:txBody>
          <a:bodyPr>
            <a:normAutofit lnSpcReduction="10000"/>
          </a:bodyPr>
          <a:lstStyle/>
          <a:p>
            <a:pPr marL="914400" lvl="1" indent="-457200">
              <a:buFont typeface="+mj-lt"/>
              <a:buAutoNum type="arabicPeriod" startAt="3"/>
            </a:pPr>
            <a:r>
              <a:rPr lang="tr-TR" dirty="0"/>
              <a:t>Percentage of Variance Explained Criterion</a:t>
            </a:r>
          </a:p>
          <a:p>
            <a:pPr lvl="2"/>
            <a:r>
              <a:rPr lang="tr-TR" dirty="0"/>
              <a:t>Here the researcher has in mind a certain percentage of variance of the original variables that he/she wants the factor solutions to explain and thus takes all factor solutions that explains that much percentage of variance.</a:t>
            </a:r>
          </a:p>
          <a:p>
            <a:pPr lvl="2"/>
            <a:endParaRPr lang="tr-TR" dirty="0"/>
          </a:p>
          <a:p>
            <a:pPr marL="914400" lvl="1" indent="-457200">
              <a:buFont typeface="+mj-lt"/>
              <a:buAutoNum type="arabicPeriod" startAt="4"/>
            </a:pPr>
            <a:r>
              <a:rPr lang="tr-TR" dirty="0"/>
              <a:t>The Priori Criterion</a:t>
            </a:r>
          </a:p>
          <a:p>
            <a:pPr lvl="2"/>
            <a:r>
              <a:rPr lang="tr-TR" dirty="0"/>
              <a:t>The researcher is not bound by pre-conceived ideas about how many factors to retain but a need to use multiple measures to ensure the extracted factors are best for needs of the required study.</a:t>
            </a:r>
            <a:br>
              <a:rPr lang="tr-TR" dirty="0"/>
            </a:br>
            <a:endParaRPr lang="tr-TR" dirty="0"/>
          </a:p>
          <a:p>
            <a:r>
              <a:rPr lang="tr-TR" dirty="0"/>
              <a:t>It is advisable that a researcher use a combination of these methods in order to reach at a good and robust number of factors to be extracted for the study at hand.</a:t>
            </a:r>
          </a:p>
        </p:txBody>
      </p:sp>
    </p:spTree>
    <p:extLst>
      <p:ext uri="{BB962C8B-B14F-4D97-AF65-F5344CB8AC3E}">
        <p14:creationId xmlns:p14="http://schemas.microsoft.com/office/powerpoint/2010/main" val="3892577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3515</TotalTime>
  <Words>1240</Words>
  <Application>Microsoft Office PowerPoint</Application>
  <PresentationFormat>On-screen Show (4:3)</PresentationFormat>
  <Paragraphs>86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Exploratory Factor Analysis</vt:lpstr>
      <vt:lpstr>Introduction To Exploratory Factor Analysis</vt:lpstr>
      <vt:lpstr>Steps for Conducting Factor Analysis</vt:lpstr>
      <vt:lpstr>1. Objectives of A Factor Analysis Study</vt:lpstr>
      <vt:lpstr>2. Design of an FA Study</vt:lpstr>
      <vt:lpstr>Design..</vt:lpstr>
      <vt:lpstr>3. Assumptions in Factor Analysis</vt:lpstr>
      <vt:lpstr>4. Deriving Factors and Assessing the Overall Fitness</vt:lpstr>
      <vt:lpstr>Factors Extraction...</vt:lpstr>
      <vt:lpstr>Factor Extraction: Other Considerations..</vt:lpstr>
      <vt:lpstr>Other Considerations: Rotating Factors</vt:lpstr>
      <vt:lpstr>Factor Rotation Continued..</vt:lpstr>
      <vt:lpstr>Factor Rotation Continued</vt:lpstr>
      <vt:lpstr>Factor Extraction: Factor Loadings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Factor Analysis</dc:title>
  <dc:creator>David Mukajanga</dc:creator>
  <cp:lastModifiedBy>David Mukajanga</cp:lastModifiedBy>
  <cp:revision>29</cp:revision>
  <dcterms:created xsi:type="dcterms:W3CDTF">2021-10-31T12:55:29Z</dcterms:created>
  <dcterms:modified xsi:type="dcterms:W3CDTF">2021-11-11T07:48:38Z</dcterms:modified>
</cp:coreProperties>
</file>