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layout1.xml" ContentType="application/vnd.openxmlformats-officedocument.drawingml.diagramLayout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2"/>
  </p:notesMasterIdLst>
  <p:sldIdLst>
    <p:sldId id="256" r:id="rId2"/>
    <p:sldId id="332" r:id="rId3"/>
    <p:sldId id="333" r:id="rId4"/>
    <p:sldId id="335" r:id="rId5"/>
    <p:sldId id="334" r:id="rId6"/>
    <p:sldId id="257" r:id="rId7"/>
    <p:sldId id="286" r:id="rId8"/>
    <p:sldId id="293" r:id="rId9"/>
    <p:sldId id="288" r:id="rId10"/>
    <p:sldId id="289" r:id="rId11"/>
    <p:sldId id="287" r:id="rId12"/>
    <p:sldId id="291" r:id="rId13"/>
    <p:sldId id="292" r:id="rId14"/>
    <p:sldId id="294" r:id="rId15"/>
    <p:sldId id="295" r:id="rId16"/>
    <p:sldId id="290" r:id="rId17"/>
    <p:sldId id="299" r:id="rId18"/>
    <p:sldId id="298" r:id="rId19"/>
    <p:sldId id="297" r:id="rId20"/>
    <p:sldId id="330" r:id="rId21"/>
  </p:sldIdLst>
  <p:sldSz cx="9144000" cy="6858000" type="screen4x3"/>
  <p:notesSz cx="6858000" cy="9144000"/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777777"/>
  </p:clrMru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  <a:nwCell>
      <a:tcStyle>
        <a:tcBdr/>
      </a:tcStyle>
    </a:nw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  <a:nwCell>
      <a:tcStyle>
        <a:tcBdr/>
      </a:tcStyle>
    </a:nwCell>
  </a:tblStyle>
  <a:tblStyle styleId="{5C22544A-7EE6-4342-B048-85BDC9FD1C3A}" styleName="Medium Style 2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scrgbClr r="0" g="0" b="0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  <a:nwCell>
      <a:tcStyle>
        <a:tcBdr/>
      </a:tcStyle>
    </a:nw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95" d="100"/>
          <a:sy n="95" d="100"/>
        </p:scale>
        <p:origin x="-114" y="-3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554BDF9-8515-4677-9942-0171F000F8EB}" type="doc">
      <dgm:prSet loTypeId="urn:microsoft.com/office/officeart/2005/8/layout/list1#1" loCatId="list" qsTypeId="urn:microsoft.com/office/officeart/2005/8/quickstyle/simple2#1" qsCatId="simple" csTypeId="urn:microsoft.com/office/officeart/2005/8/colors/colorful1" csCatId="colorful" phldr="1"/>
      <dgm:spPr/>
      <dgm:t>
        <a:bodyPr/>
        <a:lstStyle>
          <a:extLst/>
        </a:lstStyle>
        <a:p>
          <a:endParaRPr lang="en-US"/>
        </a:p>
      </dgm:t>
    </dgm:pt>
    <dgm:pt modelId="{787546C1-DD5C-4D6E-BFDD-D95A52E781AD}">
      <dgm:prSet phldrT="[Text]"/>
      <dgm:spPr/>
      <dgm:t>
        <a:bodyPr/>
        <a:lstStyle>
          <a:extLst/>
        </a:lstStyle>
        <a:p>
          <a:r>
            <a:rPr lang="en-US" dirty="0" smtClean="0"/>
            <a:t>SQA</a:t>
          </a:r>
          <a:endParaRPr lang="en-US" dirty="0"/>
        </a:p>
      </dgm:t>
    </dgm:pt>
    <dgm:pt modelId="{88942913-D2BB-4DEB-B0E7-EA2B7A6CD360}" type="parTrans" cxnId="{DFAEFA4C-B3B0-4C4E-BCD8-BFB53D07C5D0}">
      <dgm:prSet/>
      <dgm:spPr/>
      <dgm:t>
        <a:bodyPr/>
        <a:lstStyle>
          <a:extLst/>
        </a:lstStyle>
        <a:p>
          <a:endParaRPr lang="en-US"/>
        </a:p>
      </dgm:t>
    </dgm:pt>
    <dgm:pt modelId="{579A9A07-8770-4AC1-9705-76E19F87D269}" type="sibTrans" cxnId="{DFAEFA4C-B3B0-4C4E-BCD8-BFB53D07C5D0}">
      <dgm:prSet/>
      <dgm:spPr/>
      <dgm:t>
        <a:bodyPr/>
        <a:lstStyle>
          <a:extLst/>
        </a:lstStyle>
        <a:p>
          <a:endParaRPr lang="en-US"/>
        </a:p>
      </dgm:t>
    </dgm:pt>
    <dgm:pt modelId="{AC5265C1-0BAB-4984-A634-E4518A8EC253}">
      <dgm:prSet phldrT="[Text]"/>
      <dgm:spPr/>
      <dgm:t>
        <a:bodyPr/>
        <a:lstStyle>
          <a:extLst/>
        </a:lstStyle>
        <a:p>
          <a:r>
            <a:rPr lang="en-US" dirty="0" smtClean="0"/>
            <a:t>SDLC</a:t>
          </a:r>
          <a:endParaRPr lang="en-US" dirty="0"/>
        </a:p>
      </dgm:t>
    </dgm:pt>
    <dgm:pt modelId="{26A0947C-B518-417C-9D68-EC422DC1E3A5}" type="parTrans" cxnId="{579A338B-B5D8-4240-8867-8564B0DC96F3}">
      <dgm:prSet/>
      <dgm:spPr/>
      <dgm:t>
        <a:bodyPr/>
        <a:lstStyle>
          <a:extLst/>
        </a:lstStyle>
        <a:p>
          <a:endParaRPr lang="en-US"/>
        </a:p>
      </dgm:t>
    </dgm:pt>
    <dgm:pt modelId="{E68E8117-B3CB-464C-9711-4DBE8BF88216}" type="sibTrans" cxnId="{579A338B-B5D8-4240-8867-8564B0DC96F3}">
      <dgm:prSet/>
      <dgm:spPr/>
      <dgm:t>
        <a:bodyPr/>
        <a:lstStyle>
          <a:extLst/>
        </a:lstStyle>
        <a:p>
          <a:endParaRPr lang="en-US"/>
        </a:p>
      </dgm:t>
    </dgm:pt>
    <dgm:pt modelId="{F50BDB3E-817D-4A89-9D71-D9E0B029567B}">
      <dgm:prSet phldrT="[Text]"/>
      <dgm:spPr/>
      <dgm:t>
        <a:bodyPr/>
        <a:lstStyle>
          <a:extLst/>
        </a:lstStyle>
        <a:p>
          <a:r>
            <a:rPr lang="en-US" dirty="0" smtClean="0"/>
            <a:t>SQE, Testing</a:t>
          </a:r>
          <a:endParaRPr lang="en-US" dirty="0"/>
        </a:p>
      </dgm:t>
    </dgm:pt>
    <dgm:pt modelId="{DE0B39BA-A6F3-455E-8022-365CCF701DB7}" type="parTrans" cxnId="{E8EF61B1-515C-44F0-9393-3A960B69FA7A}">
      <dgm:prSet/>
      <dgm:spPr/>
      <dgm:t>
        <a:bodyPr/>
        <a:lstStyle>
          <a:extLst/>
        </a:lstStyle>
        <a:p>
          <a:endParaRPr lang="en-US"/>
        </a:p>
      </dgm:t>
    </dgm:pt>
    <dgm:pt modelId="{25F4C625-3E51-442C-BBB8-3FA715271B27}" type="sibTrans" cxnId="{E8EF61B1-515C-44F0-9393-3A960B69FA7A}">
      <dgm:prSet/>
      <dgm:spPr/>
      <dgm:t>
        <a:bodyPr/>
        <a:lstStyle>
          <a:extLst/>
        </a:lstStyle>
        <a:p>
          <a:endParaRPr lang="en-US"/>
        </a:p>
      </dgm:t>
    </dgm:pt>
    <dgm:pt modelId="{ECBD6B98-1CBE-4BAA-AB77-4873C9DB1799}">
      <dgm:prSet phldrT="[Text]"/>
      <dgm:spPr>
        <a:solidFill>
          <a:schemeClr val="accent6"/>
        </a:solidFill>
      </dgm:spPr>
      <dgm:t>
        <a:bodyPr/>
        <a:lstStyle>
          <a:extLst/>
        </a:lstStyle>
        <a:p>
          <a:r>
            <a:rPr lang="en-US" dirty="0" smtClean="0"/>
            <a:t>Software Testing</a:t>
          </a:r>
          <a:endParaRPr lang="en-US" dirty="0"/>
        </a:p>
      </dgm:t>
    </dgm:pt>
    <dgm:pt modelId="{A8E7F406-AFD8-48D2-8D82-E8A1F17391BF}" type="parTrans" cxnId="{7BE48F06-505A-4F51-BA61-409D1FF34502}">
      <dgm:prSet/>
      <dgm:spPr/>
      <dgm:t>
        <a:bodyPr/>
        <a:lstStyle>
          <a:extLst/>
        </a:lstStyle>
        <a:p>
          <a:endParaRPr lang="en-US"/>
        </a:p>
      </dgm:t>
    </dgm:pt>
    <dgm:pt modelId="{CF18F627-55D0-4D75-84BC-9F6776290819}" type="sibTrans" cxnId="{7BE48F06-505A-4F51-BA61-409D1FF34502}">
      <dgm:prSet/>
      <dgm:spPr/>
      <dgm:t>
        <a:bodyPr/>
        <a:lstStyle>
          <a:extLst/>
        </a:lstStyle>
        <a:p>
          <a:endParaRPr lang="en-US"/>
        </a:p>
      </dgm:t>
    </dgm:pt>
    <dgm:pt modelId="{9D58511D-D18C-46E6-ADFB-6CDE1389D37F}" type="pres">
      <dgm:prSet presAssocID="{8554BDF9-8515-4677-9942-0171F000F8EB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>
          <a:extLst/>
        </a:lstStyle>
        <a:p>
          <a:endParaRPr lang="en-US"/>
        </a:p>
      </dgm:t>
    </dgm:pt>
    <dgm:pt modelId="{29EC7F92-6143-4EC7-AD17-ECAF75C06DC8}" type="pres">
      <dgm:prSet presAssocID="{787546C1-DD5C-4D6E-BFDD-D95A52E781AD}" presName="parentLin" presStyleCnt="0"/>
      <dgm:spPr/>
      <dgm:t>
        <a:bodyPr/>
        <a:lstStyle>
          <a:extLst/>
        </a:lstStyle>
        <a:p>
          <a:endParaRPr lang="en-US"/>
        </a:p>
      </dgm:t>
    </dgm:pt>
    <dgm:pt modelId="{F4F466C7-208D-4B4A-A865-9D82D8E9F892}" type="pres">
      <dgm:prSet presAssocID="{787546C1-DD5C-4D6E-BFDD-D95A52E781AD}" presName="parentLeftMargin" presStyleLbl="node1" presStyleIdx="0" presStyleCnt="4"/>
      <dgm:spPr/>
      <dgm:t>
        <a:bodyPr/>
        <a:lstStyle>
          <a:extLst/>
        </a:lstStyle>
        <a:p>
          <a:endParaRPr lang="en-US"/>
        </a:p>
      </dgm:t>
    </dgm:pt>
    <dgm:pt modelId="{8BC4E78D-0D98-4ED2-B23A-71FEC19A6436}" type="pres">
      <dgm:prSet presAssocID="{787546C1-DD5C-4D6E-BFDD-D95A52E781AD}" presName="parentText" presStyleLbl="node1" presStyleIdx="0" presStyleCnt="4" custScaleX="115633" custLinFactNeighborX="9276" custLinFactNeighborY="-4638">
        <dgm:presLayoutVars>
          <dgm:chMax val="0"/>
          <dgm:bulletEnabled val="1"/>
        </dgm:presLayoutVars>
      </dgm:prSet>
      <dgm:spPr/>
      <dgm:t>
        <a:bodyPr/>
        <a:lstStyle>
          <a:extLst/>
        </a:lstStyle>
        <a:p>
          <a:endParaRPr lang="en-US"/>
        </a:p>
      </dgm:t>
    </dgm:pt>
    <dgm:pt modelId="{129CDA7D-4C80-4698-AFD0-7208B5D9749E}" type="pres">
      <dgm:prSet presAssocID="{787546C1-DD5C-4D6E-BFDD-D95A52E781AD}" presName="negativeSpace" presStyleCnt="0"/>
      <dgm:spPr/>
      <dgm:t>
        <a:bodyPr/>
        <a:lstStyle>
          <a:extLst/>
        </a:lstStyle>
        <a:p>
          <a:endParaRPr lang="en-US"/>
        </a:p>
      </dgm:t>
    </dgm:pt>
    <dgm:pt modelId="{EBA8CF1F-3B4A-4B6A-8877-CB03CDDAB1E9}" type="pres">
      <dgm:prSet presAssocID="{787546C1-DD5C-4D6E-BFDD-D95A52E781AD}" presName="childText" presStyleLbl="alignAcc1" presStyleIdx="0" presStyleCnt="4">
        <dgm:presLayoutVars>
          <dgm:bulletEnabled val="1"/>
        </dgm:presLayoutVars>
      </dgm:prSet>
      <dgm:spPr>
        <a:ln>
          <a:noFill/>
        </a:ln>
      </dgm:spPr>
      <dgm:t>
        <a:bodyPr/>
        <a:lstStyle>
          <a:extLst/>
        </a:lstStyle>
        <a:p>
          <a:endParaRPr lang="en-US"/>
        </a:p>
      </dgm:t>
    </dgm:pt>
    <dgm:pt modelId="{8BC0D01A-9D98-495C-93AA-A7D9631CDDAD}" type="pres">
      <dgm:prSet presAssocID="{579A9A07-8770-4AC1-9705-76E19F87D269}" presName="spaceBetweenRectangles" presStyleCnt="0"/>
      <dgm:spPr/>
      <dgm:t>
        <a:bodyPr/>
        <a:lstStyle>
          <a:extLst/>
        </a:lstStyle>
        <a:p>
          <a:endParaRPr lang="en-US"/>
        </a:p>
      </dgm:t>
    </dgm:pt>
    <dgm:pt modelId="{D4434ECF-2146-46AC-B62E-87AB389C995A}" type="pres">
      <dgm:prSet presAssocID="{AC5265C1-0BAB-4984-A634-E4518A8EC253}" presName="parentLin" presStyleCnt="0"/>
      <dgm:spPr/>
      <dgm:t>
        <a:bodyPr/>
        <a:lstStyle>
          <a:extLst/>
        </a:lstStyle>
        <a:p>
          <a:endParaRPr lang="en-US"/>
        </a:p>
      </dgm:t>
    </dgm:pt>
    <dgm:pt modelId="{06B5F591-72E0-4CFF-9799-36D4050BD51D}" type="pres">
      <dgm:prSet presAssocID="{AC5265C1-0BAB-4984-A634-E4518A8EC253}" presName="parentLeftMargin" presStyleLbl="node1" presStyleIdx="0" presStyleCnt="4"/>
      <dgm:spPr/>
      <dgm:t>
        <a:bodyPr/>
        <a:lstStyle>
          <a:extLst/>
        </a:lstStyle>
        <a:p>
          <a:endParaRPr lang="en-US"/>
        </a:p>
      </dgm:t>
    </dgm:pt>
    <dgm:pt modelId="{12E5634D-BCAA-48AB-BADB-754A15E9B7AC}" type="pres">
      <dgm:prSet presAssocID="{AC5265C1-0BAB-4984-A634-E4518A8EC253}" presName="parentText" presStyleLbl="node1" presStyleIdx="1" presStyleCnt="4" custScaleX="116958" custLinFactNeighborX="9276" custLinFactNeighborY="-2742">
        <dgm:presLayoutVars>
          <dgm:chMax val="0"/>
          <dgm:bulletEnabled val="1"/>
        </dgm:presLayoutVars>
      </dgm:prSet>
      <dgm:spPr/>
      <dgm:t>
        <a:bodyPr/>
        <a:lstStyle>
          <a:extLst/>
        </a:lstStyle>
        <a:p>
          <a:endParaRPr lang="en-US"/>
        </a:p>
      </dgm:t>
    </dgm:pt>
    <dgm:pt modelId="{3DAA9763-50F6-4CC4-B6DA-0A4C45FFB361}" type="pres">
      <dgm:prSet presAssocID="{AC5265C1-0BAB-4984-A634-E4518A8EC253}" presName="negativeSpace" presStyleCnt="0"/>
      <dgm:spPr/>
      <dgm:t>
        <a:bodyPr/>
        <a:lstStyle>
          <a:extLst/>
        </a:lstStyle>
        <a:p>
          <a:endParaRPr lang="en-US"/>
        </a:p>
      </dgm:t>
    </dgm:pt>
    <dgm:pt modelId="{51228DB3-E7D4-486B-A0C1-9A59D129891F}" type="pres">
      <dgm:prSet presAssocID="{AC5265C1-0BAB-4984-A634-E4518A8EC253}" presName="childText" presStyleLbl="alignAcc1" presStyleIdx="1" presStyleCnt="4">
        <dgm:presLayoutVars>
          <dgm:bulletEnabled val="1"/>
        </dgm:presLayoutVars>
      </dgm:prSet>
      <dgm:spPr>
        <a:ln>
          <a:noFill/>
        </a:ln>
      </dgm:spPr>
      <dgm:t>
        <a:bodyPr/>
        <a:lstStyle>
          <a:extLst/>
        </a:lstStyle>
        <a:p>
          <a:endParaRPr lang="en-US"/>
        </a:p>
      </dgm:t>
    </dgm:pt>
    <dgm:pt modelId="{ECC02425-44D1-4F4C-B5D6-13442CA71F2A}" type="pres">
      <dgm:prSet presAssocID="{E68E8117-B3CB-464C-9711-4DBE8BF88216}" presName="spaceBetweenRectangles" presStyleCnt="0"/>
      <dgm:spPr/>
      <dgm:t>
        <a:bodyPr/>
        <a:lstStyle>
          <a:extLst/>
        </a:lstStyle>
        <a:p>
          <a:endParaRPr lang="en-US"/>
        </a:p>
      </dgm:t>
    </dgm:pt>
    <dgm:pt modelId="{98CD7476-6A48-4BD0-A0B1-E79081300878}" type="pres">
      <dgm:prSet presAssocID="{F50BDB3E-817D-4A89-9D71-D9E0B029567B}" presName="parentLin" presStyleCnt="0"/>
      <dgm:spPr/>
      <dgm:t>
        <a:bodyPr/>
        <a:lstStyle>
          <a:extLst/>
        </a:lstStyle>
        <a:p>
          <a:endParaRPr lang="en-US"/>
        </a:p>
      </dgm:t>
    </dgm:pt>
    <dgm:pt modelId="{63AA2D3F-331D-492F-82D5-8A2B6C78BAAD}" type="pres">
      <dgm:prSet presAssocID="{F50BDB3E-817D-4A89-9D71-D9E0B029567B}" presName="parentLeftMargin" presStyleLbl="node1" presStyleIdx="1" presStyleCnt="4"/>
      <dgm:spPr/>
      <dgm:t>
        <a:bodyPr/>
        <a:lstStyle>
          <a:extLst/>
        </a:lstStyle>
        <a:p>
          <a:endParaRPr lang="en-US"/>
        </a:p>
      </dgm:t>
    </dgm:pt>
    <dgm:pt modelId="{2CFD44AC-C5B0-407B-B2EE-07415AFE4DC4}" type="pres">
      <dgm:prSet presAssocID="{F50BDB3E-817D-4A89-9D71-D9E0B029567B}" presName="parentText" presStyleLbl="node1" presStyleIdx="2" presStyleCnt="4" custScaleX="116959" custLinFactNeighborY="-4638">
        <dgm:presLayoutVars>
          <dgm:chMax val="0"/>
          <dgm:bulletEnabled val="1"/>
        </dgm:presLayoutVars>
      </dgm:prSet>
      <dgm:spPr/>
      <dgm:t>
        <a:bodyPr/>
        <a:lstStyle>
          <a:extLst/>
        </a:lstStyle>
        <a:p>
          <a:endParaRPr lang="en-US"/>
        </a:p>
      </dgm:t>
    </dgm:pt>
    <dgm:pt modelId="{E27A153A-8ADD-4646-B3A3-509A74CD0695}" type="pres">
      <dgm:prSet presAssocID="{F50BDB3E-817D-4A89-9D71-D9E0B029567B}" presName="negativeSpace" presStyleCnt="0"/>
      <dgm:spPr/>
      <dgm:t>
        <a:bodyPr/>
        <a:lstStyle>
          <a:extLst/>
        </a:lstStyle>
        <a:p>
          <a:endParaRPr lang="en-US"/>
        </a:p>
      </dgm:t>
    </dgm:pt>
    <dgm:pt modelId="{2DB5D132-AB90-49A4-A479-F0988A86E33E}" type="pres">
      <dgm:prSet presAssocID="{F50BDB3E-817D-4A89-9D71-D9E0B029567B}" presName="childText" presStyleLbl="alignAcc1" presStyleIdx="2" presStyleCnt="4" custLinFactNeighborX="-197" custLinFactNeighborY="-16464">
        <dgm:presLayoutVars>
          <dgm:bulletEnabled val="1"/>
        </dgm:presLayoutVars>
      </dgm:prSet>
      <dgm:spPr>
        <a:ln>
          <a:noFill/>
        </a:ln>
      </dgm:spPr>
      <dgm:t>
        <a:bodyPr/>
        <a:lstStyle>
          <a:extLst/>
        </a:lstStyle>
        <a:p>
          <a:endParaRPr lang="en-US"/>
        </a:p>
      </dgm:t>
    </dgm:pt>
    <dgm:pt modelId="{A5E75685-2820-438A-88AF-159553A570AE}" type="pres">
      <dgm:prSet presAssocID="{25F4C625-3E51-442C-BBB8-3FA715271B27}" presName="spaceBetweenRectangles" presStyleCnt="0"/>
      <dgm:spPr/>
      <dgm:t>
        <a:bodyPr/>
        <a:lstStyle>
          <a:extLst/>
        </a:lstStyle>
        <a:p>
          <a:endParaRPr lang="en-US"/>
        </a:p>
      </dgm:t>
    </dgm:pt>
    <dgm:pt modelId="{3936D63D-3BB5-4099-A097-CE176EB2ABE2}" type="pres">
      <dgm:prSet presAssocID="{ECBD6B98-1CBE-4BAA-AB77-4873C9DB1799}" presName="parentLin" presStyleCnt="0"/>
      <dgm:spPr/>
      <dgm:t>
        <a:bodyPr/>
        <a:lstStyle>
          <a:extLst/>
        </a:lstStyle>
        <a:p>
          <a:endParaRPr lang="en-US"/>
        </a:p>
      </dgm:t>
    </dgm:pt>
    <dgm:pt modelId="{CA895514-6C23-43E3-A15C-728A9EC10843}" type="pres">
      <dgm:prSet presAssocID="{ECBD6B98-1CBE-4BAA-AB77-4873C9DB1799}" presName="parentLeftMargin" presStyleLbl="node1" presStyleIdx="2" presStyleCnt="4"/>
      <dgm:spPr/>
      <dgm:t>
        <a:bodyPr/>
        <a:lstStyle>
          <a:extLst/>
        </a:lstStyle>
        <a:p>
          <a:endParaRPr lang="en-US"/>
        </a:p>
      </dgm:t>
    </dgm:pt>
    <dgm:pt modelId="{D2A5797B-20EE-4298-BA50-C968CEE241D4}" type="pres">
      <dgm:prSet presAssocID="{ECBD6B98-1CBE-4BAA-AB77-4873C9DB1799}" presName="parentText" presStyleLbl="node1" presStyleIdx="3" presStyleCnt="4" custScaleX="116173">
        <dgm:presLayoutVars>
          <dgm:chMax val="0"/>
          <dgm:bulletEnabled val="1"/>
        </dgm:presLayoutVars>
      </dgm:prSet>
      <dgm:spPr/>
      <dgm:t>
        <a:bodyPr/>
        <a:lstStyle>
          <a:extLst/>
        </a:lstStyle>
        <a:p>
          <a:endParaRPr lang="en-US"/>
        </a:p>
      </dgm:t>
    </dgm:pt>
    <dgm:pt modelId="{AEA9E5FD-8F48-4CA8-8487-C530B0C74333}" type="pres">
      <dgm:prSet presAssocID="{ECBD6B98-1CBE-4BAA-AB77-4873C9DB1799}" presName="negativeSpace" presStyleCnt="0"/>
      <dgm:spPr/>
      <dgm:t>
        <a:bodyPr/>
        <a:lstStyle>
          <a:extLst/>
        </a:lstStyle>
        <a:p>
          <a:endParaRPr lang="en-US"/>
        </a:p>
      </dgm:t>
    </dgm:pt>
    <dgm:pt modelId="{56015E43-931D-4CAD-85C0-E9EB84437182}" type="pres">
      <dgm:prSet presAssocID="{ECBD6B98-1CBE-4BAA-AB77-4873C9DB1799}" presName="childText" presStyleLbl="alignAcc1" presStyleIdx="3" presStyleCnt="4">
        <dgm:presLayoutVars>
          <dgm:bulletEnabled val="1"/>
        </dgm:presLayoutVars>
      </dgm:prSet>
      <dgm:spPr>
        <a:ln>
          <a:noFill/>
        </a:ln>
      </dgm:spPr>
      <dgm:t>
        <a:bodyPr/>
        <a:lstStyle>
          <a:extLst/>
        </a:lstStyle>
        <a:p>
          <a:endParaRPr lang="en-US"/>
        </a:p>
      </dgm:t>
    </dgm:pt>
  </dgm:ptLst>
  <dgm:cxnLst>
    <dgm:cxn modelId="{7BE48F06-505A-4F51-BA61-409D1FF34502}" srcId="{8554BDF9-8515-4677-9942-0171F000F8EB}" destId="{ECBD6B98-1CBE-4BAA-AB77-4873C9DB1799}" srcOrd="3" destOrd="0" parTransId="{A8E7F406-AFD8-48D2-8D82-E8A1F17391BF}" sibTransId="{CF18F627-55D0-4D75-84BC-9F6776290819}"/>
    <dgm:cxn modelId="{2EFC50D2-290E-462B-B7B8-30840FE76111}" type="presOf" srcId="{AC5265C1-0BAB-4984-A634-E4518A8EC253}" destId="{06B5F591-72E0-4CFF-9799-36D4050BD51D}" srcOrd="0" destOrd="0" presId="urn:microsoft.com/office/officeart/2005/8/layout/list1#1"/>
    <dgm:cxn modelId="{1BAF750E-C72C-4661-AABA-C41741AB03F3}" type="presOf" srcId="{ECBD6B98-1CBE-4BAA-AB77-4873C9DB1799}" destId="{CA895514-6C23-43E3-A15C-728A9EC10843}" srcOrd="0" destOrd="0" presId="urn:microsoft.com/office/officeart/2005/8/layout/list1#1"/>
    <dgm:cxn modelId="{DFAEFA4C-B3B0-4C4E-BCD8-BFB53D07C5D0}" srcId="{8554BDF9-8515-4677-9942-0171F000F8EB}" destId="{787546C1-DD5C-4D6E-BFDD-D95A52E781AD}" srcOrd="0" destOrd="0" parTransId="{88942913-D2BB-4DEB-B0E7-EA2B7A6CD360}" sibTransId="{579A9A07-8770-4AC1-9705-76E19F87D269}"/>
    <dgm:cxn modelId="{EB840018-7C6C-436F-9A99-D7C18044C3B3}" type="presOf" srcId="{ECBD6B98-1CBE-4BAA-AB77-4873C9DB1799}" destId="{D2A5797B-20EE-4298-BA50-C968CEE241D4}" srcOrd="1" destOrd="0" presId="urn:microsoft.com/office/officeart/2005/8/layout/list1#1"/>
    <dgm:cxn modelId="{ADBD4A98-FF11-4FD5-8BD1-8015621DF0A6}" type="presOf" srcId="{F50BDB3E-817D-4A89-9D71-D9E0B029567B}" destId="{63AA2D3F-331D-492F-82D5-8A2B6C78BAAD}" srcOrd="0" destOrd="0" presId="urn:microsoft.com/office/officeart/2005/8/layout/list1#1"/>
    <dgm:cxn modelId="{579A338B-B5D8-4240-8867-8564B0DC96F3}" srcId="{8554BDF9-8515-4677-9942-0171F000F8EB}" destId="{AC5265C1-0BAB-4984-A634-E4518A8EC253}" srcOrd="1" destOrd="0" parTransId="{26A0947C-B518-417C-9D68-EC422DC1E3A5}" sibTransId="{E68E8117-B3CB-464C-9711-4DBE8BF88216}"/>
    <dgm:cxn modelId="{1D9E4DA1-94F3-4E9A-8F94-D303A3E4954B}" type="presOf" srcId="{787546C1-DD5C-4D6E-BFDD-D95A52E781AD}" destId="{F4F466C7-208D-4B4A-A865-9D82D8E9F892}" srcOrd="0" destOrd="0" presId="urn:microsoft.com/office/officeart/2005/8/layout/list1#1"/>
    <dgm:cxn modelId="{E8EF61B1-515C-44F0-9393-3A960B69FA7A}" srcId="{8554BDF9-8515-4677-9942-0171F000F8EB}" destId="{F50BDB3E-817D-4A89-9D71-D9E0B029567B}" srcOrd="2" destOrd="0" parTransId="{DE0B39BA-A6F3-455E-8022-365CCF701DB7}" sibTransId="{25F4C625-3E51-442C-BBB8-3FA715271B27}"/>
    <dgm:cxn modelId="{A045104B-70CA-42EC-BE1F-933B20FE0C6C}" type="presOf" srcId="{8554BDF9-8515-4677-9942-0171F000F8EB}" destId="{9D58511D-D18C-46E6-ADFB-6CDE1389D37F}" srcOrd="0" destOrd="0" presId="urn:microsoft.com/office/officeart/2005/8/layout/list1#1"/>
    <dgm:cxn modelId="{1F960D66-30BB-43A5-978D-4586E0D1EE4B}" type="presOf" srcId="{787546C1-DD5C-4D6E-BFDD-D95A52E781AD}" destId="{8BC4E78D-0D98-4ED2-B23A-71FEC19A6436}" srcOrd="1" destOrd="0" presId="urn:microsoft.com/office/officeart/2005/8/layout/list1#1"/>
    <dgm:cxn modelId="{76B328BA-4BEE-43EA-896F-13B4B310CDB5}" type="presOf" srcId="{AC5265C1-0BAB-4984-A634-E4518A8EC253}" destId="{12E5634D-BCAA-48AB-BADB-754A15E9B7AC}" srcOrd="1" destOrd="0" presId="urn:microsoft.com/office/officeart/2005/8/layout/list1#1"/>
    <dgm:cxn modelId="{8C1A898F-1E9B-41C0-B2FF-D2932BA3C61D}" type="presOf" srcId="{F50BDB3E-817D-4A89-9D71-D9E0B029567B}" destId="{2CFD44AC-C5B0-407B-B2EE-07415AFE4DC4}" srcOrd="1" destOrd="0" presId="urn:microsoft.com/office/officeart/2005/8/layout/list1#1"/>
    <dgm:cxn modelId="{58F38F21-C1AF-4887-BDD2-67C958EBE112}" type="presParOf" srcId="{9D58511D-D18C-46E6-ADFB-6CDE1389D37F}" destId="{29EC7F92-6143-4EC7-AD17-ECAF75C06DC8}" srcOrd="0" destOrd="0" presId="urn:microsoft.com/office/officeart/2005/8/layout/list1#1"/>
    <dgm:cxn modelId="{DADC3762-59A6-4495-AFB6-803C0EBF31CA}" type="presParOf" srcId="{29EC7F92-6143-4EC7-AD17-ECAF75C06DC8}" destId="{F4F466C7-208D-4B4A-A865-9D82D8E9F892}" srcOrd="0" destOrd="0" presId="urn:microsoft.com/office/officeart/2005/8/layout/list1#1"/>
    <dgm:cxn modelId="{E7F22966-B938-4F59-AB11-1D2F72D161F1}" type="presParOf" srcId="{29EC7F92-6143-4EC7-AD17-ECAF75C06DC8}" destId="{8BC4E78D-0D98-4ED2-B23A-71FEC19A6436}" srcOrd="1" destOrd="0" presId="urn:microsoft.com/office/officeart/2005/8/layout/list1#1"/>
    <dgm:cxn modelId="{0E1A0FFB-1EED-48FD-B1CB-377651126CF7}" type="presParOf" srcId="{9D58511D-D18C-46E6-ADFB-6CDE1389D37F}" destId="{129CDA7D-4C80-4698-AFD0-7208B5D9749E}" srcOrd="1" destOrd="0" presId="urn:microsoft.com/office/officeart/2005/8/layout/list1#1"/>
    <dgm:cxn modelId="{117F0026-306D-4897-A7AB-6DDC9E43155D}" type="presParOf" srcId="{9D58511D-D18C-46E6-ADFB-6CDE1389D37F}" destId="{EBA8CF1F-3B4A-4B6A-8877-CB03CDDAB1E9}" srcOrd="2" destOrd="0" presId="urn:microsoft.com/office/officeart/2005/8/layout/list1#1"/>
    <dgm:cxn modelId="{C4E8A731-E7BB-4636-9D5B-EAF648980059}" type="presParOf" srcId="{9D58511D-D18C-46E6-ADFB-6CDE1389D37F}" destId="{8BC0D01A-9D98-495C-93AA-A7D9631CDDAD}" srcOrd="3" destOrd="0" presId="urn:microsoft.com/office/officeart/2005/8/layout/list1#1"/>
    <dgm:cxn modelId="{E0D82ACD-E5C7-4695-918A-912DE8157AE9}" type="presParOf" srcId="{9D58511D-D18C-46E6-ADFB-6CDE1389D37F}" destId="{D4434ECF-2146-46AC-B62E-87AB389C995A}" srcOrd="4" destOrd="0" presId="urn:microsoft.com/office/officeart/2005/8/layout/list1#1"/>
    <dgm:cxn modelId="{453A7F02-5668-4708-8EE5-46CBD2E922C2}" type="presParOf" srcId="{D4434ECF-2146-46AC-B62E-87AB389C995A}" destId="{06B5F591-72E0-4CFF-9799-36D4050BD51D}" srcOrd="0" destOrd="0" presId="urn:microsoft.com/office/officeart/2005/8/layout/list1#1"/>
    <dgm:cxn modelId="{3633BE02-2672-4F2F-994D-1CFAA0A657D6}" type="presParOf" srcId="{D4434ECF-2146-46AC-B62E-87AB389C995A}" destId="{12E5634D-BCAA-48AB-BADB-754A15E9B7AC}" srcOrd="1" destOrd="0" presId="urn:microsoft.com/office/officeart/2005/8/layout/list1#1"/>
    <dgm:cxn modelId="{494F8D1A-4C0A-430B-B272-B3AE207CDCF1}" type="presParOf" srcId="{9D58511D-D18C-46E6-ADFB-6CDE1389D37F}" destId="{3DAA9763-50F6-4CC4-B6DA-0A4C45FFB361}" srcOrd="5" destOrd="0" presId="urn:microsoft.com/office/officeart/2005/8/layout/list1#1"/>
    <dgm:cxn modelId="{E3E8078B-B530-40B8-9908-372BDDFBAC7F}" type="presParOf" srcId="{9D58511D-D18C-46E6-ADFB-6CDE1389D37F}" destId="{51228DB3-E7D4-486B-A0C1-9A59D129891F}" srcOrd="6" destOrd="0" presId="urn:microsoft.com/office/officeart/2005/8/layout/list1#1"/>
    <dgm:cxn modelId="{CE7B7DFB-DB7E-4E84-B4F1-A1DBDFB8AF43}" type="presParOf" srcId="{9D58511D-D18C-46E6-ADFB-6CDE1389D37F}" destId="{ECC02425-44D1-4F4C-B5D6-13442CA71F2A}" srcOrd="7" destOrd="0" presId="urn:microsoft.com/office/officeart/2005/8/layout/list1#1"/>
    <dgm:cxn modelId="{1C1C1D40-CA92-42B9-BFAE-28CD99A44D41}" type="presParOf" srcId="{9D58511D-D18C-46E6-ADFB-6CDE1389D37F}" destId="{98CD7476-6A48-4BD0-A0B1-E79081300878}" srcOrd="8" destOrd="0" presId="urn:microsoft.com/office/officeart/2005/8/layout/list1#1"/>
    <dgm:cxn modelId="{4D4D46A3-085A-4BE3-B57F-9A2D7D509B49}" type="presParOf" srcId="{98CD7476-6A48-4BD0-A0B1-E79081300878}" destId="{63AA2D3F-331D-492F-82D5-8A2B6C78BAAD}" srcOrd="0" destOrd="0" presId="urn:microsoft.com/office/officeart/2005/8/layout/list1#1"/>
    <dgm:cxn modelId="{1512C15B-9D2F-437F-B2E2-B34C40156561}" type="presParOf" srcId="{98CD7476-6A48-4BD0-A0B1-E79081300878}" destId="{2CFD44AC-C5B0-407B-B2EE-07415AFE4DC4}" srcOrd="1" destOrd="0" presId="urn:microsoft.com/office/officeart/2005/8/layout/list1#1"/>
    <dgm:cxn modelId="{3D942A01-82D7-44FF-A778-F0CF3334B676}" type="presParOf" srcId="{9D58511D-D18C-46E6-ADFB-6CDE1389D37F}" destId="{E27A153A-8ADD-4646-B3A3-509A74CD0695}" srcOrd="9" destOrd="0" presId="urn:microsoft.com/office/officeart/2005/8/layout/list1#1"/>
    <dgm:cxn modelId="{A42D74F1-587B-4CCC-A643-E1D5BA96F0EA}" type="presParOf" srcId="{9D58511D-D18C-46E6-ADFB-6CDE1389D37F}" destId="{2DB5D132-AB90-49A4-A479-F0988A86E33E}" srcOrd="10" destOrd="0" presId="urn:microsoft.com/office/officeart/2005/8/layout/list1#1"/>
    <dgm:cxn modelId="{5783C852-9201-438C-A833-9F29205584EB}" type="presParOf" srcId="{9D58511D-D18C-46E6-ADFB-6CDE1389D37F}" destId="{A5E75685-2820-438A-88AF-159553A570AE}" srcOrd="11" destOrd="0" presId="urn:microsoft.com/office/officeart/2005/8/layout/list1#1"/>
    <dgm:cxn modelId="{CCDE5064-ACC1-4A08-AFD3-9E63FF6474D7}" type="presParOf" srcId="{9D58511D-D18C-46E6-ADFB-6CDE1389D37F}" destId="{3936D63D-3BB5-4099-A097-CE176EB2ABE2}" srcOrd="12" destOrd="0" presId="urn:microsoft.com/office/officeart/2005/8/layout/list1#1"/>
    <dgm:cxn modelId="{E576CB23-7F09-423D-99FE-DBF6A63CADD7}" type="presParOf" srcId="{3936D63D-3BB5-4099-A097-CE176EB2ABE2}" destId="{CA895514-6C23-43E3-A15C-728A9EC10843}" srcOrd="0" destOrd="0" presId="urn:microsoft.com/office/officeart/2005/8/layout/list1#1"/>
    <dgm:cxn modelId="{AE58AA66-CF5C-424D-8B98-EDB2F614DC7A}" type="presParOf" srcId="{3936D63D-3BB5-4099-A097-CE176EB2ABE2}" destId="{D2A5797B-20EE-4298-BA50-C968CEE241D4}" srcOrd="1" destOrd="0" presId="urn:microsoft.com/office/officeart/2005/8/layout/list1#1"/>
    <dgm:cxn modelId="{FBC3D618-2024-4257-B432-280BE2DE600E}" type="presParOf" srcId="{9D58511D-D18C-46E6-ADFB-6CDE1389D37F}" destId="{AEA9E5FD-8F48-4CA8-8487-C530B0C74333}" srcOrd="13" destOrd="0" presId="urn:microsoft.com/office/officeart/2005/8/layout/list1#1"/>
    <dgm:cxn modelId="{341024FC-9245-40AE-9171-0836E2F667E4}" type="presParOf" srcId="{9D58511D-D18C-46E6-ADFB-6CDE1389D37F}" destId="{56015E43-931D-4CAD-85C0-E9EB84437182}" srcOrd="14" destOrd="0" presId="urn:microsoft.com/office/officeart/2005/8/layout/list1#1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#1" minVer="12.0">
  <dgm:title val=""/>
  <dgm:desc val=""/>
  <dgm:catLst>
    <dgm:cat type="list" pri="4000"/>
  </dgm:catLst>
  <dgm:sampData>
    <dgm:dataModel>
      <dgm:ptLst>
        <dgm:pt modelId="0" type="doc">
          <dgm:prSet phldr="1"/>
        </dgm:pt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100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2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presOf/>
        <dgm:constrLst/>
        <dgm:ruleLst/>
      </dgm:layoutNode>
      <dgm:layoutNode name="childText" styleLbl="align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presOf/>
          <dgm:shape xmlns:r="http://schemas.openxmlformats.org/officeDocument/2006/relationships" r:blip="">
            <dgm:adjLst/>
          </dgm:shape>
          <dgm:constr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#1">
  <dgm:title val="Simple 2"/>
  <dgm:desc val="Simple 2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C238408C-6839-46EE-8131-EDA75C487F2E}" type="datetimeFigureOut">
              <a:rPr lang="en-US" smtClean="0"/>
              <a:pPr/>
              <a:t>3/11/2008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>
            <a:extLst/>
          </a:lstStyle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87D77045-401A-4D5E-BFE3-54C21A8A663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3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/>
          </a:p>
        </p:txBody>
      </p:sp>
      <p:sp>
        <p:nvSpPr>
          <p:cNvPr id="36" name="Shape 35"/>
          <p:cNvSpPr>
            <a:spLocks/>
          </p:cNvSpPr>
          <p:nvPr/>
        </p:nvSpPr>
        <p:spPr bwMode="auto">
          <a:xfrm>
            <a:off x="4821864" y="1066800"/>
            <a:ext cx="4343400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/>
          </a:p>
        </p:txBody>
      </p:sp>
      <p:sp>
        <p:nvSpPr>
          <p:cNvPr id="43" name="Shape 42"/>
          <p:cNvSpPr>
            <a:spLocks/>
          </p:cNvSpPr>
          <p:nvPr/>
        </p:nvSpPr>
        <p:spPr bwMode="auto">
          <a:xfrm>
            <a:off x="290624" y="-14176"/>
            <a:ext cx="5562600" cy="6553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/>
          </a:p>
        </p:txBody>
      </p:sp>
      <p:sp>
        <p:nvSpPr>
          <p:cNvPr id="22" name="Shape 21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/>
          </a:p>
        </p:txBody>
      </p:sp>
      <p:sp>
        <p:nvSpPr>
          <p:cNvPr id="24" name="Shape 23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/>
          </a:p>
        </p:txBody>
      </p:sp>
      <p:sp>
        <p:nvSpPr>
          <p:cNvPr id="26" name="Shape 25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/>
          </a:p>
        </p:txBody>
      </p:sp>
      <p:sp>
        <p:nvSpPr>
          <p:cNvPr id="27" name="Shape 26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77000" y="6416675"/>
            <a:ext cx="2133600" cy="365125"/>
          </a:xfrm>
        </p:spPr>
        <p:txBody>
          <a:bodyPr/>
          <a:lstStyle>
            <a:extLst/>
          </a:lstStyle>
          <a:p>
            <a:fld id="{743653DA-8BF4-4869-96FE-9BCF43372D46}" type="datetimeFigureOut">
              <a:rPr lang="en-US" smtClean="0"/>
              <a:pPr/>
              <a:t>3/11/2008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914400" y="6416675"/>
            <a:ext cx="5562600" cy="365125"/>
          </a:xfrm>
        </p:spPr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610600" y="6416675"/>
            <a:ext cx="457200" cy="365125"/>
          </a:xfrm>
        </p:spPr>
        <p:txBody>
          <a:bodyPr/>
          <a:lstStyle>
            <a:extLst/>
          </a:lstStyle>
          <a:p>
            <a:fld id="{72AC53DF-4216-466D-99A7-94400E6C2A2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alpha val="50000"/>
              <a:satMod val="18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33400" y="464504"/>
            <a:ext cx="8153400" cy="774192"/>
          </a:xfrm>
        </p:spPr>
        <p:txBody>
          <a:bodyPr/>
          <a:lstStyle>
            <a:lvl1pPr marR="9144" algn="r">
              <a:defRPr sz="380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838381" y="1371600"/>
            <a:ext cx="3848419" cy="457200"/>
          </a:xfrm>
        </p:spPr>
        <p:txBody>
          <a:bodyPr tIns="0"/>
          <a:lstStyle>
            <a:lvl1pPr marL="0" indent="0" algn="r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59" name="Rectangle 5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60" name="Rectangle 5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62" name="Rectangle 6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7129108-AC8D-4212-9283-60D9E99BF07A}" type="datetimeFigureOut">
              <a:rPr lang="en-US" smtClean="0"/>
              <a:pPr/>
              <a:t>3/11/2008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352800"/>
            <a:ext cx="7772400" cy="1974059"/>
          </a:xfrm>
        </p:spPr>
        <p:txBody>
          <a:bodyPr anchor="b">
            <a:scene3d>
              <a:camera prst="orthographicFront">
                <a:rot lat="0" lon="0" rev="0"/>
              </a:camera>
              <a:lightRig rig="contrasting" dir="t">
                <a:rot lat="0" lon="0" rev="7500000"/>
              </a:lightRig>
            </a:scene3d>
            <a:sp3d contourW="6350" prstMaterial="metal">
              <a:bevelT w="130810" h="31750" prst="relaxedInset"/>
              <a:contourClr>
                <a:schemeClr val="accent1">
                  <a:shade val="75000"/>
                </a:schemeClr>
              </a:contourClr>
            </a:sp3d>
          </a:bodyPr>
          <a:lstStyle>
            <a:lvl1pPr algn="l">
              <a:buNone/>
              <a:defRPr lang="en-US" sz="4000" b="1" cap="all" dirty="0">
                <a:ln/>
                <a:solidFill>
                  <a:schemeClr val="tx1"/>
                </a:solidFill>
                <a:effectLst>
                  <a:reflection blurRad="12700" stA="50000" endPos="50000" dir="5400000" sy="-100000" rotWithShape="0"/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334000"/>
            <a:ext cx="7772400" cy="1052512"/>
          </a:xfrm>
        </p:spPr>
        <p:txBody>
          <a:bodyPr anchor="t"/>
          <a:lstStyle>
            <a:lvl1pPr marL="374904">
              <a:buNone/>
              <a:defRPr sz="20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6DED3D3-6235-4F4C-B439-DF277FB555A7}" type="datetimeFigureOut">
              <a:rPr lang="en-US" smtClean="0"/>
              <a:pPr/>
              <a:t>3/11/2008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6416675"/>
            <a:ext cx="5562600" cy="365125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1295400"/>
          </a:xfrm>
        </p:spPr>
        <p:txBody>
          <a:bodyPr anchor="ctr"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600200"/>
            <a:ext cx="4038600" cy="4525963"/>
          </a:xfrm>
        </p:spPr>
        <p:txBody>
          <a:bodyPr/>
          <a:lstStyle>
            <a:lvl1pPr marL="0" indent="0">
              <a:buFontTx/>
              <a:buNone/>
              <a:defRPr sz="20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B5F1E3E-4B2F-4895-B65E-28B2E64F39F6}" type="datetimeFigureOut">
              <a:rPr lang="en-US" smtClean="0"/>
              <a:pPr/>
              <a:t>3/11/2008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2305044" y="3867144"/>
            <a:ext cx="4533900" cy="1601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0" y="402264"/>
            <a:ext cx="8686800" cy="886265"/>
          </a:xfrm>
          <a:prstGeom prst="rect">
            <a:avLst/>
          </a:prstGeom>
          <a:solidFill>
            <a:schemeClr val="bg2">
              <a:alpha val="50000"/>
              <a:satMod val="18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3085435-8225-4333-BFFA-0096413F0D76}" type="datetimeFigureOut">
              <a:rPr lang="en-US" smtClean="0"/>
              <a:pPr/>
              <a:t>3/11/2008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783C494-2A87-468C-A21B-CB14FB9ABB00}" type="datetimeFigureOut">
              <a:rPr lang="en-US" smtClean="0"/>
              <a:pPr/>
              <a:t>3/11/2008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A180FA0-5B31-4864-A2BB-719EA5A679C6}" type="datetimeFigureOut">
              <a:rPr lang="en-US" smtClean="0"/>
              <a:pPr/>
              <a:t>3/11/2008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BECC0C8-36B8-442A-833D-B6AACE86BB77}" type="datetimeFigureOut">
              <a:rPr lang="en-US" smtClean="0"/>
              <a:pPr/>
              <a:t>3/11/2008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8" name="Group 17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6858000" cy="914400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6712" y="1905000"/>
            <a:ext cx="8778240" cy="4960144"/>
          </a:xfrm>
        </p:spPr>
        <p:txBody>
          <a:bodyPr/>
          <a:lstStyle>
            <a:lvl1pPr>
              <a:buNone/>
              <a:defRPr sz="3200"/>
            </a:lvl1pPr>
            <a:extLst/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14" name="Group 17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1E20EC5-AC53-4169-941E-EDF10CD23748}" type="datetimeFigureOut">
              <a:rPr lang="en-US" smtClean="0"/>
              <a:pPr/>
              <a:t>3/11/2008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>
              <a:defRPr sz="1100">
                <a:solidFill>
                  <a:schemeClr val="tx2"/>
                </a:solidFill>
              </a:defRPr>
            </a:lvl1pPr>
            <a:extLst/>
          </a:lstStyle>
          <a:p>
            <a:fld id="{8D3816DF-213E-421B-92D3-C068DBB023D6}" type="datetimeFigureOut">
              <a:rPr lang="en-US" smtClean="0">
                <a:solidFill>
                  <a:schemeClr val="tx2"/>
                </a:solidFill>
              </a:rPr>
              <a:pPr/>
              <a:t>3/11/2008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>
              <a:defRPr sz="1100">
                <a:solidFill>
                  <a:schemeClr val="tx2"/>
                </a:solidFill>
              </a:defRPr>
            </a:lvl1pPr>
            <a:extLst/>
          </a:lstStyle>
          <a:p>
            <a:pPr algn="r"/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>
              <a:defRPr sz="1200">
                <a:solidFill>
                  <a:schemeClr val="tx2"/>
                </a:solidFill>
              </a:defRPr>
            </a:lvl1pPr>
            <a:extLst/>
          </a:lstStyle>
          <a:p>
            <a:pPr algn="l"/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 algn="l"/>
              <a:t>‹#›</a:t>
            </a:fld>
            <a:endParaRPr lang="en-US" sz="1200">
              <a:solidFill>
                <a:schemeClr val="tx2"/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rtl="0" eaLnBrk="1" latinLnBrk="0" hangingPunct="1">
        <a:spcBef>
          <a:spcPct val="0"/>
        </a:spcBef>
        <a:buNone/>
        <a:defRPr sz="4000" kern="1200" spc="-150" baseline="0">
          <a:solidFill>
            <a:schemeClr val="tx2">
              <a:satMod val="200000"/>
            </a:schemeClr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SzPct val="95000"/>
        <a:buFont typeface="Wingdings"/>
        <a:buChar char="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Software_engineering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en.wikipedia.org/wiki/Software_testing" TargetMode="External"/><Relationship Id="rId4" Type="http://schemas.openxmlformats.org/officeDocument/2006/relationships/hyperlink" Target="http://en.wikipedia.org/wiki/Software_development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tau.ac.il/~nachumd/verify/horror.html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smtClean="0"/>
              <a:t>SQA FUNDAMENtALS </a:t>
            </a:r>
            <a:r>
              <a:rPr sz="2000" smtClean="0">
                <a:solidFill>
                  <a:schemeClr val="accent1"/>
                </a:solidFill>
              </a:rPr>
              <a:t>bootcamp 2008 </a:t>
            </a:r>
            <a:endParaRPr lang="en-US" dirty="0"/>
          </a:p>
        </p:txBody>
      </p:sp>
      <p:sp>
        <p:nvSpPr>
          <p:cNvPr id="5" name="Rectangle 4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r>
              <a:rPr lang="en-US" dirty="0" smtClean="0"/>
              <a:t>A quality journey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Historical Evolution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Since 1980 ….</a:t>
            </a:r>
          </a:p>
          <a:p>
            <a:pPr lvl="1"/>
            <a:r>
              <a:rPr lang="en-US" b="1" dirty="0" smtClean="0">
                <a:solidFill>
                  <a:schemeClr val="bg1"/>
                </a:solidFill>
              </a:rPr>
              <a:t>A competitive market driven by quality </a:t>
            </a:r>
          </a:p>
          <a:p>
            <a:pPr lvl="2"/>
            <a:r>
              <a:rPr lang="en-US" dirty="0" smtClean="0">
                <a:solidFill>
                  <a:schemeClr val="bg1"/>
                </a:solidFill>
              </a:rPr>
              <a:t>New quality models</a:t>
            </a:r>
          </a:p>
          <a:p>
            <a:pPr lvl="2"/>
            <a:r>
              <a:rPr lang="en-US" dirty="0" smtClean="0">
                <a:solidFill>
                  <a:schemeClr val="bg1"/>
                </a:solidFill>
              </a:rPr>
              <a:t>US interested on TQM</a:t>
            </a:r>
          </a:p>
          <a:p>
            <a:pPr lvl="2"/>
            <a:r>
              <a:rPr lang="en-US" dirty="0" smtClean="0">
                <a:solidFill>
                  <a:schemeClr val="bg1"/>
                </a:solidFill>
              </a:rPr>
              <a:t>1987 ISO 9000 (British influence)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Today</a:t>
            </a:r>
          </a:p>
          <a:p>
            <a:pPr lvl="1"/>
            <a:r>
              <a:rPr lang="en-US" b="1" dirty="0" smtClean="0">
                <a:solidFill>
                  <a:schemeClr val="bg1"/>
                </a:solidFill>
              </a:rPr>
              <a:t>ISO 9001-2000</a:t>
            </a:r>
          </a:p>
          <a:p>
            <a:pPr lvl="1"/>
            <a:r>
              <a:rPr lang="en-US" b="1" dirty="0" smtClean="0">
                <a:solidFill>
                  <a:schemeClr val="bg1"/>
                </a:solidFill>
              </a:rPr>
              <a:t>Quality affects societies</a:t>
            </a:r>
          </a:p>
          <a:p>
            <a:pPr lvl="2"/>
            <a:r>
              <a:rPr lang="en-US" dirty="0" smtClean="0">
                <a:solidFill>
                  <a:schemeClr val="bg1"/>
                </a:solidFill>
              </a:rPr>
              <a:t>It is a culture, a strategy, a new style of management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Introduction to SQA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b="1" dirty="0" smtClean="0">
                <a:solidFill>
                  <a:schemeClr val="bg1"/>
                </a:solidFill>
              </a:rPr>
              <a:t>Software Quality Assurance</a:t>
            </a:r>
            <a:r>
              <a:rPr lang="en-US" dirty="0" smtClean="0">
                <a:solidFill>
                  <a:schemeClr val="bg1"/>
                </a:solidFill>
              </a:rPr>
              <a:t> (</a:t>
            </a:r>
            <a:r>
              <a:rPr lang="en-US" b="1" dirty="0" smtClean="0">
                <a:solidFill>
                  <a:schemeClr val="bg1"/>
                </a:solidFill>
              </a:rPr>
              <a:t>SQA</a:t>
            </a:r>
            <a:r>
              <a:rPr lang="en-US" dirty="0" smtClean="0">
                <a:solidFill>
                  <a:schemeClr val="bg1"/>
                </a:solidFill>
              </a:rPr>
              <a:t>) consists of the </a:t>
            </a:r>
            <a:r>
              <a:rPr lang="en-US" dirty="0" smtClean="0">
                <a:solidFill>
                  <a:schemeClr val="bg1"/>
                </a:solidFill>
                <a:hlinkClick r:id="rId3" action="ppaction://hlinkfile"/>
              </a:rPr>
              <a:t>software engineering</a:t>
            </a:r>
            <a:r>
              <a:rPr lang="en-US" dirty="0" smtClean="0">
                <a:solidFill>
                  <a:schemeClr val="bg1"/>
                </a:solidFill>
              </a:rPr>
              <a:t> processes and methods used to ensure quality. SQA encompasses the entire </a:t>
            </a:r>
            <a:r>
              <a:rPr lang="en-US" dirty="0" smtClean="0">
                <a:solidFill>
                  <a:schemeClr val="bg1"/>
                </a:solidFill>
                <a:hlinkClick r:id="rId4" action="ppaction://hlinkfile"/>
              </a:rPr>
              <a:t>software development</a:t>
            </a:r>
            <a:r>
              <a:rPr lang="en-US" dirty="0" smtClean="0">
                <a:solidFill>
                  <a:schemeClr val="bg1"/>
                </a:solidFill>
              </a:rPr>
              <a:t> process, which may include processes such as reviewing requirements documents, source code control, code reviews, change management, configuration management, release management and of course, </a:t>
            </a:r>
            <a:r>
              <a:rPr lang="en-US" dirty="0" smtClean="0">
                <a:solidFill>
                  <a:schemeClr val="bg1"/>
                </a:solidFill>
                <a:hlinkClick r:id="rId5" action="ppaction://hlinkfile"/>
              </a:rPr>
              <a:t>software testing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Objectives of SQA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Only Quality Control (testing) is not enough: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What would you do if your software does not pass the QC test?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QC is a reactive approach, not a proactive one.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Quality Assurance includes Proactive as well as Reactive approaches.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Purpose of SQA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Practically, a zero defect product is not possible to achieve.</a:t>
            </a:r>
          </a:p>
          <a:p>
            <a:r>
              <a:rPr lang="en-US" sz="2800" dirty="0" smtClean="0">
                <a:solidFill>
                  <a:schemeClr val="bg1"/>
                </a:solidFill>
              </a:rPr>
              <a:t>The purpose of quality assurance practices are to </a:t>
            </a:r>
            <a:r>
              <a:rPr lang="en-US" sz="2800" b="1" dirty="0" smtClean="0">
                <a:solidFill>
                  <a:schemeClr val="bg1"/>
                </a:solidFill>
              </a:rPr>
              <a:t>minimize </a:t>
            </a:r>
            <a:r>
              <a:rPr lang="en-US" sz="2800" dirty="0" smtClean="0">
                <a:solidFill>
                  <a:schemeClr val="bg1"/>
                </a:solidFill>
              </a:rPr>
              <a:t>the number of defects.</a:t>
            </a:r>
          </a:p>
          <a:p>
            <a:r>
              <a:rPr lang="en-US" sz="2800" dirty="0" smtClean="0">
                <a:solidFill>
                  <a:schemeClr val="bg1"/>
                </a:solidFill>
              </a:rPr>
              <a:t>How much effort is needed to minimize the number of defects?</a:t>
            </a:r>
          </a:p>
          <a:p>
            <a:pPr lvl="1"/>
            <a:r>
              <a:rPr lang="en-US" sz="2400" dirty="0" smtClean="0">
                <a:solidFill>
                  <a:schemeClr val="bg1"/>
                </a:solidFill>
              </a:rPr>
              <a:t>are you developing a customized project or product?</a:t>
            </a:r>
          </a:p>
          <a:p>
            <a:pPr lvl="1"/>
            <a:r>
              <a:rPr lang="en-US" sz="2400" dirty="0" smtClean="0">
                <a:solidFill>
                  <a:schemeClr val="bg1"/>
                </a:solidFill>
              </a:rPr>
              <a:t>how critical is your application?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lumMod val="20000"/>
                <a:lumOff val="8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bg2">
                <a:tint val="88000"/>
                <a:satMod val="40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Organizational Positioning of SQA (Observed)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grpSp>
        <p:nvGrpSpPr>
          <p:cNvPr id="41" name="Organization Chart 7"/>
          <p:cNvGrpSpPr>
            <a:grpSpLocks noChangeAspect="1"/>
          </p:cNvGrpSpPr>
          <p:nvPr/>
        </p:nvGrpSpPr>
        <p:grpSpPr bwMode="auto">
          <a:xfrm>
            <a:off x="533400" y="553545"/>
            <a:ext cx="9296400" cy="6304455"/>
            <a:chOff x="1440" y="1017"/>
            <a:chExt cx="4176" cy="2832"/>
          </a:xfrm>
        </p:grpSpPr>
        <p:cxnSp>
          <p:nvCxnSpPr>
            <p:cNvPr id="42" name="_s3076"/>
            <p:cNvCxnSpPr>
              <a:cxnSpLocks noChangeShapeType="1"/>
              <a:stCxn id="48" idx="0"/>
              <a:endCxn id="45" idx="2"/>
            </p:cNvCxnSpPr>
            <p:nvPr/>
          </p:nvCxnSpPr>
          <p:spPr bwMode="auto">
            <a:xfrm rot="5400000" flipH="1">
              <a:off x="3826" y="1479"/>
              <a:ext cx="144" cy="740"/>
            </a:xfrm>
            <a:prstGeom prst="bentConnector3">
              <a:avLst>
                <a:gd name="adj1" fmla="val 50000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</p:cxnSp>
        <p:cxnSp>
          <p:nvCxnSpPr>
            <p:cNvPr id="43" name="_s3077"/>
            <p:cNvCxnSpPr>
              <a:cxnSpLocks noChangeShapeType="1"/>
              <a:stCxn id="47" idx="0"/>
              <a:endCxn id="45" idx="2"/>
            </p:cNvCxnSpPr>
            <p:nvPr/>
          </p:nvCxnSpPr>
          <p:spPr bwMode="auto">
            <a:xfrm rot="16200000">
              <a:off x="3457" y="1848"/>
              <a:ext cx="144" cy="1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4" name="_s3078"/>
            <p:cNvCxnSpPr>
              <a:cxnSpLocks noChangeShapeType="1"/>
              <a:stCxn id="46" idx="0"/>
              <a:endCxn id="45" idx="2"/>
            </p:cNvCxnSpPr>
            <p:nvPr/>
          </p:nvCxnSpPr>
          <p:spPr bwMode="auto">
            <a:xfrm rot="16200000">
              <a:off x="3086" y="1479"/>
              <a:ext cx="144" cy="740"/>
            </a:xfrm>
            <a:prstGeom prst="bentConnector3">
              <a:avLst>
                <a:gd name="adj1" fmla="val 50000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</p:cxnSp>
        <p:sp>
          <p:nvSpPr>
            <p:cNvPr id="45" name="_s3079"/>
            <p:cNvSpPr>
              <a:spLocks noChangeArrowheads="1"/>
            </p:cNvSpPr>
            <p:nvPr/>
          </p:nvSpPr>
          <p:spPr bwMode="auto">
            <a:xfrm>
              <a:off x="3211" y="1489"/>
              <a:ext cx="634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rgbClr val="808080">
                  <a:alpha val="50000"/>
                </a:srgbClr>
              </a:outerShdw>
            </a:effectLst>
          </p:spPr>
          <p:txBody>
            <a:bodyPr vert="horz" wrap="none" lIns="58741" tIns="29371" rIns="58741" bIns="29371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CEO</a:t>
              </a:r>
            </a:p>
          </p:txBody>
        </p:sp>
        <p:sp>
          <p:nvSpPr>
            <p:cNvPr id="46" name="_s3080"/>
            <p:cNvSpPr>
              <a:spLocks noChangeArrowheads="1"/>
            </p:cNvSpPr>
            <p:nvPr/>
          </p:nvSpPr>
          <p:spPr bwMode="auto">
            <a:xfrm>
              <a:off x="2471" y="1921"/>
              <a:ext cx="634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rgbClr val="808080">
                  <a:alpha val="50000"/>
                </a:srgbClr>
              </a:outerShdw>
            </a:effectLst>
          </p:spPr>
          <p:txBody>
            <a:bodyPr vert="horz" wrap="none" lIns="58741" tIns="29371" rIns="58741" bIns="29371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Development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Manager</a:t>
              </a:r>
            </a:p>
          </p:txBody>
        </p:sp>
        <p:sp>
          <p:nvSpPr>
            <p:cNvPr id="47" name="_s3081"/>
            <p:cNvSpPr>
              <a:spLocks noChangeArrowheads="1"/>
            </p:cNvSpPr>
            <p:nvPr/>
          </p:nvSpPr>
          <p:spPr bwMode="auto">
            <a:xfrm>
              <a:off x="3211" y="1921"/>
              <a:ext cx="634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rgbClr val="808080">
                  <a:alpha val="50000"/>
                </a:srgbClr>
              </a:outerShdw>
            </a:effectLst>
          </p:spPr>
          <p:txBody>
            <a:bodyPr vert="horz" wrap="none" lIns="58741" tIns="29371" rIns="58741" bIns="29371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HR 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Manager</a:t>
              </a:r>
            </a:p>
          </p:txBody>
        </p:sp>
        <p:sp>
          <p:nvSpPr>
            <p:cNvPr id="48" name="_s3082"/>
            <p:cNvSpPr>
              <a:spLocks noChangeArrowheads="1"/>
            </p:cNvSpPr>
            <p:nvPr/>
          </p:nvSpPr>
          <p:spPr bwMode="auto">
            <a:xfrm>
              <a:off x="3951" y="1921"/>
              <a:ext cx="634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rgbClr val="808080">
                  <a:alpha val="50000"/>
                </a:srgbClr>
              </a:outerShdw>
            </a:effectLst>
          </p:spPr>
          <p:txBody>
            <a:bodyPr vert="horz" wrap="none" lIns="58741" tIns="29371" rIns="58741" bIns="29371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Admin 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Manager</a:t>
              </a:r>
            </a:p>
          </p:txBody>
        </p:sp>
        <p:sp>
          <p:nvSpPr>
            <p:cNvPr id="49" name="_s1034"/>
            <p:cNvSpPr>
              <a:spLocks noChangeArrowheads="1"/>
            </p:cNvSpPr>
            <p:nvPr/>
          </p:nvSpPr>
          <p:spPr bwMode="auto">
            <a:xfrm>
              <a:off x="1968" y="2592"/>
              <a:ext cx="634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rgbClr val="808080">
                  <a:alpha val="50000"/>
                </a:srgbClr>
              </a:outerShdw>
            </a:effectLst>
          </p:spPr>
          <p:txBody>
            <a:bodyPr vert="horz" wrap="none" lIns="58741" tIns="29371" rIns="58741" bIns="29371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SQA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Manager</a:t>
              </a:r>
            </a:p>
          </p:txBody>
        </p:sp>
        <p:cxnSp>
          <p:nvCxnSpPr>
            <p:cNvPr id="50" name="_s1028"/>
            <p:cNvCxnSpPr>
              <a:cxnSpLocks noChangeShapeType="1"/>
              <a:stCxn id="49" idx="3"/>
              <a:endCxn id="46" idx="2"/>
            </p:cNvCxnSpPr>
            <p:nvPr/>
          </p:nvCxnSpPr>
          <p:spPr bwMode="auto">
            <a:xfrm flipV="1">
              <a:off x="2602" y="2209"/>
              <a:ext cx="186" cy="527"/>
            </a:xfrm>
            <a:prstGeom prst="bentConnector2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</p:cxnSp>
        <p:sp>
          <p:nvSpPr>
            <p:cNvPr id="51" name="AutoShape 19"/>
            <p:cNvSpPr>
              <a:spLocks noChangeArrowheads="1"/>
            </p:cNvSpPr>
            <p:nvPr/>
          </p:nvSpPr>
          <p:spPr bwMode="auto">
            <a:xfrm>
              <a:off x="1968" y="3072"/>
              <a:ext cx="634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rgbClr val="808080">
                  <a:alpha val="50000"/>
                </a:srgbClr>
              </a:outerShdw>
            </a:effectLst>
          </p:spPr>
          <p:txBody>
            <a:bodyPr vert="horz" wrap="none" lIns="58741" tIns="29371" rIns="58741" bIns="29371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Project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Manager</a:t>
              </a:r>
            </a:p>
          </p:txBody>
        </p:sp>
        <p:sp>
          <p:nvSpPr>
            <p:cNvPr id="52" name="AutoShape 21"/>
            <p:cNvSpPr>
              <a:spLocks noChangeArrowheads="1"/>
            </p:cNvSpPr>
            <p:nvPr/>
          </p:nvSpPr>
          <p:spPr bwMode="auto">
            <a:xfrm>
              <a:off x="2976" y="2592"/>
              <a:ext cx="634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rgbClr val="808080">
                  <a:alpha val="50000"/>
                </a:srgbClr>
              </a:outerShdw>
            </a:effectLst>
          </p:spPr>
          <p:txBody>
            <a:bodyPr vert="horz" wrap="none" lIns="58741" tIns="29371" rIns="58741" bIns="29371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Project 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100" b="1" dirty="0" smtClean="0">
                  <a:latin typeface="Arial" charset="0"/>
                  <a:cs typeface="Arial" charset="0"/>
                </a:rPr>
                <a:t>Lead 1</a:t>
              </a:r>
              <a:endParaRPr kumimoji="0" lang="en-US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53" name="AutoShape 22"/>
            <p:cNvSpPr>
              <a:spLocks noChangeArrowheads="1"/>
            </p:cNvSpPr>
            <p:nvPr/>
          </p:nvSpPr>
          <p:spPr bwMode="auto">
            <a:xfrm>
              <a:off x="2956" y="3072"/>
              <a:ext cx="634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rgbClr val="808080">
                  <a:alpha val="50000"/>
                </a:srgbClr>
              </a:outerShdw>
            </a:effectLst>
          </p:spPr>
          <p:txBody>
            <a:bodyPr vert="horz" wrap="none" lIns="58741" tIns="29371" rIns="58741" bIns="29371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Project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Lead 2</a:t>
              </a:r>
            </a:p>
          </p:txBody>
        </p:sp>
        <p:cxnSp>
          <p:nvCxnSpPr>
            <p:cNvPr id="54" name="AutoShape 23"/>
            <p:cNvCxnSpPr>
              <a:cxnSpLocks noChangeShapeType="1"/>
              <a:stCxn id="52" idx="1"/>
              <a:endCxn id="46" idx="2"/>
            </p:cNvCxnSpPr>
            <p:nvPr/>
          </p:nvCxnSpPr>
          <p:spPr bwMode="auto">
            <a:xfrm rot="10800000">
              <a:off x="2788" y="2209"/>
              <a:ext cx="188" cy="527"/>
            </a:xfrm>
            <a:prstGeom prst="bentConnector2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</p:cxnSp>
        <p:cxnSp>
          <p:nvCxnSpPr>
            <p:cNvPr id="55" name="AutoShape 24"/>
            <p:cNvCxnSpPr>
              <a:cxnSpLocks noChangeShapeType="1"/>
              <a:stCxn id="53" idx="1"/>
              <a:endCxn id="46" idx="2"/>
            </p:cNvCxnSpPr>
            <p:nvPr/>
          </p:nvCxnSpPr>
          <p:spPr bwMode="auto">
            <a:xfrm rot="10800000">
              <a:off x="2788" y="2209"/>
              <a:ext cx="168" cy="1007"/>
            </a:xfrm>
            <a:prstGeom prst="bentConnector2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</p:cxnSp>
      </p:grpSp>
      <p:cxnSp>
        <p:nvCxnSpPr>
          <p:cNvPr id="18" name="AutoShape 24"/>
          <p:cNvCxnSpPr>
            <a:cxnSpLocks noChangeShapeType="1"/>
            <a:stCxn id="51" idx="3"/>
            <a:endCxn id="46" idx="2"/>
          </p:cNvCxnSpPr>
          <p:nvPr/>
        </p:nvCxnSpPr>
        <p:spPr bwMode="auto">
          <a:xfrm flipV="1">
            <a:off x="3120186" y="3207115"/>
            <a:ext cx="414064" cy="2241733"/>
          </a:xfrm>
          <a:prstGeom prst="bentConnector2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lumMod val="20000"/>
                <a:lumOff val="8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bg2">
                <a:tint val="88000"/>
                <a:satMod val="40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Organizational Positioning of SQA (Recommended)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grpSp>
        <p:nvGrpSpPr>
          <p:cNvPr id="5" name="Organization Chart 4"/>
          <p:cNvGrpSpPr>
            <a:grpSpLocks noChangeAspect="1"/>
          </p:cNvGrpSpPr>
          <p:nvPr/>
        </p:nvGrpSpPr>
        <p:grpSpPr bwMode="auto">
          <a:xfrm>
            <a:off x="533400" y="1143000"/>
            <a:ext cx="8243552" cy="5440363"/>
            <a:chOff x="1368" y="1008"/>
            <a:chExt cx="4320" cy="2851"/>
          </a:xfrm>
        </p:grpSpPr>
        <p:cxnSp>
          <p:nvCxnSpPr>
            <p:cNvPr id="6" name="_s4100"/>
            <p:cNvCxnSpPr>
              <a:cxnSpLocks noChangeShapeType="1"/>
              <a:stCxn id="12" idx="0"/>
              <a:endCxn id="9" idx="2"/>
            </p:cNvCxnSpPr>
            <p:nvPr/>
          </p:nvCxnSpPr>
          <p:spPr bwMode="auto">
            <a:xfrm rot="5400000" flipH="1">
              <a:off x="3826" y="1473"/>
              <a:ext cx="144" cy="740"/>
            </a:xfrm>
            <a:prstGeom prst="bentConnector3">
              <a:avLst>
                <a:gd name="adj1" fmla="val 50000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</p:cxnSp>
        <p:cxnSp>
          <p:nvCxnSpPr>
            <p:cNvPr id="7" name="_s4101"/>
            <p:cNvCxnSpPr>
              <a:cxnSpLocks noChangeShapeType="1"/>
              <a:stCxn id="11" idx="0"/>
              <a:endCxn id="9" idx="2"/>
            </p:cNvCxnSpPr>
            <p:nvPr/>
          </p:nvCxnSpPr>
          <p:spPr bwMode="auto">
            <a:xfrm rot="16200000">
              <a:off x="3457" y="1842"/>
              <a:ext cx="144" cy="1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8" name="_s4102"/>
            <p:cNvCxnSpPr>
              <a:cxnSpLocks noChangeShapeType="1"/>
              <a:stCxn id="10" idx="0"/>
              <a:endCxn id="9" idx="2"/>
            </p:cNvCxnSpPr>
            <p:nvPr/>
          </p:nvCxnSpPr>
          <p:spPr bwMode="auto">
            <a:xfrm rot="16200000">
              <a:off x="3086" y="1473"/>
              <a:ext cx="144" cy="740"/>
            </a:xfrm>
            <a:prstGeom prst="bentConnector3">
              <a:avLst>
                <a:gd name="adj1" fmla="val 50000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</p:cxnSp>
        <p:sp>
          <p:nvSpPr>
            <p:cNvPr id="9" name="_s4103"/>
            <p:cNvSpPr>
              <a:spLocks noChangeArrowheads="1"/>
            </p:cNvSpPr>
            <p:nvPr/>
          </p:nvSpPr>
          <p:spPr bwMode="auto">
            <a:xfrm>
              <a:off x="3211" y="1483"/>
              <a:ext cx="634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rgbClr val="808080">
                  <a:alpha val="50000"/>
                </a:srgbClr>
              </a:outerShdw>
            </a:effectLst>
          </p:spPr>
          <p:txBody>
            <a:bodyPr vert="horz" wrap="none" lIns="58741" tIns="29371" rIns="58741" bIns="29371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CEO</a:t>
              </a:r>
            </a:p>
          </p:txBody>
        </p:sp>
        <p:sp>
          <p:nvSpPr>
            <p:cNvPr id="10" name="_s4104"/>
            <p:cNvSpPr>
              <a:spLocks noChangeArrowheads="1"/>
            </p:cNvSpPr>
            <p:nvPr/>
          </p:nvSpPr>
          <p:spPr bwMode="auto">
            <a:xfrm>
              <a:off x="2471" y="1915"/>
              <a:ext cx="634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rgbClr val="808080">
                  <a:alpha val="50000"/>
                </a:srgbClr>
              </a:outerShdw>
            </a:effectLst>
          </p:spPr>
          <p:txBody>
            <a:bodyPr vert="horz" wrap="none" lIns="58741" tIns="29371" rIns="58741" bIns="29371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Development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Manager</a:t>
              </a:r>
            </a:p>
          </p:txBody>
        </p:sp>
        <p:sp>
          <p:nvSpPr>
            <p:cNvPr id="11" name="_s4105"/>
            <p:cNvSpPr>
              <a:spLocks noChangeArrowheads="1"/>
            </p:cNvSpPr>
            <p:nvPr/>
          </p:nvSpPr>
          <p:spPr bwMode="auto">
            <a:xfrm>
              <a:off x="3211" y="1915"/>
              <a:ext cx="634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rgbClr val="808080">
                  <a:alpha val="50000"/>
                </a:srgbClr>
              </a:outerShdw>
            </a:effectLst>
          </p:spPr>
          <p:txBody>
            <a:bodyPr vert="horz" wrap="none" lIns="58741" tIns="29371" rIns="58741" bIns="29371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SQA 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Manager</a:t>
              </a:r>
            </a:p>
          </p:txBody>
        </p:sp>
        <p:sp>
          <p:nvSpPr>
            <p:cNvPr id="12" name="_s4106"/>
            <p:cNvSpPr>
              <a:spLocks noChangeArrowheads="1"/>
            </p:cNvSpPr>
            <p:nvPr/>
          </p:nvSpPr>
          <p:spPr bwMode="auto">
            <a:xfrm>
              <a:off x="3951" y="1915"/>
              <a:ext cx="634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rgbClr val="808080">
                  <a:alpha val="50000"/>
                </a:srgbClr>
              </a:outerShdw>
            </a:effectLst>
          </p:spPr>
          <p:txBody>
            <a:bodyPr vert="horz" wrap="none" lIns="58741" tIns="29371" rIns="58741" bIns="29371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100" b="1" dirty="0" smtClean="0">
                  <a:latin typeface="Arial" charset="0"/>
                  <a:cs typeface="Arial" charset="0"/>
                </a:rPr>
                <a:t>Core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Manager</a:t>
              </a:r>
            </a:p>
          </p:txBody>
        </p:sp>
        <p:sp>
          <p:nvSpPr>
            <p:cNvPr id="13" name="AutoShape 13"/>
            <p:cNvSpPr>
              <a:spLocks noChangeArrowheads="1"/>
            </p:cNvSpPr>
            <p:nvPr/>
          </p:nvSpPr>
          <p:spPr bwMode="auto">
            <a:xfrm>
              <a:off x="4694" y="1920"/>
              <a:ext cx="634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rgbClr val="808080">
                  <a:alpha val="50000"/>
                </a:srgbClr>
              </a:outerShdw>
            </a:effectLst>
          </p:spPr>
          <p:txBody>
            <a:bodyPr vert="horz" wrap="none" lIns="58741" tIns="29371" rIns="58741" bIns="29371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Support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Manager</a:t>
              </a:r>
            </a:p>
          </p:txBody>
        </p:sp>
        <p:cxnSp>
          <p:nvCxnSpPr>
            <p:cNvPr id="14" name="AutoShape 14"/>
            <p:cNvCxnSpPr>
              <a:cxnSpLocks noChangeShapeType="1"/>
              <a:stCxn id="13" idx="0"/>
              <a:endCxn id="9" idx="2"/>
            </p:cNvCxnSpPr>
            <p:nvPr/>
          </p:nvCxnSpPr>
          <p:spPr bwMode="auto">
            <a:xfrm rot="5400000" flipH="1">
              <a:off x="4195" y="1104"/>
              <a:ext cx="149" cy="1483"/>
            </a:xfrm>
            <a:prstGeom prst="bentConnector3">
              <a:avLst>
                <a:gd name="adj1" fmla="val 49667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</p:cxnSp>
        <p:sp>
          <p:nvSpPr>
            <p:cNvPr id="15" name="AutoShape 15"/>
            <p:cNvSpPr>
              <a:spLocks noChangeArrowheads="1"/>
            </p:cNvSpPr>
            <p:nvPr/>
          </p:nvSpPr>
          <p:spPr bwMode="auto">
            <a:xfrm>
              <a:off x="1728" y="1920"/>
              <a:ext cx="634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rgbClr val="808080">
                  <a:alpha val="50000"/>
                </a:srgbClr>
              </a:outerShdw>
            </a:effectLst>
          </p:spPr>
          <p:txBody>
            <a:bodyPr vert="horz" wrap="none" lIns="58741" tIns="29371" rIns="58741" bIns="29371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Admin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Manager</a:t>
              </a:r>
            </a:p>
          </p:txBody>
        </p:sp>
        <p:cxnSp>
          <p:nvCxnSpPr>
            <p:cNvPr id="16" name="AutoShape 16"/>
            <p:cNvCxnSpPr>
              <a:cxnSpLocks noChangeShapeType="1"/>
              <a:stCxn id="15" idx="0"/>
              <a:endCxn id="9" idx="2"/>
            </p:cNvCxnSpPr>
            <p:nvPr/>
          </p:nvCxnSpPr>
          <p:spPr bwMode="auto">
            <a:xfrm rot="16200000">
              <a:off x="2712" y="1104"/>
              <a:ext cx="149" cy="1483"/>
            </a:xfrm>
            <a:prstGeom prst="bentConnector3">
              <a:avLst>
                <a:gd name="adj1" fmla="val 49667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</p:cxnSp>
        <p:sp>
          <p:nvSpPr>
            <p:cNvPr id="17" name="AutoShape 17"/>
            <p:cNvSpPr>
              <a:spLocks noChangeArrowheads="1"/>
            </p:cNvSpPr>
            <p:nvPr/>
          </p:nvSpPr>
          <p:spPr bwMode="auto">
            <a:xfrm>
              <a:off x="2928" y="2448"/>
              <a:ext cx="634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rgbClr val="808080">
                  <a:alpha val="50000"/>
                </a:srgbClr>
              </a:outerShdw>
            </a:effectLst>
          </p:spPr>
          <p:txBody>
            <a:bodyPr vert="horz" wrap="none" lIns="58741" tIns="29371" rIns="58741" bIns="29371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Project 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Lead 1</a:t>
              </a:r>
            </a:p>
          </p:txBody>
        </p:sp>
        <p:sp>
          <p:nvSpPr>
            <p:cNvPr id="18" name="AutoShape 18"/>
            <p:cNvSpPr>
              <a:spLocks noChangeArrowheads="1"/>
            </p:cNvSpPr>
            <p:nvPr/>
          </p:nvSpPr>
          <p:spPr bwMode="auto">
            <a:xfrm>
              <a:off x="2918" y="2928"/>
              <a:ext cx="634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rgbClr val="808080">
                  <a:alpha val="50000"/>
                </a:srgbClr>
              </a:outerShdw>
            </a:effectLst>
          </p:spPr>
          <p:txBody>
            <a:bodyPr vert="horz" wrap="none" lIns="58741" tIns="29371" rIns="58741" bIns="29371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Project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Lead 2</a:t>
              </a:r>
            </a:p>
          </p:txBody>
        </p:sp>
        <p:cxnSp>
          <p:nvCxnSpPr>
            <p:cNvPr id="19" name="AutoShape 19"/>
            <p:cNvCxnSpPr>
              <a:cxnSpLocks noChangeShapeType="1"/>
              <a:stCxn id="17" idx="1"/>
              <a:endCxn id="10" idx="2"/>
            </p:cNvCxnSpPr>
            <p:nvPr/>
          </p:nvCxnSpPr>
          <p:spPr bwMode="auto">
            <a:xfrm rot="10800000">
              <a:off x="2788" y="2203"/>
              <a:ext cx="140" cy="389"/>
            </a:xfrm>
            <a:prstGeom prst="bentConnector2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</p:cxnSp>
        <p:cxnSp>
          <p:nvCxnSpPr>
            <p:cNvPr id="20" name="AutoShape 20"/>
            <p:cNvCxnSpPr>
              <a:cxnSpLocks noChangeShapeType="1"/>
              <a:stCxn id="18" idx="1"/>
              <a:endCxn id="10" idx="2"/>
            </p:cNvCxnSpPr>
            <p:nvPr/>
          </p:nvCxnSpPr>
          <p:spPr bwMode="auto">
            <a:xfrm rot="10800000">
              <a:off x="2788" y="2203"/>
              <a:ext cx="130" cy="869"/>
            </a:xfrm>
            <a:prstGeom prst="bentConnector2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SQA and SDLC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066800" y="1295400"/>
            <a:ext cx="7543799" cy="50609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SQA responsibilities in a project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Review documents developed by the development team.</a:t>
            </a:r>
          </a:p>
          <a:p>
            <a:r>
              <a:rPr lang="en-US" sz="2800" dirty="0" smtClean="0">
                <a:solidFill>
                  <a:schemeClr val="bg1"/>
                </a:solidFill>
              </a:rPr>
              <a:t>Track the compliance with the standards.</a:t>
            </a:r>
          </a:p>
          <a:p>
            <a:r>
              <a:rPr lang="en-US" sz="2800" dirty="0" smtClean="0">
                <a:solidFill>
                  <a:schemeClr val="bg1"/>
                </a:solidFill>
              </a:rPr>
              <a:t>Development of a QA Plan (test plan + test cases).</a:t>
            </a:r>
          </a:p>
          <a:p>
            <a:r>
              <a:rPr lang="en-US" sz="2800" dirty="0" smtClean="0">
                <a:solidFill>
                  <a:schemeClr val="bg1"/>
                </a:solidFill>
              </a:rPr>
              <a:t>Implementation of test cases (Black Box or Glass Box Testing).</a:t>
            </a:r>
          </a:p>
          <a:p>
            <a:r>
              <a:rPr lang="en-US" sz="2800" dirty="0" smtClean="0">
                <a:solidFill>
                  <a:schemeClr val="bg1"/>
                </a:solidFill>
              </a:rPr>
              <a:t>Management of bug repository.</a:t>
            </a:r>
          </a:p>
          <a:p>
            <a:r>
              <a:rPr lang="en-US" sz="2800" dirty="0" smtClean="0">
                <a:solidFill>
                  <a:schemeClr val="bg1"/>
                </a:solidFill>
              </a:rPr>
              <a:t>Participating in code and design reviews.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Why do we test ?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Some examples of software errors</a:t>
            </a:r>
          </a:p>
          <a:p>
            <a:pPr lvl="1"/>
            <a:r>
              <a:rPr lang="en-US" sz="2400" dirty="0" smtClean="0">
                <a:solidFill>
                  <a:schemeClr val="bg1"/>
                </a:solidFill>
                <a:hlinkClick r:id="rId3"/>
              </a:rPr>
              <a:t>http://www.cs.tau.ac.il/~nachumd/verify/horror.html</a:t>
            </a:r>
            <a:endParaRPr lang="en-US" sz="2400" dirty="0" smtClean="0">
              <a:solidFill>
                <a:schemeClr val="bg1"/>
              </a:solidFill>
            </a:endParaRPr>
          </a:p>
          <a:p>
            <a:r>
              <a:rPr lang="en-US" sz="2800" dirty="0" smtClean="0">
                <a:solidFill>
                  <a:schemeClr val="bg1"/>
                </a:solidFill>
              </a:rPr>
              <a:t>An average person has his own computer at home.</a:t>
            </a:r>
          </a:p>
          <a:p>
            <a:r>
              <a:rPr lang="en-US" sz="2800" dirty="0" smtClean="0">
                <a:solidFill>
                  <a:schemeClr val="bg1"/>
                </a:solidFill>
              </a:rPr>
              <a:t>Free software is even attached to cereal boxes.</a:t>
            </a:r>
          </a:p>
          <a:p>
            <a:r>
              <a:rPr lang="en-US" sz="2800" dirty="0" smtClean="0">
                <a:solidFill>
                  <a:schemeClr val="bg1"/>
                </a:solidFill>
              </a:rPr>
              <a:t>We are surrounded by techie gadgets</a:t>
            </a:r>
          </a:p>
          <a:p>
            <a:pPr lvl="1"/>
            <a:r>
              <a:rPr lang="en-US" sz="2400" dirty="0" smtClean="0">
                <a:solidFill>
                  <a:schemeClr val="bg1"/>
                </a:solidFill>
              </a:rPr>
              <a:t>Cell phones, BB, palms….</a:t>
            </a:r>
          </a:p>
          <a:p>
            <a:r>
              <a:rPr lang="en-US" sz="2800" dirty="0" smtClean="0">
                <a:solidFill>
                  <a:schemeClr val="bg1"/>
                </a:solidFill>
              </a:rPr>
              <a:t>Most of us cannot go a day without logging on the internet to check our mail.</a:t>
            </a:r>
          </a:p>
          <a:p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Software is everywhere. However, it's written by people so it's not perfect</a:t>
            </a:r>
          </a:p>
          <a:p>
            <a:pPr lvl="1">
              <a:buNone/>
            </a:pPr>
            <a:endParaRPr lang="en-US" sz="24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solidFill>
                  <a:schemeClr val="accent2">
                    <a:lumMod val="75000"/>
                  </a:schemeClr>
                </a:solidFill>
              </a:rPr>
              <a:t>Infamous Software errors – life without SQA</a:t>
            </a:r>
            <a:endParaRPr lang="en-US" sz="36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066800" y="1524000"/>
            <a:ext cx="4114800" cy="10668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41148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95000"/>
              <a:buFont typeface="Wingdings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NASA Decides That A Software Error Doomed The Mars Global Surveyor Spacecraft.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NASA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2600" y="1371600"/>
            <a:ext cx="1924050" cy="13430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276600" y="3505200"/>
            <a:ext cx="292419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The Patriot Missile Failure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7" name="Picture 6" descr="patriot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0600" y="2971800"/>
            <a:ext cx="1905000" cy="140017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295400" y="4953000"/>
            <a:ext cx="35052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 smtClean="0">
                <a:solidFill>
                  <a:schemeClr val="bg1"/>
                </a:solidFill>
              </a:rPr>
              <a:t>In August of 2006 a U.S. government student loan service erroneously made personal data public .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9" name="Picture 8" descr="disaster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62600" y="4648200"/>
            <a:ext cx="1270000" cy="1905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Logistics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295400" y="2057400"/>
            <a:ext cx="2933700" cy="227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800600" y="2057400"/>
            <a:ext cx="2962275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Why do we test ?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Testing is a costly activity</a:t>
            </a:r>
          </a:p>
          <a:p>
            <a:r>
              <a:rPr lang="en-US" sz="3200" dirty="0" smtClean="0">
                <a:solidFill>
                  <a:schemeClr val="bg1"/>
                </a:solidFill>
              </a:rPr>
              <a:t>We want to recover some of that cost</a:t>
            </a:r>
          </a:p>
          <a:p>
            <a:r>
              <a:rPr lang="en-US" sz="3200" dirty="0" smtClean="0">
                <a:solidFill>
                  <a:schemeClr val="bg1"/>
                </a:solidFill>
              </a:rPr>
              <a:t>We do this by adding value to, or raising the quality of, the program or system we are testing</a:t>
            </a:r>
          </a:p>
          <a:p>
            <a:r>
              <a:rPr lang="en-US" sz="3200" dirty="0" smtClean="0">
                <a:solidFill>
                  <a:schemeClr val="bg1"/>
                </a:solidFill>
              </a:rPr>
              <a:t>Thus: </a:t>
            </a:r>
            <a:r>
              <a:rPr lang="en-US" sz="3200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Testing is the process of executing a program with the purpose of finding errors</a:t>
            </a:r>
            <a:r>
              <a:rPr lang="en-US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 lvl="1">
              <a:buNone/>
            </a:pPr>
            <a:endParaRPr lang="en-US" sz="24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Introductions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 smtClean="0">
                <a:solidFill>
                  <a:schemeClr val="bg1"/>
                </a:solidFill>
              </a:rPr>
              <a:t>Who am I?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Who are you?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What do I expect?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What skills should you leave here with?</a:t>
            </a:r>
          </a:p>
          <a:p>
            <a:pPr>
              <a:buFontTx/>
              <a:buChar char="-"/>
            </a:pPr>
            <a:endParaRPr lang="en-US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QE Boot camp - 2008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 smtClean="0">
                <a:solidFill>
                  <a:schemeClr val="bg1"/>
                </a:solidFill>
              </a:rPr>
              <a:t>This is a foundation course if you plan to become a Software tester. 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This course is designed to provide a macro overview of the software testing area by covering roles and responsibilities, test techniques and test planning.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19600" y="4724400"/>
            <a:ext cx="2076450" cy="14075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24000" y="4648200"/>
            <a:ext cx="2133600" cy="16055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791200" y="304800"/>
            <a:ext cx="2971800" cy="1533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2" name="Picture 6" descr="Kalua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162800" y="4343400"/>
            <a:ext cx="1143000" cy="19216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Prerequisites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No testing experience needed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Some familiarity with development phases of a project will be helpful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Some puzzle solving and mathematics would help</a:t>
            </a:r>
          </a:p>
          <a:p>
            <a:pPr>
              <a:buFontTx/>
              <a:buChar char="-"/>
            </a:pPr>
            <a:endParaRPr lang="en-US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Agenda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Rectangle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>
            <a:extLst/>
          </a:lstStyle>
          <a:p>
            <a:pPr>
              <a:lnSpc>
                <a:spcPct val="114000"/>
              </a:lnSpc>
            </a:pPr>
            <a:r>
              <a:rPr lang="en-US" dirty="0" smtClean="0"/>
              <a:t>- We will define the SQA process</a:t>
            </a:r>
          </a:p>
          <a:p>
            <a:pPr>
              <a:lnSpc>
                <a:spcPct val="114000"/>
              </a:lnSpc>
            </a:pPr>
            <a:r>
              <a:rPr lang="en-US" dirty="0" smtClean="0"/>
              <a:t>- Identify SQA relationship with SDLC</a:t>
            </a:r>
          </a:p>
          <a:p>
            <a:pPr>
              <a:lnSpc>
                <a:spcPct val="114000"/>
              </a:lnSpc>
            </a:pPr>
            <a:r>
              <a:rPr lang="en-US" dirty="0" smtClean="0"/>
              <a:t>- Importance of SQA on the SDLC</a:t>
            </a:r>
          </a:p>
          <a:p>
            <a:pPr>
              <a:lnSpc>
                <a:spcPct val="114000"/>
              </a:lnSpc>
            </a:pPr>
            <a:r>
              <a:rPr lang="en-US" dirty="0" smtClean="0"/>
              <a:t>- Activities and responsibilities of the SQA team</a:t>
            </a:r>
          </a:p>
          <a:p>
            <a:pPr>
              <a:lnSpc>
                <a:spcPct val="114000"/>
              </a:lnSpc>
            </a:pPr>
            <a:r>
              <a:rPr lang="en-US" dirty="0" smtClean="0"/>
              <a:t>- Difference with SQE, Testing</a:t>
            </a:r>
          </a:p>
          <a:p>
            <a:pPr>
              <a:lnSpc>
                <a:spcPct val="114000"/>
              </a:lnSpc>
            </a:pPr>
            <a:r>
              <a:rPr lang="en-US" dirty="0" smtClean="0"/>
              <a:t>- Responsibilities of a tester</a:t>
            </a:r>
          </a:p>
          <a:p>
            <a:pPr>
              <a:lnSpc>
                <a:spcPct val="114000"/>
              </a:lnSpc>
            </a:pPr>
            <a:r>
              <a:rPr lang="en-US" dirty="0" smtClean="0"/>
              <a:t>- Software testing</a:t>
            </a:r>
          </a:p>
          <a:p>
            <a:pPr>
              <a:lnSpc>
                <a:spcPct val="114000"/>
              </a:lnSpc>
            </a:pPr>
            <a:r>
              <a:rPr lang="en-US" dirty="0" smtClean="0"/>
              <a:t>- Characteristics of a good software tester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</p:nvPr>
        </p:nvGraphicFramePr>
        <p:xfrm>
          <a:off x="4724400" y="1676400"/>
          <a:ext cx="441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What is Quality ?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Popular views about quality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Quality related to class and taste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Quality is related to quality life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Quality, simplistically, means that a product should meet its specification.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Quality – </a:t>
            </a:r>
            <a:r>
              <a:rPr lang="en-US" dirty="0" smtClean="0">
                <a:solidFill>
                  <a:schemeClr val="bg1"/>
                </a:solidFill>
              </a:rPr>
              <a:t>the degree of excellence of something. We measure the excellence of software via a set of attributes.  [Glass1992]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Software Quality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Software quality is :</a:t>
            </a:r>
          </a:p>
          <a:p>
            <a:pPr lvl="1" algn="just"/>
            <a:r>
              <a:rPr lang="en-US" sz="2400" dirty="0" smtClean="0">
                <a:solidFill>
                  <a:schemeClr val="bg1"/>
                </a:solidFill>
              </a:rPr>
              <a:t>The degree to which a system, component, or process meets customer or user needs or expectations.					[IEEE_Std_610.12-1990]</a:t>
            </a:r>
            <a:endParaRPr lang="en-US" b="1" dirty="0" smtClean="0">
              <a:solidFill>
                <a:schemeClr val="bg1"/>
              </a:solidFill>
            </a:endParaRPr>
          </a:p>
          <a:p>
            <a:pPr lvl="1" algn="just"/>
            <a:r>
              <a:rPr lang="en-US" dirty="0" smtClean="0">
                <a:solidFill>
                  <a:schemeClr val="bg1"/>
                </a:solidFill>
              </a:rPr>
              <a:t>Conformance to explicitly stated functional and performance requirements, explicitly documented development standards, and implicit characteristics that are expected of all professionally developed software.								[Pressman2004]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Historical Evolution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Until 1940</a:t>
            </a:r>
          </a:p>
          <a:p>
            <a:pPr lvl="1"/>
            <a:r>
              <a:rPr lang="en-US" b="1" dirty="0" smtClean="0">
                <a:solidFill>
                  <a:schemeClr val="bg1"/>
                </a:solidFill>
              </a:rPr>
              <a:t>Individual task control </a:t>
            </a:r>
          </a:p>
          <a:p>
            <a:pPr lvl="2"/>
            <a:r>
              <a:rPr lang="en-US" dirty="0" smtClean="0">
                <a:solidFill>
                  <a:schemeClr val="bg1"/>
                </a:solidFill>
              </a:rPr>
              <a:t>1918 Ford Motor Company</a:t>
            </a:r>
          </a:p>
          <a:p>
            <a:pPr lvl="2"/>
            <a:r>
              <a:rPr lang="en-US" dirty="0" smtClean="0">
                <a:solidFill>
                  <a:schemeClr val="bg1"/>
                </a:solidFill>
              </a:rPr>
              <a:t>1930 Bell Labs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Until 1980</a:t>
            </a:r>
          </a:p>
          <a:p>
            <a:pPr lvl="1"/>
            <a:r>
              <a:rPr lang="en-US" b="1" dirty="0" smtClean="0">
                <a:solidFill>
                  <a:schemeClr val="bg1"/>
                </a:solidFill>
              </a:rPr>
              <a:t>Statistical control</a:t>
            </a:r>
          </a:p>
          <a:p>
            <a:pPr lvl="2"/>
            <a:r>
              <a:rPr lang="en-US" dirty="0" smtClean="0">
                <a:solidFill>
                  <a:schemeClr val="bg1"/>
                </a:solidFill>
              </a:rPr>
              <a:t>Less competitive market</a:t>
            </a:r>
          </a:p>
          <a:p>
            <a:pPr lvl="2"/>
            <a:r>
              <a:rPr lang="en-US" dirty="0" smtClean="0">
                <a:solidFill>
                  <a:schemeClr val="bg1"/>
                </a:solidFill>
              </a:rPr>
              <a:t>No defect products ship to market</a:t>
            </a:r>
          </a:p>
          <a:p>
            <a:pPr lvl="2"/>
            <a:r>
              <a:rPr lang="en-US" b="1" dirty="0" smtClean="0">
                <a:solidFill>
                  <a:schemeClr val="bg1"/>
                </a:solidFill>
              </a:rPr>
              <a:t>1970 Japan Total</a:t>
            </a:r>
            <a:r>
              <a:rPr lang="en-US" b="1" dirty="0" smtClean="0">
                <a:solidFill>
                  <a:srgbClr val="FF0000"/>
                </a:solidFill>
              </a:rPr>
              <a:t>..</a:t>
            </a:r>
            <a:r>
              <a:rPr lang="en-US" b="1" dirty="0" smtClean="0">
                <a:solidFill>
                  <a:schemeClr val="bg1"/>
                </a:solidFill>
              </a:rPr>
              <a:t> Quality Control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roducingPowerPoint2007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53000"/>
                <a:satMod val="200000"/>
              </a:schemeClr>
              <a:schemeClr val="phClr">
                <a:tint val="78000"/>
                <a:satMod val="230000"/>
              </a:schemeClr>
            </a:duotone>
          </a:blip>
          <a:tile tx="0" ty="0" sx="90000" sy="9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IntroducingPowerPoint2007</Template>
  <TotalTime>0</TotalTime>
  <Words>780</Words>
  <Application>Microsoft Office PowerPoint</Application>
  <PresentationFormat>On-screen Show (4:3)</PresentationFormat>
  <Paragraphs>147</Paragraphs>
  <Slides>20</Slides>
  <Notes>18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IntroducingPowerPoint2007</vt:lpstr>
      <vt:lpstr>SQA FUNDAMENtALS bootcamp 2008 </vt:lpstr>
      <vt:lpstr>Logistics</vt:lpstr>
      <vt:lpstr>Introductions</vt:lpstr>
      <vt:lpstr>QE Boot camp - 2008</vt:lpstr>
      <vt:lpstr>Prerequisites</vt:lpstr>
      <vt:lpstr>Agenda</vt:lpstr>
      <vt:lpstr>What is Quality ?</vt:lpstr>
      <vt:lpstr>Software Quality</vt:lpstr>
      <vt:lpstr>Historical Evolution</vt:lpstr>
      <vt:lpstr>Historical Evolution</vt:lpstr>
      <vt:lpstr>Introduction to SQA</vt:lpstr>
      <vt:lpstr>Objectives of SQA</vt:lpstr>
      <vt:lpstr>Purpose of SQA</vt:lpstr>
      <vt:lpstr>Organizational Positioning of SQA (Observed)</vt:lpstr>
      <vt:lpstr>Organizational Positioning of SQA (Recommended)</vt:lpstr>
      <vt:lpstr>SQA and SDLC</vt:lpstr>
      <vt:lpstr>SQA responsibilities in a project</vt:lpstr>
      <vt:lpstr>Why do we test ?</vt:lpstr>
      <vt:lpstr>Infamous Software errors – life without SQA</vt:lpstr>
      <vt:lpstr>Why do we test ?</vt:lpstr>
    </vt:vector>
  </TitlesOfParts>
  <Manager/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2008-03-03T23:21:24Z</dcterms:created>
  <dcterms:modified xsi:type="dcterms:W3CDTF">2008-03-11T20:40:46Z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1033</vt:i4>
  </property>
  <property fmtid="{D5CDD505-2E9C-101B-9397-08002B2CF9AE}" pid="3" name="_Version">
    <vt:lpwstr>12.0.4518</vt:lpwstr>
  </property>
</Properties>
</file>