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60" r:id="rId2"/>
    <p:sldId id="296" r:id="rId3"/>
    <p:sldId id="331" r:id="rId4"/>
    <p:sldId id="302" r:id="rId5"/>
    <p:sldId id="301" r:id="rId6"/>
    <p:sldId id="300" r:id="rId7"/>
    <p:sldId id="303" r:id="rId8"/>
    <p:sldId id="305" r:id="rId9"/>
    <p:sldId id="304" r:id="rId10"/>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77777"/>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5" d="100"/>
          <a:sy n="95" d="100"/>
        </p:scale>
        <p:origin x="-114"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C238408C-6839-46EE-8131-EDA75C487F2E}" type="datetimeFigureOut">
              <a:rPr lang="en-US" smtClean="0"/>
              <a:pPr/>
              <a:t>3/10/2008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87D77045-401A-4D5E-BFE3-54C21A8A66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4"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36"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43" name="Shape 42"/>
          <p:cNvSpPr>
            <a:spLocks/>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2"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4"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6"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7"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8" name="Date Placeholder 27"/>
          <p:cNvSpPr>
            <a:spLocks noGrp="1"/>
          </p:cNvSpPr>
          <p:nvPr>
            <p:ph type="dt" sz="half" idx="10"/>
          </p:nvPr>
        </p:nvSpPr>
        <p:spPr>
          <a:xfrm>
            <a:off x="6477000" y="6416675"/>
            <a:ext cx="2133600" cy="365125"/>
          </a:xfrm>
        </p:spPr>
        <p:txBody>
          <a:bodyPr/>
          <a:lstStyle>
            <a:extLst/>
          </a:lstStyle>
          <a:p>
            <a:fld id="{743653DA-8BF4-4869-96FE-9BCF43372D46}" type="datetimeFigureOut">
              <a:rPr lang="en-US" smtClean="0"/>
              <a:pPr/>
              <a:t>3/10/2008</a:t>
            </a:fld>
            <a:endParaRPr lang="en-US"/>
          </a:p>
        </p:txBody>
      </p:sp>
      <p:sp>
        <p:nvSpPr>
          <p:cNvPr id="17" name="Footer Placeholder 16"/>
          <p:cNvSpPr>
            <a:spLocks noGrp="1"/>
          </p:cNvSpPr>
          <p:nvPr>
            <p:ph type="ftr" sz="quarter" idx="11"/>
          </p:nvPr>
        </p:nvSpPr>
        <p:spPr>
          <a:xfrm>
            <a:off x="914400" y="6416675"/>
            <a:ext cx="5562600" cy="365125"/>
          </a:xfrm>
        </p:spPr>
        <p:txBody>
          <a:bodyPr/>
          <a:lstStyle>
            <a:extLst/>
          </a:lstStyle>
          <a:p>
            <a:endParaRPr lang="en-US" dirty="0"/>
          </a:p>
        </p:txBody>
      </p:sp>
      <p:sp>
        <p:nvSpPr>
          <p:cNvPr id="29" name="Slide Number Placeholder 28"/>
          <p:cNvSpPr>
            <a:spLocks noGrp="1"/>
          </p:cNvSpPr>
          <p:nvPr>
            <p:ph type="sldNum" sz="quarter" idx="12"/>
          </p:nvPr>
        </p:nvSpPr>
        <p:spPr>
          <a:xfrm>
            <a:off x="8610600" y="6416675"/>
            <a:ext cx="457200" cy="365125"/>
          </a:xfrm>
        </p:spPr>
        <p:txBody>
          <a:bodyPr/>
          <a:lstStyle>
            <a:extLst/>
          </a:lstStyle>
          <a:p>
            <a:fld id="{72AC53DF-4216-466D-99A7-94400E6C2A2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Title 7"/>
          <p:cNvSpPr>
            <a:spLocks noGrp="1"/>
          </p:cNvSpPr>
          <p:nvPr>
            <p:ph type="ctrTitle"/>
          </p:nvPr>
        </p:nvSpPr>
        <p:spPr>
          <a:xfrm>
            <a:off x="533400" y="464504"/>
            <a:ext cx="8153400" cy="774192"/>
          </a:xfrm>
        </p:spPr>
        <p:txBody>
          <a:bodyPr/>
          <a:lstStyle>
            <a:lvl1pPr marR="9144" algn="r">
              <a:defRPr sz="3800"/>
            </a:lvl1pPr>
            <a:extLst/>
          </a:lstStyle>
          <a:p>
            <a:r>
              <a:rPr lang="en-US"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B7129108-AC8D-4212-9283-60D9E99BF07A}" type="datetimeFigureOut">
              <a:rPr lang="en-US" smtClean="0"/>
              <a:pPr/>
              <a:t>3/10/2008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nchor="t"/>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extLst/>
          </a:lstStyle>
          <a:p>
            <a:fld id="{B6DED3D3-6235-4F4C-B439-DF277FB555A7}" type="datetimeFigureOut">
              <a:rPr lang="en-US" smtClean="0"/>
              <a:pPr/>
              <a:t>3/10/2008</a:t>
            </a:fld>
            <a:endParaRPr lang="en-US"/>
          </a:p>
        </p:txBody>
      </p:sp>
      <p:sp>
        <p:nvSpPr>
          <p:cNvPr id="5" name="Footer Placeholder 4"/>
          <p:cNvSpPr>
            <a:spLocks noGrp="1"/>
          </p:cNvSpPr>
          <p:nvPr>
            <p:ph type="ftr" sz="quarter" idx="11"/>
          </p:nvPr>
        </p:nvSpPr>
        <p:spPr>
          <a:xfrm>
            <a:off x="914400" y="6416675"/>
            <a:ext cx="5562600" cy="365125"/>
          </a:xfrm>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extLst/>
          </a:lstStyle>
          <a:p>
            <a:fld id="{3B5F1E3E-4B2F-4895-B65E-28B2E64F39F6}" type="datetimeFigureOut">
              <a:rPr lang="en-US" smtClean="0"/>
              <a:pPr/>
              <a:t>3/10/2008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cxnSp>
        <p:nvCxnSpPr>
          <p:cNvPr id="9" name="Straight Connector 8"/>
          <p:cNvCxnSpPr/>
          <p:nvPr/>
        </p:nvCxnSpPr>
        <p:spPr>
          <a:xfrm rot="5400000">
            <a:off x="2305044" y="3867144"/>
            <a:ext cx="4533900" cy="1601"/>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extLst/>
          </a:lstStyle>
          <a:p>
            <a:fld id="{63085435-8225-4333-BFFA-0096413F0D76}" type="datetimeFigureOut">
              <a:rPr lang="en-US" smtClean="0"/>
              <a:pPr/>
              <a:t>3/10/2008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D93096-5B34-4342-9326-69289CEAE4C2}"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0783C494-2A87-468C-A21B-CB14FB9ABB00}" type="datetimeFigureOut">
              <a:rPr lang="en-US" smtClean="0"/>
              <a:pPr/>
              <a:t>3/10/2008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180FA0-5B31-4864-A2BB-719EA5A679C6}" type="datetimeFigureOut">
              <a:rPr lang="en-US" smtClean="0"/>
              <a:pPr/>
              <a:t>3/10/2008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extLst/>
          </a:lstStyle>
          <a:p>
            <a:fld id="{4BECC0C8-36B8-442A-833D-B6AACE86BB77}" type="datetimeFigureOut">
              <a:rPr lang="en-US" smtClean="0"/>
              <a:pPr/>
              <a:t>3/10/2008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extLst/>
          </a:lstStyle>
          <a:p>
            <a:r>
              <a:rPr lang="en-US"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extLst/>
          </a:lstStyle>
          <a:p>
            <a:fld id="{51E20EC5-AC53-4169-941E-EDF10CD23748}" type="datetimeFigureOut">
              <a:rPr lang="en-US" smtClean="0"/>
              <a:pPr/>
              <a:t>3/10/2008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lang="en-US" smtClean="0"/>
              <a:t>Click to edit Master title style</a:t>
            </a:r>
            <a:endParaRPr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a:defRPr sz="1100">
                <a:solidFill>
                  <a:schemeClr val="tx2"/>
                </a:solidFill>
              </a:defRPr>
            </a:lvl1pPr>
            <a:extLst/>
          </a:lstStyle>
          <a:p>
            <a:fld id="{8D3816DF-213E-421B-92D3-C068DBB023D6}" type="datetimeFigureOut">
              <a:rPr lang="en-US" smtClean="0">
                <a:solidFill>
                  <a:schemeClr val="tx2"/>
                </a:solidFill>
              </a:rPr>
              <a:pPr/>
              <a:t>3/10/2008</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a:defRPr sz="1100">
                <a:solidFill>
                  <a:schemeClr val="tx2"/>
                </a:solidFill>
              </a:defRPr>
            </a:lvl1pPr>
            <a:extLst/>
          </a:lstStyle>
          <a:p>
            <a:pPr algn="r"/>
            <a:endParaRPr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a:defRPr sz="1200">
                <a:solidFill>
                  <a:schemeClr val="tx2"/>
                </a:solidFill>
              </a:defRPr>
            </a:lvl1pPr>
            <a:extLst/>
          </a:lstStyle>
          <a:p>
            <a:pPr algn="l"/>
            <a:fld id="{72AC53DF-4216-466D-99A7-94400E6C2A25}" type="slidenum">
              <a:rPr lang="en-US" sz="1200" smtClean="0">
                <a:solidFill>
                  <a:schemeClr val="tx2"/>
                </a:solidFill>
              </a:rPr>
              <a:pPr algn="l"/>
              <a:t>‹#›</a:t>
            </a:fld>
            <a:endParaRPr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mputer_program" TargetMode="External"/><Relationship Id="rId2" Type="http://schemas.openxmlformats.org/officeDocument/2006/relationships/hyperlink" Target="http://en.wikipedia.org/wiki/Fault_(technology)" TargetMode="External"/><Relationship Id="rId1" Type="http://schemas.openxmlformats.org/officeDocument/2006/relationships/slideLayout" Target="../slideLayouts/slideLayout2.xml"/><Relationship Id="rId6" Type="http://schemas.openxmlformats.org/officeDocument/2006/relationships/hyperlink" Target="http://en.wikipedia.org/wiki/Compiler" TargetMode="External"/><Relationship Id="rId5" Type="http://schemas.openxmlformats.org/officeDocument/2006/relationships/hyperlink" Target="http://en.wikipedia.org/wiki/Software_architecture" TargetMode="External"/><Relationship Id="rId4" Type="http://schemas.openxmlformats.org/officeDocument/2006/relationships/hyperlink" Target="http://en.wikipedia.org/wiki/Source_cod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What is a BUG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What is a bug ?</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defRPr/>
            </a:pPr>
            <a:r>
              <a:rPr lang="en-US" dirty="0" smtClean="0">
                <a:solidFill>
                  <a:schemeClr val="bg1"/>
                </a:solidFill>
              </a:rPr>
              <a:t>Software doesn’t work properly</a:t>
            </a:r>
          </a:p>
          <a:p>
            <a:pPr>
              <a:defRPr/>
            </a:pPr>
            <a:r>
              <a:rPr lang="en-US" dirty="0" smtClean="0">
                <a:solidFill>
                  <a:schemeClr val="bg1"/>
                </a:solidFill>
              </a:rPr>
              <a:t>Cause of catastrophic results and loss of life.</a:t>
            </a:r>
          </a:p>
          <a:p>
            <a:pPr>
              <a:defRPr/>
            </a:pPr>
            <a:r>
              <a:rPr lang="en-US" dirty="0" smtClean="0">
                <a:solidFill>
                  <a:schemeClr val="bg1"/>
                </a:solidFill>
              </a:rPr>
              <a:t>Software failure.</a:t>
            </a:r>
          </a:p>
          <a:p>
            <a:pPr lvl="1">
              <a:defRPr/>
            </a:pPr>
            <a:r>
              <a:rPr lang="en-US" dirty="0" smtClean="0">
                <a:solidFill>
                  <a:schemeClr val="bg1"/>
                </a:solidFill>
              </a:rPr>
              <a:t>Defect</a:t>
            </a:r>
          </a:p>
          <a:p>
            <a:pPr lvl="1">
              <a:defRPr/>
            </a:pPr>
            <a:r>
              <a:rPr lang="en-US" dirty="0" smtClean="0">
                <a:solidFill>
                  <a:schemeClr val="bg1"/>
                </a:solidFill>
              </a:rPr>
              <a:t>Fault</a:t>
            </a:r>
          </a:p>
          <a:p>
            <a:pPr lvl="1">
              <a:defRPr/>
            </a:pPr>
            <a:r>
              <a:rPr lang="en-US" dirty="0" smtClean="0">
                <a:solidFill>
                  <a:schemeClr val="bg1"/>
                </a:solidFill>
              </a:rPr>
              <a:t>Incident</a:t>
            </a:r>
          </a:p>
          <a:p>
            <a:pPr lvl="1">
              <a:defRPr/>
            </a:pPr>
            <a:r>
              <a:rPr lang="en-US" dirty="0" smtClean="0">
                <a:solidFill>
                  <a:schemeClr val="bg1"/>
                </a:solidFill>
              </a:rPr>
              <a:t>Problem</a:t>
            </a:r>
          </a:p>
          <a:p>
            <a:pPr lvl="1">
              <a:defRPr/>
            </a:pPr>
            <a:r>
              <a:rPr lang="en-US" dirty="0" smtClean="0">
                <a:solidFill>
                  <a:schemeClr val="bg1"/>
                </a:solidFill>
              </a:rPr>
              <a:t>Error</a:t>
            </a:r>
          </a:p>
        </p:txBody>
      </p:sp>
      <p:pic>
        <p:nvPicPr>
          <p:cNvPr id="4" name="Picture 2"/>
          <p:cNvPicPr>
            <a:picLocks noChangeAspect="1" noChangeArrowheads="1"/>
          </p:cNvPicPr>
          <p:nvPr/>
        </p:nvPicPr>
        <p:blipFill>
          <a:blip r:embed="rId2"/>
          <a:srcRect/>
          <a:stretch>
            <a:fillRect/>
          </a:stretch>
        </p:blipFill>
        <p:spPr bwMode="auto">
          <a:xfrm>
            <a:off x="6324600" y="3048000"/>
            <a:ext cx="2085975" cy="277177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Some definitions</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3200" dirty="0" smtClean="0">
                <a:solidFill>
                  <a:schemeClr val="bg1"/>
                </a:solidFill>
                <a:effectLst>
                  <a:outerShdw blurRad="38100" dist="38100" dir="2700000" algn="tl">
                    <a:srgbClr val="000000">
                      <a:alpha val="43137"/>
                    </a:srgbClr>
                  </a:outerShdw>
                </a:effectLst>
              </a:rPr>
              <a:t>Error</a:t>
            </a:r>
            <a:r>
              <a:rPr lang="en-US" sz="3200" dirty="0" smtClean="0">
                <a:solidFill>
                  <a:schemeClr val="bg1"/>
                </a:solidFill>
              </a:rPr>
              <a:t> – a mistake in design, coding, requirements, even testing</a:t>
            </a:r>
          </a:p>
          <a:p>
            <a:r>
              <a:rPr lang="en-US" sz="3200" dirty="0" smtClean="0">
                <a:solidFill>
                  <a:schemeClr val="bg1"/>
                </a:solidFill>
                <a:effectLst>
                  <a:outerShdw blurRad="38100" dist="38100" dir="2700000" algn="tl">
                    <a:srgbClr val="000000">
                      <a:alpha val="43137"/>
                    </a:srgbClr>
                  </a:outerShdw>
                </a:effectLst>
              </a:rPr>
              <a:t>Fault</a:t>
            </a:r>
            <a:r>
              <a:rPr lang="en-US" sz="3200" dirty="0" smtClean="0">
                <a:solidFill>
                  <a:schemeClr val="bg1"/>
                </a:solidFill>
              </a:rPr>
              <a:t> – the representation of the error</a:t>
            </a:r>
          </a:p>
          <a:p>
            <a:r>
              <a:rPr lang="en-US" sz="3200" dirty="0" smtClean="0">
                <a:solidFill>
                  <a:schemeClr val="bg1"/>
                </a:solidFill>
                <a:effectLst>
                  <a:outerShdw blurRad="38100" dist="38100" dir="2700000" algn="tl">
                    <a:srgbClr val="000000">
                      <a:alpha val="43137"/>
                    </a:srgbClr>
                  </a:outerShdw>
                </a:effectLst>
              </a:rPr>
              <a:t>Failure</a:t>
            </a:r>
            <a:r>
              <a:rPr lang="en-US" sz="3200" dirty="0" smtClean="0">
                <a:solidFill>
                  <a:schemeClr val="bg1"/>
                </a:solidFill>
              </a:rPr>
              <a:t> – what happens when the fault “executes”</a:t>
            </a:r>
          </a:p>
          <a:p>
            <a:r>
              <a:rPr lang="en-US" sz="3200" dirty="0" smtClean="0">
                <a:solidFill>
                  <a:schemeClr val="bg1"/>
                </a:solidFill>
                <a:effectLst>
                  <a:outerShdw blurRad="38100" dist="38100" dir="2700000" algn="tl">
                    <a:srgbClr val="000000">
                      <a:alpha val="43137"/>
                    </a:srgbClr>
                  </a:outerShdw>
                </a:effectLst>
              </a:rPr>
              <a:t>Incident</a:t>
            </a:r>
            <a:r>
              <a:rPr lang="en-US" sz="3200" dirty="0" smtClean="0">
                <a:solidFill>
                  <a:schemeClr val="bg1"/>
                </a:solidFill>
              </a:rPr>
              <a:t> – the user-visible manifestation of the failure </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What is a bug ?</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fontScale="92500" lnSpcReduction="20000"/>
          </a:bodyPr>
          <a:lstStyle/>
          <a:p>
            <a:pPr algn="just">
              <a:defRPr/>
            </a:pPr>
            <a:r>
              <a:rPr lang="en-US" dirty="0" smtClean="0">
                <a:solidFill>
                  <a:schemeClr val="bg1"/>
                </a:solidFill>
              </a:rPr>
              <a:t>Software bug is an error, flaw, mistake, failure, or </a:t>
            </a:r>
            <a:r>
              <a:rPr lang="en-US" dirty="0" smtClean="0">
                <a:solidFill>
                  <a:schemeClr val="bg1"/>
                </a:solidFill>
                <a:hlinkClick r:id="rId2" action="ppaction://hlinkfile" tooltip="Fault (technology)"/>
              </a:rPr>
              <a:t>fault</a:t>
            </a:r>
            <a:r>
              <a:rPr lang="en-US" dirty="0" smtClean="0">
                <a:solidFill>
                  <a:schemeClr val="bg1"/>
                </a:solidFill>
              </a:rPr>
              <a:t> in a </a:t>
            </a:r>
            <a:r>
              <a:rPr lang="en-US" dirty="0" smtClean="0">
                <a:solidFill>
                  <a:schemeClr val="bg1"/>
                </a:solidFill>
                <a:hlinkClick r:id="rId3" action="ppaction://hlinkfile" tooltip="Computer program"/>
              </a:rPr>
              <a:t>computer program</a:t>
            </a:r>
            <a:r>
              <a:rPr lang="en-US" dirty="0" smtClean="0">
                <a:solidFill>
                  <a:schemeClr val="bg1"/>
                </a:solidFill>
              </a:rPr>
              <a:t> that prevents it from behaving as intended (e.g., producing an incorrect result). Most bugs arise from mistakes and errors made by people in either a program's </a:t>
            </a:r>
            <a:r>
              <a:rPr lang="en-US" dirty="0" smtClean="0">
                <a:solidFill>
                  <a:schemeClr val="bg1"/>
                </a:solidFill>
                <a:hlinkClick r:id="rId4" action="ppaction://hlinkfile" tooltip="Source code"/>
              </a:rPr>
              <a:t>source code</a:t>
            </a:r>
            <a:r>
              <a:rPr lang="en-US" dirty="0" smtClean="0">
                <a:solidFill>
                  <a:schemeClr val="bg1"/>
                </a:solidFill>
              </a:rPr>
              <a:t> or its </a:t>
            </a:r>
            <a:r>
              <a:rPr lang="en-US" dirty="0" smtClean="0">
                <a:solidFill>
                  <a:schemeClr val="bg1"/>
                </a:solidFill>
                <a:hlinkClick r:id="rId5" action="ppaction://hlinkfile" tooltip="Software architecture"/>
              </a:rPr>
              <a:t>design</a:t>
            </a:r>
            <a:r>
              <a:rPr lang="en-US" dirty="0" smtClean="0">
                <a:solidFill>
                  <a:schemeClr val="bg1"/>
                </a:solidFill>
              </a:rPr>
              <a:t>, and a few are caused by </a:t>
            </a:r>
            <a:r>
              <a:rPr lang="en-US" dirty="0" smtClean="0">
                <a:solidFill>
                  <a:schemeClr val="bg1"/>
                </a:solidFill>
                <a:hlinkClick r:id="rId6" action="ppaction://hlinkfile" tooltip="Compiler"/>
              </a:rPr>
              <a:t>compilers</a:t>
            </a:r>
            <a:r>
              <a:rPr lang="en-US" dirty="0" smtClean="0">
                <a:solidFill>
                  <a:schemeClr val="bg1"/>
                </a:solidFill>
              </a:rPr>
              <a:t> producing incorrect code. </a:t>
            </a:r>
          </a:p>
          <a:p>
            <a:pPr algn="just">
              <a:defRPr/>
            </a:pPr>
            <a:endParaRPr lang="en-US" dirty="0" smtClean="0">
              <a:solidFill>
                <a:schemeClr val="bg1"/>
              </a:solidFill>
            </a:endParaRPr>
          </a:p>
          <a:p>
            <a:pPr algn="just">
              <a:defRPr/>
            </a:pPr>
            <a:r>
              <a:rPr lang="en-US" dirty="0" smtClean="0">
                <a:solidFill>
                  <a:schemeClr val="bg1"/>
                </a:solidFill>
              </a:rPr>
              <a:t>Reports detailing bugs in a program are commonly known as bug reports, fault reports, problem reports, trouble reports, change requests, and so forth.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Where does that BUG word come from ?</a:t>
            </a:r>
            <a:endParaRPr lang="en-US" dirty="0"/>
          </a:p>
        </p:txBody>
      </p:sp>
      <p:sp>
        <p:nvSpPr>
          <p:cNvPr id="3" name="Content Placeholder 2"/>
          <p:cNvSpPr>
            <a:spLocks noGrp="1"/>
          </p:cNvSpPr>
          <p:nvPr>
            <p:ph sz="half" idx="1"/>
          </p:nvPr>
        </p:nvSpPr>
        <p:spPr/>
        <p:txBody>
          <a:bodyPr>
            <a:normAutofit fontScale="70000" lnSpcReduction="20000"/>
          </a:bodyPr>
          <a:lstStyle/>
          <a:p>
            <a:r>
              <a:rPr lang="en-US" b="1" dirty="0" smtClean="0"/>
              <a:t>First Computer “Bug” 1945</a:t>
            </a:r>
          </a:p>
          <a:p>
            <a:endParaRPr lang="en-US" dirty="0"/>
          </a:p>
        </p:txBody>
      </p:sp>
      <p:sp>
        <p:nvSpPr>
          <p:cNvPr id="4" name="Content Placeholder 3"/>
          <p:cNvSpPr>
            <a:spLocks noGrp="1"/>
          </p:cNvSpPr>
          <p:nvPr>
            <p:ph sz="half" idx="2"/>
          </p:nvPr>
        </p:nvSpPr>
        <p:spPr/>
        <p:txBody>
          <a:bodyPr>
            <a:normAutofit fontScale="70000" lnSpcReduction="20000"/>
          </a:bodyPr>
          <a:lstStyle/>
          <a:p>
            <a:pPr algn="just"/>
            <a:r>
              <a:rPr lang="en-US" dirty="0" smtClean="0"/>
              <a:t>n</a:t>
            </a:r>
            <a:r>
              <a:rPr lang="en-US" i="1" dirty="0" smtClean="0"/>
              <a:t>1946, when Hopper was released from active duty, she joined the Harvard Faculty at the Computation Laboratory where she continued her work on the Mark II and Mark III. Operators traced an error in the Mark II to a moth trapped in a relay, coining the term bug. This bug was carefully removed and taped to the log book September 9th 1945. Stemming from the first bug, today we call errors or glitch’s in a program a bug</a:t>
            </a:r>
          </a:p>
          <a:p>
            <a:pPr algn="just"/>
            <a:r>
              <a:rPr lang="en-US" i="1" dirty="0" smtClean="0"/>
              <a:t>WW II Radar glitches</a:t>
            </a:r>
          </a:p>
          <a:p>
            <a:pPr algn="just"/>
            <a:r>
              <a:rPr lang="en-US" i="1" dirty="0" smtClean="0"/>
              <a:t>1878 Edison</a:t>
            </a:r>
            <a:endParaRPr lang="en-US" dirty="0"/>
          </a:p>
        </p:txBody>
      </p:sp>
      <p:pic>
        <p:nvPicPr>
          <p:cNvPr id="5" name="Picture 2"/>
          <p:cNvPicPr>
            <a:picLocks noChangeAspect="1" noChangeArrowheads="1"/>
          </p:cNvPicPr>
          <p:nvPr/>
        </p:nvPicPr>
        <p:blipFill>
          <a:blip r:embed="rId2"/>
          <a:stretch>
            <a:fillRect/>
          </a:stretch>
        </p:blipFill>
        <p:spPr bwMode="auto">
          <a:xfrm>
            <a:off x="459457" y="2209800"/>
            <a:ext cx="4035674" cy="3352800"/>
          </a:xfrm>
          <a:prstGeom prst="rect">
            <a:avLst/>
          </a:prstGeom>
          <a:noFill/>
          <a:ln w="9525" cap="flat" cmpd="sng" algn="ctr">
            <a:noFill/>
            <a:prstDash val="solid"/>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How developers fix defects ?</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defRPr/>
            </a:pPr>
            <a:endParaRPr lang="en-US" dirty="0" smtClean="0">
              <a:solidFill>
                <a:schemeClr val="bg1"/>
              </a:solidFill>
            </a:endParaRPr>
          </a:p>
        </p:txBody>
      </p:sp>
      <p:pic>
        <p:nvPicPr>
          <p:cNvPr id="5" name="Picture 2"/>
          <p:cNvPicPr>
            <a:picLocks noChangeAspect="1" noChangeArrowheads="1"/>
          </p:cNvPicPr>
          <p:nvPr/>
        </p:nvPicPr>
        <p:blipFill>
          <a:blip r:embed="rId2"/>
          <a:srcRect/>
          <a:stretch>
            <a:fillRect/>
          </a:stretch>
        </p:blipFill>
        <p:spPr bwMode="auto">
          <a:xfrm>
            <a:off x="1214414" y="1071546"/>
            <a:ext cx="6429420" cy="5513408"/>
          </a:xfrm>
          <a:prstGeom prst="rect">
            <a:avLst/>
          </a:prstGeom>
          <a:noFill/>
          <a:ln w="9525" cap="flat" cmpd="sng" algn="ctr">
            <a:noFill/>
            <a:prstDash val="solid"/>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What is a Software bug ?</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fontScale="92500" lnSpcReduction="20000"/>
          </a:bodyPr>
          <a:lstStyle/>
          <a:p>
            <a:pPr>
              <a:defRPr/>
            </a:pPr>
            <a:r>
              <a:rPr lang="en-US" sz="3200" dirty="0" smtClean="0">
                <a:solidFill>
                  <a:schemeClr val="bg1"/>
                </a:solidFill>
              </a:rPr>
              <a:t>The software </a:t>
            </a:r>
            <a:r>
              <a:rPr lang="en-US" sz="3200" b="1" dirty="0" smtClean="0">
                <a:solidFill>
                  <a:schemeClr val="bg1"/>
                </a:solidFill>
              </a:rPr>
              <a:t>doesn't do </a:t>
            </a:r>
            <a:r>
              <a:rPr lang="en-US" sz="3200" dirty="0" smtClean="0">
                <a:solidFill>
                  <a:schemeClr val="bg1"/>
                </a:solidFill>
              </a:rPr>
              <a:t>something that the product specification says it </a:t>
            </a:r>
            <a:r>
              <a:rPr lang="en-US" sz="3200" b="1" dirty="0" smtClean="0">
                <a:solidFill>
                  <a:schemeClr val="bg1"/>
                </a:solidFill>
              </a:rPr>
              <a:t>should do</a:t>
            </a:r>
            <a:r>
              <a:rPr lang="en-US" sz="3200" dirty="0" smtClean="0">
                <a:solidFill>
                  <a:schemeClr val="bg1"/>
                </a:solidFill>
              </a:rPr>
              <a:t>.</a:t>
            </a:r>
          </a:p>
          <a:p>
            <a:pPr>
              <a:defRPr/>
            </a:pPr>
            <a:r>
              <a:rPr lang="en-US" sz="3200" dirty="0" smtClean="0">
                <a:solidFill>
                  <a:schemeClr val="bg1"/>
                </a:solidFill>
              </a:rPr>
              <a:t>The software </a:t>
            </a:r>
            <a:r>
              <a:rPr lang="en-US" sz="3200" b="1" dirty="0" smtClean="0">
                <a:solidFill>
                  <a:schemeClr val="bg1"/>
                </a:solidFill>
              </a:rPr>
              <a:t>does</a:t>
            </a:r>
            <a:r>
              <a:rPr lang="en-US" sz="3200" dirty="0" smtClean="0">
                <a:solidFill>
                  <a:schemeClr val="bg1"/>
                </a:solidFill>
              </a:rPr>
              <a:t> something that the product specification says it </a:t>
            </a:r>
            <a:r>
              <a:rPr lang="en-US" sz="3200" b="1" dirty="0" smtClean="0">
                <a:solidFill>
                  <a:schemeClr val="bg1"/>
                </a:solidFill>
              </a:rPr>
              <a:t>shouldn't do</a:t>
            </a:r>
            <a:r>
              <a:rPr lang="en-US" sz="3200" dirty="0" smtClean="0">
                <a:solidFill>
                  <a:schemeClr val="bg1"/>
                </a:solidFill>
              </a:rPr>
              <a:t>.</a:t>
            </a:r>
          </a:p>
          <a:p>
            <a:pPr>
              <a:defRPr/>
            </a:pPr>
            <a:r>
              <a:rPr lang="en-US" sz="3200" dirty="0" smtClean="0">
                <a:solidFill>
                  <a:schemeClr val="bg1"/>
                </a:solidFill>
              </a:rPr>
              <a:t>The software </a:t>
            </a:r>
            <a:r>
              <a:rPr lang="en-US" sz="3200" b="1" dirty="0" smtClean="0">
                <a:solidFill>
                  <a:schemeClr val="bg1"/>
                </a:solidFill>
              </a:rPr>
              <a:t>does</a:t>
            </a:r>
            <a:r>
              <a:rPr lang="en-US" sz="3200" dirty="0" smtClean="0">
                <a:solidFill>
                  <a:schemeClr val="bg1"/>
                </a:solidFill>
              </a:rPr>
              <a:t> something that the product specification </a:t>
            </a:r>
            <a:r>
              <a:rPr lang="en-US" sz="3200" b="1" dirty="0" smtClean="0">
                <a:solidFill>
                  <a:schemeClr val="bg1"/>
                </a:solidFill>
              </a:rPr>
              <a:t>doesn't mention</a:t>
            </a:r>
            <a:r>
              <a:rPr lang="en-US" sz="3200" dirty="0" smtClean="0">
                <a:solidFill>
                  <a:schemeClr val="bg1"/>
                </a:solidFill>
              </a:rPr>
              <a:t>.</a:t>
            </a:r>
          </a:p>
          <a:p>
            <a:pPr>
              <a:defRPr/>
            </a:pPr>
            <a:r>
              <a:rPr lang="en-US" sz="3200" dirty="0" smtClean="0">
                <a:solidFill>
                  <a:schemeClr val="bg1"/>
                </a:solidFill>
              </a:rPr>
              <a:t>The software </a:t>
            </a:r>
            <a:r>
              <a:rPr lang="en-US" sz="3200" b="1" dirty="0" smtClean="0">
                <a:solidFill>
                  <a:schemeClr val="bg1"/>
                </a:solidFill>
              </a:rPr>
              <a:t>doesn't d</a:t>
            </a:r>
            <a:r>
              <a:rPr lang="en-US" sz="3200" dirty="0" smtClean="0">
                <a:solidFill>
                  <a:schemeClr val="bg1"/>
                </a:solidFill>
              </a:rPr>
              <a:t>o something that the product specification </a:t>
            </a:r>
            <a:r>
              <a:rPr lang="en-US" sz="3200" b="1" dirty="0" smtClean="0">
                <a:solidFill>
                  <a:schemeClr val="bg1"/>
                </a:solidFill>
              </a:rPr>
              <a:t>doesn't mention but should</a:t>
            </a:r>
            <a:r>
              <a:rPr lang="en-US" sz="3200" dirty="0" smtClean="0">
                <a:solidFill>
                  <a:schemeClr val="bg1"/>
                </a:solidFill>
              </a:rPr>
              <a:t>.</a:t>
            </a:r>
          </a:p>
          <a:p>
            <a:pPr>
              <a:defRPr/>
            </a:pPr>
            <a:r>
              <a:rPr lang="en-US" sz="3200" dirty="0" smtClean="0">
                <a:solidFill>
                  <a:schemeClr val="bg1"/>
                </a:solidFill>
              </a:rPr>
              <a:t>The software is difficult to understand, hard to use, slow…</a:t>
            </a:r>
            <a:endParaRPr lang="en-US" sz="4000" dirty="0" smtClean="0">
              <a:solidFill>
                <a:schemeClr val="bg1"/>
              </a:solidFill>
            </a:endParaRPr>
          </a:p>
          <a:p>
            <a:pPr>
              <a:defRPr/>
            </a:pP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2362200" y="3276600"/>
            <a:ext cx="3962400" cy="3414927"/>
          </a:xfrm>
          <a:prstGeom prst="rect">
            <a:avLst/>
          </a:prstGeom>
          <a:noFill/>
          <a:ln w="9525" algn="ctr">
            <a:noFill/>
            <a:miter lim="800000"/>
            <a:headEnd/>
            <a:tailEnd/>
          </a:ln>
        </p:spPr>
      </p:pic>
      <p:sp>
        <p:nvSpPr>
          <p:cNvPr id="2" name="Title 1"/>
          <p:cNvSpPr>
            <a:spLocks noGrp="1"/>
          </p:cNvSpPr>
          <p:nvPr>
            <p:ph type="title"/>
          </p:nvPr>
        </p:nvSpPr>
        <p:spPr/>
        <p:txBody>
          <a:bodyPr/>
          <a:lstStyle/>
          <a:p>
            <a:r>
              <a:rPr lang="en-US" dirty="0" smtClean="0">
                <a:solidFill>
                  <a:schemeClr val="accent2">
                    <a:lumMod val="75000"/>
                  </a:schemeClr>
                </a:solidFill>
              </a:rPr>
              <a:t>Why do bugs occur ?</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defRPr/>
            </a:pPr>
            <a:r>
              <a:rPr lang="en-US" sz="3200" dirty="0" smtClean="0">
                <a:solidFill>
                  <a:schemeClr val="bg1"/>
                </a:solidFill>
              </a:rPr>
              <a:t>Poor Documentation</a:t>
            </a:r>
          </a:p>
          <a:p>
            <a:pPr>
              <a:defRPr/>
            </a:pPr>
            <a:r>
              <a:rPr lang="en-US" sz="3200" dirty="0" smtClean="0">
                <a:solidFill>
                  <a:schemeClr val="bg1"/>
                </a:solidFill>
              </a:rPr>
              <a:t>Schedule pressure</a:t>
            </a:r>
          </a:p>
          <a:p>
            <a:pPr>
              <a:defRPr/>
            </a:pPr>
            <a:r>
              <a:rPr lang="en-US" sz="3200" dirty="0" smtClean="0">
                <a:solidFill>
                  <a:schemeClr val="bg1"/>
                </a:solidFill>
              </a:rPr>
              <a:t>Or just plain dumb mistakes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The cost to fix bugs</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defRPr/>
            </a:pPr>
            <a:r>
              <a:rPr lang="en-US" dirty="0" smtClean="0">
                <a:solidFill>
                  <a:schemeClr val="bg1"/>
                </a:solidFill>
              </a:rPr>
              <a:t>The cost of Bugs.</a:t>
            </a:r>
          </a:p>
          <a:p>
            <a:pPr lvl="1">
              <a:defRPr/>
            </a:pPr>
            <a:r>
              <a:rPr lang="en-US" dirty="0" smtClean="0">
                <a:solidFill>
                  <a:schemeClr val="bg1"/>
                </a:solidFill>
              </a:rPr>
              <a:t>Cost of fixing can grow.</a:t>
            </a:r>
          </a:p>
          <a:p>
            <a:pPr lvl="1">
              <a:defRPr/>
            </a:pPr>
            <a:r>
              <a:rPr lang="en-US" dirty="0" smtClean="0">
                <a:solidFill>
                  <a:schemeClr val="bg1"/>
                </a:solidFill>
              </a:rPr>
              <a:t>Cents to fix, Millions to distribute</a:t>
            </a:r>
            <a:endParaRPr lang="en-US" dirty="0">
              <a:solidFill>
                <a:schemeClr val="bg1"/>
              </a:solidFill>
            </a:endParaRPr>
          </a:p>
        </p:txBody>
      </p:sp>
      <p:pic>
        <p:nvPicPr>
          <p:cNvPr id="5" name="Picture 2"/>
          <p:cNvPicPr>
            <a:picLocks noChangeAspect="1" noChangeArrowheads="1"/>
          </p:cNvPicPr>
          <p:nvPr/>
        </p:nvPicPr>
        <p:blipFill>
          <a:blip r:embed="rId2"/>
          <a:srcRect/>
          <a:stretch>
            <a:fillRect/>
          </a:stretch>
        </p:blipFill>
        <p:spPr bwMode="auto">
          <a:xfrm>
            <a:off x="5857875" y="1571625"/>
            <a:ext cx="3013075" cy="2860675"/>
          </a:xfrm>
          <a:prstGeom prst="rect">
            <a:avLst/>
          </a:prstGeom>
          <a:noFill/>
          <a:ln w="9525" algn="ctr">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1066800" y="3505200"/>
            <a:ext cx="4554537" cy="301942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388</Words>
  <Application>Microsoft Office PowerPoint</Application>
  <PresentationFormat>On-screen Show (4:3)</PresentationFormat>
  <Paragraphs>40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IntroducingPowerPoint2007</vt:lpstr>
      <vt:lpstr>What is a BUG ?</vt:lpstr>
      <vt:lpstr>What is a bug ?</vt:lpstr>
      <vt:lpstr>Some definitions</vt:lpstr>
      <vt:lpstr>What is a bug ?</vt:lpstr>
      <vt:lpstr>Where does that BUG word come from ?</vt:lpstr>
      <vt:lpstr>How developers fix defects ?</vt:lpstr>
      <vt:lpstr>What is a Software bug ?</vt:lpstr>
      <vt:lpstr>Why do bugs occur ?</vt:lpstr>
      <vt:lpstr>The cost to fix bugs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2008-03-03T23:21:24Z</dcterms:created>
  <dcterms:modified xsi:type="dcterms:W3CDTF">2008-03-10T14:09:52Z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