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3/10/2008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smtClean="0"/>
              <a:t>PMP Vs SCRUM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Highest priority is to satisfy the customer though early and continuous delivery of valuable software.</a:t>
            </a:r>
          </a:p>
          <a:p>
            <a:pPr lvl="1"/>
            <a:r>
              <a:rPr lang="en-US" sz="2000" dirty="0" smtClean="0"/>
              <a:t>Check what they value, continuous feedback.</a:t>
            </a:r>
          </a:p>
          <a:p>
            <a:r>
              <a:rPr lang="en-US" sz="2400" dirty="0" smtClean="0"/>
              <a:t>Welcome changing requirements, even late in development.</a:t>
            </a:r>
          </a:p>
          <a:p>
            <a:r>
              <a:rPr lang="en-US" sz="2400" dirty="0" smtClean="0"/>
              <a:t>Deliver working software frequently, from 2 weeks to 2 months.</a:t>
            </a:r>
          </a:p>
          <a:p>
            <a:pPr lvl="1"/>
            <a:r>
              <a:rPr lang="en-US" sz="2000" dirty="0" smtClean="0"/>
              <a:t>Use short iterations to quickly deliver features.</a:t>
            </a:r>
          </a:p>
          <a:p>
            <a:r>
              <a:rPr lang="en-US" sz="2400" dirty="0" smtClean="0"/>
              <a:t>Working software is the primary measure of progress.</a:t>
            </a:r>
          </a:p>
          <a:p>
            <a:r>
              <a:rPr lang="en-US" sz="2400" dirty="0" smtClean="0"/>
              <a:t>Enable team decision making.</a:t>
            </a:r>
          </a:p>
          <a:p>
            <a:pPr lvl="1"/>
            <a:r>
              <a:rPr lang="en-US" sz="2000" dirty="0" smtClean="0"/>
              <a:t>Self-organization teams.</a:t>
            </a:r>
          </a:p>
          <a:p>
            <a:r>
              <a:rPr lang="en-US" sz="2400" dirty="0" smtClean="0"/>
              <a:t>Embrace communication.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Manifesto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and interactions </a:t>
            </a:r>
            <a:r>
              <a:rPr lang="en-US" sz="2400" i="1" dirty="0" smtClean="0"/>
              <a:t>over processes and tools.</a:t>
            </a:r>
          </a:p>
          <a:p>
            <a:pPr>
              <a:defRPr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Software </a:t>
            </a:r>
            <a:r>
              <a:rPr lang="en-US" sz="2400" i="1" dirty="0" smtClean="0"/>
              <a:t>over comprehensive documentation.</a:t>
            </a:r>
          </a:p>
          <a:p>
            <a:pPr>
              <a:defRPr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collaboration </a:t>
            </a:r>
            <a:r>
              <a:rPr lang="en-US" sz="2400" i="1" dirty="0" smtClean="0"/>
              <a:t>over contract negotiation.</a:t>
            </a:r>
          </a:p>
          <a:p>
            <a:pPr>
              <a:defRPr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Responding to change</a:t>
            </a:r>
            <a:r>
              <a:rPr lang="en-US" sz="2400" u="sng" dirty="0" smtClean="0"/>
              <a:t> </a:t>
            </a:r>
            <a:r>
              <a:rPr lang="en-US" sz="2400" i="1" dirty="0" smtClean="0"/>
              <a:t>over following a plan.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Development process</a:t>
            </a:r>
            <a:endParaRPr lang="en-US" dirty="0"/>
          </a:p>
        </p:txBody>
      </p:sp>
      <p:pic>
        <p:nvPicPr>
          <p:cNvPr id="4" name="Picture 5" descr="Scrum large with label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65869"/>
            <a:ext cx="7772400" cy="3608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Product Backlog</a:t>
            </a:r>
            <a:r>
              <a:rPr lang="en-US" sz="2400" dirty="0" smtClean="0"/>
              <a:t> is the master list of all functionality desired in the product.</a:t>
            </a:r>
          </a:p>
          <a:p>
            <a:r>
              <a:rPr lang="en-US" sz="2400" dirty="0" smtClean="0"/>
              <a:t>Is allowed to grow and change as during the process.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Product Owner</a:t>
            </a:r>
            <a:r>
              <a:rPr lang="en-US" sz="2400" dirty="0" smtClean="0"/>
              <a:t> prioritizes the items in the </a:t>
            </a:r>
            <a:r>
              <a:rPr lang="en-US" sz="2400" i="1" dirty="0" smtClean="0"/>
              <a:t>Product Backlog </a:t>
            </a:r>
            <a:r>
              <a:rPr lang="en-US" sz="2400" dirty="0" smtClean="0"/>
              <a:t>and describes them to the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Projects progress via a series of month-long iterations called </a:t>
            </a:r>
            <a:r>
              <a:rPr lang="en-US" sz="2800" b="1" dirty="0" smtClean="0"/>
              <a:t>Sprints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b="1" dirty="0" smtClean="0"/>
              <a:t>Sprint Backlog </a:t>
            </a:r>
            <a:r>
              <a:rPr lang="en-US" sz="2800" dirty="0" smtClean="0"/>
              <a:t>is the list of tasks that the </a:t>
            </a:r>
            <a:r>
              <a:rPr lang="en-US" sz="2800" b="1" dirty="0" smtClean="0"/>
              <a:t>Scrum Team</a:t>
            </a:r>
            <a:r>
              <a:rPr lang="en-US" sz="2800" dirty="0" smtClean="0"/>
              <a:t> is committing that they will complete in the current </a:t>
            </a:r>
            <a:r>
              <a:rPr lang="en-US" sz="2800" i="1" dirty="0" smtClean="0"/>
              <a:t>Sprint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Items on the Sprint Backlog are drawn from the </a:t>
            </a:r>
            <a:r>
              <a:rPr lang="en-US" sz="2800" b="1" dirty="0" smtClean="0"/>
              <a:t>Product Backlog</a:t>
            </a:r>
            <a:r>
              <a:rPr lang="en-US" sz="2800" dirty="0" smtClean="0"/>
              <a:t> by the team based on the priorities set by the Product Owner and the team's perception of the time it will take to complete the various features.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Sample Sprint Backlog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Daily Scrum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During the sprints the team holds daily meetings ("</a:t>
            </a:r>
            <a:r>
              <a:rPr lang="en-US" sz="2800" b="1" dirty="0" smtClean="0"/>
              <a:t>the daily Scrum</a:t>
            </a:r>
            <a:r>
              <a:rPr lang="en-US" sz="2800" dirty="0" smtClean="0"/>
              <a:t>").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i="1" dirty="0" smtClean="0"/>
              <a:t>Daily Scrum</a:t>
            </a:r>
            <a:r>
              <a:rPr lang="en-US" sz="2800" dirty="0" smtClean="0"/>
              <a:t> is not used as a problem-solving or issue resolution meeting.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During the </a:t>
            </a:r>
            <a:r>
              <a:rPr lang="en-US" sz="2800" i="1" dirty="0" smtClean="0"/>
              <a:t>Daily Scrum </a:t>
            </a:r>
            <a:r>
              <a:rPr lang="en-US" sz="2800" dirty="0" smtClean="0"/>
              <a:t>each team member provides answers to the following three questions: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What did you do yesterday?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What will you do today?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Are there any impediments in your way?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Any impediments that are raised become the </a:t>
            </a:r>
            <a:r>
              <a:rPr lang="en-US" sz="2800" b="1" dirty="0" smtClean="0"/>
              <a:t>Scrum Master</a:t>
            </a:r>
            <a:r>
              <a:rPr lang="en-US" sz="2800" dirty="0" smtClean="0"/>
              <a:t>'s responsibility to resolve as quickly as possible.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Release Meeting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Held at the end of each iteration.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Scrum Team</a:t>
            </a:r>
            <a:r>
              <a:rPr lang="en-US" sz="2800" dirty="0" smtClean="0"/>
              <a:t> shows what they accomplished during the sprint. Typically this takes the form of a demo of the new features. </a:t>
            </a:r>
          </a:p>
          <a:p>
            <a:r>
              <a:rPr lang="en-US" sz="2800" dirty="0" smtClean="0"/>
              <a:t>Participants in the </a:t>
            </a:r>
            <a:r>
              <a:rPr lang="en-US" sz="2800" i="1" dirty="0" smtClean="0"/>
              <a:t>Sprint Review Meeting</a:t>
            </a:r>
            <a:r>
              <a:rPr lang="en-US" sz="2800" dirty="0" smtClean="0"/>
              <a:t> typically include the </a:t>
            </a:r>
            <a:r>
              <a:rPr lang="en-US" sz="2800" i="1" dirty="0" smtClean="0"/>
              <a:t>Product owner</a:t>
            </a:r>
            <a:r>
              <a:rPr lang="en-US" sz="2800" dirty="0" smtClean="0"/>
              <a:t>, management, customers, and engineers from other projects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Sprint Planning Meeting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Is attended by the </a:t>
            </a:r>
            <a:r>
              <a:rPr lang="en-US" sz="2400" i="1" dirty="0" smtClean="0"/>
              <a:t>Product Owner</a:t>
            </a:r>
            <a:r>
              <a:rPr lang="en-US" sz="2400" dirty="0" smtClean="0"/>
              <a:t>, </a:t>
            </a:r>
            <a:r>
              <a:rPr lang="en-US" sz="2400" i="1" dirty="0" smtClean="0"/>
              <a:t>Scrum Master</a:t>
            </a:r>
            <a:r>
              <a:rPr lang="en-US" sz="2400" dirty="0" smtClean="0"/>
              <a:t>, the entire </a:t>
            </a:r>
            <a:r>
              <a:rPr lang="en-US" sz="2400" i="1" dirty="0" smtClean="0"/>
              <a:t>Scrum Team</a:t>
            </a:r>
            <a:r>
              <a:rPr lang="en-US" sz="2400" dirty="0" smtClean="0"/>
              <a:t>, and any interested and appropriate management or customer representatives.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During the </a:t>
            </a:r>
            <a:r>
              <a:rPr lang="en-US" sz="2400" b="1" dirty="0" smtClean="0"/>
              <a:t>Sprint Planning Meeting </a:t>
            </a:r>
            <a:r>
              <a:rPr lang="en-US" sz="2400" dirty="0" smtClean="0"/>
              <a:t>the </a:t>
            </a:r>
            <a:r>
              <a:rPr lang="en-US" sz="2400" i="1" dirty="0" smtClean="0"/>
              <a:t>Product owner</a:t>
            </a:r>
            <a:r>
              <a:rPr lang="en-US" sz="2400" dirty="0" smtClean="0"/>
              <a:t> describes the highest priority features to the team.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Scrum Team</a:t>
            </a:r>
            <a:r>
              <a:rPr lang="en-US" sz="2400" dirty="0" smtClean="0"/>
              <a:t> and the </a:t>
            </a:r>
            <a:r>
              <a:rPr lang="en-US" sz="2400" i="1" dirty="0" smtClean="0"/>
              <a:t>Product Owner</a:t>
            </a:r>
            <a:r>
              <a:rPr lang="en-US" sz="2400" dirty="0" smtClean="0"/>
              <a:t> define a "Sprint Goal“ (short description of what the </a:t>
            </a:r>
            <a:r>
              <a:rPr lang="en-US" sz="2400" i="1" dirty="0" smtClean="0"/>
              <a:t>Sprint</a:t>
            </a:r>
            <a:r>
              <a:rPr lang="en-US" sz="2400" dirty="0" smtClean="0"/>
              <a:t> will attempt to achieve)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After the </a:t>
            </a:r>
            <a:r>
              <a:rPr lang="en-US" sz="2400" i="1" dirty="0" smtClean="0"/>
              <a:t>Sprint Planning Meeting</a:t>
            </a:r>
            <a:r>
              <a:rPr lang="en-US" sz="2400" dirty="0" smtClean="0"/>
              <a:t>, the </a:t>
            </a:r>
            <a:r>
              <a:rPr lang="en-US" sz="2400" i="1" dirty="0" smtClean="0"/>
              <a:t>Scrum Team</a:t>
            </a:r>
            <a:r>
              <a:rPr lang="en-US" sz="2400" dirty="0" smtClean="0"/>
              <a:t> meets separately to discuss what they heard and decide how much they can commit to during the coming </a:t>
            </a:r>
            <a:r>
              <a:rPr lang="en-US" sz="2400" i="1" dirty="0" smtClean="0"/>
              <a:t>Sprint</a:t>
            </a:r>
            <a:r>
              <a:rPr lang="en-US" sz="2400" dirty="0" smtClean="0"/>
              <a:t>.</a:t>
            </a:r>
            <a:r>
              <a:rPr lang="en-US" sz="1200" dirty="0" smtClean="0"/>
              <a:t>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Chickens and Pigs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During the Scrum Meeting, only the Scrum Team can talk (the pigs).</a:t>
            </a:r>
          </a:p>
          <a:p>
            <a:r>
              <a:rPr lang="en-US" sz="3200" dirty="0" smtClean="0"/>
              <a:t>Anyone else can attend, but should remain silent (the chickens), even the CEO.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AGILE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PMP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Every iteration is a “mini” PMP with all the phases, starting from iteration 2 or 3 you can demo the product to stakeholders and customers every iteration (every month) and quickly recognized changes to the PRD.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 can only give customer and stakeholders a beta in phase PMP4 or PMP4.2, to change the code they have to wait a lot of time.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Today goals.</a:t>
            </a:r>
          </a:p>
          <a:p>
            <a:pPr>
              <a:defRPr/>
            </a:pPr>
            <a:r>
              <a:rPr lang="en-US" dirty="0" smtClean="0"/>
              <a:t>PMP (SDLC Linear model)</a:t>
            </a:r>
          </a:p>
          <a:p>
            <a:pPr lvl="1">
              <a:defRPr/>
            </a:pPr>
            <a:r>
              <a:rPr lang="en-US" dirty="0" smtClean="0"/>
              <a:t>What is PMP</a:t>
            </a:r>
          </a:p>
          <a:p>
            <a:pPr lvl="1">
              <a:defRPr/>
            </a:pPr>
            <a:r>
              <a:rPr lang="en-US" dirty="0" smtClean="0"/>
              <a:t>Phases of PMP</a:t>
            </a:r>
          </a:p>
          <a:p>
            <a:pPr>
              <a:defRPr/>
            </a:pPr>
            <a:r>
              <a:rPr lang="en-US" dirty="0" smtClean="0"/>
              <a:t>SCRUM (SDLC Spiral model)</a:t>
            </a:r>
          </a:p>
          <a:p>
            <a:pPr lvl="1">
              <a:defRPr/>
            </a:pPr>
            <a:r>
              <a:rPr lang="en-US" dirty="0" smtClean="0"/>
              <a:t>What is SCRUM</a:t>
            </a:r>
          </a:p>
          <a:p>
            <a:pPr lvl="1">
              <a:defRPr/>
            </a:pPr>
            <a:r>
              <a:rPr lang="en-US" dirty="0" smtClean="0"/>
              <a:t>Scrum practices</a:t>
            </a:r>
          </a:p>
          <a:p>
            <a:pPr>
              <a:defRPr/>
            </a:pPr>
            <a:r>
              <a:rPr lang="en-US" dirty="0" smtClean="0"/>
              <a:t>Differences between both methodologies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603250" y="1524000"/>
          <a:ext cx="838835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175"/>
                <a:gridCol w="4194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AGILE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PMP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Iterations involve all of engineering</a:t>
                      </a:r>
                      <a:r>
                        <a:rPr lang="en-US" baseline="0" dirty="0" smtClean="0"/>
                        <a:t> (QE and Dev)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Hardened exit gates, causes engineering to wait. Entire team is not involved until Phase</a:t>
                      </a:r>
                      <a:r>
                        <a:rPr lang="en-US" baseline="0" dirty="0" smtClean="0"/>
                        <a:t> 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 active from day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 waiting for PRD’s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schedules to be complete.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complete</a:t>
                      </a:r>
                      <a:r>
                        <a:rPr lang="en-US" baseline="0" dirty="0" smtClean="0"/>
                        <a:t> much sooner than Waterfall.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RTM near</a:t>
                      </a:r>
                      <a:r>
                        <a:rPr lang="en-US" baseline="0" dirty="0" smtClean="0"/>
                        <a:t> waterfall phase 4 entry.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6213" y="2679700"/>
          <a:ext cx="64326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Feb1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May1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Jul1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Aug1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Sep1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Oct1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Nov1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Dec1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6213" y="3562350"/>
          <a:ext cx="64326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Feb1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May1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Jul1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Aug1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Sep1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Oct1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Nov1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Dec1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92238" y="2133600"/>
            <a:ext cx="2075440" cy="35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PMP time line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423988" y="4111625"/>
            <a:ext cx="2202847" cy="35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Agile time line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467293" y="3080377"/>
            <a:ext cx="2137144" cy="21265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4437" y="3091010"/>
            <a:ext cx="1584251" cy="20201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Planning </a:t>
            </a:r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drafts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188688" y="3080378"/>
            <a:ext cx="1701210" cy="2232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Plans+TCs+FT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900863" y="3020718"/>
            <a:ext cx="989012" cy="223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Beta-RC-RTM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456660" y="3952247"/>
            <a:ext cx="2137144" cy="19138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93803" y="3952246"/>
            <a:ext cx="1616150" cy="19138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FT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210175" y="3952875"/>
            <a:ext cx="1265238" cy="190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Beta-RC-RTM</a:t>
            </a: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6708775" y="2438400"/>
            <a:ext cx="604653" cy="24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PMP4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4565650" y="2452687"/>
            <a:ext cx="604653" cy="24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PMP3</a:t>
            </a: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2952750" y="2452687"/>
            <a:ext cx="604653" cy="24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PMP2</a:t>
            </a: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1423988" y="2452687"/>
            <a:ext cx="604653" cy="24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PMP1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Project Management Process</a:t>
            </a:r>
          </a:p>
          <a:p>
            <a:pPr lvl="1"/>
            <a:r>
              <a:rPr lang="en-US" dirty="0" smtClean="0"/>
              <a:t>Base on the Waterfall model</a:t>
            </a:r>
          </a:p>
          <a:p>
            <a:pPr lvl="1"/>
            <a:r>
              <a:rPr lang="en-US" dirty="0" smtClean="0"/>
              <a:t>PMP phases</a:t>
            </a:r>
          </a:p>
          <a:p>
            <a:pPr lvl="2"/>
            <a:r>
              <a:rPr lang="en-US" dirty="0" smtClean="0"/>
              <a:t>Phase 1: Investigation and Business planning</a:t>
            </a:r>
          </a:p>
          <a:p>
            <a:pPr lvl="2"/>
            <a:r>
              <a:rPr lang="en-US" dirty="0" smtClean="0"/>
              <a:t>Phase 2: Project Planning</a:t>
            </a:r>
          </a:p>
          <a:p>
            <a:pPr lvl="2"/>
            <a:r>
              <a:rPr lang="en-US" dirty="0" smtClean="0"/>
              <a:t>Phase 3: Development</a:t>
            </a:r>
          </a:p>
          <a:p>
            <a:pPr lvl="2"/>
            <a:r>
              <a:rPr lang="en-US" dirty="0" smtClean="0"/>
              <a:t>Phase 4: Testing</a:t>
            </a:r>
          </a:p>
          <a:p>
            <a:pPr lvl="3"/>
            <a:r>
              <a:rPr lang="en-US" dirty="0" smtClean="0"/>
              <a:t>4.1 System testing</a:t>
            </a:r>
          </a:p>
          <a:p>
            <a:pPr lvl="3"/>
            <a:r>
              <a:rPr lang="en-US" dirty="0" smtClean="0"/>
              <a:t>4.2 Regression testing</a:t>
            </a:r>
          </a:p>
          <a:p>
            <a:pPr lvl="3"/>
            <a:r>
              <a:rPr lang="en-US" dirty="0" smtClean="0"/>
              <a:t>4.3 Release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and Business Planning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93775" y="1729350"/>
            <a:ext cx="7961313" cy="456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Project Manager Process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Waterfall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PMP1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97288" y="2192900"/>
          <a:ext cx="3230217" cy="4512700"/>
        </p:xfrm>
        <a:graphic>
          <a:graphicData uri="http://schemas.openxmlformats.org/drawingml/2006/table">
            <a:tbl>
              <a:tblPr/>
              <a:tblGrid>
                <a:gridCol w="340023"/>
                <a:gridCol w="680046"/>
                <a:gridCol w="2210148"/>
              </a:tblGrid>
              <a:tr h="755934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Investigation &amp; Business Planning:  </a:t>
                      </a:r>
                      <a:b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11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Assess the viability of a product idea.  If viable, research and create business plan and product requirements. </a:t>
                      </a:r>
                      <a:endParaRPr lang="en-US"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Who</a:t>
                      </a:r>
                      <a:endParaRPr lang="en-US"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Activity / Deliverable</a:t>
                      </a:r>
                      <a:endParaRPr lang="en-US"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5497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Potential Business Opportunity Document/Messaging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62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Prepare Team Track:</a:t>
                      </a:r>
                      <a:b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Create project or add new version number;</a:t>
                      </a:r>
                      <a:b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Move deferred issues to new project or version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TS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Product Issues Report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Product Requirements Document (PRD)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Business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Draft Pricing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Plan of Record (POR)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UE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Usability Study of Existing GA Product (optional)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6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Executive Project/Product Operations Review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183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solidFill>
                          <a:srgbClr val="FFFFFF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PRD Review and Sign-off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79" descr="checkedbo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8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7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6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5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4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3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2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1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0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9" descr="checkb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863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22325" y="3854535"/>
          <a:ext cx="2644040" cy="2562531"/>
        </p:xfrm>
        <a:graphic>
          <a:graphicData uri="http://schemas.openxmlformats.org/drawingml/2006/table">
            <a:tbl>
              <a:tblPr/>
              <a:tblGrid>
                <a:gridCol w="560059"/>
                <a:gridCol w="1756792"/>
                <a:gridCol w="327189"/>
              </a:tblGrid>
              <a:tr h="17664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Acronyms and Definitions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64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Core Team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70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Development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83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Information Development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70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Manager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83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Marketing Manager 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70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Operations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27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Quality Engineering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27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TS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Technical Support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27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UE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Usability Engineering Lead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64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Exit Criteria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616075" y="1318188"/>
          <a:ext cx="64326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Feb1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May1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Jul1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Aug1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Sep1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Oct1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Nov1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Dec1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Striped Right Arrow 19"/>
          <p:cNvSpPr/>
          <p:nvPr/>
        </p:nvSpPr>
        <p:spPr bwMode="auto">
          <a:xfrm>
            <a:off x="1616075" y="1218175"/>
            <a:ext cx="1339850" cy="74613"/>
          </a:xfrm>
          <a:prstGeom prst="striped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79" descr="checked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8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7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6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5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4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3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2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1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0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9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993775" y="1833562"/>
            <a:ext cx="7961313" cy="456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Blip>
                <a:blip r:embed="rId4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PMP2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743200" y="1930400"/>
          <a:ext cx="3127301" cy="4293076"/>
        </p:xfrm>
        <a:graphic>
          <a:graphicData uri="http://schemas.openxmlformats.org/drawingml/2006/table">
            <a:tbl>
              <a:tblPr/>
              <a:tblGrid>
                <a:gridCol w="329190"/>
                <a:gridCol w="658379"/>
                <a:gridCol w="2139732"/>
              </a:tblGrid>
              <a:tr h="798711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Project Planning:  </a:t>
                      </a:r>
                      <a:b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110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Research and plan project, including prototypes, specifications, and committed dates for the product. 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5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Who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Activity / Deliverable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Development Specs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Interdependency Doc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Project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Information Dev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PO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Fulfillment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EOL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3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PM, PMM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Statement of Direction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PMM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Draft Product Launch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QE Project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Draft Test Plan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6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UE</a:t>
                      </a:r>
                      <a:endParaRPr lang="en-US" sz="1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UE Plan and Prototyping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93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Core Team Full Project Review with Exec. Mgmt. 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993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Committed Internal and External RTM Dates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127750" y="1909762"/>
          <a:ext cx="2644040" cy="2431877"/>
        </p:xfrm>
        <a:graphic>
          <a:graphicData uri="http://schemas.openxmlformats.org/drawingml/2006/table">
            <a:tbl>
              <a:tblPr/>
              <a:tblGrid>
                <a:gridCol w="560059"/>
                <a:gridCol w="1756792"/>
                <a:gridCol w="327189"/>
              </a:tblGrid>
              <a:tr h="9368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Acronyms and Definitions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4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Core Team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Development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2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Information Development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Manager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2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Marketing Manager 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Operations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Quality Engineering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TS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Technical Support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UE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Usability Engineering Lead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44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Exit Criteria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16075" y="1422400"/>
          <a:ext cx="64326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Feb1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May1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Jul1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Aug1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Sep1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Oct1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Nov1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Dec1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Striped Right Arrow 24"/>
          <p:cNvSpPr/>
          <p:nvPr/>
        </p:nvSpPr>
        <p:spPr bwMode="auto">
          <a:xfrm>
            <a:off x="1616075" y="1290637"/>
            <a:ext cx="3263900" cy="106363"/>
          </a:xfrm>
          <a:prstGeom prst="striped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7" name="Picture 79" descr="checked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8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7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6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5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4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3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2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1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0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9" descr="check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"/>
            <a:ext cx="85725" cy="8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993775" y="1985962"/>
            <a:ext cx="7961313" cy="4567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Tx/>
              <a:buBlip>
                <a:blip r:embed="rId4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PMP3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Finally all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Team is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Involved.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67038" y="1905000"/>
          <a:ext cx="3137934" cy="4441460"/>
        </p:xfrm>
        <a:graphic>
          <a:graphicData uri="http://schemas.openxmlformats.org/drawingml/2006/table">
            <a:tbl>
              <a:tblPr/>
              <a:tblGrid>
                <a:gridCol w="330309"/>
                <a:gridCol w="660618"/>
                <a:gridCol w="2147007"/>
              </a:tblGrid>
              <a:tr h="669945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Development:  </a:t>
                      </a:r>
                      <a:b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Develop and document product, and deliver milestones for functional testing of features as they are complete.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2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Who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Activity / Deliverable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Test Case Review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Export Compliance Forms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Certificate of Originality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9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Summary Change Management Report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First Draft of Docs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Beta or Tech Preview Plan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PO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Product Release Request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EOL Communication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Final Pricing Plan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PMM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Final Product Launch Plan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Test Plan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TS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Tech Support Plan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4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Feature Complete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349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80% Sev 1 &amp; 2 Pending Validation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8374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85% Test Cases Written;</a:t>
                      </a:r>
                      <a:b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100% Functional Cases Executed, 55% Pass;</a:t>
                      </a:r>
                      <a:b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1100" b="1" dirty="0">
                          <a:latin typeface="Arial"/>
                          <a:ea typeface="Times New Roman"/>
                          <a:cs typeface="Times New Roman"/>
                        </a:rPr>
                        <a:t>100% Acceptance Cases Pass</a:t>
                      </a:r>
                      <a:endParaRPr lang="en-US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65863" y="1924050"/>
          <a:ext cx="2644040" cy="2431877"/>
        </p:xfrm>
        <a:graphic>
          <a:graphicData uri="http://schemas.openxmlformats.org/drawingml/2006/table">
            <a:tbl>
              <a:tblPr/>
              <a:tblGrid>
                <a:gridCol w="560059"/>
                <a:gridCol w="1756792"/>
                <a:gridCol w="327189"/>
              </a:tblGrid>
              <a:tr h="9368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Acronyms and Definitions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4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Core Team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Development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2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Information Development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Manager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2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Marketing Manager 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Operations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Quality Engineering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TS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Technical Support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UE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Usability Engineering Lead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44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Exit Criteria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16075" y="1435100"/>
          <a:ext cx="64326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Feb1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May1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Jul1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Aug1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Sep1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Oct1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Nov1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Dec1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Striped Right Arrow 27"/>
          <p:cNvSpPr/>
          <p:nvPr/>
        </p:nvSpPr>
        <p:spPr bwMode="auto">
          <a:xfrm>
            <a:off x="1616075" y="1287462"/>
            <a:ext cx="5348288" cy="84138"/>
          </a:xfrm>
          <a:prstGeom prst="striped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976563" y="1836504"/>
          <a:ext cx="2849523" cy="4945296"/>
        </p:xfrm>
        <a:graphic>
          <a:graphicData uri="http://schemas.openxmlformats.org/drawingml/2006/table">
            <a:tbl>
              <a:tblPr/>
              <a:tblGrid>
                <a:gridCol w="301618"/>
                <a:gridCol w="452429"/>
                <a:gridCol w="134956"/>
                <a:gridCol w="1960520"/>
              </a:tblGrid>
              <a:tr h="385858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Testing:  </a:t>
                      </a:r>
                      <a:br>
                        <a:rPr lang="en-US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Complete testing plans, deliver Beta, and perform regression testing to meet all testing metrics.</a:t>
                      </a:r>
                      <a:endParaRPr lang="en-US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Who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Activity / Deliverable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18708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Phase 4.1 – System Testing</a:t>
                      </a:r>
                      <a:endParaRPr lang="en-US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War Team Starts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Approval Draft of Docs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Beta Results Review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Start Performance Testing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Code Freeze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3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100% System Test Cases Run;</a:t>
                      </a:r>
                      <a:b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80% System Test Cases Pass;</a:t>
                      </a:r>
                      <a:b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90% Sev 1 Closed;</a:t>
                      </a:r>
                      <a:b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90% Sev 2 Closed;</a:t>
                      </a:r>
                      <a:b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80% Sev 3 Closed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Phase 4.2 – Regression Testing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74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Documentation Complete (excluding release notes) 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Start Interoperability Testing 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1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100% Regress Test Cases Run;</a:t>
                      </a:r>
                      <a:b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95% Regress Test Cases Pass;</a:t>
                      </a:r>
                      <a:b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90% System Test Cases Pass;</a:t>
                      </a:r>
                      <a:b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100% </a:t>
                      </a:r>
                      <a:r>
                        <a:rPr lang="en-US" sz="900" b="1" dirty="0" err="1">
                          <a:latin typeface="Arial"/>
                          <a:ea typeface="Times New Roman"/>
                          <a:cs typeface="Times New Roman"/>
                        </a:rPr>
                        <a:t>Sev</a:t>
                      </a: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 1 &amp; </a:t>
                      </a:r>
                      <a:r>
                        <a:rPr lang="en-US" sz="900" b="1" dirty="0" err="1">
                          <a:latin typeface="Arial"/>
                          <a:ea typeface="Times New Roman"/>
                          <a:cs typeface="Times New Roman"/>
                        </a:rPr>
                        <a:t>Sev</a:t>
                      </a: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 2 Closed;</a:t>
                      </a:r>
                      <a:b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85% </a:t>
                      </a:r>
                      <a:r>
                        <a:rPr lang="en-US" sz="900" b="1" dirty="0" err="1">
                          <a:latin typeface="Arial"/>
                          <a:ea typeface="Times New Roman"/>
                          <a:cs typeface="Times New Roman"/>
                        </a:rPr>
                        <a:t>Sev</a:t>
                      </a: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 3 Closed;</a:t>
                      </a:r>
                      <a:b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60% </a:t>
                      </a:r>
                      <a:r>
                        <a:rPr lang="en-US" sz="900" b="1" dirty="0" err="1">
                          <a:latin typeface="Arial"/>
                          <a:ea typeface="Times New Roman"/>
                          <a:cs typeface="Times New Roman"/>
                        </a:rPr>
                        <a:t>Sev</a:t>
                      </a: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 4 Closed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Phase 4.3 – Release Testing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Support Training Done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Archival and Code Escrow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4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Dev, QE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Production and Trial Web Images Ready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Release Notes Complete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PRNs and PDFs to Printer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4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PM, PMM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Field Training Complete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5-Day Burn Test complete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7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9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100"/>
                        </a:spcAft>
                      </a:pPr>
                      <a:r>
                        <a:rPr lang="en-US" sz="900" b="1" dirty="0">
                          <a:latin typeface="Arial"/>
                          <a:ea typeface="Times New Roman"/>
                          <a:cs typeface="Times New Roman"/>
                        </a:rPr>
                        <a:t>3 Master CD images</a:t>
                      </a:r>
                      <a:endParaRPr lang="en-US" sz="9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242" marR="50242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946775" y="1771417"/>
          <a:ext cx="2644040" cy="2431877"/>
        </p:xfrm>
        <a:graphic>
          <a:graphicData uri="http://schemas.openxmlformats.org/drawingml/2006/table">
            <a:tbl>
              <a:tblPr/>
              <a:tblGrid>
                <a:gridCol w="560059"/>
                <a:gridCol w="1756792"/>
                <a:gridCol w="327189"/>
              </a:tblGrid>
              <a:tr h="9368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Acronyms and Definitions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4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CT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Core Team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Development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2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Information Development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Manager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12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PMM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Marketing Manager 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67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PO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Product Operations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QE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Quality Engineering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TS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>
                          <a:latin typeface="Arial"/>
                          <a:ea typeface="Times New Roman"/>
                          <a:cs typeface="Times New Roman"/>
                        </a:rPr>
                        <a:t>Technical Support Lead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889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b="1">
                          <a:latin typeface="Arial"/>
                          <a:ea typeface="Times New Roman"/>
                          <a:cs typeface="Times New Roman"/>
                        </a:rPr>
                        <a:t>UE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2114550" algn="r"/>
                        </a:tabLs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Usability Engineering Lead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44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1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dirty="0">
                          <a:latin typeface="Arial"/>
                          <a:ea typeface="Times New Roman"/>
                          <a:cs typeface="Times New Roman"/>
                        </a:rPr>
                        <a:t>Exit Criteria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2630" marR="6263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616075" y="1355492"/>
          <a:ext cx="64326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  <a:gridCol w="5360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Jan1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Feb1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Apr1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May1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Jun1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Jul1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Aug1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Sep1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Oct1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Nov1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Dec1</a:t>
                      </a:r>
                      <a:endPara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triped Right Arrow 23"/>
          <p:cNvSpPr/>
          <p:nvPr/>
        </p:nvSpPr>
        <p:spPr bwMode="auto">
          <a:xfrm>
            <a:off x="1616075" y="1234842"/>
            <a:ext cx="6432550" cy="95250"/>
          </a:xfrm>
          <a:prstGeom prst="striped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16200000" flipV="1">
            <a:off x="7038975" y="1277704"/>
            <a:ext cx="2984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35"/>
          <p:cNvSpPr txBox="1">
            <a:spLocks noChangeArrowheads="1"/>
          </p:cNvSpPr>
          <p:nvPr/>
        </p:nvSpPr>
        <p:spPr bwMode="auto">
          <a:xfrm>
            <a:off x="6900863" y="820504"/>
            <a:ext cx="471604" cy="21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rot="16200000" flipV="1">
            <a:off x="7399338" y="1277704"/>
            <a:ext cx="2984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8"/>
          <p:cNvSpPr txBox="1">
            <a:spLocks noChangeArrowheads="1"/>
          </p:cNvSpPr>
          <p:nvPr/>
        </p:nvSpPr>
        <p:spPr bwMode="auto">
          <a:xfrm>
            <a:off x="7262813" y="820504"/>
            <a:ext cx="970137" cy="21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Code Freeze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Self-directed and self-organizing team</a:t>
            </a:r>
          </a:p>
          <a:p>
            <a:r>
              <a:rPr lang="en-US" sz="2800" dirty="0" smtClean="0"/>
              <a:t>Product progresses in a series of month-long “sprints” – “ Iterations”</a:t>
            </a:r>
          </a:p>
          <a:p>
            <a:r>
              <a:rPr lang="en-US" sz="2800" dirty="0" smtClean="0"/>
              <a:t>No external addition of work to an iteration, once chosen</a:t>
            </a:r>
          </a:p>
          <a:p>
            <a:r>
              <a:rPr lang="en-US" sz="2800" dirty="0" smtClean="0"/>
              <a:t>Daily stand-up meeting with special questions</a:t>
            </a:r>
          </a:p>
          <a:p>
            <a:r>
              <a:rPr lang="en-US" sz="2800" dirty="0" smtClean="0"/>
              <a:t>Usually 30-calendar day iterations</a:t>
            </a:r>
          </a:p>
          <a:p>
            <a:r>
              <a:rPr lang="en-US" sz="2800" dirty="0" smtClean="0"/>
              <a:t>Demo to external stakeholders at end of each iteration</a:t>
            </a:r>
          </a:p>
          <a:p>
            <a:r>
              <a:rPr lang="en-US" sz="2800" dirty="0" smtClean="0"/>
              <a:t>Each iteration, client-driven adaptive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Requirements are captured as items in a list of “product backlog”</a:t>
            </a:r>
          </a:p>
          <a:p>
            <a:r>
              <a:rPr lang="en-US" sz="2800" dirty="0" smtClean="0"/>
              <a:t>No specific engineering practices prescribed</a:t>
            </a:r>
          </a:p>
          <a:p>
            <a:r>
              <a:rPr lang="en-US" sz="2800" dirty="0" smtClean="0"/>
              <a:t>Uses generative rules to create an agile environment for delivering projects</a:t>
            </a:r>
          </a:p>
          <a:p>
            <a:r>
              <a:rPr lang="en-US" sz="2800" dirty="0" smtClean="0"/>
              <a:t>Extremely simple but very 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1393</Words>
  <Application>Microsoft Office PowerPoint</Application>
  <PresentationFormat>On-screen Show (4:3)</PresentationFormat>
  <Paragraphs>403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IntroducingPowerPoint2007</vt:lpstr>
      <vt:lpstr>PMP Vs SCRUM</vt:lpstr>
      <vt:lpstr>PM Methodologies</vt:lpstr>
      <vt:lpstr>PMP</vt:lpstr>
      <vt:lpstr>Investigation and Business Planning </vt:lpstr>
      <vt:lpstr>Project Planning </vt:lpstr>
      <vt:lpstr>Development</vt:lpstr>
      <vt:lpstr>Testing</vt:lpstr>
      <vt:lpstr>SCRUM</vt:lpstr>
      <vt:lpstr>SCRUM</vt:lpstr>
      <vt:lpstr>AGILE Principles</vt:lpstr>
      <vt:lpstr>The Agile Manifesto</vt:lpstr>
      <vt:lpstr>SCRUM Development process</vt:lpstr>
      <vt:lpstr>Product Backlog</vt:lpstr>
      <vt:lpstr>Sprint Backlog</vt:lpstr>
      <vt:lpstr>The Daily Scrum</vt:lpstr>
      <vt:lpstr>Iteration Release Meeting</vt:lpstr>
      <vt:lpstr>The Sprint Planning Meeting</vt:lpstr>
      <vt:lpstr>Chickens and Pigs</vt:lpstr>
      <vt:lpstr>Differences</vt:lpstr>
      <vt:lpstr>Differences</vt:lpstr>
      <vt:lpstr>Time lines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2008-03-03T23:21:24Z</dcterms:created>
  <dcterms:modified xsi:type="dcterms:W3CDTF">2008-03-10T16:15:52Z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