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handoutMasterIdLst>
    <p:handoutMasterId r:id="rId22"/>
  </p:handoutMasterIdLst>
  <p:sldIdLst>
    <p:sldId id="265" r:id="rId2"/>
    <p:sldId id="344" r:id="rId3"/>
    <p:sldId id="355" r:id="rId4"/>
    <p:sldId id="354" r:id="rId5"/>
    <p:sldId id="346" r:id="rId6"/>
    <p:sldId id="348" r:id="rId7"/>
    <p:sldId id="347" r:id="rId8"/>
    <p:sldId id="349" r:id="rId9"/>
    <p:sldId id="350" r:id="rId10"/>
    <p:sldId id="351" r:id="rId11"/>
    <p:sldId id="352" r:id="rId12"/>
    <p:sldId id="353" r:id="rId13"/>
    <p:sldId id="356" r:id="rId14"/>
    <p:sldId id="361" r:id="rId15"/>
    <p:sldId id="362" r:id="rId16"/>
    <p:sldId id="357" r:id="rId17"/>
    <p:sldId id="358" r:id="rId18"/>
    <p:sldId id="359" r:id="rId19"/>
    <p:sldId id="360" r:id="rId20"/>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77777"/>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79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810C9C-7D2A-4FE4-A42F-C8E36329C185}" type="datetimeFigureOut">
              <a:rPr lang="en-US" smtClean="0"/>
              <a:t>6/17/2008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BDBC12-FBEA-4570-9063-54322F3E0E10}"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C238408C-6839-46EE-8131-EDA75C487F2E}" type="datetimeFigureOut">
              <a:rPr lang="en-US" smtClean="0"/>
              <a:pPr/>
              <a:t>6/16/2008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87D77045-401A-4D5E-BFE3-54C21A8A66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4" name="Shape 43"/>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36" name="Shape 35"/>
          <p:cNvSpPr>
            <a:spLocks/>
          </p:cNvSpPr>
          <p:nvPr/>
        </p:nvSpPr>
        <p:spPr bwMode="auto">
          <a:xfrm>
            <a:off x="4821864"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43" name="Shape 42"/>
          <p:cNvSpPr>
            <a:spLocks/>
          </p:cNvSpPr>
          <p:nvPr/>
        </p:nvSpPr>
        <p:spPr bwMode="auto">
          <a:xfrm>
            <a:off x="290624" y="-14176"/>
            <a:ext cx="5562600" cy="6553200"/>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2" name="Shape 21"/>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4" name="Shape 23"/>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6" name="Shape 25"/>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7" name="Shape 26"/>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8" name="Date Placeholder 27"/>
          <p:cNvSpPr>
            <a:spLocks noGrp="1"/>
          </p:cNvSpPr>
          <p:nvPr>
            <p:ph type="dt" sz="half" idx="10"/>
          </p:nvPr>
        </p:nvSpPr>
        <p:spPr>
          <a:xfrm>
            <a:off x="6477000" y="6416675"/>
            <a:ext cx="2133600" cy="365125"/>
          </a:xfrm>
        </p:spPr>
        <p:txBody>
          <a:bodyPr/>
          <a:lstStyle>
            <a:extLst/>
          </a:lstStyle>
          <a:p>
            <a:fld id="{743653DA-8BF4-4869-96FE-9BCF43372D46}" type="datetimeFigureOut">
              <a:rPr lang="en-US" smtClean="0"/>
              <a:pPr/>
              <a:t>6/16/2008</a:t>
            </a:fld>
            <a:endParaRPr lang="en-US"/>
          </a:p>
        </p:txBody>
      </p:sp>
      <p:sp>
        <p:nvSpPr>
          <p:cNvPr id="17" name="Footer Placeholder 16"/>
          <p:cNvSpPr>
            <a:spLocks noGrp="1"/>
          </p:cNvSpPr>
          <p:nvPr>
            <p:ph type="ftr" sz="quarter" idx="11"/>
          </p:nvPr>
        </p:nvSpPr>
        <p:spPr>
          <a:xfrm>
            <a:off x="914400" y="6416675"/>
            <a:ext cx="5562600" cy="365125"/>
          </a:xfrm>
        </p:spPr>
        <p:txBody>
          <a:bodyPr/>
          <a:lstStyle>
            <a:extLst/>
          </a:lstStyle>
          <a:p>
            <a:endParaRPr lang="en-US" dirty="0"/>
          </a:p>
        </p:txBody>
      </p:sp>
      <p:sp>
        <p:nvSpPr>
          <p:cNvPr id="29" name="Slide Number Placeholder 28"/>
          <p:cNvSpPr>
            <a:spLocks noGrp="1"/>
          </p:cNvSpPr>
          <p:nvPr>
            <p:ph type="sldNum" sz="quarter" idx="12"/>
          </p:nvPr>
        </p:nvSpPr>
        <p:spPr>
          <a:xfrm>
            <a:off x="8610600" y="6416675"/>
            <a:ext cx="457200" cy="365125"/>
          </a:xfrm>
        </p:spPr>
        <p:txBody>
          <a:bodyPr/>
          <a:lstStyle>
            <a:extLst/>
          </a:lstStyle>
          <a:p>
            <a:fld id="{72AC53DF-4216-466D-99A7-94400E6C2A25}"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5" name="Rectangle 44"/>
          <p:cNvSpPr/>
          <p:nvPr/>
        </p:nvSpPr>
        <p:spPr>
          <a:xfrm>
            <a:off x="363160" y="402264"/>
            <a:ext cx="850392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Title 7"/>
          <p:cNvSpPr>
            <a:spLocks noGrp="1"/>
          </p:cNvSpPr>
          <p:nvPr>
            <p:ph type="ctrTitle"/>
          </p:nvPr>
        </p:nvSpPr>
        <p:spPr>
          <a:xfrm>
            <a:off x="533400" y="464504"/>
            <a:ext cx="8153400" cy="774192"/>
          </a:xfrm>
        </p:spPr>
        <p:txBody>
          <a:bodyPr/>
          <a:lstStyle>
            <a:lvl1pPr marR="9144" algn="r">
              <a:defRPr sz="3800"/>
            </a:lvl1pPr>
            <a:extLst/>
          </a:lstStyle>
          <a:p>
            <a:r>
              <a:rPr lang="en-US" smtClean="0"/>
              <a:t>Click to edit Master title style</a:t>
            </a:r>
            <a:endParaRPr lang="en-US" dirty="0"/>
          </a:p>
        </p:txBody>
      </p:sp>
      <p:sp>
        <p:nvSpPr>
          <p:cNvPr id="9" name="Subtitle 8"/>
          <p:cNvSpPr>
            <a:spLocks noGrp="1"/>
          </p:cNvSpPr>
          <p:nvPr>
            <p:ph type="subTitle" idx="1"/>
          </p:nvPr>
        </p:nvSpPr>
        <p:spPr>
          <a:xfrm>
            <a:off x="4838381" y="1371600"/>
            <a:ext cx="3848419" cy="457200"/>
          </a:xfrm>
        </p:spPr>
        <p:txBody>
          <a:bodyPr tIns="0"/>
          <a:lstStyle>
            <a:lvl1pPr marL="0" indent="0" algn="r">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58" name="Rectangle 5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59" name="Rectangle 5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60" name="Rectangle 5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1" name="Rectangle 6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62" name="Rectangle 6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extLst/>
          </a:lstStyle>
          <a:p>
            <a:fld id="{B7129108-AC8D-4212-9283-60D9E99BF07A}" type="datetimeFigureOut">
              <a:rPr lang="en-US" smtClean="0"/>
              <a:pPr/>
              <a:t>6/16/2008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a:buNone/>
              <a:defRPr lang="en-US" sz="4000" b="1" cap="all" dirty="0">
                <a:ln/>
                <a:solidFill>
                  <a:schemeClr val="tx1"/>
                </a:solidFill>
                <a:effectLst>
                  <a:reflection blurRad="12700" stA="50000" endPos="50000" dir="5400000" sy="-100000" rotWithShape="0"/>
                </a:effectLst>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914400" y="5334000"/>
            <a:ext cx="7772400" cy="1052512"/>
          </a:xfrm>
        </p:spPr>
        <p:txBody>
          <a:bodyPr anchor="t"/>
          <a:lstStyle>
            <a:lvl1pPr marL="374904">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p:txBody>
          <a:bodyPr/>
          <a:lstStyle>
            <a:extLst/>
          </a:lstStyle>
          <a:p>
            <a:fld id="{B6DED3D3-6235-4F4C-B439-DF277FB555A7}" type="datetimeFigureOut">
              <a:rPr lang="en-US" smtClean="0"/>
              <a:pPr/>
              <a:t>6/16/2008</a:t>
            </a:fld>
            <a:endParaRPr lang="en-US"/>
          </a:p>
        </p:txBody>
      </p:sp>
      <p:sp>
        <p:nvSpPr>
          <p:cNvPr id="5" name="Footer Placeholder 4"/>
          <p:cNvSpPr>
            <a:spLocks noGrp="1"/>
          </p:cNvSpPr>
          <p:nvPr>
            <p:ph type="ftr" sz="quarter" idx="11"/>
          </p:nvPr>
        </p:nvSpPr>
        <p:spPr>
          <a:xfrm>
            <a:off x="914400" y="6416675"/>
            <a:ext cx="5562600" cy="365125"/>
          </a:xfrm>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1295400"/>
          </a:xfrm>
        </p:spPr>
        <p:txBody>
          <a:bodyPr anchor="ct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464344" y="1600200"/>
            <a:ext cx="4038600" cy="4525963"/>
          </a:xfrm>
        </p:spPr>
        <p:txBody>
          <a:bodyPr/>
          <a:lstStyle>
            <a:lvl1pPr marL="0" indent="0">
              <a:buFontTx/>
              <a:buNone/>
              <a:defRPr sz="2000"/>
            </a:lvl1pPr>
            <a:lvl2pPr>
              <a:defRPr sz="2400"/>
            </a:lvl2pPr>
            <a:lvl3pPr>
              <a:defRPr sz="2000"/>
            </a:lvl3pPr>
            <a:lvl4pPr>
              <a:defRPr sz="1800"/>
            </a:lvl4pPr>
            <a:lvl5pPr>
              <a:defRPr sz="1800"/>
            </a:lvl5pPr>
            <a:extLst/>
          </a:lstStyle>
          <a:p>
            <a:pPr lvl="0"/>
            <a:r>
              <a:rPr lang="en-US" smtClean="0"/>
              <a:t>Click to edit Master text styles</a:t>
            </a:r>
          </a:p>
        </p:txBody>
      </p:sp>
      <p:sp>
        <p:nvSpPr>
          <p:cNvPr id="4" name="Content Placeholder 3"/>
          <p:cNvSpPr>
            <a:spLocks noGrp="1"/>
          </p:cNvSpPr>
          <p:nvPr>
            <p:ph sz="half" idx="2"/>
          </p:nvPr>
        </p:nvSpPr>
        <p:spPr>
          <a:xfrm>
            <a:off x="4655344" y="1600200"/>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extLst/>
          </a:lstStyle>
          <a:p>
            <a:fld id="{3B5F1E3E-4B2F-4895-B65E-28B2E64F39F6}" type="datetimeFigureOut">
              <a:rPr lang="en-US" smtClean="0"/>
              <a:pPr/>
              <a:t>6/16/2008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cxnSp>
        <p:nvCxnSpPr>
          <p:cNvPr id="9" name="Straight Connector 8"/>
          <p:cNvCxnSpPr/>
          <p:nvPr/>
        </p:nvCxnSpPr>
        <p:spPr>
          <a:xfrm rot="5400000">
            <a:off x="2305044" y="3867144"/>
            <a:ext cx="4533900" cy="1601"/>
          </a:xfrm>
          <a:prstGeom prst="line">
            <a:avLst/>
          </a:prstGeom>
          <a:ln/>
        </p:spPr>
        <p:style>
          <a:lnRef idx="1">
            <a:schemeClr val="accent2"/>
          </a:lnRef>
          <a:fillRef idx="0">
            <a:schemeClr val="accent2"/>
          </a:fillRef>
          <a:effectRef idx="0">
            <a:schemeClr val="accent2"/>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3" name="Rectangle 22"/>
          <p:cNvSpPr/>
          <p:nvPr/>
        </p:nvSpPr>
        <p:spPr>
          <a:xfrm>
            <a:off x="0" y="402264"/>
            <a:ext cx="868680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2"/>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3"/>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extLst/>
          </a:lstStyle>
          <a:p>
            <a:fld id="{63085435-8225-4333-BFFA-0096413F0D76}" type="datetimeFigureOut">
              <a:rPr lang="en-US" smtClean="0"/>
              <a:pPr/>
              <a:t>6/16/2008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AD93096-5B34-4342-9326-69289CEAE4C2}"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0783C494-2A87-468C-A21B-CB14FB9ABB00}" type="datetimeFigureOut">
              <a:rPr lang="en-US" smtClean="0"/>
              <a:pPr/>
              <a:t>6/16/2008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A180FA0-5B31-4864-A2BB-719EA5A679C6}" type="datetimeFigureOut">
              <a:rPr lang="en-US" smtClean="0"/>
              <a:pPr/>
              <a:t>6/16/2008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2"/>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extLst/>
          </a:lstStyle>
          <a:p>
            <a:fld id="{4BECC0C8-36B8-442A-833D-B6AACE86BB77}" type="datetimeFigureOut">
              <a:rPr lang="en-US" smtClean="0"/>
              <a:pPr/>
              <a:t>6/16/2008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28" name="Group 17"/>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a:buNone/>
              <a:defRPr sz="2100" b="0"/>
            </a:lvl1pPr>
            <a:extLst/>
          </a:lstStyle>
          <a:p>
            <a:r>
              <a:rPr lang="en-US" smtClean="0"/>
              <a:t>Click to edit Master title style</a:t>
            </a:r>
            <a:endParaRPr lang="en-US" dirty="0"/>
          </a:p>
        </p:txBody>
      </p:sp>
      <p:sp>
        <p:nvSpPr>
          <p:cNvPr id="3" name="Picture Placeholder 2"/>
          <p:cNvSpPr>
            <a:spLocks noGrp="1"/>
          </p:cNvSpPr>
          <p:nvPr>
            <p:ph type="pic" idx="1"/>
          </p:nvPr>
        </p:nvSpPr>
        <p:spPr>
          <a:xfrm>
            <a:off x="366712" y="1905000"/>
            <a:ext cx="8778240" cy="4960144"/>
          </a:xfrm>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grpSp>
        <p:nvGrpSpPr>
          <p:cNvPr id="14" name="Group 17"/>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p:txBody>
          <a:bodyPr/>
          <a:lstStyle>
            <a:extLst/>
          </a:lstStyle>
          <a:p>
            <a:fld id="{51E20EC5-AC53-4169-941E-EDF10CD23748}" type="datetimeFigureOut">
              <a:rPr lang="en-US" smtClean="0"/>
              <a:pPr/>
              <a:t>6/16/2008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lang="en-US" smtClean="0"/>
              <a:t>Click to edit Master title style</a:t>
            </a:r>
            <a:endParaRPr lang="en-US" dirty="0"/>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a:defRPr sz="1100">
                <a:solidFill>
                  <a:schemeClr val="tx2"/>
                </a:solidFill>
              </a:defRPr>
            </a:lvl1pPr>
            <a:extLst/>
          </a:lstStyle>
          <a:p>
            <a:fld id="{8D3816DF-213E-421B-92D3-C068DBB023D6}" type="datetimeFigureOut">
              <a:rPr lang="en-US" smtClean="0">
                <a:solidFill>
                  <a:schemeClr val="tx2"/>
                </a:solidFill>
              </a:rPr>
              <a:pPr/>
              <a:t>6/16/2008</a:t>
            </a:fld>
            <a:endParaRPr lang="en-US" sz="1100" dirty="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a:defRPr sz="1100">
                <a:solidFill>
                  <a:schemeClr val="tx2"/>
                </a:solidFill>
              </a:defRPr>
            </a:lvl1pPr>
            <a:extLst/>
          </a:lstStyle>
          <a:p>
            <a:pPr algn="r"/>
            <a:endParaRPr lang="en-US" sz="1100" dirty="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a:defRPr sz="1200">
                <a:solidFill>
                  <a:schemeClr val="tx2"/>
                </a:solidFill>
              </a:defRPr>
            </a:lvl1pPr>
            <a:extLst/>
          </a:lstStyle>
          <a:p>
            <a:pPr algn="l"/>
            <a:fld id="{72AC53DF-4216-466D-99A7-94400E6C2A25}" type="slidenum">
              <a:rPr lang="en-US" sz="1200" smtClean="0">
                <a:solidFill>
                  <a:schemeClr val="tx2"/>
                </a:solidFill>
              </a:rPr>
              <a:pPr algn="l"/>
              <a:t>‹#›</a:t>
            </a:fld>
            <a:endParaRPr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000" kern="1200" spc="-150" baseline="0">
          <a:solidFill>
            <a:schemeClr val="tx2">
              <a:satMod val="200000"/>
            </a:schemeClr>
          </a:solidFill>
          <a:effectLst>
            <a:outerShdw blurRad="50800" dist="50800" dir="2700000" algn="tl" rotWithShape="0">
              <a:srgbClr val="000000">
                <a:alpha val="43137"/>
              </a:srgbClr>
            </a:outerShdw>
          </a:effectLst>
          <a:latin typeface="+mj-lt"/>
          <a:ea typeface="+mj-ea"/>
          <a:cs typeface="+mj-cs"/>
        </a:defRPr>
      </a:lvl1pPr>
      <a:extLst/>
    </p:titleStyle>
    <p:body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smtClean="0"/>
              <a:t>Test Planing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Test Methodology</a:t>
            </a:r>
            <a:endParaRPr lang="en-US" dirty="0"/>
          </a:p>
        </p:txBody>
      </p:sp>
      <p:sp>
        <p:nvSpPr>
          <p:cNvPr id="6" name="Content Placeholder 5"/>
          <p:cNvSpPr>
            <a:spLocks noGrp="1"/>
          </p:cNvSpPr>
          <p:nvPr>
            <p:ph idx="1"/>
          </p:nvPr>
        </p:nvSpPr>
        <p:spPr/>
        <p:txBody>
          <a:bodyPr>
            <a:noAutofit/>
          </a:bodyPr>
          <a:lstStyle/>
          <a:p>
            <a:r>
              <a:rPr lang="en-US" sz="2000" dirty="0" smtClean="0"/>
              <a:t>Acceptance Test</a:t>
            </a:r>
          </a:p>
          <a:p>
            <a:pPr lvl="1"/>
            <a:r>
              <a:rPr lang="en-US" sz="2000" dirty="0" smtClean="0"/>
              <a:t>Define scope, generally test will take 2 – 3 days</a:t>
            </a:r>
          </a:p>
          <a:p>
            <a:pPr lvl="1"/>
            <a:r>
              <a:rPr lang="en-US" sz="2000" dirty="0" smtClean="0"/>
              <a:t>Small functionality (Basic baseline)</a:t>
            </a:r>
          </a:p>
          <a:p>
            <a:pPr lvl="1"/>
            <a:r>
              <a:rPr lang="en-US" sz="2000" dirty="0" smtClean="0"/>
              <a:t>100% need to be passed</a:t>
            </a:r>
          </a:p>
          <a:p>
            <a:r>
              <a:rPr lang="en-US" sz="2000" dirty="0" smtClean="0"/>
              <a:t>Functional Test</a:t>
            </a:r>
          </a:p>
          <a:p>
            <a:pPr lvl="1"/>
            <a:r>
              <a:rPr lang="en-US" sz="2000" dirty="0" smtClean="0"/>
              <a:t>New features need to be tested</a:t>
            </a:r>
          </a:p>
          <a:p>
            <a:pPr lvl="1"/>
            <a:r>
              <a:rPr lang="en-US" sz="2000" dirty="0" smtClean="0"/>
              <a:t>All functional test cases need to be done</a:t>
            </a:r>
          </a:p>
          <a:p>
            <a:pPr lvl="1"/>
            <a:r>
              <a:rPr lang="en-US" sz="2000" dirty="0" smtClean="0"/>
              <a:t>Test suites need to be created</a:t>
            </a:r>
          </a:p>
          <a:p>
            <a:pPr lvl="1"/>
            <a:r>
              <a:rPr lang="en-US" sz="2000" dirty="0" smtClean="0"/>
              <a:t>Build Passed BVT</a:t>
            </a:r>
          </a:p>
          <a:p>
            <a:pPr lvl="1"/>
            <a:r>
              <a:rPr lang="en-US" sz="2000" dirty="0" err="1" smtClean="0"/>
              <a:t>Sev</a:t>
            </a:r>
            <a:r>
              <a:rPr lang="en-US" sz="2000" dirty="0" smtClean="0"/>
              <a:t> 0 and </a:t>
            </a:r>
            <a:r>
              <a:rPr lang="en-US" sz="2000" dirty="0" err="1" smtClean="0"/>
              <a:t>Sev</a:t>
            </a:r>
            <a:r>
              <a:rPr lang="en-US" sz="2000" dirty="0" smtClean="0"/>
              <a:t> 1 need to be resolved</a:t>
            </a:r>
          </a:p>
          <a:p>
            <a:pPr lvl="1"/>
            <a:r>
              <a:rPr lang="en-US" sz="2000" dirty="0" smtClean="0"/>
              <a:t>Small # of </a:t>
            </a:r>
            <a:r>
              <a:rPr lang="en-US" sz="2000" dirty="0" err="1" smtClean="0"/>
              <a:t>Sev</a:t>
            </a:r>
            <a:r>
              <a:rPr lang="en-US" sz="2000" dirty="0" smtClean="0"/>
              <a:t> 2 and 3 need to be open</a:t>
            </a:r>
          </a:p>
          <a:p>
            <a:pPr>
              <a:defRPr/>
            </a:pPr>
            <a:endParaRPr lang="en-US" dirty="0" smtClean="0"/>
          </a:p>
        </p:txBody>
      </p:sp>
      <p:sp>
        <p:nvSpPr>
          <p:cNvPr id="4" name="Rectangle 3"/>
          <p:cNvSpPr/>
          <p:nvPr/>
        </p:nvSpPr>
        <p:spPr>
          <a:xfrm>
            <a:off x="2057400" y="1295400"/>
            <a:ext cx="5667642" cy="369332"/>
          </a:xfrm>
          <a:prstGeom prst="rect">
            <a:avLst/>
          </a:prstGeom>
        </p:spPr>
        <p:txBody>
          <a:bodyPr wrap="none">
            <a:spAutoFit/>
          </a:bodyPr>
          <a:lstStyle/>
          <a:p>
            <a:r>
              <a:rPr lang="en-US" b="1" dirty="0" smtClean="0">
                <a:solidFill>
                  <a:schemeClr val="accent1"/>
                </a:solidFill>
              </a:rPr>
              <a:t>Assumption: The developers have unit-tested the code.</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Test Methodology (Cont.)</a:t>
            </a:r>
            <a:endParaRPr lang="en-US" dirty="0"/>
          </a:p>
        </p:txBody>
      </p:sp>
      <p:sp>
        <p:nvSpPr>
          <p:cNvPr id="6" name="Content Placeholder 5"/>
          <p:cNvSpPr>
            <a:spLocks noGrp="1"/>
          </p:cNvSpPr>
          <p:nvPr>
            <p:ph idx="1"/>
          </p:nvPr>
        </p:nvSpPr>
        <p:spPr/>
        <p:txBody>
          <a:bodyPr>
            <a:noAutofit/>
          </a:bodyPr>
          <a:lstStyle/>
          <a:p>
            <a:r>
              <a:rPr lang="en-US" sz="2400" dirty="0" smtClean="0"/>
              <a:t>System Test</a:t>
            </a:r>
          </a:p>
          <a:p>
            <a:pPr lvl="1"/>
            <a:r>
              <a:rPr lang="en-US" sz="2000" dirty="0" smtClean="0"/>
              <a:t>Dev need to unit test their code</a:t>
            </a:r>
          </a:p>
          <a:p>
            <a:pPr lvl="1"/>
            <a:r>
              <a:rPr lang="en-US" sz="2000" dirty="0" smtClean="0"/>
              <a:t>Test in different configurations</a:t>
            </a:r>
          </a:p>
          <a:p>
            <a:pPr lvl="1"/>
            <a:r>
              <a:rPr lang="en-US" sz="2000" dirty="0" smtClean="0"/>
              <a:t>No severity 0</a:t>
            </a:r>
          </a:p>
          <a:p>
            <a:pPr lvl="1"/>
            <a:r>
              <a:rPr lang="en-US" sz="2000" dirty="0" smtClean="0"/>
              <a:t>Some severity 1 still open</a:t>
            </a:r>
          </a:p>
          <a:p>
            <a:r>
              <a:rPr lang="en-US" sz="2400" dirty="0" smtClean="0"/>
              <a:t>Regression Test</a:t>
            </a:r>
          </a:p>
          <a:p>
            <a:pPr lvl="1"/>
            <a:r>
              <a:rPr lang="en-US" sz="2000" dirty="0" smtClean="0"/>
              <a:t>Bug fixes in and already validated</a:t>
            </a:r>
          </a:p>
          <a:p>
            <a:pPr lvl="1"/>
            <a:r>
              <a:rPr lang="en-US" sz="2000" dirty="0" smtClean="0"/>
              <a:t>Test components affected by fixes</a:t>
            </a:r>
          </a:p>
          <a:p>
            <a:pPr lvl="1"/>
            <a:r>
              <a:rPr lang="en-US" sz="2000" dirty="0" smtClean="0"/>
              <a:t>New features</a:t>
            </a:r>
          </a:p>
          <a:p>
            <a:pPr lvl="1"/>
            <a:r>
              <a:rPr lang="en-US" sz="2000" dirty="0" smtClean="0"/>
              <a:t>Cover 20% to 70% based on affected areas</a:t>
            </a:r>
          </a:p>
          <a:p>
            <a:pPr lvl="1"/>
            <a:r>
              <a:rPr lang="en-US" sz="2000" dirty="0" smtClean="0"/>
              <a:t>No Severity 0</a:t>
            </a:r>
          </a:p>
          <a:p>
            <a:pPr lvl="1"/>
            <a:r>
              <a:rPr lang="en-US" sz="2000" dirty="0" smtClean="0"/>
              <a:t>Low # off P1/Sev1</a:t>
            </a:r>
            <a:endParaRPr lang="en-US" sz="2400" dirty="0" smtClean="0"/>
          </a:p>
          <a:p>
            <a:pPr>
              <a:defRPr/>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Test Methodology (Cont.)</a:t>
            </a:r>
            <a:endParaRPr lang="en-US" dirty="0"/>
          </a:p>
        </p:txBody>
      </p:sp>
      <p:sp>
        <p:nvSpPr>
          <p:cNvPr id="6" name="Content Placeholder 5"/>
          <p:cNvSpPr>
            <a:spLocks noGrp="1"/>
          </p:cNvSpPr>
          <p:nvPr>
            <p:ph idx="1"/>
          </p:nvPr>
        </p:nvSpPr>
        <p:spPr/>
        <p:txBody>
          <a:bodyPr>
            <a:noAutofit/>
          </a:bodyPr>
          <a:lstStyle/>
          <a:p>
            <a:r>
              <a:rPr lang="en-US" dirty="0" smtClean="0"/>
              <a:t>Release Testing</a:t>
            </a:r>
          </a:p>
          <a:p>
            <a:pPr lvl="1"/>
            <a:r>
              <a:rPr lang="en-US" dirty="0" smtClean="0"/>
              <a:t>No more </a:t>
            </a:r>
            <a:r>
              <a:rPr lang="en-US" dirty="0" err="1" smtClean="0"/>
              <a:t>Sev</a:t>
            </a:r>
            <a:r>
              <a:rPr lang="en-US" dirty="0" smtClean="0"/>
              <a:t> 0, Priority 1 open</a:t>
            </a:r>
          </a:p>
          <a:p>
            <a:pPr lvl="1"/>
            <a:r>
              <a:rPr lang="en-US" dirty="0" smtClean="0"/>
              <a:t>All fixed in release build (Awaiting QE validation)</a:t>
            </a:r>
          </a:p>
          <a:p>
            <a:pPr lvl="1"/>
            <a:r>
              <a:rPr lang="en-US" dirty="0" smtClean="0"/>
              <a:t>100% test cases passed</a:t>
            </a:r>
          </a:p>
          <a:p>
            <a:pPr lvl="1"/>
            <a:r>
              <a:rPr lang="en-US" dirty="0" smtClean="0"/>
              <a:t>0 Pending Validation</a:t>
            </a:r>
          </a:p>
          <a:p>
            <a:pPr lvl="1"/>
            <a:r>
              <a:rPr lang="en-US" dirty="0" smtClean="0"/>
              <a:t>0 Sev1,2 (of any priority)</a:t>
            </a:r>
          </a:p>
          <a:p>
            <a:pPr lvl="1"/>
            <a:r>
              <a:rPr lang="en-US" dirty="0" smtClean="0"/>
              <a:t>Open issues deferred</a:t>
            </a:r>
          </a:p>
          <a:p>
            <a:pPr lvl="1"/>
            <a:r>
              <a:rPr lang="en-US" dirty="0" smtClean="0"/>
              <a:t>QE Sign off</a:t>
            </a:r>
          </a:p>
          <a:p>
            <a:pPr>
              <a:defRPr/>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Testing Techniques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Software  Testing Categories</a:t>
            </a:r>
            <a:endParaRPr lang="en-US" dirty="0"/>
          </a:p>
        </p:txBody>
      </p:sp>
      <p:sp>
        <p:nvSpPr>
          <p:cNvPr id="6" name="Content Placeholder 5"/>
          <p:cNvSpPr>
            <a:spLocks noGrp="1"/>
          </p:cNvSpPr>
          <p:nvPr>
            <p:ph idx="1"/>
          </p:nvPr>
        </p:nvSpPr>
        <p:spPr>
          <a:xfrm>
            <a:off x="914400" y="1524000"/>
            <a:ext cx="7772400" cy="4572000"/>
          </a:xfrm>
        </p:spPr>
        <p:txBody>
          <a:bodyPr>
            <a:noAutofit/>
          </a:bodyPr>
          <a:lstStyle/>
          <a:p>
            <a:r>
              <a:rPr lang="en-US" dirty="0" smtClean="0"/>
              <a:t>If </a:t>
            </a:r>
            <a:r>
              <a:rPr lang="en-US" dirty="0" smtClean="0"/>
              <a:t>system is not functioning properly, its a functional defect.</a:t>
            </a:r>
          </a:p>
          <a:p>
            <a:r>
              <a:rPr lang="en-US" dirty="0" smtClean="0"/>
              <a:t>If system is not performing well, its a performance defect.</a:t>
            </a:r>
          </a:p>
          <a:p>
            <a:r>
              <a:rPr lang="en-US" dirty="0" smtClean="0"/>
              <a:t>If system is not usable, its a usability defect</a:t>
            </a:r>
          </a:p>
          <a:p>
            <a:r>
              <a:rPr lang="en-US" dirty="0" smtClean="0"/>
              <a:t>If system is not secure, its a security defect</a:t>
            </a:r>
          </a:p>
          <a:p>
            <a:r>
              <a:rPr lang="en-US" dirty="0" smtClean="0"/>
              <a:t>and so on..</a:t>
            </a:r>
          </a:p>
          <a:p>
            <a:pPr>
              <a:defRPr/>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Other Software  Testing Categories</a:t>
            </a:r>
            <a:endParaRPr lang="en-US" dirty="0"/>
          </a:p>
        </p:txBody>
      </p:sp>
      <p:sp>
        <p:nvSpPr>
          <p:cNvPr id="6" name="Content Placeholder 5"/>
          <p:cNvSpPr>
            <a:spLocks noGrp="1"/>
          </p:cNvSpPr>
          <p:nvPr>
            <p:ph idx="1"/>
          </p:nvPr>
        </p:nvSpPr>
        <p:spPr>
          <a:xfrm>
            <a:off x="914400" y="1524000"/>
            <a:ext cx="7772400" cy="4572000"/>
          </a:xfrm>
        </p:spPr>
        <p:txBody>
          <a:bodyPr>
            <a:noAutofit/>
          </a:bodyPr>
          <a:lstStyle/>
          <a:p>
            <a:r>
              <a:rPr lang="en-US" dirty="0" smtClean="0"/>
              <a:t>Base on the Knowledge of the system.</a:t>
            </a:r>
          </a:p>
          <a:p>
            <a:pPr lvl="1"/>
            <a:r>
              <a:rPr lang="en-US" dirty="0" smtClean="0"/>
              <a:t>Black Box, White Box, Gray Box</a:t>
            </a:r>
            <a:endParaRPr lang="en-US" dirty="0" smtClean="0"/>
          </a:p>
          <a:p>
            <a:r>
              <a:rPr lang="en-US" dirty="0" smtClean="0"/>
              <a:t>Base on the it is executed</a:t>
            </a:r>
          </a:p>
          <a:p>
            <a:pPr lvl="1"/>
            <a:r>
              <a:rPr lang="en-US" dirty="0" smtClean="0"/>
              <a:t>Unit, Integration, System, User Acceptance</a:t>
            </a:r>
            <a:endParaRPr lang="en-US" dirty="0" smtClean="0"/>
          </a:p>
          <a:p>
            <a:pPr>
              <a:defRPr/>
            </a:pPr>
            <a:r>
              <a:rPr lang="en-US" dirty="0" smtClean="0"/>
              <a:t>Base on the Functionality</a:t>
            </a:r>
          </a:p>
          <a:p>
            <a:pPr lvl="1">
              <a:defRPr/>
            </a:pPr>
            <a:r>
              <a:rPr lang="en-US" dirty="0" smtClean="0"/>
              <a:t>Installation, Regression, Upgrade and Backward</a:t>
            </a:r>
          </a:p>
          <a:p>
            <a:pPr lvl="1">
              <a:defRPr/>
            </a:pPr>
            <a:r>
              <a:rPr lang="en-US" dirty="0" smtClean="0"/>
              <a:t>Accessibility, Internationalizatio</a:t>
            </a:r>
            <a:r>
              <a:rPr lang="en-US" dirty="0" smtClean="0"/>
              <a:t>n and Localization.</a:t>
            </a:r>
          </a:p>
          <a:p>
            <a:pPr>
              <a:defRPr/>
            </a:pPr>
            <a:r>
              <a:rPr lang="en-US" dirty="0" smtClean="0"/>
              <a:t>Non-Functional</a:t>
            </a:r>
          </a:p>
          <a:p>
            <a:pPr lvl="1">
              <a:defRPr/>
            </a:pPr>
            <a:r>
              <a:rPr lang="en-US" dirty="0" smtClean="0"/>
              <a:t>Stress, Load, Performance, Usability, Security</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Black and White Box</a:t>
            </a:r>
            <a:endParaRPr lang="en-US" dirty="0"/>
          </a:p>
        </p:txBody>
      </p:sp>
      <p:sp>
        <p:nvSpPr>
          <p:cNvPr id="6" name="Content Placeholder 5"/>
          <p:cNvSpPr>
            <a:spLocks noGrp="1"/>
          </p:cNvSpPr>
          <p:nvPr>
            <p:ph idx="1"/>
          </p:nvPr>
        </p:nvSpPr>
        <p:spPr/>
        <p:txBody>
          <a:bodyPr>
            <a:noAutofit/>
          </a:bodyPr>
          <a:lstStyle/>
          <a:p>
            <a:pPr>
              <a:lnSpc>
                <a:spcPct val="90000"/>
              </a:lnSpc>
            </a:pPr>
            <a:r>
              <a:rPr lang="en-US" dirty="0" smtClean="0"/>
              <a:t>Black box testing:  </a:t>
            </a:r>
          </a:p>
          <a:p>
            <a:pPr lvl="1">
              <a:lnSpc>
                <a:spcPct val="90000"/>
              </a:lnSpc>
            </a:pPr>
            <a:r>
              <a:rPr lang="en-US" dirty="0" smtClean="0"/>
              <a:t>Designed without knowledge of the program’s internal structure and design</a:t>
            </a:r>
          </a:p>
          <a:p>
            <a:pPr lvl="1">
              <a:lnSpc>
                <a:spcPct val="90000"/>
              </a:lnSpc>
            </a:pPr>
            <a:r>
              <a:rPr lang="en-US" dirty="0" smtClean="0"/>
              <a:t>Based on functional requirements</a:t>
            </a:r>
          </a:p>
          <a:p>
            <a:pPr lvl="1">
              <a:lnSpc>
                <a:spcPct val="90000"/>
              </a:lnSpc>
            </a:pPr>
            <a:r>
              <a:rPr lang="en-US" dirty="0" smtClean="0"/>
              <a:t>Also called Functional Testing</a:t>
            </a:r>
          </a:p>
          <a:p>
            <a:pPr>
              <a:lnSpc>
                <a:spcPct val="90000"/>
              </a:lnSpc>
            </a:pPr>
            <a:r>
              <a:rPr lang="en-US" dirty="0" smtClean="0"/>
              <a:t>White box testing:</a:t>
            </a:r>
          </a:p>
          <a:p>
            <a:pPr lvl="1">
              <a:lnSpc>
                <a:spcPct val="90000"/>
              </a:lnSpc>
            </a:pPr>
            <a:r>
              <a:rPr lang="en-US" dirty="0" smtClean="0"/>
              <a:t>Examines the internal design of the program</a:t>
            </a:r>
          </a:p>
          <a:p>
            <a:pPr lvl="1">
              <a:lnSpc>
                <a:spcPct val="90000"/>
              </a:lnSpc>
            </a:pPr>
            <a:r>
              <a:rPr lang="en-US" dirty="0" smtClean="0"/>
              <a:t>Requires detailed knowledge of its structure</a:t>
            </a:r>
          </a:p>
          <a:p>
            <a:pPr lvl="1">
              <a:lnSpc>
                <a:spcPct val="90000"/>
              </a:lnSpc>
            </a:pPr>
            <a:r>
              <a:rPr lang="en-US" dirty="0" smtClean="0"/>
              <a:t>Also called Structural Testing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Black Box Testing</a:t>
            </a:r>
            <a:endParaRPr lang="en-US" dirty="0"/>
          </a:p>
        </p:txBody>
      </p:sp>
      <p:sp>
        <p:nvSpPr>
          <p:cNvPr id="6" name="Content Placeholder 5"/>
          <p:cNvSpPr>
            <a:spLocks noGrp="1"/>
          </p:cNvSpPr>
          <p:nvPr>
            <p:ph idx="1"/>
          </p:nvPr>
        </p:nvSpPr>
        <p:spPr/>
        <p:txBody>
          <a:bodyPr>
            <a:noAutofit/>
          </a:bodyPr>
          <a:lstStyle/>
          <a:p>
            <a:r>
              <a:rPr lang="en-US" dirty="0" smtClean="0"/>
              <a:t>Testers cannot see the code</a:t>
            </a:r>
          </a:p>
          <a:p>
            <a:r>
              <a:rPr lang="en-US" dirty="0" smtClean="0"/>
              <a:t>Also called Black Box Testing</a:t>
            </a:r>
          </a:p>
          <a:p>
            <a:r>
              <a:rPr lang="en-US" dirty="0" smtClean="0"/>
              <a:t>Usually done by the Test Group</a:t>
            </a:r>
          </a:p>
          <a:p>
            <a:r>
              <a:rPr lang="en-US" dirty="0" smtClean="0"/>
              <a:t>Focus is on what happens, not how</a:t>
            </a:r>
          </a:p>
          <a:p>
            <a:r>
              <a:rPr lang="en-US" dirty="0" smtClean="0"/>
              <a:t>User interface becomes most important</a:t>
            </a:r>
          </a:p>
          <a:p>
            <a:r>
              <a:rPr lang="en-US" dirty="0" smtClean="0"/>
              <a:t>Test for bug fix side effects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Functional Testing</a:t>
            </a:r>
            <a:endParaRPr lang="en-US" dirty="0"/>
          </a:p>
        </p:txBody>
      </p:sp>
      <p:sp>
        <p:nvSpPr>
          <p:cNvPr id="6" name="Content Placeholder 5"/>
          <p:cNvSpPr>
            <a:spLocks noGrp="1"/>
          </p:cNvSpPr>
          <p:nvPr>
            <p:ph idx="1"/>
          </p:nvPr>
        </p:nvSpPr>
        <p:spPr/>
        <p:txBody>
          <a:bodyPr>
            <a:noAutofit/>
          </a:bodyPr>
          <a:lstStyle/>
          <a:p>
            <a:pPr>
              <a:lnSpc>
                <a:spcPct val="90000"/>
              </a:lnSpc>
            </a:pPr>
            <a:r>
              <a:rPr lang="en-US" sz="3200" dirty="0" smtClean="0"/>
              <a:t>GUIs and their menus</a:t>
            </a:r>
          </a:p>
          <a:p>
            <a:pPr>
              <a:lnSpc>
                <a:spcPct val="90000"/>
              </a:lnSpc>
            </a:pPr>
            <a:r>
              <a:rPr lang="en-US" sz="3200" dirty="0" smtClean="0"/>
              <a:t>Data reads, writes and updates</a:t>
            </a:r>
          </a:p>
          <a:p>
            <a:pPr>
              <a:lnSpc>
                <a:spcPct val="90000"/>
              </a:lnSpc>
            </a:pPr>
            <a:r>
              <a:rPr lang="en-US" sz="3200" dirty="0" smtClean="0"/>
              <a:t>Database queries/Refresh rates</a:t>
            </a:r>
          </a:p>
          <a:p>
            <a:pPr>
              <a:lnSpc>
                <a:spcPct val="90000"/>
              </a:lnSpc>
            </a:pPr>
            <a:r>
              <a:rPr lang="en-US" sz="3200" dirty="0" smtClean="0"/>
              <a:t>Searches, Sorts, other algorithms</a:t>
            </a:r>
          </a:p>
          <a:p>
            <a:pPr>
              <a:lnSpc>
                <a:spcPct val="90000"/>
              </a:lnSpc>
            </a:pPr>
            <a:r>
              <a:rPr lang="en-US" sz="3200" dirty="0" smtClean="0"/>
              <a:t>Generating reports or other output</a:t>
            </a:r>
          </a:p>
          <a:p>
            <a:pPr>
              <a:lnSpc>
                <a:spcPct val="90000"/>
              </a:lnSpc>
            </a:pPr>
            <a:r>
              <a:rPr lang="en-US" sz="3200" dirty="0" smtClean="0"/>
              <a:t>Doing calculations</a:t>
            </a:r>
          </a:p>
          <a:p>
            <a:pPr>
              <a:lnSpc>
                <a:spcPct val="90000"/>
              </a:lnSpc>
            </a:pPr>
            <a:r>
              <a:rPr lang="en-US" sz="3200" dirty="0" smtClean="0"/>
              <a:t>Making decisions</a:t>
            </a:r>
          </a:p>
          <a:p>
            <a:pPr>
              <a:lnSpc>
                <a:spcPct val="90000"/>
              </a:lnSpc>
            </a:pPr>
            <a:r>
              <a:rPr lang="en-US" sz="3200" dirty="0" smtClean="0"/>
              <a:t>Our focus today: Input domains and output ranges</a:t>
            </a: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White Box Testing</a:t>
            </a:r>
            <a:endParaRPr lang="en-US" dirty="0"/>
          </a:p>
        </p:txBody>
      </p:sp>
      <p:sp>
        <p:nvSpPr>
          <p:cNvPr id="6" name="Content Placeholder 5"/>
          <p:cNvSpPr>
            <a:spLocks noGrp="1"/>
          </p:cNvSpPr>
          <p:nvPr>
            <p:ph idx="1"/>
          </p:nvPr>
        </p:nvSpPr>
        <p:spPr/>
        <p:txBody>
          <a:bodyPr>
            <a:noAutofit/>
          </a:bodyPr>
          <a:lstStyle/>
          <a:p>
            <a:r>
              <a:rPr lang="en-US" dirty="0" smtClean="0"/>
              <a:t>Tester can see the code</a:t>
            </a:r>
          </a:p>
          <a:p>
            <a:r>
              <a:rPr lang="en-US" dirty="0" smtClean="0"/>
              <a:t>Pseudonyms: Crystal Box, Structural Testing</a:t>
            </a:r>
          </a:p>
          <a:p>
            <a:r>
              <a:rPr lang="en-US" dirty="0" smtClean="0"/>
              <a:t>Usually done by the programmer as part of Unit Test</a:t>
            </a:r>
          </a:p>
          <a:p>
            <a:r>
              <a:rPr lang="en-US" dirty="0" smtClean="0"/>
              <a:t>More focused or localized</a:t>
            </a:r>
          </a:p>
          <a:p>
            <a:r>
              <a:rPr lang="en-US" dirty="0" smtClean="0"/>
              <a:t>Provides better coverage more reliably than Black Box testing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Levels of  Test Planning</a:t>
            </a:r>
            <a:endParaRPr lang="en-US" dirty="0"/>
          </a:p>
        </p:txBody>
      </p:sp>
      <p:sp>
        <p:nvSpPr>
          <p:cNvPr id="6" name="Content Placeholder 5"/>
          <p:cNvSpPr>
            <a:spLocks noGrp="1"/>
          </p:cNvSpPr>
          <p:nvPr>
            <p:ph idx="1"/>
          </p:nvPr>
        </p:nvSpPr>
        <p:spPr/>
        <p:txBody>
          <a:bodyPr>
            <a:noAutofit/>
          </a:bodyPr>
          <a:lstStyle/>
          <a:p>
            <a:pPr>
              <a:defRPr/>
            </a:pPr>
            <a:r>
              <a:rPr lang="en-US" dirty="0" smtClean="0"/>
              <a:t>First thing to consider is the Master Test Plan</a:t>
            </a:r>
          </a:p>
          <a:p>
            <a:pPr>
              <a:defRPr/>
            </a:pPr>
            <a:r>
              <a:rPr lang="en-US" dirty="0" smtClean="0"/>
              <a:t>Base on the IEEE Std. 829-1998 Standard for Software Test Documentation identifies the following levels of test:</a:t>
            </a:r>
          </a:p>
        </p:txBody>
      </p:sp>
      <p:sp>
        <p:nvSpPr>
          <p:cNvPr id="5" name="Rounded Rectangle 4"/>
          <p:cNvSpPr/>
          <p:nvPr/>
        </p:nvSpPr>
        <p:spPr>
          <a:xfrm>
            <a:off x="3886200" y="3962400"/>
            <a:ext cx="2019300" cy="375920"/>
          </a:xfrm>
          <a:prstGeom prst="roundRect">
            <a:avLst>
              <a:gd name="adj" fmla="val 16667"/>
            </a:avLst>
          </a:prstGeom>
          <a:scene3d>
            <a:camera prst="orthographicFront"/>
            <a:lightRig rig="twoPt" dir="t">
              <a:rot lat="0" lon="0" rev="6000000"/>
            </a:lightRig>
          </a:scene3d>
          <a:sp3d prstMaterial="plastic">
            <a:bevelT w="152400" h="101600" prst="coolSlant"/>
            <a:bevelB w="152400" h="101600" prst="coolSlant"/>
          </a:sp3d>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Unit</a:t>
            </a:r>
            <a:endParaRPr lang="en-US" sz="2400" dirty="0"/>
          </a:p>
        </p:txBody>
      </p:sp>
      <p:sp>
        <p:nvSpPr>
          <p:cNvPr id="7" name="Rounded Rectangle 6"/>
          <p:cNvSpPr/>
          <p:nvPr/>
        </p:nvSpPr>
        <p:spPr>
          <a:xfrm>
            <a:off x="3886200" y="4495800"/>
            <a:ext cx="2019300" cy="375920"/>
          </a:xfrm>
          <a:prstGeom prst="roundRect">
            <a:avLst>
              <a:gd name="adj" fmla="val 16667"/>
            </a:avLst>
          </a:prstGeom>
          <a:scene3d>
            <a:camera prst="orthographicFront"/>
            <a:lightRig rig="twoPt" dir="t">
              <a:rot lat="0" lon="0" rev="6000000"/>
            </a:lightRig>
          </a:scene3d>
          <a:sp3d prstMaterial="plastic">
            <a:bevelT w="152400" h="101600" prst="coolSlant"/>
            <a:bevelB w="152400" h="101600" prst="coolSlant"/>
          </a:sp3d>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Integration</a:t>
            </a:r>
            <a:endParaRPr lang="en-US" sz="2400" dirty="0"/>
          </a:p>
        </p:txBody>
      </p:sp>
      <p:sp>
        <p:nvSpPr>
          <p:cNvPr id="8" name="Rounded Rectangle 7"/>
          <p:cNvSpPr/>
          <p:nvPr/>
        </p:nvSpPr>
        <p:spPr>
          <a:xfrm>
            <a:off x="3886200" y="5029200"/>
            <a:ext cx="2019300" cy="375920"/>
          </a:xfrm>
          <a:prstGeom prst="roundRect">
            <a:avLst>
              <a:gd name="adj" fmla="val 16667"/>
            </a:avLst>
          </a:prstGeom>
          <a:scene3d>
            <a:camera prst="orthographicFront"/>
            <a:lightRig rig="twoPt" dir="t">
              <a:rot lat="0" lon="0" rev="6000000"/>
            </a:lightRig>
          </a:scene3d>
          <a:sp3d prstMaterial="plastic">
            <a:bevelT w="152400" h="101600" prst="coolSlant"/>
            <a:bevelB w="152400" h="101600" prst="coolSlant"/>
          </a:sp3d>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System</a:t>
            </a:r>
            <a:endParaRPr lang="en-US" sz="2400" dirty="0"/>
          </a:p>
        </p:txBody>
      </p:sp>
      <p:sp>
        <p:nvSpPr>
          <p:cNvPr id="10" name="Rounded Rectangle 9"/>
          <p:cNvSpPr/>
          <p:nvPr/>
        </p:nvSpPr>
        <p:spPr>
          <a:xfrm>
            <a:off x="3886200" y="5562600"/>
            <a:ext cx="2019300" cy="375920"/>
          </a:xfrm>
          <a:prstGeom prst="roundRect">
            <a:avLst>
              <a:gd name="adj" fmla="val 16667"/>
            </a:avLst>
          </a:prstGeom>
          <a:scene3d>
            <a:camera prst="orthographicFront"/>
            <a:lightRig rig="twoPt" dir="t">
              <a:rot lat="0" lon="0" rev="6000000"/>
            </a:lightRig>
          </a:scene3d>
          <a:sp3d prstMaterial="plastic">
            <a:bevelT w="152400" h="101600" prst="coolSlant"/>
            <a:bevelB w="152400" h="101600" prst="coolSlant"/>
          </a:sp3d>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Acceptance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Levels of  Testing</a:t>
            </a:r>
            <a:endParaRPr lang="en-US" dirty="0"/>
          </a:p>
        </p:txBody>
      </p:sp>
      <p:sp>
        <p:nvSpPr>
          <p:cNvPr id="6" name="Content Placeholder 5"/>
          <p:cNvSpPr>
            <a:spLocks noGrp="1"/>
          </p:cNvSpPr>
          <p:nvPr>
            <p:ph idx="1"/>
          </p:nvPr>
        </p:nvSpPr>
        <p:spPr>
          <a:xfrm>
            <a:off x="914400" y="1524000"/>
            <a:ext cx="7772400" cy="4572000"/>
          </a:xfrm>
        </p:spPr>
        <p:txBody>
          <a:bodyPr>
            <a:noAutofit/>
          </a:bodyPr>
          <a:lstStyle/>
          <a:p>
            <a:pPr algn="just"/>
            <a:r>
              <a:rPr lang="en-US" sz="2000" b="1" dirty="0" smtClean="0">
                <a:latin typeface="Calibri" pitchFamily="34" charset="0"/>
              </a:rPr>
              <a:t>Unit testing </a:t>
            </a:r>
            <a:r>
              <a:rPr lang="en-US" sz="2000" dirty="0" smtClean="0">
                <a:latin typeface="Calibri" pitchFamily="34" charset="0"/>
              </a:rPr>
              <a:t>tests the minimal software component, or module. Each unit (basic component) of the software is tested to verify that the detailed design for the unit has been correctly implemented. </a:t>
            </a:r>
          </a:p>
          <a:p>
            <a:pPr algn="just"/>
            <a:r>
              <a:rPr lang="en-US" sz="2000" b="1" dirty="0" smtClean="0">
                <a:latin typeface="Calibri" pitchFamily="34" charset="0"/>
              </a:rPr>
              <a:t>Integration testing </a:t>
            </a:r>
            <a:r>
              <a:rPr lang="en-US" sz="2000" dirty="0" smtClean="0">
                <a:latin typeface="Calibri" pitchFamily="34" charset="0"/>
              </a:rPr>
              <a:t>exposes defects in the interfaces and interaction between integrated components (modules). Progressively larger groups of tested software components corresponding to elements of the architectural design are integrated and tested until the software works as a whole. </a:t>
            </a:r>
          </a:p>
          <a:p>
            <a:pPr algn="just"/>
            <a:r>
              <a:rPr lang="en-US" sz="2000" b="1" dirty="0" smtClean="0">
                <a:latin typeface="Calibri" pitchFamily="34" charset="0"/>
              </a:rPr>
              <a:t>System testing </a:t>
            </a:r>
            <a:r>
              <a:rPr lang="en-US" sz="2000" dirty="0" smtClean="0">
                <a:latin typeface="Calibri" pitchFamily="34" charset="0"/>
              </a:rPr>
              <a:t>tests an integrated system to verify that it meets its requirements. </a:t>
            </a:r>
          </a:p>
          <a:p>
            <a:pPr lvl="1" algn="just"/>
            <a:r>
              <a:rPr lang="en-US" sz="1600" b="1" dirty="0" smtClean="0">
                <a:latin typeface="Calibri" pitchFamily="34" charset="0"/>
              </a:rPr>
              <a:t>System integration testing </a:t>
            </a:r>
            <a:r>
              <a:rPr lang="en-US" sz="1600" dirty="0" smtClean="0">
                <a:latin typeface="Calibri" pitchFamily="34" charset="0"/>
              </a:rPr>
              <a:t>verifies that a system is integrated to any external or third party systems defined in the system requirements. </a:t>
            </a:r>
          </a:p>
          <a:p>
            <a:pPr algn="just"/>
            <a:r>
              <a:rPr lang="en-US" sz="2000" b="1" dirty="0" smtClean="0">
                <a:latin typeface="Calibri" pitchFamily="34" charset="0"/>
              </a:rPr>
              <a:t>Acceptance testing </a:t>
            </a:r>
            <a:r>
              <a:rPr lang="en-US" sz="2000" dirty="0" smtClean="0">
                <a:latin typeface="Calibri" pitchFamily="34" charset="0"/>
              </a:rPr>
              <a:t>can be conducted by the end-user, customer, or client to validate whether or not to accept the product. Acceptance testing may be performed after the testing and before the implementation phase.</a:t>
            </a:r>
          </a:p>
          <a:p>
            <a:pPr>
              <a:defRP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Levels of  Test Planning</a:t>
            </a:r>
            <a:endParaRPr lang="en-US" dirty="0"/>
          </a:p>
        </p:txBody>
      </p:sp>
      <p:sp>
        <p:nvSpPr>
          <p:cNvPr id="6" name="Content Placeholder 5"/>
          <p:cNvSpPr>
            <a:spLocks noGrp="1"/>
          </p:cNvSpPr>
          <p:nvPr>
            <p:ph idx="1"/>
          </p:nvPr>
        </p:nvSpPr>
        <p:spPr/>
        <p:txBody>
          <a:bodyPr>
            <a:noAutofit/>
          </a:bodyPr>
          <a:lstStyle/>
          <a:p>
            <a:pPr>
              <a:defRPr/>
            </a:pPr>
            <a:r>
              <a:rPr lang="en-US" sz="2800" dirty="0" smtClean="0"/>
              <a:t>Some organizations use different names for the levels of test.</a:t>
            </a:r>
          </a:p>
          <a:p>
            <a:pPr>
              <a:defRPr/>
            </a:pPr>
            <a:r>
              <a:rPr lang="en-US" sz="2800" dirty="0" smtClean="0"/>
              <a:t>Others can use more than 4 levels:</a:t>
            </a:r>
          </a:p>
          <a:p>
            <a:pPr lvl="1">
              <a:defRPr/>
            </a:pPr>
            <a:r>
              <a:rPr lang="en-US" sz="2400" dirty="0" smtClean="0"/>
              <a:t>Alpha</a:t>
            </a:r>
          </a:p>
          <a:p>
            <a:pPr lvl="1">
              <a:defRPr/>
            </a:pPr>
            <a:r>
              <a:rPr lang="en-US" sz="2400" dirty="0" smtClean="0"/>
              <a:t>Beta</a:t>
            </a:r>
          </a:p>
          <a:p>
            <a:pPr lvl="1">
              <a:defRPr/>
            </a:pPr>
            <a:r>
              <a:rPr lang="en-US" sz="2400" dirty="0" smtClean="0"/>
              <a:t>Customer acceptance</a:t>
            </a:r>
          </a:p>
          <a:p>
            <a:pPr>
              <a:defRPr/>
            </a:pPr>
            <a:r>
              <a:rPr lang="en-US" sz="2800" dirty="0" smtClean="0"/>
              <a:t>Test planning </a:t>
            </a:r>
            <a:r>
              <a:rPr lang="en-US" sz="2800" b="1" dirty="0" smtClean="0"/>
              <a:t>CAN'T</a:t>
            </a:r>
            <a:r>
              <a:rPr lang="en-US" sz="2800" dirty="0" smtClean="0"/>
              <a:t> be separated from project planning.</a:t>
            </a:r>
          </a:p>
          <a:p>
            <a:pPr>
              <a:defRPr/>
            </a:pPr>
            <a:r>
              <a:rPr lang="en-US" sz="2800" dirty="0" smtClean="0"/>
              <a:t>Test planning </a:t>
            </a:r>
            <a:r>
              <a:rPr lang="en-US" sz="2800" b="1" dirty="0" smtClean="0"/>
              <a:t>SHOULD</a:t>
            </a:r>
            <a:r>
              <a:rPr lang="en-US" sz="2800" dirty="0" smtClean="0"/>
              <a:t> be separated from test design.</a:t>
            </a:r>
          </a:p>
          <a:p>
            <a:pPr>
              <a:defRPr/>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is a Test Plan ?</a:t>
            </a:r>
            <a:endParaRPr lang="en-US" dirty="0"/>
          </a:p>
        </p:txBody>
      </p:sp>
      <p:sp>
        <p:nvSpPr>
          <p:cNvPr id="6" name="Content Placeholder 5"/>
          <p:cNvSpPr>
            <a:spLocks noGrp="1"/>
          </p:cNvSpPr>
          <p:nvPr>
            <p:ph idx="1"/>
          </p:nvPr>
        </p:nvSpPr>
        <p:spPr/>
        <p:txBody>
          <a:bodyPr>
            <a:noAutofit/>
          </a:bodyPr>
          <a:lstStyle/>
          <a:p>
            <a:r>
              <a:rPr lang="en-US" dirty="0" smtClean="0"/>
              <a:t>Is a document that describes:</a:t>
            </a:r>
          </a:p>
          <a:p>
            <a:pPr lvl="1"/>
            <a:r>
              <a:rPr lang="en-US" dirty="0" smtClean="0"/>
              <a:t>Objectives</a:t>
            </a:r>
          </a:p>
          <a:p>
            <a:pPr lvl="1"/>
            <a:r>
              <a:rPr lang="en-US" dirty="0" smtClean="0"/>
              <a:t>Scope</a:t>
            </a:r>
          </a:p>
          <a:p>
            <a:pPr lvl="1"/>
            <a:r>
              <a:rPr lang="en-US" dirty="0" smtClean="0"/>
              <a:t>Approach</a:t>
            </a:r>
          </a:p>
          <a:p>
            <a:pPr lvl="1"/>
            <a:r>
              <a:rPr lang="en-US" dirty="0" smtClean="0"/>
              <a:t>Focus of a software test effort			</a:t>
            </a:r>
          </a:p>
          <a:p>
            <a:r>
              <a:rPr lang="en-US" dirty="0" smtClean="0"/>
              <a:t>Help us prepare and think about the effort needed for a project</a:t>
            </a:r>
          </a:p>
          <a:p>
            <a:r>
              <a:rPr lang="en-US" dirty="0" smtClean="0"/>
              <a:t>People Outside the project will know:</a:t>
            </a:r>
          </a:p>
          <a:p>
            <a:pPr lvl="1"/>
            <a:r>
              <a:rPr lang="en-US" dirty="0" smtClean="0"/>
              <a:t>Why and How the product was validated</a:t>
            </a:r>
          </a:p>
          <a:p>
            <a:pPr>
              <a:defRPr/>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Test Plan Content</a:t>
            </a:r>
            <a:endParaRPr lang="en-US" dirty="0"/>
          </a:p>
        </p:txBody>
      </p:sp>
      <p:sp>
        <p:nvSpPr>
          <p:cNvPr id="6" name="Content Placeholder 5"/>
          <p:cNvSpPr>
            <a:spLocks noGrp="1"/>
          </p:cNvSpPr>
          <p:nvPr>
            <p:ph idx="1"/>
          </p:nvPr>
        </p:nvSpPr>
        <p:spPr/>
        <p:txBody>
          <a:bodyPr>
            <a:noAutofit/>
          </a:bodyPr>
          <a:lstStyle/>
          <a:p>
            <a:r>
              <a:rPr lang="en-US" dirty="0" smtClean="0"/>
              <a:t>What Items to be test</a:t>
            </a:r>
          </a:p>
          <a:p>
            <a:r>
              <a:rPr lang="en-US" dirty="0" smtClean="0"/>
              <a:t>What level of testing will be need</a:t>
            </a:r>
          </a:p>
          <a:p>
            <a:r>
              <a:rPr lang="en-US" dirty="0" smtClean="0"/>
              <a:t>Sequence of test</a:t>
            </a:r>
          </a:p>
          <a:p>
            <a:r>
              <a:rPr lang="en-US" dirty="0" smtClean="0"/>
              <a:t>Strategy Applied</a:t>
            </a:r>
          </a:p>
          <a:p>
            <a:r>
              <a:rPr lang="en-US" dirty="0" smtClean="0"/>
              <a:t>Environment needed</a:t>
            </a:r>
          </a:p>
          <a:p>
            <a:pPr>
              <a:defRPr/>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When start a test plan</a:t>
            </a:r>
            <a:endParaRPr lang="en-US" dirty="0"/>
          </a:p>
        </p:txBody>
      </p:sp>
      <p:sp>
        <p:nvSpPr>
          <p:cNvPr id="6" name="Content Placeholder 5"/>
          <p:cNvSpPr>
            <a:spLocks noGrp="1"/>
          </p:cNvSpPr>
          <p:nvPr>
            <p:ph idx="1"/>
          </p:nvPr>
        </p:nvSpPr>
        <p:spPr/>
        <p:txBody>
          <a:bodyPr>
            <a:noAutofit/>
          </a:bodyPr>
          <a:lstStyle/>
          <a:p>
            <a:r>
              <a:rPr lang="en-US" dirty="0" smtClean="0"/>
              <a:t>As soon as possible</a:t>
            </a:r>
          </a:p>
          <a:p>
            <a:r>
              <a:rPr lang="en-US" dirty="0" smtClean="0"/>
              <a:t>Master Test Plan, PRD and Project Plan</a:t>
            </a:r>
          </a:p>
          <a:p>
            <a:pPr lvl="1"/>
            <a:r>
              <a:rPr lang="en-US" dirty="0" smtClean="0"/>
              <a:t>All need to be developed at the same time</a:t>
            </a:r>
          </a:p>
          <a:p>
            <a:pPr lvl="1"/>
            <a:r>
              <a:rPr lang="en-US" dirty="0" smtClean="0"/>
              <a:t>Impact on the project plan</a:t>
            </a:r>
          </a:p>
          <a:p>
            <a:r>
              <a:rPr lang="en-US" dirty="0" smtClean="0"/>
              <a:t>Even when things changes a long the project</a:t>
            </a:r>
          </a:p>
          <a:p>
            <a:pPr lvl="1"/>
            <a:r>
              <a:rPr lang="en-US" dirty="0" smtClean="0"/>
              <a:t>Is important since record the test progress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things need to be consider</a:t>
            </a:r>
            <a:endParaRPr lang="en-US" dirty="0"/>
          </a:p>
        </p:txBody>
      </p:sp>
      <p:sp>
        <p:nvSpPr>
          <p:cNvPr id="6" name="Content Placeholder 5"/>
          <p:cNvSpPr>
            <a:spLocks noGrp="1"/>
          </p:cNvSpPr>
          <p:nvPr>
            <p:ph idx="1"/>
          </p:nvPr>
        </p:nvSpPr>
        <p:spPr/>
        <p:txBody>
          <a:bodyPr>
            <a:noAutofit/>
          </a:bodyPr>
          <a:lstStyle/>
          <a:p>
            <a:r>
              <a:rPr lang="en-US" dirty="0" smtClean="0"/>
              <a:t>Revision History</a:t>
            </a:r>
          </a:p>
          <a:p>
            <a:r>
              <a:rPr lang="en-US" dirty="0" smtClean="0"/>
              <a:t>References</a:t>
            </a:r>
          </a:p>
          <a:p>
            <a:r>
              <a:rPr lang="en-US" dirty="0" smtClean="0"/>
              <a:t>Acronyms</a:t>
            </a:r>
          </a:p>
          <a:p>
            <a:r>
              <a:rPr lang="en-US" dirty="0" smtClean="0"/>
              <a:t>Introduction</a:t>
            </a:r>
          </a:p>
          <a:p>
            <a:r>
              <a:rPr lang="en-US" dirty="0" smtClean="0"/>
              <a:t>Test Items</a:t>
            </a:r>
          </a:p>
          <a:p>
            <a:r>
              <a:rPr lang="en-US" dirty="0" smtClean="0"/>
              <a:t>Quality Risk</a:t>
            </a:r>
          </a:p>
          <a:p>
            <a:r>
              <a:rPr lang="en-US" dirty="0" smtClean="0"/>
              <a:t>Features to be test</a:t>
            </a:r>
          </a:p>
          <a:p>
            <a:r>
              <a:rPr lang="en-US" dirty="0" smtClean="0"/>
              <a:t>Features not to be test</a:t>
            </a:r>
          </a:p>
          <a:p>
            <a:pPr>
              <a:defRPr/>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things need to be consider (Cont.)</a:t>
            </a:r>
            <a:endParaRPr lang="en-US" dirty="0"/>
          </a:p>
        </p:txBody>
      </p:sp>
      <p:sp>
        <p:nvSpPr>
          <p:cNvPr id="6" name="Content Placeholder 5"/>
          <p:cNvSpPr>
            <a:spLocks noGrp="1"/>
          </p:cNvSpPr>
          <p:nvPr>
            <p:ph idx="1"/>
          </p:nvPr>
        </p:nvSpPr>
        <p:spPr/>
        <p:txBody>
          <a:bodyPr>
            <a:noAutofit/>
          </a:bodyPr>
          <a:lstStyle/>
          <a:p>
            <a:r>
              <a:rPr lang="en-US" dirty="0" smtClean="0"/>
              <a:t>Approach</a:t>
            </a:r>
          </a:p>
          <a:p>
            <a:pPr lvl="1"/>
            <a:r>
              <a:rPr lang="en-US" dirty="0" smtClean="0"/>
              <a:t>Milestones, Schedule</a:t>
            </a:r>
          </a:p>
          <a:p>
            <a:pPr lvl="1"/>
            <a:r>
              <a:rPr lang="en-US" dirty="0" smtClean="0"/>
              <a:t>Enter and Exit Criteria</a:t>
            </a:r>
          </a:p>
          <a:p>
            <a:r>
              <a:rPr lang="en-US" dirty="0" smtClean="0"/>
              <a:t>Testing Resources (Staffing, Training and Environment)</a:t>
            </a:r>
          </a:p>
          <a:p>
            <a:r>
              <a:rPr lang="en-US" dirty="0" smtClean="0"/>
              <a:t>Pass/Fail criteria</a:t>
            </a:r>
          </a:p>
          <a:p>
            <a:r>
              <a:rPr lang="en-US" dirty="0" smtClean="0"/>
              <a:t>Testing Responsibilities</a:t>
            </a:r>
          </a:p>
          <a:p>
            <a:r>
              <a:rPr lang="en-US" dirty="0" smtClean="0"/>
              <a:t>Contingencies</a:t>
            </a:r>
          </a:p>
          <a:p>
            <a:r>
              <a:rPr lang="en-US" dirty="0" smtClean="0"/>
              <a:t> Approvals</a:t>
            </a:r>
          </a:p>
          <a:p>
            <a:pPr>
              <a:defRPr/>
            </a:pPr>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ducingPowerPoint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IntroducingPowerPoint2007</Template>
  <TotalTime>0</TotalTime>
  <Words>845</Words>
  <Application>Microsoft Office PowerPoint</Application>
  <PresentationFormat>On-screen Show (4:3)</PresentationFormat>
  <Paragraphs>147</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IntroducingPowerPoint2007</vt:lpstr>
      <vt:lpstr>Test Planing</vt:lpstr>
      <vt:lpstr>Levels of  Test Planning</vt:lpstr>
      <vt:lpstr>Levels of  Testing</vt:lpstr>
      <vt:lpstr>Levels of  Test Planning</vt:lpstr>
      <vt:lpstr>What is a Test Plan ?</vt:lpstr>
      <vt:lpstr>Test Plan Content</vt:lpstr>
      <vt:lpstr>When start a test plan</vt:lpstr>
      <vt:lpstr>What things need to be consider</vt:lpstr>
      <vt:lpstr>What things need to be consider (Cont.)</vt:lpstr>
      <vt:lpstr>Test Methodology</vt:lpstr>
      <vt:lpstr>Test Methodology (Cont.)</vt:lpstr>
      <vt:lpstr>Test Methodology (Cont.)</vt:lpstr>
      <vt:lpstr>Testing Techniques</vt:lpstr>
      <vt:lpstr>Software  Testing Categories</vt:lpstr>
      <vt:lpstr>Other Software  Testing Categories</vt:lpstr>
      <vt:lpstr>Black and White Box</vt:lpstr>
      <vt:lpstr>Black Box Testing</vt:lpstr>
      <vt:lpstr>Functional Testing</vt:lpstr>
      <vt:lpstr>White Box Testing</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2008-03-03T23:21:24Z</dcterms:created>
  <dcterms:modified xsi:type="dcterms:W3CDTF">2008-06-17T20:35:34Z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