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0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DF62B6-CACF-4B4D-92CF-6266333E8C49}" type="datetimeFigureOut">
              <a:rPr lang="es-BO" smtClean="0"/>
              <a:t>03/05/2015</a:t>
            </a:fld>
            <a:endParaRPr lang="es-B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B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03/05/2015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03/05/2015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03/05/2015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03/05/2015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03/05/2015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03/05/2015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03/05/2015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03/05/2015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03/05/2015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DF62B6-CACF-4B4D-92CF-6266333E8C49}" type="datetimeFigureOut">
              <a:rPr lang="es-BO" smtClean="0"/>
              <a:t>03/05/2015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DF62B6-CACF-4B4D-92CF-6266333E8C49}" type="datetimeFigureOut">
              <a:rPr lang="es-BO" smtClean="0"/>
              <a:t>03/05/2015</a:t>
            </a:fld>
            <a:endParaRPr lang="es-B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B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smtClean="0"/>
              <a:t>C# Fundamentals</a:t>
            </a:r>
            <a:endParaRPr lang="es-B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 err="1" smtClean="0"/>
              <a:t>Language</a:t>
            </a:r>
            <a:r>
              <a:rPr lang="es-BO" dirty="0" err="1"/>
              <a:t>-</a:t>
            </a:r>
            <a:r>
              <a:rPr lang="es-BO" dirty="0" err="1" smtClean="0"/>
              <a:t>Integrated</a:t>
            </a:r>
            <a:r>
              <a:rPr lang="es-BO" dirty="0" smtClean="0"/>
              <a:t> </a:t>
            </a:r>
            <a:r>
              <a:rPr lang="es-BO" dirty="0" err="1" smtClean="0"/>
              <a:t>Query</a:t>
            </a:r>
            <a:endParaRPr lang="es-BO" dirty="0" smtClean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6294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LINQ is an acronym for Language Integrated </a:t>
            </a:r>
            <a:r>
              <a:rPr lang="en-US" sz="2000" dirty="0" smtClean="0"/>
              <a:t>Query.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LINQ introduces standard, easily-learned patterns for querying and updating data, and the technology can be extended to support potentially any kind of data </a:t>
            </a:r>
            <a:r>
              <a:rPr lang="en-US" sz="2000" dirty="0" smtClean="0"/>
              <a:t>store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i="1" dirty="0" smtClean="0"/>
              <a:t>“Language </a:t>
            </a:r>
            <a:r>
              <a:rPr lang="en-US" sz="2000" i="1" dirty="0"/>
              <a:t>Integrated</a:t>
            </a:r>
            <a:r>
              <a:rPr lang="en-US" sz="2000" dirty="0"/>
              <a:t> </a:t>
            </a:r>
            <a:r>
              <a:rPr lang="en-US" sz="2000" dirty="0" smtClean="0"/>
              <a:t>” means that LINQ </a:t>
            </a:r>
            <a:r>
              <a:rPr lang="en-US" sz="2000" dirty="0"/>
              <a:t>is part of programming language </a:t>
            </a:r>
            <a:r>
              <a:rPr lang="en-US" sz="2000" dirty="0" smtClean="0"/>
              <a:t>syntax and “Query” explain what LINQ does “Used for querying data”.</a:t>
            </a:r>
          </a:p>
          <a:p>
            <a:pPr>
              <a:lnSpc>
                <a:spcPct val="150000"/>
              </a:lnSpc>
            </a:pPr>
            <a:endParaRPr lang="es-BO" dirty="0" smtClean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</a:t>
            </a:r>
            <a:r>
              <a:rPr lang="es-BO" sz="2200" dirty="0" err="1" smtClean="0">
                <a:solidFill>
                  <a:schemeClr val="bg2">
                    <a:lumMod val="50000"/>
                  </a:schemeClr>
                </a:solidFill>
              </a:rPr>
              <a:t>Language</a:t>
            </a:r>
            <a:r>
              <a:rPr lang="es-BO" sz="2200" dirty="0" err="1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BO" sz="2200" dirty="0" err="1" smtClean="0">
                <a:solidFill>
                  <a:schemeClr val="bg2">
                    <a:lumMod val="50000"/>
                  </a:schemeClr>
                </a:solidFill>
              </a:rPr>
              <a:t>Integrated</a:t>
            </a:r>
            <a:r>
              <a:rPr lang="es-BO" sz="2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BO" sz="2200" dirty="0" err="1" smtClean="0">
                <a:solidFill>
                  <a:schemeClr val="bg2">
                    <a:lumMod val="50000"/>
                  </a:schemeClr>
                </a:solidFill>
              </a:rPr>
              <a:t>Query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</a:t>
            </a:r>
            <a:r>
              <a:rPr lang="es-BO" dirty="0" smtClean="0"/>
              <a:t>              </a:t>
            </a:r>
            <a:r>
              <a:rPr lang="es-BO" dirty="0" err="1" smtClean="0">
                <a:solidFill>
                  <a:schemeClr val="bg1"/>
                </a:solidFill>
              </a:rPr>
              <a:t>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LINQ can be used to query many different types of </a:t>
            </a:r>
            <a:r>
              <a:rPr lang="en-US" sz="2000" dirty="0" smtClean="0"/>
              <a:t>data :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00B050"/>
                </a:solidFill>
              </a:rPr>
              <a:t>Linq</a:t>
            </a:r>
            <a:r>
              <a:rPr lang="en-US" sz="2000" dirty="0" smtClean="0">
                <a:solidFill>
                  <a:srgbClr val="00B050"/>
                </a:solidFill>
              </a:rPr>
              <a:t> to Objects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err="1" smtClean="0"/>
              <a:t>Linq</a:t>
            </a:r>
            <a:r>
              <a:rPr lang="en-US" sz="2000" dirty="0" smtClean="0"/>
              <a:t> to Datasets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err="1" smtClean="0"/>
              <a:t>Linq</a:t>
            </a:r>
            <a:r>
              <a:rPr lang="en-US" sz="2000" dirty="0" smtClean="0"/>
              <a:t> to SQL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err="1" smtClean="0"/>
              <a:t>Linq</a:t>
            </a:r>
            <a:r>
              <a:rPr lang="en-US" sz="2000" dirty="0" smtClean="0"/>
              <a:t> to Entities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00B050"/>
                </a:solidFill>
              </a:rPr>
              <a:t>Linq</a:t>
            </a:r>
            <a:r>
              <a:rPr lang="en-US" sz="2000" dirty="0" smtClean="0">
                <a:solidFill>
                  <a:srgbClr val="00B050"/>
                </a:solidFill>
              </a:rPr>
              <a:t> to XML</a:t>
            </a:r>
            <a:endParaRPr lang="es-BO" sz="2000" dirty="0" smtClean="0">
              <a:solidFill>
                <a:srgbClr val="00B050"/>
              </a:solidFill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</a:t>
            </a:r>
            <a:r>
              <a:rPr lang="es-BO" sz="2200" dirty="0" err="1">
                <a:solidFill>
                  <a:schemeClr val="bg2">
                    <a:lumMod val="50000"/>
                  </a:schemeClr>
                </a:solidFill>
              </a:rPr>
              <a:t>Language-Integrated</a:t>
            </a:r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BO" sz="2200" dirty="0" err="1">
                <a:solidFill>
                  <a:schemeClr val="bg2">
                    <a:lumMod val="50000"/>
                  </a:schemeClr>
                </a:solidFill>
              </a:rPr>
              <a:t>Query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</a:t>
            </a:r>
            <a:r>
              <a:rPr lang="es-BO" sz="3100" dirty="0"/>
              <a:t>     </a:t>
            </a:r>
            <a:r>
              <a:rPr lang="es-BO" sz="3100" dirty="0" smtClean="0"/>
              <a:t>		</a:t>
            </a:r>
            <a:r>
              <a:rPr lang="es-BO" sz="3100" dirty="0" err="1" smtClean="0">
                <a:solidFill>
                  <a:schemeClr val="bg1"/>
                </a:solidFill>
              </a:rPr>
              <a:t>Types</a:t>
            </a:r>
            <a:r>
              <a:rPr lang="es-BO" sz="3100" dirty="0" smtClean="0">
                <a:solidFill>
                  <a:schemeClr val="bg1"/>
                </a:solidFill>
              </a:rPr>
              <a:t> of Data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1350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 The term "LINQ to Objects" refers to the use of LINQ queries with any </a:t>
            </a:r>
            <a:r>
              <a:rPr lang="en-US" sz="2000" dirty="0" err="1" smtClean="0"/>
              <a:t>IEnumerable</a:t>
            </a:r>
            <a:r>
              <a:rPr lang="en-US" sz="2000" dirty="0" smtClean="0"/>
              <a:t> or </a:t>
            </a:r>
            <a:r>
              <a:rPr lang="en-US" sz="2000" dirty="0" err="1" smtClean="0"/>
              <a:t>IEnumerable</a:t>
            </a:r>
            <a:r>
              <a:rPr lang="en-US" sz="2000" dirty="0" smtClean="0"/>
              <a:t>&lt;T&gt; </a:t>
            </a:r>
            <a:r>
              <a:rPr lang="en-US" sz="2000" dirty="0"/>
              <a:t> collection </a:t>
            </a:r>
            <a:r>
              <a:rPr lang="en-US" sz="2000" dirty="0" smtClean="0"/>
              <a:t>directly.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You can use LINQ to query any enumerable collections such </a:t>
            </a:r>
            <a:r>
              <a:rPr lang="en-US" sz="2000" dirty="0" smtClean="0"/>
              <a:t>as 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0070C0"/>
                </a:solidFill>
              </a:rPr>
              <a:t>List&lt;T&gt;</a:t>
            </a:r>
            <a:endParaRPr lang="en-US" sz="1800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0070C0"/>
                </a:solidFill>
              </a:rPr>
              <a:t>Array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0070C0"/>
                </a:solidFill>
              </a:rPr>
              <a:t>Dictionary&lt;</a:t>
            </a:r>
            <a:r>
              <a:rPr lang="en-US" sz="1800" dirty="0" err="1" smtClean="0">
                <a:solidFill>
                  <a:srgbClr val="0070C0"/>
                </a:solidFill>
              </a:rPr>
              <a:t>TKey</a:t>
            </a:r>
            <a:r>
              <a:rPr lang="en-US" sz="1800" dirty="0" smtClean="0">
                <a:solidFill>
                  <a:srgbClr val="0070C0"/>
                </a:solidFill>
              </a:rPr>
              <a:t>, </a:t>
            </a:r>
            <a:r>
              <a:rPr lang="en-US" sz="1800" dirty="0" err="1" smtClean="0">
                <a:solidFill>
                  <a:srgbClr val="0070C0"/>
                </a:solidFill>
              </a:rPr>
              <a:t>TValue</a:t>
            </a:r>
            <a:r>
              <a:rPr lang="en-US" sz="1800" dirty="0">
                <a:solidFill>
                  <a:srgbClr val="0070C0"/>
                </a:solidFill>
              </a:rPr>
              <a:t>&gt;</a:t>
            </a:r>
            <a:endParaRPr lang="en-US" sz="1800" dirty="0" smtClean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endParaRPr lang="es-BO" sz="1600" dirty="0" smtClean="0"/>
          </a:p>
          <a:p>
            <a:pPr marL="109728" indent="0">
              <a:lnSpc>
                <a:spcPct val="150000"/>
              </a:lnSpc>
              <a:buNone/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</a:t>
            </a:r>
            <a:r>
              <a:rPr lang="es-BO" sz="2200" dirty="0" err="1">
                <a:solidFill>
                  <a:schemeClr val="bg2">
                    <a:lumMod val="50000"/>
                  </a:schemeClr>
                </a:solidFill>
              </a:rPr>
              <a:t>Language-Integrated</a:t>
            </a:r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BO" sz="2200" dirty="0" err="1">
                <a:solidFill>
                  <a:schemeClr val="bg2">
                    <a:lumMod val="50000"/>
                  </a:schemeClr>
                </a:solidFill>
              </a:rPr>
              <a:t>Query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Linq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err="1" smtClean="0">
                <a:solidFill>
                  <a:schemeClr val="bg1"/>
                </a:solidFill>
              </a:rPr>
              <a:t>to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err="1" smtClean="0">
                <a:solidFill>
                  <a:schemeClr val="bg1"/>
                </a:solidFill>
              </a:rPr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 </a:t>
            </a:r>
            <a:r>
              <a:rPr lang="en-US" sz="2000" dirty="0" smtClean="0"/>
              <a:t>Extension Methods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sz="1600" dirty="0" smtClean="0"/>
              <a:t> // getting all names that are equal to “Frodo”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List</a:t>
            </a:r>
            <a:r>
              <a:rPr lang="en-US" sz="1600" dirty="0" smtClean="0"/>
              <a:t>&lt;</a:t>
            </a:r>
            <a:r>
              <a:rPr lang="en-US" sz="1600" dirty="0" smtClean="0">
                <a:solidFill>
                  <a:srgbClr val="0070C0"/>
                </a:solidFill>
              </a:rPr>
              <a:t>string</a:t>
            </a:r>
            <a:r>
              <a:rPr lang="en-US" sz="1600" dirty="0" smtClean="0"/>
              <a:t>&gt; names = </a:t>
            </a:r>
            <a:r>
              <a:rPr lang="en-US" sz="1600" dirty="0" smtClean="0">
                <a:solidFill>
                  <a:srgbClr val="0070C0"/>
                </a:solidFill>
              </a:rPr>
              <a:t>new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List</a:t>
            </a:r>
            <a:r>
              <a:rPr lang="en-US" sz="1600" dirty="0" smtClean="0"/>
              <a:t>&lt;</a:t>
            </a:r>
            <a:r>
              <a:rPr lang="en-US" sz="1600" dirty="0" smtClean="0">
                <a:solidFill>
                  <a:srgbClr val="0070C0"/>
                </a:solidFill>
              </a:rPr>
              <a:t>string</a:t>
            </a:r>
            <a:r>
              <a:rPr lang="en-US" sz="1600" dirty="0" smtClean="0"/>
              <a:t>&gt;() { “Frodo”, “Sam”, “Merry”, “Coco” };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sz="1600" dirty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resQuery</a:t>
            </a:r>
            <a:r>
              <a:rPr lang="en-US" sz="1600" dirty="0" smtClean="0"/>
              <a:t> = </a:t>
            </a:r>
            <a:r>
              <a:rPr lang="en-US" sz="1600" dirty="0" err="1" smtClean="0"/>
              <a:t>names.Where</a:t>
            </a:r>
            <a:r>
              <a:rPr lang="en-US" sz="1600" dirty="0" smtClean="0"/>
              <a:t>(  n =&gt; </a:t>
            </a:r>
            <a:r>
              <a:rPr lang="en-US" sz="1600" dirty="0" err="1" smtClean="0"/>
              <a:t>n.Equals</a:t>
            </a:r>
            <a:r>
              <a:rPr lang="en-US" sz="1600" dirty="0" smtClean="0"/>
              <a:t>(“Frodo”) );</a:t>
            </a:r>
          </a:p>
          <a:p>
            <a:pPr marL="393192" lvl="1" indent="0">
              <a:lnSpc>
                <a:spcPct val="150000"/>
              </a:lnSpc>
              <a:buNone/>
            </a:pPr>
            <a:endParaRPr lang="en-US" sz="1600" dirty="0" smtClean="0"/>
          </a:p>
          <a:p>
            <a:pPr marL="393192" lvl="1" indent="0">
              <a:lnSpc>
                <a:spcPct val="150000"/>
              </a:lnSpc>
              <a:buNone/>
            </a:pPr>
            <a:r>
              <a:rPr lang="en-US" sz="1600" dirty="0" smtClean="0"/>
              <a:t> // </a:t>
            </a:r>
            <a:r>
              <a:rPr lang="en-US" sz="1600" dirty="0"/>
              <a:t>getting all </a:t>
            </a:r>
            <a:r>
              <a:rPr lang="en-US" sz="1600" dirty="0" smtClean="0"/>
              <a:t>Even numbers </a:t>
            </a:r>
            <a:endParaRPr lang="en-US" sz="1600" dirty="0"/>
          </a:p>
          <a:p>
            <a:pPr marL="393192" lvl="1" indent="0">
              <a:lnSpc>
                <a:spcPct val="150000"/>
              </a:lnSpc>
              <a:buNone/>
            </a:pP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[] </a:t>
            </a:r>
            <a:r>
              <a:rPr lang="en-US" sz="1600" dirty="0" smtClean="0"/>
              <a:t>numbers = </a:t>
            </a:r>
            <a:r>
              <a:rPr lang="en-US" sz="1600" dirty="0" smtClean="0">
                <a:solidFill>
                  <a:srgbClr val="0070C0"/>
                </a:solidFill>
              </a:rPr>
              <a:t>new 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/>
              <a:t>[7] { 0, 1, 2, 3, 4, 5, 6 };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s-BO" sz="1600" dirty="0" smtClean="0"/>
              <a:t> </a:t>
            </a:r>
            <a:r>
              <a:rPr lang="es-BO" sz="1600" dirty="0" err="1" smtClean="0">
                <a:solidFill>
                  <a:srgbClr val="0070C0"/>
                </a:solidFill>
              </a:rPr>
              <a:t>var</a:t>
            </a:r>
            <a:r>
              <a:rPr lang="es-BO" sz="1600" dirty="0" smtClean="0"/>
              <a:t> </a:t>
            </a:r>
            <a:r>
              <a:rPr lang="es-BO" sz="1600" dirty="0"/>
              <a:t>list2 =  </a:t>
            </a:r>
            <a:r>
              <a:rPr lang="es-BO" sz="1600" dirty="0" err="1"/>
              <a:t>numbers.Where</a:t>
            </a:r>
            <a:r>
              <a:rPr lang="es-BO" sz="1600" dirty="0" smtClean="0"/>
              <a:t>( x </a:t>
            </a:r>
            <a:r>
              <a:rPr lang="es-BO" sz="1600" dirty="0"/>
              <a:t>=&gt; </a:t>
            </a:r>
            <a:r>
              <a:rPr lang="es-BO" sz="1600" dirty="0"/>
              <a:t>(</a:t>
            </a:r>
            <a:r>
              <a:rPr lang="es-BO" sz="1600" dirty="0" smtClean="0"/>
              <a:t>x </a:t>
            </a:r>
            <a:r>
              <a:rPr lang="es-BO" sz="1600" dirty="0"/>
              <a:t>% </a:t>
            </a:r>
            <a:r>
              <a:rPr lang="es-BO" sz="1600" dirty="0" smtClean="0"/>
              <a:t>2) </a:t>
            </a:r>
            <a:r>
              <a:rPr lang="es-BO" sz="1600" dirty="0"/>
              <a:t>== </a:t>
            </a:r>
            <a:r>
              <a:rPr lang="es-BO" sz="1600" dirty="0" smtClean="0"/>
              <a:t>0 );</a:t>
            </a:r>
          </a:p>
          <a:p>
            <a:pPr marL="393192" lvl="1" indent="0">
              <a:lnSpc>
                <a:spcPct val="150000"/>
              </a:lnSpc>
              <a:buNone/>
            </a:pPr>
            <a:endParaRPr lang="es-BO" sz="1600" dirty="0"/>
          </a:p>
          <a:p>
            <a:pPr marL="393192" lvl="1" indent="0">
              <a:lnSpc>
                <a:spcPct val="150000"/>
              </a:lnSpc>
              <a:buNone/>
            </a:pPr>
            <a:r>
              <a:rPr lang="es-BO" sz="1600" dirty="0" smtClean="0"/>
              <a:t>// </a:t>
            </a:r>
            <a:r>
              <a:rPr lang="es-BO" sz="1600" dirty="0" err="1" smtClean="0"/>
              <a:t>OderBy</a:t>
            </a:r>
            <a:endParaRPr lang="es-BO" sz="1600" dirty="0" smtClean="0"/>
          </a:p>
          <a:p>
            <a:pPr marL="393192" lvl="1" indent="0">
              <a:lnSpc>
                <a:spcPct val="150000"/>
              </a:lnSpc>
              <a:buNone/>
            </a:pPr>
            <a:r>
              <a:rPr lang="es-BO" sz="1700" dirty="0" err="1">
                <a:solidFill>
                  <a:srgbClr val="00B0F0"/>
                </a:solidFill>
              </a:rPr>
              <a:t>int</a:t>
            </a:r>
            <a:r>
              <a:rPr lang="es-BO" sz="1700" dirty="0">
                <a:solidFill>
                  <a:srgbClr val="00B0F0"/>
                </a:solidFill>
              </a:rPr>
              <a:t>[] </a:t>
            </a:r>
            <a:r>
              <a:rPr lang="es-BO" sz="1700" dirty="0" err="1"/>
              <a:t>ints</a:t>
            </a:r>
            <a:r>
              <a:rPr lang="es-BO" sz="1700" dirty="0"/>
              <a:t> = { 10, 45, 15, 39, 21, 26 }; </a:t>
            </a:r>
            <a:endParaRPr lang="es-BO" sz="1700" dirty="0" smtClean="0"/>
          </a:p>
          <a:p>
            <a:pPr marL="393192" lvl="1" indent="0">
              <a:lnSpc>
                <a:spcPct val="150000"/>
              </a:lnSpc>
              <a:buNone/>
            </a:pPr>
            <a:r>
              <a:rPr lang="es-BO" sz="1700" dirty="0" err="1" smtClean="0">
                <a:solidFill>
                  <a:srgbClr val="00B0F0"/>
                </a:solidFill>
              </a:rPr>
              <a:t>var</a:t>
            </a:r>
            <a:r>
              <a:rPr lang="es-BO" sz="1700" dirty="0" smtClean="0"/>
              <a:t> </a:t>
            </a:r>
            <a:r>
              <a:rPr lang="es-BO" sz="1700" dirty="0" err="1"/>
              <a:t>result</a:t>
            </a:r>
            <a:r>
              <a:rPr lang="es-BO" sz="1700" dirty="0"/>
              <a:t> = </a:t>
            </a:r>
            <a:r>
              <a:rPr lang="es-BO" sz="1700" dirty="0" err="1"/>
              <a:t>ints.</a:t>
            </a:r>
            <a:r>
              <a:rPr lang="es-BO" sz="1700" dirty="0" err="1">
                <a:solidFill>
                  <a:srgbClr val="00B0F0"/>
                </a:solidFill>
              </a:rPr>
              <a:t>OrderBy</a:t>
            </a:r>
            <a:r>
              <a:rPr lang="es-BO" sz="1700" dirty="0"/>
              <a:t>(g =&gt; g</a:t>
            </a:r>
            <a:r>
              <a:rPr lang="es-BO" sz="1700" dirty="0" smtClean="0"/>
              <a:t>);</a:t>
            </a:r>
            <a:endParaRPr lang="es-BO" sz="17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</a:t>
            </a:r>
            <a:r>
              <a:rPr lang="es-BO" sz="2200" dirty="0" err="1">
                <a:solidFill>
                  <a:schemeClr val="bg2">
                    <a:lumMod val="50000"/>
                  </a:schemeClr>
                </a:solidFill>
              </a:rPr>
              <a:t>Language-Integrated</a:t>
            </a:r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BO" sz="2200" dirty="0" err="1">
                <a:solidFill>
                  <a:schemeClr val="bg2">
                    <a:lumMod val="50000"/>
                  </a:schemeClr>
                </a:solidFill>
              </a:rPr>
              <a:t>Query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Linq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err="1" smtClean="0">
                <a:solidFill>
                  <a:schemeClr val="bg1"/>
                </a:solidFill>
              </a:rPr>
              <a:t>to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err="1" smtClean="0">
                <a:solidFill>
                  <a:schemeClr val="bg1"/>
                </a:solidFill>
              </a:rPr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 </a:t>
            </a:r>
            <a:r>
              <a:rPr lang="en-US" sz="2000" dirty="0" smtClean="0"/>
              <a:t>Query Expressions</a:t>
            </a:r>
          </a:p>
          <a:p>
            <a:pPr marL="109728" indent="0">
              <a:buNone/>
            </a:pPr>
            <a:r>
              <a:rPr lang="en-US" sz="2000" dirty="0" smtClean="0"/>
              <a:t>	</a:t>
            </a:r>
            <a:r>
              <a:rPr lang="es-BO" sz="2000" dirty="0" err="1">
                <a:solidFill>
                  <a:srgbClr val="0070C0"/>
                </a:solidFill>
              </a:rPr>
              <a:t>var</a:t>
            </a:r>
            <a:r>
              <a:rPr lang="es-BO" sz="2000" dirty="0"/>
              <a:t> </a:t>
            </a:r>
            <a:r>
              <a:rPr lang="es-BO" sz="2000" dirty="0" err="1"/>
              <a:t>names</a:t>
            </a:r>
            <a:r>
              <a:rPr lang="es-BO" sz="2000" dirty="0"/>
              <a:t> </a:t>
            </a:r>
            <a:r>
              <a:rPr lang="es-BO" sz="1800" dirty="0"/>
              <a:t>= </a:t>
            </a:r>
            <a:r>
              <a:rPr lang="es-BO" sz="1800" dirty="0">
                <a:solidFill>
                  <a:srgbClr val="0070C0"/>
                </a:solidFill>
              </a:rPr>
              <a:t>new </a:t>
            </a:r>
            <a:r>
              <a:rPr lang="es-BO" sz="1800" dirty="0" err="1">
                <a:solidFill>
                  <a:srgbClr val="0070C0"/>
                </a:solidFill>
              </a:rPr>
              <a:t>List</a:t>
            </a:r>
            <a:r>
              <a:rPr lang="es-BO" sz="1800" dirty="0"/>
              <a:t>&lt;</a:t>
            </a:r>
            <a:r>
              <a:rPr lang="es-BO" sz="1800" dirty="0" err="1">
                <a:solidFill>
                  <a:srgbClr val="0070C0"/>
                </a:solidFill>
              </a:rPr>
              <a:t>string</a:t>
            </a:r>
            <a:r>
              <a:rPr lang="es-BO" sz="1800" dirty="0"/>
              <a:t>&gt; { "Bruce Banner", "Peter </a:t>
            </a:r>
            <a:r>
              <a:rPr lang="es-BO" sz="1800" dirty="0" err="1"/>
              <a:t>Paker</a:t>
            </a:r>
            <a:r>
              <a:rPr lang="es-BO" sz="1800" dirty="0"/>
              <a:t>", "Clark Kent" };</a:t>
            </a:r>
          </a:p>
          <a:p>
            <a:pPr marL="109728" indent="0">
              <a:buNone/>
            </a:pPr>
            <a:r>
              <a:rPr lang="es-BO" sz="2000" dirty="0"/>
              <a:t>            </a:t>
            </a:r>
          </a:p>
          <a:p>
            <a:pPr marL="109728" indent="0">
              <a:buNone/>
            </a:pPr>
            <a:r>
              <a:rPr lang="en-US" sz="2000" dirty="0" smtClean="0"/>
              <a:t>  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query =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70C0"/>
                </a:solidFill>
              </a:rPr>
              <a:t>from</a:t>
            </a:r>
            <a:r>
              <a:rPr lang="en-US" sz="2000" dirty="0" smtClean="0"/>
              <a:t> </a:t>
            </a:r>
            <a:r>
              <a:rPr lang="en-US" sz="2000" dirty="0"/>
              <a:t>name </a:t>
            </a:r>
            <a:r>
              <a:rPr lang="en-US" sz="2000" dirty="0">
                <a:solidFill>
                  <a:srgbClr val="0070C0"/>
                </a:solidFill>
              </a:rPr>
              <a:t>in</a:t>
            </a:r>
            <a:r>
              <a:rPr lang="en-US" sz="2000" dirty="0"/>
              <a:t> names</a:t>
            </a:r>
          </a:p>
          <a:p>
            <a:pPr marL="109728" indent="0">
              <a:buNone/>
            </a:pPr>
            <a:r>
              <a:rPr lang="es-BO" sz="2000" dirty="0"/>
              <a:t>                        </a:t>
            </a:r>
            <a:r>
              <a:rPr lang="es-BO" sz="2000" dirty="0" err="1">
                <a:solidFill>
                  <a:srgbClr val="0070C0"/>
                </a:solidFill>
              </a:rPr>
              <a:t>where</a:t>
            </a:r>
            <a:r>
              <a:rPr lang="es-BO" sz="2000" dirty="0"/>
              <a:t> </a:t>
            </a:r>
            <a:r>
              <a:rPr lang="es-BO" sz="2000" dirty="0" err="1"/>
              <a:t>name.EndsWith</a:t>
            </a:r>
            <a:r>
              <a:rPr lang="es-BO" sz="2000" dirty="0"/>
              <a:t>("</a:t>
            </a:r>
            <a:r>
              <a:rPr lang="es-BO" sz="2000" dirty="0" err="1"/>
              <a:t>er</a:t>
            </a:r>
            <a:r>
              <a:rPr lang="es-BO" sz="2000" dirty="0"/>
              <a:t>")</a:t>
            </a:r>
          </a:p>
          <a:p>
            <a:pPr marL="109728" indent="0">
              <a:buNone/>
            </a:pPr>
            <a:r>
              <a:rPr lang="es-BO" sz="2000" dirty="0"/>
              <a:t>                        </a:t>
            </a:r>
            <a:r>
              <a:rPr lang="es-BO" sz="2000" dirty="0" err="1">
                <a:solidFill>
                  <a:srgbClr val="0070C0"/>
                </a:solidFill>
              </a:rPr>
              <a:t>orderby</a:t>
            </a:r>
            <a:r>
              <a:rPr lang="es-BO" sz="2000" dirty="0"/>
              <a:t> </a:t>
            </a:r>
            <a:r>
              <a:rPr lang="es-BO" sz="2000" dirty="0" err="1"/>
              <a:t>name.Length</a:t>
            </a:r>
            <a:endParaRPr lang="es-BO" sz="2000" dirty="0"/>
          </a:p>
          <a:p>
            <a:pPr marL="109728" indent="0">
              <a:buNone/>
            </a:pPr>
            <a:r>
              <a:rPr lang="es-BO" sz="2000" dirty="0"/>
              <a:t>                        </a:t>
            </a:r>
            <a:r>
              <a:rPr lang="es-BO" sz="2000" dirty="0" err="1">
                <a:solidFill>
                  <a:srgbClr val="0070C0"/>
                </a:solidFill>
              </a:rPr>
              <a:t>select</a:t>
            </a:r>
            <a:r>
              <a:rPr lang="es-BO" sz="2000" dirty="0">
                <a:solidFill>
                  <a:srgbClr val="0070C0"/>
                </a:solidFill>
              </a:rPr>
              <a:t> </a:t>
            </a:r>
            <a:r>
              <a:rPr lang="es-BO" sz="2000" dirty="0" err="1"/>
              <a:t>name</a:t>
            </a:r>
            <a:r>
              <a:rPr lang="es-BO" sz="2000" dirty="0"/>
              <a:t>;</a:t>
            </a:r>
          </a:p>
          <a:p>
            <a:endParaRPr lang="es-BO" sz="2000" dirty="0"/>
          </a:p>
          <a:p>
            <a:pPr marL="109728" indent="0">
              <a:buNone/>
            </a:pPr>
            <a:r>
              <a:rPr lang="en-US" sz="2000" dirty="0"/>
              <a:t>           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foreach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/>
              <a:t> n </a:t>
            </a:r>
            <a:r>
              <a:rPr lang="en-US" sz="2000" dirty="0">
                <a:solidFill>
                  <a:srgbClr val="0070C0"/>
                </a:solidFill>
              </a:rPr>
              <a:t>in</a:t>
            </a:r>
            <a:r>
              <a:rPr lang="en-US" sz="2000" dirty="0"/>
              <a:t> query)</a:t>
            </a:r>
          </a:p>
          <a:p>
            <a:pPr marL="109728" indent="0">
              <a:buNone/>
            </a:pPr>
            <a:r>
              <a:rPr lang="es-BO" sz="2000" dirty="0"/>
              <a:t>            {</a:t>
            </a:r>
          </a:p>
          <a:p>
            <a:pPr marL="109728" indent="0">
              <a:buNone/>
            </a:pPr>
            <a:r>
              <a:rPr lang="es-BO" sz="2000" dirty="0"/>
              <a:t>                </a:t>
            </a:r>
            <a:r>
              <a:rPr lang="es-BO" sz="2000" dirty="0" err="1"/>
              <a:t>Console.WriteLine</a:t>
            </a:r>
            <a:r>
              <a:rPr lang="es-BO" sz="2000" dirty="0"/>
              <a:t>(n);</a:t>
            </a:r>
          </a:p>
          <a:p>
            <a:pPr marL="109728" indent="0">
              <a:buNone/>
            </a:pPr>
            <a:r>
              <a:rPr lang="es-BO" sz="2000" dirty="0"/>
              <a:t>            }</a:t>
            </a:r>
          </a:p>
          <a:p>
            <a:pPr marL="109728" indent="0">
              <a:lnSpc>
                <a:spcPct val="150000"/>
              </a:lnSpc>
              <a:buNone/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</a:t>
            </a:r>
            <a:r>
              <a:rPr lang="es-BO" sz="2200" dirty="0" err="1">
                <a:solidFill>
                  <a:schemeClr val="bg2">
                    <a:lumMod val="50000"/>
                  </a:schemeClr>
                </a:solidFill>
              </a:rPr>
              <a:t>Language-Integrated</a:t>
            </a:r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BO" sz="2200" dirty="0" err="1">
                <a:solidFill>
                  <a:schemeClr val="bg2">
                    <a:lumMod val="50000"/>
                  </a:schemeClr>
                </a:solidFill>
              </a:rPr>
              <a:t>Query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Linq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err="1" smtClean="0">
                <a:solidFill>
                  <a:schemeClr val="bg1"/>
                </a:solidFill>
              </a:rPr>
              <a:t>to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err="1" smtClean="0">
                <a:solidFill>
                  <a:schemeClr val="bg1"/>
                </a:solidFill>
              </a:rPr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 </a:t>
            </a:r>
            <a:r>
              <a:rPr lang="en-US" sz="2000" dirty="0" smtClean="0"/>
              <a:t>Implement a Library application that allows the user to search books by different </a:t>
            </a:r>
            <a:r>
              <a:rPr lang="en-US" sz="2000" dirty="0" err="1" smtClean="0"/>
              <a:t>criterias</a:t>
            </a:r>
            <a:r>
              <a:rPr lang="en-US" sz="2000" dirty="0" smtClean="0"/>
              <a:t>(Title, Author</a:t>
            </a:r>
            <a:r>
              <a:rPr lang="en-US" sz="2000" smtClean="0"/>
              <a:t>, Category), </a:t>
            </a:r>
            <a:r>
              <a:rPr lang="en-US" sz="2000" dirty="0" smtClean="0"/>
              <a:t>and see  the result in order.</a:t>
            </a:r>
          </a:p>
          <a:p>
            <a:pPr marL="109728" indent="0">
              <a:lnSpc>
                <a:spcPct val="150000"/>
              </a:lnSpc>
              <a:buNone/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</a:t>
            </a:r>
            <a:r>
              <a:rPr lang="es-BO" sz="2200" dirty="0" err="1">
                <a:solidFill>
                  <a:schemeClr val="bg2">
                    <a:lumMod val="50000"/>
                  </a:schemeClr>
                </a:solidFill>
              </a:rPr>
              <a:t>Language-Integrated</a:t>
            </a:r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BO" sz="2200" dirty="0" err="1">
                <a:solidFill>
                  <a:schemeClr val="bg2">
                    <a:lumMod val="50000"/>
                  </a:schemeClr>
                </a:solidFill>
              </a:rPr>
              <a:t>Query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Linq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err="1" smtClean="0">
                <a:solidFill>
                  <a:schemeClr val="bg1"/>
                </a:solidFill>
              </a:rPr>
              <a:t>to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err="1" smtClean="0">
                <a:solidFill>
                  <a:schemeClr val="bg1"/>
                </a:solidFill>
              </a:rPr>
              <a:t>Objects</a:t>
            </a:r>
            <a:endParaRPr lang="en-U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24944"/>
            <a:ext cx="727280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210</TotalTime>
  <Words>94</Words>
  <Application>Microsoft Office PowerPoint</Application>
  <PresentationFormat>Presentación en pantalla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Concurrencia</vt:lpstr>
      <vt:lpstr>C# Fundamentals</vt:lpstr>
      <vt:lpstr>C# Language-Integrated Query                  Definition</vt:lpstr>
      <vt:lpstr>C# Language-Integrated Query           Types of Data</vt:lpstr>
      <vt:lpstr>C# Language-Integrated Query         Linq to Objects</vt:lpstr>
      <vt:lpstr>C# Language-Integrated Query         Linq to Objects</vt:lpstr>
      <vt:lpstr>C# Language-Integrated Query         Linq to Objects</vt:lpstr>
      <vt:lpstr>C# Language-Integrated Query         Linq to Objects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</dc:title>
  <dc:creator>Luffi</dc:creator>
  <cp:lastModifiedBy>Luffi</cp:lastModifiedBy>
  <cp:revision>18</cp:revision>
  <dcterms:created xsi:type="dcterms:W3CDTF">2015-04-22T03:31:05Z</dcterms:created>
  <dcterms:modified xsi:type="dcterms:W3CDTF">2015-05-04T02:31:26Z</dcterms:modified>
</cp:coreProperties>
</file>