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9" r:id="rId7"/>
    <p:sldId id="270" r:id="rId8"/>
    <p:sldId id="271" r:id="rId9"/>
    <p:sldId id="272" r:id="rId10"/>
    <p:sldId id="260" r:id="rId11"/>
    <p:sldId id="263" r:id="rId12"/>
    <p:sldId id="264" r:id="rId13"/>
    <p:sldId id="265" r:id="rId14"/>
    <p:sldId id="266" r:id="rId15"/>
    <p:sldId id="267" r:id="rId16"/>
    <p:sldId id="268" r:id="rId17"/>
    <p:sldId id="273" r:id="rId18"/>
    <p:sldId id="274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485A27-DD24-49B6-A2B7-967152A5BC42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337F94-4A94-4DF3-A06B-D282883CB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85A27-DD24-49B6-A2B7-967152A5BC42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37F94-4A94-4DF3-A06B-D282883CB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85A27-DD24-49B6-A2B7-967152A5BC42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37F94-4A94-4DF3-A06B-D282883CB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85A27-DD24-49B6-A2B7-967152A5BC42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37F94-4A94-4DF3-A06B-D282883CBF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85A27-DD24-49B6-A2B7-967152A5BC42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37F94-4A94-4DF3-A06B-D282883CBF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85A27-DD24-49B6-A2B7-967152A5BC42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37F94-4A94-4DF3-A06B-D282883CBF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85A27-DD24-49B6-A2B7-967152A5BC42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37F94-4A94-4DF3-A06B-D282883CBF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85A27-DD24-49B6-A2B7-967152A5BC42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37F94-4A94-4DF3-A06B-D282883CBF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85A27-DD24-49B6-A2B7-967152A5BC42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37F94-4A94-4DF3-A06B-D282883CB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B485A27-DD24-49B6-A2B7-967152A5BC42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37F94-4A94-4DF3-A06B-D282883CBF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485A27-DD24-49B6-A2B7-967152A5BC42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337F94-4A94-4DF3-A06B-D282883CBF1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B485A27-DD24-49B6-A2B7-967152A5BC42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A337F94-4A94-4DF3-A06B-D282883CBF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C# Fundamentals</a:t>
            </a:r>
            <a:br>
              <a:rPr lang="es-BO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Reviewing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400" dirty="0" smtClean="0"/>
              <a:t>public </a:t>
            </a:r>
          </a:p>
          <a:p>
            <a:pPr lvl="1">
              <a:buFont typeface="Wingdings" pitchFamily="2" charset="2"/>
              <a:buChar char="v"/>
            </a:pPr>
            <a:r>
              <a:rPr lang="es-BO" sz="5600" dirty="0" smtClean="0"/>
              <a:t>Access </a:t>
            </a:r>
            <a:r>
              <a:rPr lang="es-BO" sz="5600" dirty="0"/>
              <a:t>is not </a:t>
            </a:r>
            <a:r>
              <a:rPr lang="es-BO" sz="5600" dirty="0" smtClean="0"/>
              <a:t>restricted.</a:t>
            </a:r>
          </a:p>
          <a:p>
            <a:pPr marL="393192" lvl="1" indent="0">
              <a:buNone/>
            </a:pPr>
            <a:endParaRPr lang="en-US" sz="5600" dirty="0" smtClean="0"/>
          </a:p>
          <a:p>
            <a:r>
              <a:rPr lang="en-US" sz="6400" dirty="0"/>
              <a:t>i</a:t>
            </a:r>
            <a:r>
              <a:rPr lang="en-US" sz="6400" dirty="0" smtClean="0"/>
              <a:t>nternal</a:t>
            </a:r>
          </a:p>
          <a:p>
            <a:pPr lvl="1">
              <a:buFont typeface="Wingdings" pitchFamily="2" charset="2"/>
              <a:buChar char="v"/>
            </a:pPr>
            <a:r>
              <a:rPr lang="en-US" sz="5600" dirty="0"/>
              <a:t>Access is limited to the current assembly</a:t>
            </a:r>
            <a:r>
              <a:rPr lang="en-US" sz="5600" dirty="0" smtClean="0"/>
              <a:t>.</a:t>
            </a:r>
          </a:p>
          <a:p>
            <a:pPr marL="393192" lvl="1" indent="0">
              <a:buNone/>
            </a:pPr>
            <a:endParaRPr lang="en-US" sz="5600" dirty="0" smtClean="0"/>
          </a:p>
          <a:p>
            <a:r>
              <a:rPr lang="en-US" sz="6400" dirty="0"/>
              <a:t>p</a:t>
            </a:r>
            <a:r>
              <a:rPr lang="en-US" sz="6400" dirty="0" smtClean="0"/>
              <a:t>rotected</a:t>
            </a:r>
          </a:p>
          <a:p>
            <a:pPr lvl="1">
              <a:buFont typeface="Wingdings" pitchFamily="2" charset="2"/>
              <a:buChar char="v"/>
            </a:pPr>
            <a:r>
              <a:rPr lang="en-US" sz="5600" dirty="0"/>
              <a:t>Access is limited to the containing class or types derived from the containing class.</a:t>
            </a:r>
          </a:p>
          <a:p>
            <a:endParaRPr lang="en-US" sz="6400" dirty="0" smtClean="0"/>
          </a:p>
          <a:p>
            <a:r>
              <a:rPr lang="en-US" sz="6400" dirty="0"/>
              <a:t>p</a:t>
            </a:r>
            <a:r>
              <a:rPr lang="en-US" sz="6400" dirty="0" smtClean="0"/>
              <a:t>rivate</a:t>
            </a:r>
          </a:p>
          <a:p>
            <a:pPr lvl="1">
              <a:buFont typeface="Wingdings" pitchFamily="2" charset="2"/>
              <a:buChar char="v"/>
            </a:pPr>
            <a:r>
              <a:rPr lang="en-US" sz="5600" dirty="0"/>
              <a:t>Access is limited to the containing </a:t>
            </a:r>
            <a:r>
              <a:rPr lang="en-US" sz="5600" dirty="0" smtClean="0"/>
              <a:t>type.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</a:t>
            </a:r>
          </a:p>
          <a:p>
            <a:pPr marL="109728" indent="0" algn="just">
              <a:buNone/>
            </a:pPr>
            <a:r>
              <a:rPr lang="en-US" dirty="0" smtClean="0"/>
              <a:t>	</a:t>
            </a:r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09728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</a:p>
          <a:p>
            <a:pPr marL="109728" indent="0" algn="just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Access </a:t>
            </a:r>
            <a:r>
              <a:rPr lang="es-BO" dirty="0" err="1" smtClean="0">
                <a:solidFill>
                  <a:schemeClr val="bg1"/>
                </a:solidFill>
              </a:rPr>
              <a:t>Modifiers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sz="1700" dirty="0" smtClean="0"/>
          </a:p>
          <a:p>
            <a:r>
              <a:rPr lang="es-BO" sz="2900" dirty="0" err="1"/>
              <a:t>Arithmetic</a:t>
            </a:r>
            <a:r>
              <a:rPr lang="es-BO" sz="2900" dirty="0"/>
              <a:t> </a:t>
            </a:r>
            <a:r>
              <a:rPr lang="es-BO" sz="2900" dirty="0" err="1" smtClean="0"/>
              <a:t>Operators</a:t>
            </a:r>
            <a:endParaRPr lang="es-BO" sz="2900" dirty="0"/>
          </a:p>
          <a:p>
            <a:endParaRPr lang="es-BO" sz="2000" dirty="0" smtClean="0"/>
          </a:p>
          <a:p>
            <a:endParaRPr lang="es-BO" sz="2000" dirty="0" smtClean="0"/>
          </a:p>
          <a:p>
            <a:endParaRPr lang="es-BO" sz="2000" dirty="0"/>
          </a:p>
          <a:p>
            <a:endParaRPr lang="es-BO" sz="2000" dirty="0" smtClean="0"/>
          </a:p>
          <a:p>
            <a:endParaRPr lang="es-BO" sz="2000" dirty="0"/>
          </a:p>
          <a:p>
            <a:endParaRPr lang="es-BO" sz="2000" dirty="0" smtClean="0"/>
          </a:p>
          <a:p>
            <a:endParaRPr lang="es-BO" sz="2000" dirty="0"/>
          </a:p>
          <a:p>
            <a:endParaRPr lang="es-BO" sz="2000" dirty="0" smtClean="0"/>
          </a:p>
          <a:p>
            <a:endParaRPr lang="es-BO" sz="2000" dirty="0"/>
          </a:p>
          <a:p>
            <a:pPr marL="109728" indent="0">
              <a:buNone/>
            </a:pPr>
            <a:endParaRPr lang="en-US" sz="1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</a:t>
            </a:r>
          </a:p>
          <a:p>
            <a:pPr marL="109728" indent="0" algn="just">
              <a:buNone/>
            </a:pPr>
            <a:r>
              <a:rPr lang="en-US" dirty="0" smtClean="0"/>
              <a:t>	</a:t>
            </a:r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09728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</a:p>
          <a:p>
            <a:pPr marL="109728" indent="0" algn="just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Operators</a:t>
            </a:r>
            <a:endParaRPr lang="en-U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26442"/>
              </p:ext>
            </p:extLst>
          </p:nvPr>
        </p:nvGraphicFramePr>
        <p:xfrm>
          <a:off x="914400" y="2362200"/>
          <a:ext cx="754380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4876800"/>
                <a:gridCol w="1371601"/>
              </a:tblGrid>
              <a:tr h="0">
                <a:tc>
                  <a:txBody>
                    <a:bodyPr/>
                    <a:lstStyle/>
                    <a:p>
                      <a:r>
                        <a:rPr lang="es-BO" sz="1600" dirty="0" err="1" smtClean="0"/>
                        <a:t>Operator</a:t>
                      </a:r>
                      <a:r>
                        <a:rPr lang="es-BO" dirty="0" smtClean="0"/>
                        <a:t> 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sz="1600" dirty="0" err="1" smtClean="0"/>
                        <a:t>Descripcion</a:t>
                      </a:r>
                      <a:endParaRPr lang="es-B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 </a:t>
                      </a:r>
                      <a:r>
                        <a:rPr lang="es-BO" sz="1600" dirty="0" err="1" smtClean="0"/>
                        <a:t>Example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 smtClean="0"/>
                        <a:t>+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sz="1400" dirty="0" err="1" smtClean="0"/>
                        <a:t>Adds</a:t>
                      </a:r>
                      <a:r>
                        <a:rPr lang="es-BO" sz="1400" baseline="0" dirty="0" smtClean="0"/>
                        <a:t> </a:t>
                      </a:r>
                      <a:r>
                        <a:rPr lang="es-BO" sz="1400" baseline="0" dirty="0" err="1" smtClean="0"/>
                        <a:t>two</a:t>
                      </a:r>
                      <a:r>
                        <a:rPr lang="es-BO" sz="1400" baseline="0" dirty="0" smtClean="0"/>
                        <a:t> </a:t>
                      </a:r>
                      <a:r>
                        <a:rPr lang="es-BO" sz="1400" baseline="0" dirty="0" err="1" smtClean="0"/>
                        <a:t>operands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err="1" smtClean="0"/>
                        <a:t>a+b</a:t>
                      </a:r>
                      <a:r>
                        <a:rPr lang="es-BO" dirty="0" smtClean="0"/>
                        <a:t> = 20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 smtClean="0"/>
                        <a:t>-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Subtracts second operand from the first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a-c = 10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 smtClean="0"/>
                        <a:t>*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BO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Multiplies</a:t>
                      </a:r>
                      <a:r>
                        <a:rPr kumimoji="0" lang="es-BO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BO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r>
                        <a:rPr kumimoji="0" lang="es-BO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BO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operands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a*c = 200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 smtClean="0"/>
                        <a:t>/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BO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Divides </a:t>
                      </a:r>
                      <a:r>
                        <a:rPr kumimoji="0" lang="es-BO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numerator</a:t>
                      </a:r>
                      <a:r>
                        <a:rPr kumimoji="0" lang="es-BO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BO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kumimoji="0" lang="es-BO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de-</a:t>
                      </a:r>
                      <a:r>
                        <a:rPr kumimoji="0" lang="es-BO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numerator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a/c = 2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 smtClean="0"/>
                        <a:t>++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Increment operator increases integer value by one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a++ = 11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 smtClean="0"/>
                        <a:t>--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Decrement operator decreases integer value by one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a-- = 9</a:t>
                      </a:r>
                      <a:endParaRPr lang="es-B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8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sz="1700" dirty="0" smtClean="0"/>
          </a:p>
          <a:p>
            <a:r>
              <a:rPr lang="es-BO" sz="2900" dirty="0" err="1" smtClean="0"/>
              <a:t>Relational</a:t>
            </a:r>
            <a:r>
              <a:rPr lang="es-BO" sz="2900" dirty="0" smtClean="0"/>
              <a:t> </a:t>
            </a:r>
            <a:r>
              <a:rPr lang="es-BO" sz="2900" dirty="0" err="1" smtClean="0"/>
              <a:t>Operators</a:t>
            </a:r>
            <a:endParaRPr lang="es-BO" sz="2900" dirty="0"/>
          </a:p>
          <a:p>
            <a:endParaRPr lang="es-BO" sz="2000" dirty="0" smtClean="0"/>
          </a:p>
          <a:p>
            <a:endParaRPr lang="es-BO" sz="2000" dirty="0" smtClean="0"/>
          </a:p>
          <a:p>
            <a:endParaRPr lang="es-BO" sz="2000" dirty="0"/>
          </a:p>
          <a:p>
            <a:endParaRPr lang="es-BO" sz="2000" dirty="0" smtClean="0"/>
          </a:p>
          <a:p>
            <a:endParaRPr lang="es-BO" sz="2000" dirty="0"/>
          </a:p>
          <a:p>
            <a:endParaRPr lang="es-BO" sz="2000" dirty="0" smtClean="0"/>
          </a:p>
          <a:p>
            <a:endParaRPr lang="es-BO" sz="2000" dirty="0"/>
          </a:p>
          <a:p>
            <a:endParaRPr lang="es-BO" sz="2000" dirty="0" smtClean="0"/>
          </a:p>
          <a:p>
            <a:endParaRPr lang="es-BO" sz="2000" dirty="0"/>
          </a:p>
          <a:p>
            <a:pPr marL="109728" indent="0">
              <a:buNone/>
            </a:pPr>
            <a:endParaRPr lang="en-US" sz="1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</a:t>
            </a:r>
          </a:p>
          <a:p>
            <a:pPr marL="109728" indent="0" algn="just">
              <a:buNone/>
            </a:pPr>
            <a:r>
              <a:rPr lang="en-US" dirty="0" smtClean="0"/>
              <a:t>	</a:t>
            </a:r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09728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</a:p>
          <a:p>
            <a:pPr marL="109728" indent="0" algn="just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Operators</a:t>
            </a:r>
            <a:endParaRPr lang="en-U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012548"/>
              </p:ext>
            </p:extLst>
          </p:nvPr>
        </p:nvGraphicFramePr>
        <p:xfrm>
          <a:off x="914400" y="2362200"/>
          <a:ext cx="7772400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4953000"/>
                <a:gridCol w="1676400"/>
              </a:tblGrid>
              <a:tr h="0">
                <a:tc>
                  <a:txBody>
                    <a:bodyPr/>
                    <a:lstStyle/>
                    <a:p>
                      <a:r>
                        <a:rPr lang="es-BO" sz="1600" dirty="0" err="1" smtClean="0"/>
                        <a:t>Operator</a:t>
                      </a:r>
                      <a:r>
                        <a:rPr lang="es-BO" dirty="0" smtClean="0"/>
                        <a:t> 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sz="1600" dirty="0" err="1" smtClean="0"/>
                        <a:t>Descripcion</a:t>
                      </a:r>
                      <a:endParaRPr lang="es-B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 </a:t>
                      </a:r>
                      <a:r>
                        <a:rPr lang="es-BO" sz="1600" dirty="0" err="1" smtClean="0"/>
                        <a:t>Example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BO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values of two operands are equal or not.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(A==B) is not true</a:t>
                      </a:r>
                      <a:endParaRPr lang="es-B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BO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values of two operands are equal or not.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!= B) </a:t>
                      </a:r>
                      <a:r>
                        <a:rPr kumimoji="0" lang="es-BO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</a:t>
                      </a:r>
                      <a:endParaRPr lang="es-B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BO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value of left operand is greater than the value of right operand.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&gt; B) is not true</a:t>
                      </a:r>
                      <a:endParaRPr lang="es-B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BO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value of left operand is less than the value of right operand.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&lt; B) </a:t>
                      </a:r>
                      <a:r>
                        <a:rPr kumimoji="0" lang="es-BO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</a:t>
                      </a:r>
                      <a:endParaRPr lang="es-B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BO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value of left operand is greater than or equal to the value of right operand.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&gt;= B) is not true</a:t>
                      </a:r>
                      <a:endParaRPr lang="es-B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BO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value of left operand is less than or equal to the value of right operand.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&lt;= B) </a:t>
                      </a:r>
                      <a:r>
                        <a:rPr kumimoji="0" lang="es-BO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</a:t>
                      </a:r>
                      <a:endParaRPr lang="es-BO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7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sz="1700" dirty="0" smtClean="0"/>
          </a:p>
          <a:p>
            <a:r>
              <a:rPr lang="es-BO" sz="2900" dirty="0" err="1" smtClean="0"/>
              <a:t>Logical</a:t>
            </a:r>
            <a:r>
              <a:rPr lang="es-BO" sz="2900" dirty="0" smtClean="0"/>
              <a:t> </a:t>
            </a:r>
            <a:r>
              <a:rPr lang="es-BO" sz="2900" dirty="0" err="1" smtClean="0"/>
              <a:t>Operators</a:t>
            </a:r>
            <a:endParaRPr lang="es-BO" sz="2900" dirty="0"/>
          </a:p>
          <a:p>
            <a:endParaRPr lang="es-BO" sz="2000" dirty="0" smtClean="0"/>
          </a:p>
          <a:p>
            <a:endParaRPr lang="es-BO" sz="2000" dirty="0" smtClean="0"/>
          </a:p>
          <a:p>
            <a:endParaRPr lang="es-BO" sz="2000" dirty="0"/>
          </a:p>
          <a:p>
            <a:endParaRPr lang="es-BO" sz="2000" dirty="0" smtClean="0"/>
          </a:p>
          <a:p>
            <a:endParaRPr lang="es-BO" sz="2000" dirty="0"/>
          </a:p>
          <a:p>
            <a:endParaRPr lang="es-BO" sz="2000" dirty="0" smtClean="0"/>
          </a:p>
          <a:p>
            <a:endParaRPr lang="es-BO" sz="2000" dirty="0"/>
          </a:p>
          <a:p>
            <a:endParaRPr lang="es-BO" sz="2000" dirty="0" smtClean="0"/>
          </a:p>
          <a:p>
            <a:endParaRPr lang="es-BO" sz="2000" dirty="0"/>
          </a:p>
          <a:p>
            <a:pPr marL="109728" indent="0">
              <a:buNone/>
            </a:pPr>
            <a:endParaRPr lang="en-US" sz="1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</a:t>
            </a:r>
          </a:p>
          <a:p>
            <a:pPr marL="109728" indent="0" algn="just">
              <a:buNone/>
            </a:pPr>
            <a:r>
              <a:rPr lang="en-US" dirty="0" smtClean="0"/>
              <a:t>	</a:t>
            </a:r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09728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</a:p>
          <a:p>
            <a:pPr marL="109728" indent="0" algn="just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Operators</a:t>
            </a:r>
            <a:endParaRPr lang="en-U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67596"/>
              </p:ext>
            </p:extLst>
          </p:nvPr>
        </p:nvGraphicFramePr>
        <p:xfrm>
          <a:off x="914400" y="2362200"/>
          <a:ext cx="7772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4953000"/>
                <a:gridCol w="1676400"/>
              </a:tblGrid>
              <a:tr h="0">
                <a:tc>
                  <a:txBody>
                    <a:bodyPr/>
                    <a:lstStyle/>
                    <a:p>
                      <a:r>
                        <a:rPr lang="es-BO" sz="1600" dirty="0" err="1" smtClean="0"/>
                        <a:t>Operator</a:t>
                      </a:r>
                      <a:r>
                        <a:rPr lang="es-BO" dirty="0" smtClean="0"/>
                        <a:t> 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sz="1600" dirty="0" err="1" smtClean="0"/>
                        <a:t>Descripcion</a:t>
                      </a:r>
                      <a:endParaRPr lang="es-B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 </a:t>
                      </a:r>
                      <a:r>
                        <a:rPr lang="es-BO" sz="1600" dirty="0" err="1" smtClean="0"/>
                        <a:t>Example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BO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Called Logical AND operator. If both the operands are non zero then condition becomes true.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&amp;&amp; B) </a:t>
                      </a:r>
                      <a:r>
                        <a:rPr kumimoji="0" lang="es-BO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false.</a:t>
                      </a:r>
                      <a:endParaRPr lang="es-B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BO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Called Logical OR Operator. If any of the two operands is non zero then condition becomes true.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|| B) </a:t>
                      </a:r>
                      <a:r>
                        <a:rPr kumimoji="0" lang="es-BO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true.</a:t>
                      </a:r>
                      <a:endParaRPr lang="es-B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BO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Called Logical NOT Operator. Use to reverses the logical state of its operand. If a condition is true then Logical NOT operator will make false.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!(A &amp;&amp; B) </a:t>
                      </a:r>
                      <a:r>
                        <a:rPr kumimoji="0" lang="es-BO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</a:t>
                      </a:r>
                      <a:endParaRPr lang="es-BO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9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Selection Statements</a:t>
            </a:r>
            <a:endParaRPr lang="en-US" sz="1800" dirty="0"/>
          </a:p>
          <a:p>
            <a:pPr marL="109728" indent="0" algn="just">
              <a:buNone/>
            </a:pPr>
            <a:endParaRPr lang="en-US" sz="2400" dirty="0" smtClean="0"/>
          </a:p>
          <a:p>
            <a:pPr lvl="2" algn="just">
              <a:buFont typeface="Wingdings" pitchFamily="2" charset="2"/>
              <a:buChar char="ü"/>
            </a:pPr>
            <a:r>
              <a:rPr lang="en-US" sz="1800" dirty="0"/>
              <a:t>	</a:t>
            </a:r>
            <a:r>
              <a:rPr lang="en-US" sz="1800" dirty="0" smtClean="0"/>
              <a:t>if, </a:t>
            </a:r>
            <a:r>
              <a:rPr lang="en-US" sz="1800" dirty="0" err="1" smtClean="0"/>
              <a:t>if..else</a:t>
            </a:r>
            <a:r>
              <a:rPr lang="en-US" sz="1800" dirty="0" smtClean="0"/>
              <a:t>, switch, case,?:</a:t>
            </a:r>
          </a:p>
          <a:p>
            <a:pPr marL="109728" indent="0" algn="just">
              <a:buNone/>
            </a:pPr>
            <a:endParaRPr lang="en-US" sz="24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Repetition Statements : </a:t>
            </a:r>
          </a:p>
          <a:p>
            <a:pPr marL="109728" indent="0" algn="just">
              <a:buNone/>
            </a:pPr>
            <a:endParaRPr lang="en-US" sz="2400" dirty="0" smtClean="0"/>
          </a:p>
          <a:p>
            <a:pPr lvl="2" algn="just">
              <a:buFont typeface="Wingdings" pitchFamily="2" charset="2"/>
              <a:buChar char="ü"/>
            </a:pPr>
            <a:r>
              <a:rPr lang="en-US" sz="1800" dirty="0"/>
              <a:t>	</a:t>
            </a:r>
            <a:r>
              <a:rPr lang="en-US" sz="1800" dirty="0" smtClean="0"/>
              <a:t>while, do…while, for, </a:t>
            </a:r>
            <a:r>
              <a:rPr lang="en-US" sz="1800" dirty="0" err="1" smtClean="0"/>
              <a:t>foreach</a:t>
            </a:r>
            <a:endParaRPr lang="en-US" sz="1800" dirty="0" smtClean="0"/>
          </a:p>
          <a:p>
            <a:pPr marL="109728" indent="0" algn="just">
              <a:buNone/>
            </a:pPr>
            <a:endParaRPr lang="en-US" sz="24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Jump Statement</a:t>
            </a:r>
          </a:p>
          <a:p>
            <a:pPr algn="just">
              <a:buFont typeface="Wingdings" pitchFamily="2" charset="2"/>
              <a:buChar char="v"/>
            </a:pPr>
            <a:endParaRPr lang="en-US" sz="2400" dirty="0" smtClean="0"/>
          </a:p>
          <a:p>
            <a:pPr lvl="2" algn="just">
              <a:buFont typeface="Wingdings" pitchFamily="2" charset="2"/>
              <a:buChar char="ü"/>
            </a:pPr>
            <a:r>
              <a:rPr lang="en-US" sz="1800" dirty="0"/>
              <a:t>	</a:t>
            </a:r>
            <a:r>
              <a:rPr lang="en-US" sz="1800" dirty="0" smtClean="0"/>
              <a:t>break, continue, </a:t>
            </a:r>
            <a:r>
              <a:rPr lang="en-US" sz="1800" dirty="0" err="1" smtClean="0"/>
              <a:t>goto</a:t>
            </a:r>
            <a:r>
              <a:rPr lang="en-US" sz="1800" dirty="0" smtClean="0"/>
              <a:t>, return, yield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Control </a:t>
            </a:r>
            <a:r>
              <a:rPr lang="es-BO" dirty="0" err="1" smtClean="0">
                <a:solidFill>
                  <a:schemeClr val="bg1"/>
                </a:solidFill>
              </a:rPr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4518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For-loops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1800" b="1" dirty="0" smtClean="0"/>
              <a:t>for</a:t>
            </a:r>
            <a:r>
              <a:rPr lang="en-US" sz="1800" dirty="0"/>
              <a:t> </a:t>
            </a:r>
            <a:r>
              <a:rPr lang="en-US" sz="1800" dirty="0" smtClean="0"/>
              <a:t>loop to allows run </a:t>
            </a:r>
            <a:r>
              <a:rPr lang="en-US" sz="1800" dirty="0"/>
              <a:t>a statement or a block of statements repeatedly until a specified </a:t>
            </a:r>
            <a:r>
              <a:rPr lang="en-US" sz="1800" dirty="0" smtClean="0"/>
              <a:t>expression </a:t>
            </a:r>
            <a:r>
              <a:rPr lang="en-US" sz="1800" dirty="0"/>
              <a:t>evaluates to </a:t>
            </a:r>
            <a:r>
              <a:rPr lang="en-US" sz="1800" b="1" dirty="0" smtClean="0"/>
              <a:t>false</a:t>
            </a:r>
            <a:r>
              <a:rPr lang="en-US" sz="1800" dirty="0" smtClean="0"/>
              <a:t>.</a:t>
            </a:r>
            <a:endParaRPr lang="en-US" sz="1800" dirty="0"/>
          </a:p>
          <a:p>
            <a:pPr marL="630936" lvl="2" indent="0" algn="just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630936" lvl="2" indent="0" algn="just">
              <a:buNone/>
            </a:pPr>
            <a:endParaRPr lang="en-US" sz="1800" dirty="0"/>
          </a:p>
          <a:p>
            <a:pPr marL="630936" lvl="2" indent="0" algn="just">
              <a:buNone/>
            </a:pPr>
            <a:endParaRPr lang="en-US" sz="1800" dirty="0" smtClean="0"/>
          </a:p>
          <a:p>
            <a:pPr marL="630936" lvl="2" indent="0" algn="just">
              <a:buNone/>
            </a:pPr>
            <a:endParaRPr lang="en-US" sz="1800" dirty="0" smtClean="0"/>
          </a:p>
          <a:p>
            <a:pPr marL="630936" lvl="2" indent="0" algn="just">
              <a:buNone/>
            </a:pPr>
            <a:endParaRPr lang="en-US" sz="1800" dirty="0"/>
          </a:p>
          <a:p>
            <a:pPr marL="630936" lvl="2" indent="0" algn="just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Control </a:t>
            </a:r>
            <a:r>
              <a:rPr lang="es-BO" dirty="0" err="1" smtClean="0">
                <a:solidFill>
                  <a:schemeClr val="bg1"/>
                </a:solidFill>
              </a:rPr>
              <a:t>Structure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31011"/>
            <a:ext cx="61055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3642172" cy="161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err="1" smtClean="0"/>
              <a:t>Foreach</a:t>
            </a:r>
            <a:r>
              <a:rPr lang="en-US" sz="2400" dirty="0" smtClean="0"/>
              <a:t>-loop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1800" b="1" dirty="0" err="1" smtClean="0"/>
              <a:t>foreach</a:t>
            </a:r>
            <a:r>
              <a:rPr lang="en-US" sz="1800" dirty="0"/>
              <a:t> statement is used to iterate through the </a:t>
            </a:r>
            <a:r>
              <a:rPr lang="en-US" sz="1800" dirty="0" smtClean="0"/>
              <a:t>collection,</a:t>
            </a:r>
          </a:p>
          <a:p>
            <a:pPr marL="630936" lvl="2" indent="0" algn="just">
              <a:buNone/>
            </a:pPr>
            <a:r>
              <a:rPr lang="en-US" sz="1800" dirty="0"/>
              <a:t>it returns each element in order.	</a:t>
            </a:r>
            <a:endParaRPr lang="en-US" sz="1800" dirty="0" smtClean="0"/>
          </a:p>
          <a:p>
            <a:pPr marL="630936" lvl="2" indent="0" algn="just">
              <a:buNone/>
            </a:pPr>
            <a:endParaRPr lang="en-US" sz="1800" dirty="0"/>
          </a:p>
          <a:p>
            <a:pPr marL="630936" lvl="2" indent="0" algn="just">
              <a:buNone/>
            </a:pPr>
            <a:endParaRPr lang="en-US" sz="1800" dirty="0" smtClean="0"/>
          </a:p>
          <a:p>
            <a:pPr marL="630936" lvl="2" indent="0" algn="just">
              <a:buNone/>
            </a:pPr>
            <a:endParaRPr lang="en-US" sz="1800" dirty="0"/>
          </a:p>
          <a:p>
            <a:pPr marL="630936" lvl="2" indent="0" algn="just">
              <a:buNone/>
            </a:pPr>
            <a:endParaRPr lang="en-US" sz="1800" dirty="0" smtClean="0"/>
          </a:p>
          <a:p>
            <a:pPr marL="630936" lvl="2" indent="0" algn="just">
              <a:buNone/>
            </a:pPr>
            <a:endParaRPr lang="en-US" sz="1800" dirty="0"/>
          </a:p>
          <a:p>
            <a:pPr marL="630936" lvl="2" indent="0" algn="just">
              <a:buNone/>
            </a:pPr>
            <a:endParaRPr lang="en-US" sz="1800" dirty="0" smtClean="0"/>
          </a:p>
          <a:p>
            <a:pPr marL="630936" lvl="2" indent="0" algn="just">
              <a:buNone/>
            </a:pPr>
            <a:endParaRPr lang="en-US" sz="1800" u="sng" dirty="0" smtClean="0"/>
          </a:p>
          <a:p>
            <a:pPr marL="630936" lvl="2" indent="0" algn="just">
              <a:buNone/>
            </a:pPr>
            <a:endParaRPr lang="en-US" sz="1800" dirty="0" smtClean="0"/>
          </a:p>
          <a:p>
            <a:pPr marL="630936" lvl="2" indent="0" algn="just">
              <a:buNone/>
            </a:pPr>
            <a:endParaRPr lang="en-US" sz="1800" dirty="0"/>
          </a:p>
          <a:p>
            <a:pPr marL="630936" lvl="2" indent="0" algn="just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Control </a:t>
            </a:r>
            <a:r>
              <a:rPr lang="es-BO" dirty="0" err="1" smtClean="0">
                <a:solidFill>
                  <a:schemeClr val="bg1"/>
                </a:solidFill>
              </a:rPr>
              <a:t>Structure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22" y="2667000"/>
            <a:ext cx="632459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6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C# Fundamentals</a:t>
            </a:r>
            <a:br>
              <a:rPr lang="es-BO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Collections and Linq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Lists</a:t>
            </a:r>
          </a:p>
          <a:p>
            <a:pPr marL="109728" indent="0" algn="just">
              <a:buNone/>
            </a:pPr>
            <a:endParaRPr lang="en-US" dirty="0" smtClean="0"/>
          </a:p>
          <a:p>
            <a:pPr lvl="1" algn="just">
              <a:buFont typeface="Wingdings" pitchFamily="2" charset="2"/>
              <a:buChar char="q"/>
            </a:pPr>
            <a:r>
              <a:rPr lang="en-US" dirty="0" err="1" smtClean="0"/>
              <a:t>Sintaxis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: List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rgbClr val="002060"/>
                </a:solidFill>
              </a:rPr>
              <a:t>TypeName</a:t>
            </a:r>
            <a:r>
              <a:rPr lang="en-US" dirty="0"/>
              <a:t>&gt; </a:t>
            </a:r>
            <a:r>
              <a:rPr lang="en-US" dirty="0" err="1"/>
              <a:t>varName</a:t>
            </a:r>
            <a:r>
              <a:rPr lang="en-US" dirty="0"/>
              <a:t>;</a:t>
            </a:r>
          </a:p>
          <a:p>
            <a:pPr lvl="1" algn="just"/>
            <a:endParaRPr lang="en-US" dirty="0" smtClean="0"/>
          </a:p>
          <a:p>
            <a:pPr lvl="1" algn="just">
              <a:buFont typeface="Wingdings" pitchFamily="2" charset="2"/>
              <a:buChar char="q"/>
            </a:pPr>
            <a:r>
              <a:rPr lang="en-US" dirty="0" smtClean="0"/>
              <a:t>Represents </a:t>
            </a:r>
            <a:r>
              <a:rPr lang="en-US" dirty="0"/>
              <a:t>a strongly typed list of objects that </a:t>
            </a:r>
            <a:r>
              <a:rPr lang="en-US" dirty="0" smtClean="0"/>
              <a:t>can     be </a:t>
            </a:r>
            <a:r>
              <a:rPr lang="en-US" dirty="0"/>
              <a:t>accessed by index. </a:t>
            </a:r>
            <a:r>
              <a:rPr lang="en-US" dirty="0" smtClean="0"/>
              <a:t>Provides methods to search,  sort, and manipulate lists.</a:t>
            </a:r>
          </a:p>
          <a:p>
            <a:pPr lvl="1" algn="just">
              <a:buFont typeface="Wingdings" pitchFamily="2" charset="2"/>
              <a:buChar char="q"/>
            </a:pPr>
            <a:endParaRPr lang="en-US" dirty="0" smtClean="0"/>
          </a:p>
          <a:p>
            <a:pPr marL="393192" lvl="1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630936" lvl="2" indent="0" algn="just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Generic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Collections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Lists</a:t>
            </a:r>
          </a:p>
          <a:p>
            <a:pPr lvl="1" algn="just">
              <a:buFont typeface="Wingdings" pitchFamily="2" charset="2"/>
              <a:buChar char="q"/>
            </a:pPr>
            <a:endParaRPr lang="en-US" dirty="0" smtClean="0"/>
          </a:p>
          <a:p>
            <a:pPr marL="393192" lvl="1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630936" lvl="2" indent="0" algn="just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Generic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Collections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7162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Variables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Types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Access Modifiers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Operators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Control Structures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630936" lvl="2" indent="0" algn="just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Table</a:t>
            </a:r>
            <a:r>
              <a:rPr lang="es-BO" dirty="0" smtClean="0">
                <a:solidFill>
                  <a:schemeClr val="bg1"/>
                </a:solidFill>
              </a:rPr>
              <a:t> of </a:t>
            </a:r>
            <a:r>
              <a:rPr lang="es-BO" dirty="0" err="1" smtClean="0">
                <a:solidFill>
                  <a:schemeClr val="bg1"/>
                </a:solidFill>
              </a:rPr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Iterating List items</a:t>
            </a:r>
          </a:p>
          <a:p>
            <a:pPr algn="just"/>
            <a:endParaRPr lang="en-US" dirty="0" smtClean="0"/>
          </a:p>
          <a:p>
            <a:pPr marL="393192" lvl="1" indent="0" algn="just">
              <a:buNone/>
            </a:pPr>
            <a:endParaRPr lang="en-US" dirty="0" smtClean="0"/>
          </a:p>
          <a:p>
            <a:pPr marL="393192" lvl="1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630936" lvl="2" indent="0" algn="just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Generic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Collections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85" y="2052809"/>
            <a:ext cx="7171915" cy="366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Dictionary</a:t>
            </a:r>
          </a:p>
          <a:p>
            <a:pPr marL="109728" indent="0" algn="just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err="1" smtClean="0"/>
              <a:t>Sintaxis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sz="2000" dirty="0" smtClean="0">
                <a:solidFill>
                  <a:schemeClr val="accent1"/>
                </a:solidFill>
              </a:rPr>
              <a:t>Dictionary</a:t>
            </a: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002060"/>
                </a:solidFill>
              </a:rPr>
              <a:t>KeyType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</a:rPr>
              <a:t>ValueType</a:t>
            </a:r>
            <a:r>
              <a:rPr lang="en-US" sz="2000" dirty="0" smtClean="0"/>
              <a:t>&gt; </a:t>
            </a:r>
            <a:r>
              <a:rPr lang="en-US" sz="2000" dirty="0" err="1"/>
              <a:t>varName</a:t>
            </a:r>
            <a:r>
              <a:rPr lang="en-US" sz="2000" dirty="0"/>
              <a:t>;</a:t>
            </a:r>
          </a:p>
          <a:p>
            <a:pPr lvl="1" algn="just"/>
            <a:endParaRPr lang="en-US" dirty="0" smtClean="0"/>
          </a:p>
          <a:p>
            <a:pPr lvl="1" algn="just">
              <a:buFont typeface="Wingdings" pitchFamily="2" charset="2"/>
              <a:buChar char="q"/>
            </a:pPr>
            <a:r>
              <a:rPr lang="en-US" dirty="0"/>
              <a:t>Represents a collection of keys and values.</a:t>
            </a:r>
            <a:endParaRPr lang="en-US" dirty="0" smtClean="0"/>
          </a:p>
          <a:p>
            <a:pPr marL="393192" lvl="1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630936" lvl="2" indent="0" algn="just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Generic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Collections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2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Dictionary</a:t>
            </a:r>
          </a:p>
          <a:p>
            <a:pPr marL="393192" lvl="1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630936" lvl="2" indent="0" algn="just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Generic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Collections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90" y="2057400"/>
            <a:ext cx="6847620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variable is nothing but a name given to a storage area that our programs can manipulate. Each variable in C# has a specific </a:t>
            </a:r>
            <a:r>
              <a:rPr lang="en-US" dirty="0" smtClean="0"/>
              <a:t>type.</a:t>
            </a:r>
          </a:p>
          <a:p>
            <a:pPr marL="109728" indent="0" algn="just">
              <a:buNone/>
            </a:pPr>
            <a:endParaRPr lang="en-US" dirty="0" smtClean="0"/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dirty="0" smtClean="0"/>
              <a:t> Integer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dirty="0" smtClean="0"/>
              <a:t> Floating point types 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dirty="0" smtClean="0"/>
              <a:t> Decimal types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dirty="0" smtClean="0"/>
              <a:t> Boolean types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dirty="0" smtClean="0"/>
              <a:t> Nullable types</a:t>
            </a: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Defining Variables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4"/>
                </a:solidFill>
              </a:rPr>
              <a:t>int</a:t>
            </a:r>
            <a:r>
              <a:rPr lang="en-US" dirty="0"/>
              <a:t> i, j, k;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4"/>
                </a:solidFill>
              </a:rPr>
              <a:t>char</a:t>
            </a:r>
            <a:r>
              <a:rPr lang="en-US" dirty="0"/>
              <a:t> c,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4"/>
                </a:solidFill>
              </a:rPr>
              <a:t>float</a:t>
            </a:r>
            <a:r>
              <a:rPr lang="en-US" dirty="0"/>
              <a:t> f, salary;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4"/>
                </a:solidFill>
              </a:rPr>
              <a:t>bool</a:t>
            </a:r>
            <a:r>
              <a:rPr lang="en-US" dirty="0"/>
              <a:t> b, status;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4"/>
                </a:solidFill>
              </a:rPr>
              <a:t>double</a:t>
            </a:r>
            <a:r>
              <a:rPr lang="en-US" dirty="0"/>
              <a:t> d;</a:t>
            </a:r>
          </a:p>
          <a:p>
            <a:pPr algn="just"/>
            <a:endParaRPr lang="en-US" dirty="0"/>
          </a:p>
          <a:p>
            <a:r>
              <a:rPr lang="en-US" dirty="0"/>
              <a:t>Initializing Variables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algn="just"/>
            <a:endParaRPr lang="en-US" dirty="0"/>
          </a:p>
          <a:p>
            <a:pPr marL="109728" indent="0" algn="just">
              <a:buNone/>
            </a:pPr>
            <a:r>
              <a:rPr lang="en-US" dirty="0"/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Variables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67200"/>
            <a:ext cx="7460901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7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r>
              <a:rPr lang="en-US" sz="7200" dirty="0" smtClean="0"/>
              <a:t>Value Types </a:t>
            </a:r>
          </a:p>
          <a:p>
            <a:pPr algn="just"/>
            <a:endParaRPr lang="en-US" sz="8000" dirty="0" smtClean="0"/>
          </a:p>
          <a:p>
            <a:pPr lvl="1" algn="just">
              <a:buFont typeface="Wingdings" pitchFamily="2" charset="2"/>
              <a:buChar char="v"/>
            </a:pPr>
            <a:r>
              <a:rPr lang="en-US" sz="6400" dirty="0" smtClean="0"/>
              <a:t>  Variables that are based on  value types directly contain values.</a:t>
            </a:r>
            <a:r>
              <a:rPr lang="en-US" sz="6400" dirty="0"/>
              <a:t> Assigning one value </a:t>
            </a:r>
            <a:r>
              <a:rPr lang="en-US" sz="6400" dirty="0" smtClean="0"/>
              <a:t>      type </a:t>
            </a:r>
            <a:r>
              <a:rPr lang="en-US" sz="6400" dirty="0"/>
              <a:t>to  another copies contained value</a:t>
            </a:r>
            <a:r>
              <a:rPr lang="en-US" sz="6400" dirty="0" smtClean="0"/>
              <a:t>.</a:t>
            </a:r>
          </a:p>
          <a:p>
            <a:pPr lvl="1" algn="just">
              <a:buFont typeface="Wingdings" pitchFamily="2" charset="2"/>
              <a:buChar char="v"/>
            </a:pPr>
            <a:endParaRPr lang="en-US" sz="8000" dirty="0"/>
          </a:p>
          <a:p>
            <a:pPr marL="630936" lvl="2" indent="0" algn="just">
              <a:buNone/>
            </a:pPr>
            <a:r>
              <a:rPr lang="en-US" sz="7200" dirty="0" smtClean="0"/>
              <a:t>     </a:t>
            </a:r>
            <a:r>
              <a:rPr lang="en-US" sz="7200" dirty="0" err="1" smtClean="0"/>
              <a:t>e.g</a:t>
            </a:r>
            <a:r>
              <a:rPr lang="en-US" sz="7200" dirty="0" smtClean="0"/>
              <a:t>        </a:t>
            </a:r>
            <a:r>
              <a:rPr lang="en-US" sz="7200" dirty="0" err="1" smtClean="0"/>
              <a:t>bool</a:t>
            </a:r>
            <a:r>
              <a:rPr lang="en-US" sz="7200" dirty="0" smtClean="0"/>
              <a:t>, char, </a:t>
            </a:r>
            <a:r>
              <a:rPr lang="en-US" sz="7200" dirty="0" err="1" smtClean="0"/>
              <a:t>int</a:t>
            </a:r>
            <a:r>
              <a:rPr lang="en-US" sz="7200" dirty="0" smtClean="0"/>
              <a:t>, decimal, etc.</a:t>
            </a:r>
            <a:endParaRPr lang="en-US" sz="7200" dirty="0"/>
          </a:p>
          <a:p>
            <a:pPr marL="393192" lvl="1" indent="0" algn="just">
              <a:buNone/>
            </a:pPr>
            <a:endParaRPr lang="en-US" sz="5600" dirty="0" smtClean="0"/>
          </a:p>
          <a:p>
            <a:pPr marL="109728" indent="0" algn="just">
              <a:buNone/>
            </a:pPr>
            <a:r>
              <a:rPr lang="en-US" sz="7200" dirty="0"/>
              <a:t>	</a:t>
            </a:r>
            <a:endParaRPr lang="en-US" sz="7200" dirty="0" smtClean="0"/>
          </a:p>
          <a:p>
            <a:pPr algn="just"/>
            <a:r>
              <a:rPr lang="en-US" sz="7200" dirty="0" smtClean="0"/>
              <a:t>Reference Types</a:t>
            </a:r>
          </a:p>
          <a:p>
            <a:pPr algn="just"/>
            <a:endParaRPr lang="en-US" sz="8000" dirty="0" smtClean="0"/>
          </a:p>
          <a:p>
            <a:pPr lvl="1" algn="just">
              <a:buFont typeface="Wingdings" pitchFamily="2" charset="2"/>
              <a:buChar char="v"/>
            </a:pPr>
            <a:r>
              <a:rPr lang="en-US" sz="6400" dirty="0" smtClean="0"/>
              <a:t>The reference types do not contain the actual data stored in a variable, but they contain a reference to the variables.</a:t>
            </a:r>
          </a:p>
          <a:p>
            <a:pPr marL="393192" lvl="1" indent="0" algn="just">
              <a:buNone/>
            </a:pPr>
            <a:endParaRPr lang="en-US" sz="6400" dirty="0" smtClean="0"/>
          </a:p>
          <a:p>
            <a:pPr lvl="2" algn="just">
              <a:buFont typeface="Wingdings" pitchFamily="2" charset="2"/>
              <a:buChar char="ü"/>
            </a:pPr>
            <a:r>
              <a:rPr lang="en-US" sz="5600" dirty="0" smtClean="0"/>
              <a:t>Built-in reference types are :  object, dynamic, and string.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5600" dirty="0" smtClean="0"/>
              <a:t>User-defined reference types are : class, interface, or delegate.</a:t>
            </a:r>
          </a:p>
          <a:p>
            <a:pPr marL="393192" lvl="1" indent="0" algn="just">
              <a:buNone/>
            </a:pPr>
            <a:endParaRPr lang="en-US" dirty="0" smtClean="0"/>
          </a:p>
          <a:p>
            <a:pPr marL="393192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endParaRPr lang="en-US" dirty="0"/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marL="109728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algn="just"/>
            <a:endParaRPr lang="en-US" dirty="0"/>
          </a:p>
          <a:p>
            <a:pPr marL="109728" indent="0" algn="just">
              <a:buNone/>
            </a:pPr>
            <a:r>
              <a:rPr lang="en-US" dirty="0"/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Data </a:t>
            </a:r>
            <a:r>
              <a:rPr lang="es-BO" dirty="0" err="1" smtClean="0">
                <a:solidFill>
                  <a:schemeClr val="bg1"/>
                </a:solidFill>
              </a:rPr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BO" sz="6400" b="1" dirty="0"/>
              <a:t>Implicitly Typed Local </a:t>
            </a:r>
            <a:r>
              <a:rPr lang="es-BO" sz="6400" b="1" dirty="0" smtClean="0"/>
              <a:t>Variables</a:t>
            </a:r>
          </a:p>
          <a:p>
            <a:endParaRPr lang="es-BO" sz="5000" b="1" dirty="0"/>
          </a:p>
          <a:p>
            <a:pPr lvl="2"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6400" dirty="0" smtClean="0"/>
              <a:t>Local </a:t>
            </a:r>
            <a:r>
              <a:rPr lang="en-US" sz="6400" dirty="0"/>
              <a:t>variables can be given an inferred "type" of </a:t>
            </a:r>
            <a:r>
              <a:rPr lang="en-US" sz="6400" b="1" dirty="0">
                <a:solidFill>
                  <a:schemeClr val="accent4"/>
                </a:solidFill>
              </a:rPr>
              <a:t>var</a:t>
            </a:r>
            <a:r>
              <a:rPr lang="en-US" sz="6400" dirty="0"/>
              <a:t> instead of an explicit type. </a:t>
            </a:r>
            <a:endParaRPr lang="en-US" sz="6400" dirty="0" smtClean="0"/>
          </a:p>
          <a:p>
            <a:pPr marL="630936" lvl="2" indent="0" algn="just">
              <a:lnSpc>
                <a:spcPct val="120000"/>
              </a:lnSpc>
              <a:buNone/>
            </a:pPr>
            <a:endParaRPr lang="en-US" sz="6400" dirty="0" smtClean="0"/>
          </a:p>
          <a:p>
            <a:pPr lvl="2"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6400" dirty="0" smtClean="0"/>
              <a:t>The</a:t>
            </a:r>
            <a:r>
              <a:rPr lang="en-US" sz="6400" dirty="0"/>
              <a:t> </a:t>
            </a:r>
            <a:r>
              <a:rPr lang="en-US" sz="6400" b="1" dirty="0"/>
              <a:t>var</a:t>
            </a:r>
            <a:r>
              <a:rPr lang="en-US" sz="6400" dirty="0"/>
              <a:t> keyword instructs the compiler to infer the type of the variable from the expression on the right side of the initialization </a:t>
            </a:r>
            <a:r>
              <a:rPr lang="en-US" sz="6400" dirty="0" smtClean="0"/>
              <a:t>statement.</a:t>
            </a:r>
          </a:p>
          <a:p>
            <a:pPr marL="630936" lvl="2" indent="0" algn="just">
              <a:lnSpc>
                <a:spcPct val="120000"/>
              </a:lnSpc>
              <a:buNone/>
            </a:pPr>
            <a:endParaRPr lang="en-US" sz="6400" dirty="0" smtClean="0"/>
          </a:p>
          <a:p>
            <a:pPr lvl="2"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7200" b="1" dirty="0" smtClean="0"/>
              <a:t>var</a:t>
            </a:r>
            <a:r>
              <a:rPr lang="en-US" sz="7200" dirty="0"/>
              <a:t> cannot be used on fields at class scope</a:t>
            </a:r>
            <a:r>
              <a:rPr lang="en-US" sz="7200" dirty="0" smtClean="0"/>
              <a:t>.</a:t>
            </a:r>
          </a:p>
          <a:p>
            <a:pPr lvl="2" algn="just">
              <a:lnSpc>
                <a:spcPct val="120000"/>
              </a:lnSpc>
              <a:buFont typeface="Wingdings" pitchFamily="2" charset="2"/>
              <a:buChar char="ü"/>
            </a:pPr>
            <a:endParaRPr lang="en-US" sz="7200" dirty="0"/>
          </a:p>
          <a:p>
            <a:pPr lvl="2"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7200" b="1" dirty="0"/>
              <a:t>var</a:t>
            </a:r>
            <a:r>
              <a:rPr lang="en-US" sz="7200" dirty="0"/>
              <a:t> can only be used when a local variable is declared and initialized in the same statement; the variable cannot be initialized to null.</a:t>
            </a:r>
            <a:endParaRPr lang="en-US" sz="7200" dirty="0" smtClean="0"/>
          </a:p>
          <a:p>
            <a:pPr lvl="2" algn="just">
              <a:buFont typeface="Wingdings" pitchFamily="2" charset="2"/>
              <a:buChar char="ü"/>
            </a:pPr>
            <a:endParaRPr lang="en-US" sz="5600" dirty="0"/>
          </a:p>
          <a:p>
            <a:pPr lvl="2" algn="just">
              <a:buFont typeface="Wingdings" pitchFamily="2" charset="2"/>
              <a:buChar char="ü"/>
            </a:pPr>
            <a:endParaRPr lang="en-US" sz="5600" dirty="0"/>
          </a:p>
          <a:p>
            <a:pPr lvl="2" algn="just">
              <a:buFont typeface="Wingdings" pitchFamily="2" charset="2"/>
              <a:buChar char="ü"/>
            </a:pPr>
            <a:endParaRPr lang="en-US" sz="5000" dirty="0" smtClean="0"/>
          </a:p>
          <a:p>
            <a:pPr lvl="2" algn="just">
              <a:buFont typeface="Wingdings" pitchFamily="2" charset="2"/>
              <a:buChar char="ü"/>
            </a:pPr>
            <a:endParaRPr lang="en-US" sz="5000" dirty="0"/>
          </a:p>
          <a:p>
            <a:pPr lvl="2" algn="just">
              <a:buFont typeface="Wingdings" pitchFamily="2" charset="2"/>
              <a:buChar char="ü"/>
            </a:pPr>
            <a:endParaRPr lang="en-US" sz="6000" dirty="0" smtClean="0"/>
          </a:p>
          <a:p>
            <a:pPr algn="just"/>
            <a:endParaRPr lang="en-US" sz="8000" dirty="0" smtClean="0"/>
          </a:p>
          <a:p>
            <a:pPr marL="393192" lvl="1" indent="0" algn="just">
              <a:buNone/>
            </a:pPr>
            <a:endParaRPr lang="en-US" dirty="0" smtClean="0"/>
          </a:p>
          <a:p>
            <a:pPr marL="393192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endParaRPr lang="en-US" dirty="0"/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marL="109728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algn="just"/>
            <a:endParaRPr lang="en-US" dirty="0"/>
          </a:p>
          <a:p>
            <a:pPr marL="109728" indent="0" algn="just">
              <a:buNone/>
            </a:pPr>
            <a:r>
              <a:rPr lang="en-US" dirty="0"/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Data </a:t>
            </a:r>
            <a:r>
              <a:rPr lang="es-BO" dirty="0" err="1" smtClean="0">
                <a:solidFill>
                  <a:schemeClr val="bg1"/>
                </a:solidFill>
              </a:rPr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BO" sz="6400" b="1" dirty="0"/>
              <a:t>Implicitly Typed Local </a:t>
            </a:r>
            <a:r>
              <a:rPr lang="es-BO" sz="6400" b="1" dirty="0" smtClean="0"/>
              <a:t>Variables</a:t>
            </a:r>
          </a:p>
          <a:p>
            <a:endParaRPr lang="es-BO" sz="5000" b="1" dirty="0"/>
          </a:p>
          <a:p>
            <a:pPr marL="630936" lvl="2" indent="0" algn="just">
              <a:buNone/>
            </a:pPr>
            <a:endParaRPr lang="en-US" sz="5600" dirty="0"/>
          </a:p>
          <a:p>
            <a:pPr lvl="2" algn="just">
              <a:buFont typeface="Wingdings" pitchFamily="2" charset="2"/>
              <a:buChar char="ü"/>
            </a:pPr>
            <a:endParaRPr lang="en-US" sz="5000" dirty="0" smtClean="0"/>
          </a:p>
          <a:p>
            <a:pPr lvl="2" algn="just">
              <a:buFont typeface="Wingdings" pitchFamily="2" charset="2"/>
              <a:buChar char="ü"/>
            </a:pPr>
            <a:endParaRPr lang="en-US" sz="5000" dirty="0"/>
          </a:p>
          <a:p>
            <a:pPr lvl="2" algn="just">
              <a:buFont typeface="Wingdings" pitchFamily="2" charset="2"/>
              <a:buChar char="ü"/>
            </a:pPr>
            <a:endParaRPr lang="en-US" sz="6000" dirty="0" smtClean="0"/>
          </a:p>
          <a:p>
            <a:pPr algn="just"/>
            <a:endParaRPr lang="en-US" sz="8000" dirty="0" smtClean="0"/>
          </a:p>
          <a:p>
            <a:pPr marL="393192" lvl="1" indent="0" algn="just">
              <a:buNone/>
            </a:pPr>
            <a:endParaRPr lang="en-US" dirty="0" smtClean="0"/>
          </a:p>
          <a:p>
            <a:pPr marL="393192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endParaRPr lang="en-US" dirty="0"/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marL="109728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algn="just"/>
            <a:endParaRPr lang="en-US" dirty="0"/>
          </a:p>
          <a:p>
            <a:pPr marL="109728" indent="0" algn="just">
              <a:buNone/>
            </a:pPr>
            <a:r>
              <a:rPr lang="en-US" dirty="0"/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Data </a:t>
            </a:r>
            <a:r>
              <a:rPr lang="es-BO" dirty="0" err="1" smtClean="0">
                <a:solidFill>
                  <a:schemeClr val="bg1"/>
                </a:solidFill>
              </a:rPr>
              <a:t>Types</a:t>
            </a: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57399"/>
            <a:ext cx="5028572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1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endParaRPr lang="es-BO" sz="5000" b="1" dirty="0" smtClean="0"/>
          </a:p>
          <a:p>
            <a:r>
              <a:rPr lang="es-BO" sz="6400" b="1" dirty="0" smtClean="0"/>
              <a:t>Anonymous Type</a:t>
            </a:r>
          </a:p>
          <a:p>
            <a:endParaRPr lang="es-BO" sz="5000" b="1" dirty="0"/>
          </a:p>
          <a:p>
            <a:pPr lvl="2"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6400" dirty="0" smtClean="0"/>
              <a:t>Anonymous types provide a convenient way to encapsulate a set of read-only properties into a single object without having to explicitly define a type first. </a:t>
            </a:r>
          </a:p>
          <a:p>
            <a:pPr lvl="2"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6400" dirty="0" smtClean="0"/>
              <a:t>The type name is generated by the compiler at is not available at the source code level.</a:t>
            </a:r>
          </a:p>
          <a:p>
            <a:pPr lvl="2"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6400" dirty="0" smtClean="0"/>
              <a:t>You create anonymous type by using  the new operator together  with an object initializer</a:t>
            </a:r>
            <a:endParaRPr lang="en-US" sz="6400" dirty="0"/>
          </a:p>
          <a:p>
            <a:pPr marL="630936" lvl="2" indent="0" algn="just">
              <a:lnSpc>
                <a:spcPct val="120000"/>
              </a:lnSpc>
              <a:buNone/>
            </a:pPr>
            <a:endParaRPr lang="en-US" sz="6400" dirty="0"/>
          </a:p>
          <a:p>
            <a:pPr marL="630936" lvl="2" indent="0" algn="just">
              <a:buNone/>
            </a:pPr>
            <a:endParaRPr lang="en-US" sz="5000" dirty="0" smtClean="0"/>
          </a:p>
          <a:p>
            <a:pPr lvl="2" algn="just">
              <a:buFont typeface="Wingdings" pitchFamily="2" charset="2"/>
              <a:buChar char="ü"/>
            </a:pPr>
            <a:endParaRPr lang="en-US" sz="5000" dirty="0"/>
          </a:p>
          <a:p>
            <a:pPr lvl="2" algn="just">
              <a:buFont typeface="Wingdings" pitchFamily="2" charset="2"/>
              <a:buChar char="ü"/>
            </a:pPr>
            <a:endParaRPr lang="en-US" sz="6000" dirty="0" smtClean="0"/>
          </a:p>
          <a:p>
            <a:pPr algn="just"/>
            <a:endParaRPr lang="en-US" sz="8000" dirty="0" smtClean="0"/>
          </a:p>
          <a:p>
            <a:pPr marL="393192" lvl="1" indent="0" algn="just">
              <a:buNone/>
            </a:pPr>
            <a:endParaRPr lang="en-US" dirty="0" smtClean="0"/>
          </a:p>
          <a:p>
            <a:pPr marL="393192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endParaRPr lang="en-US" dirty="0"/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marL="109728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algn="just"/>
            <a:endParaRPr lang="en-US" dirty="0"/>
          </a:p>
          <a:p>
            <a:pPr marL="109728" indent="0" algn="just">
              <a:buNone/>
            </a:pPr>
            <a:r>
              <a:rPr lang="en-US" dirty="0"/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Data </a:t>
            </a:r>
            <a:r>
              <a:rPr lang="es-BO" dirty="0" err="1" smtClean="0">
                <a:solidFill>
                  <a:schemeClr val="bg1"/>
                </a:solidFill>
              </a:rPr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endParaRPr lang="es-BO" sz="5000" b="1" dirty="0" smtClean="0"/>
          </a:p>
          <a:p>
            <a:r>
              <a:rPr lang="es-BO" sz="6400" b="1" dirty="0" smtClean="0"/>
              <a:t>Anonymous Type</a:t>
            </a:r>
          </a:p>
          <a:p>
            <a:endParaRPr lang="es-BO" sz="5000" b="1" dirty="0"/>
          </a:p>
          <a:p>
            <a:pPr marL="630936" lvl="2" indent="0" algn="just">
              <a:lnSpc>
                <a:spcPct val="120000"/>
              </a:lnSpc>
              <a:buNone/>
            </a:pPr>
            <a:endParaRPr lang="en-US" sz="6400" dirty="0"/>
          </a:p>
          <a:p>
            <a:pPr marL="630936" lvl="2" indent="0" algn="just">
              <a:buNone/>
            </a:pPr>
            <a:endParaRPr lang="en-US" sz="5000" dirty="0" smtClean="0"/>
          </a:p>
          <a:p>
            <a:pPr lvl="2" algn="just">
              <a:buFont typeface="Wingdings" pitchFamily="2" charset="2"/>
              <a:buChar char="ü"/>
            </a:pPr>
            <a:endParaRPr lang="en-US" sz="5000" dirty="0"/>
          </a:p>
          <a:p>
            <a:pPr lvl="2" algn="just">
              <a:buFont typeface="Wingdings" pitchFamily="2" charset="2"/>
              <a:buChar char="ü"/>
            </a:pPr>
            <a:endParaRPr lang="en-US" sz="6000" dirty="0" smtClean="0"/>
          </a:p>
          <a:p>
            <a:pPr algn="just"/>
            <a:endParaRPr lang="en-US" sz="8000" dirty="0" smtClean="0"/>
          </a:p>
          <a:p>
            <a:pPr marL="393192" lvl="1" indent="0" algn="just">
              <a:buNone/>
            </a:pPr>
            <a:endParaRPr lang="en-US" dirty="0" smtClean="0"/>
          </a:p>
          <a:p>
            <a:pPr marL="393192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endParaRPr lang="en-US" dirty="0"/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marL="109728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algn="just"/>
            <a:endParaRPr lang="en-US" dirty="0"/>
          </a:p>
          <a:p>
            <a:pPr marL="109728" indent="0" algn="just">
              <a:buNone/>
            </a:pPr>
            <a:r>
              <a:rPr lang="en-US" dirty="0"/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Data </a:t>
            </a:r>
            <a:r>
              <a:rPr lang="es-BO" dirty="0" err="1" smtClean="0">
                <a:solidFill>
                  <a:schemeClr val="bg1"/>
                </a:solidFill>
              </a:rPr>
              <a:t>Types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38374"/>
            <a:ext cx="73914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8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463</TotalTime>
  <Words>653</Words>
  <Application>Microsoft Office PowerPoint</Application>
  <PresentationFormat>On-screen Show (4:3)</PresentationFormat>
  <Paragraphs>350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C# Fundamentals </vt:lpstr>
      <vt:lpstr>C# Fundamentals         Table of Contents</vt:lpstr>
      <vt:lpstr>C# Fundamentals         Variables</vt:lpstr>
      <vt:lpstr>C# Fundamentals         Variables</vt:lpstr>
      <vt:lpstr>C# Fundamentals         Data Types</vt:lpstr>
      <vt:lpstr>C# Fundamentals         Data Types</vt:lpstr>
      <vt:lpstr>C# Fundamentals         Data Types</vt:lpstr>
      <vt:lpstr>C# Fundamentals         Data Types</vt:lpstr>
      <vt:lpstr>C# Fundamentals         Data Types</vt:lpstr>
      <vt:lpstr>C# Fundamentals         Access Modifiers</vt:lpstr>
      <vt:lpstr>C# Fundamentals         Operators</vt:lpstr>
      <vt:lpstr>C# Fundamentals         Operators</vt:lpstr>
      <vt:lpstr>C# Fundamentals         Operators</vt:lpstr>
      <vt:lpstr>C# Fundamentals         Control Structure</vt:lpstr>
      <vt:lpstr>C# Fundamentals         Control Structure</vt:lpstr>
      <vt:lpstr>C# Fundamentals         Control Structure</vt:lpstr>
      <vt:lpstr>C# Fundamentals </vt:lpstr>
      <vt:lpstr>C# Fundamentals         Generic Collections</vt:lpstr>
      <vt:lpstr>C# Fundamentals         Generic Collections</vt:lpstr>
      <vt:lpstr>C# Fundamentals         Generic Collections</vt:lpstr>
      <vt:lpstr>C# Fundamentals         Generic Collections</vt:lpstr>
      <vt:lpstr>C# Fundamentals         Generic Collections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</dc:title>
  <dc:creator>Windows User</dc:creator>
  <cp:lastModifiedBy>Jhasmany Elvis Quiroz Olivera</cp:lastModifiedBy>
  <cp:revision>31</cp:revision>
  <dcterms:created xsi:type="dcterms:W3CDTF">2015-04-06T16:40:16Z</dcterms:created>
  <dcterms:modified xsi:type="dcterms:W3CDTF">2015-06-10T15:16:02Z</dcterms:modified>
</cp:coreProperties>
</file>