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63" r:id="rId2"/>
    <p:sldId id="309" r:id="rId3"/>
    <p:sldId id="310" r:id="rId4"/>
    <p:sldId id="312" r:id="rId5"/>
    <p:sldId id="315" r:id="rId6"/>
    <p:sldId id="314" r:id="rId7"/>
    <p:sldId id="316" r:id="rId8"/>
    <p:sldId id="313" r:id="rId9"/>
    <p:sldId id="317" r:id="rId10"/>
    <p:sldId id="318" r:id="rId11"/>
    <p:sldId id="319" r:id="rId12"/>
    <p:sldId id="320" r:id="rId13"/>
    <p:sldId id="323" r:id="rId14"/>
    <p:sldId id="321" r:id="rId15"/>
    <p:sldId id="324" r:id="rId16"/>
    <p:sldId id="325" r:id="rId17"/>
    <p:sldId id="322" r:id="rId18"/>
    <p:sldId id="327" r:id="rId19"/>
    <p:sldId id="328" r:id="rId20"/>
    <p:sldId id="329" r:id="rId21"/>
    <p:sldId id="326" r:id="rId2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3/10/2008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Software Development - SDLC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SDLC -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There is a lot of models for software development</a:t>
            </a:r>
          </a:p>
          <a:p>
            <a:pPr lvl="1"/>
            <a:r>
              <a:rPr lang="en-US" sz="2800" dirty="0" smtClean="0"/>
              <a:t>What they have </a:t>
            </a:r>
            <a:r>
              <a:rPr lang="en-US" sz="2800" b="1" dirty="0" smtClean="0"/>
              <a:t>in common</a:t>
            </a:r>
            <a:r>
              <a:rPr lang="en-US" sz="2800" dirty="0" smtClean="0"/>
              <a:t>:</a:t>
            </a:r>
          </a:p>
          <a:p>
            <a:pPr lvl="2"/>
            <a:r>
              <a:rPr lang="en-US" sz="2800" dirty="0" smtClean="0"/>
              <a:t>Requirement gathering phase at the beginning</a:t>
            </a:r>
          </a:p>
          <a:p>
            <a:pPr lvl="2"/>
            <a:r>
              <a:rPr lang="en-US" sz="2800" dirty="0" smtClean="0"/>
              <a:t>Maintenance phase after product is released</a:t>
            </a:r>
          </a:p>
          <a:p>
            <a:pPr lvl="1"/>
            <a:r>
              <a:rPr lang="en-US" sz="2800" dirty="0" smtClean="0"/>
              <a:t>Primary activities (Phases)</a:t>
            </a:r>
          </a:p>
          <a:p>
            <a:pPr lvl="2"/>
            <a:r>
              <a:rPr lang="en-US" sz="2800" dirty="0" smtClean="0"/>
              <a:t>Design</a:t>
            </a:r>
          </a:p>
          <a:p>
            <a:pPr lvl="2"/>
            <a:r>
              <a:rPr lang="en-US" sz="2800" dirty="0" smtClean="0"/>
              <a:t>Develop</a:t>
            </a:r>
          </a:p>
          <a:p>
            <a:pPr lvl="2"/>
            <a:r>
              <a:rPr lang="en-US" sz="2800" dirty="0" smtClean="0"/>
              <a:t>Deploy</a:t>
            </a:r>
          </a:p>
          <a:p>
            <a:pPr lvl="2"/>
            <a:r>
              <a:rPr lang="en-US" sz="2800" dirty="0" smtClean="0"/>
              <a:t>Management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SDLC -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The linear or waterfall model </a:t>
            </a:r>
          </a:p>
          <a:p>
            <a:r>
              <a:rPr lang="en-US" sz="3200" dirty="0" smtClean="0"/>
              <a:t>Rapid Application Development (RAD)</a:t>
            </a:r>
          </a:p>
          <a:p>
            <a:r>
              <a:rPr lang="en-US" sz="3200" dirty="0" smtClean="0"/>
              <a:t>The prototyping model</a:t>
            </a:r>
          </a:p>
          <a:p>
            <a:r>
              <a:rPr lang="en-US" sz="3200" u="sng" dirty="0" smtClean="0"/>
              <a:t>The spiral model</a:t>
            </a:r>
          </a:p>
          <a:p>
            <a:r>
              <a:rPr lang="en-US" sz="3200" dirty="0" smtClean="0"/>
              <a:t>build and fix</a:t>
            </a:r>
          </a:p>
          <a:p>
            <a:r>
              <a:rPr lang="en-US" sz="3200" dirty="0" smtClean="0"/>
              <a:t>and synchronize-and-stabilize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SDLC -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Waterfall ( the old one)</a:t>
            </a:r>
          </a:p>
          <a:p>
            <a:pPr lvl="1"/>
            <a:r>
              <a:rPr lang="en-US" dirty="0" smtClean="0"/>
              <a:t>use to be a synonymous of SDLC</a:t>
            </a:r>
          </a:p>
          <a:p>
            <a:pPr lvl="1"/>
            <a:r>
              <a:rPr lang="en-US" dirty="0" smtClean="0"/>
              <a:t>Each phase is completed before next phase begin.</a:t>
            </a:r>
          </a:p>
          <a:p>
            <a:pPr lvl="1"/>
            <a:r>
              <a:rPr lang="en-US" dirty="0" smtClean="0"/>
              <a:t>Water never flows upstream.</a:t>
            </a:r>
          </a:p>
          <a:p>
            <a:pPr lvl="1"/>
            <a:r>
              <a:rPr lang="en-US" dirty="0" smtClean="0"/>
              <a:t>Analysis and design before development begins.</a:t>
            </a:r>
          </a:p>
          <a:p>
            <a:pPr lvl="1"/>
            <a:r>
              <a:rPr lang="en-US" dirty="0" smtClean="0"/>
              <a:t>From Testing perspective offers a huge advantage.</a:t>
            </a:r>
          </a:p>
          <a:p>
            <a:pPr lvl="1"/>
            <a:r>
              <a:rPr lang="en-US" dirty="0" smtClean="0"/>
              <a:t>Disadvantage is that test occurs at the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SDLC - Waterfall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Phases</a:t>
            </a:r>
          </a:p>
          <a:p>
            <a:pPr lvl="1"/>
            <a:r>
              <a:rPr lang="en-US" sz="2800" dirty="0" smtClean="0"/>
              <a:t>Feasibility and Project planning (HL)</a:t>
            </a:r>
          </a:p>
          <a:p>
            <a:pPr lvl="1"/>
            <a:r>
              <a:rPr lang="en-US" sz="2800" dirty="0" smtClean="0"/>
              <a:t>System analysis and definitions (Goals)</a:t>
            </a:r>
          </a:p>
          <a:p>
            <a:pPr lvl="1"/>
            <a:r>
              <a:rPr lang="en-US" sz="2800" dirty="0" smtClean="0"/>
              <a:t>System design (Detail, screen layouts)</a:t>
            </a:r>
          </a:p>
          <a:p>
            <a:pPr lvl="1"/>
            <a:r>
              <a:rPr lang="en-US" sz="2800" dirty="0" smtClean="0"/>
              <a:t>System Implementation (Real Code)</a:t>
            </a:r>
          </a:p>
          <a:p>
            <a:pPr lvl="1"/>
            <a:r>
              <a:rPr lang="en-US" sz="2800" dirty="0" smtClean="0"/>
              <a:t>Integration and Testing</a:t>
            </a:r>
          </a:p>
          <a:p>
            <a:pPr lvl="1"/>
            <a:r>
              <a:rPr lang="en-US" sz="2800" dirty="0" smtClean="0"/>
              <a:t>User Acceptance testing</a:t>
            </a:r>
          </a:p>
          <a:p>
            <a:pPr lvl="1"/>
            <a:r>
              <a:rPr lang="en-US" sz="2800" dirty="0" smtClean="0"/>
              <a:t>Installation and Deployment (production)</a:t>
            </a:r>
          </a:p>
          <a:p>
            <a:pPr lvl="1"/>
            <a:r>
              <a:rPr lang="en-US" sz="2800" dirty="0" smtClean="0"/>
              <a:t>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SDLC – Models - Waterfall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6630679" cy="4541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SDLC - Spiral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Spiral (Iteration)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Update to the waterfall model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Use the same phases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Design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Develop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Deploy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Manage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Main Idea is to not define everything in detail.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Define important features and try them out. (Start small)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Use prototyping and a prove of concepts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Get feedback and move to the next 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SDLC – Models - Spiral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5715000" cy="52417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SDLC - Spiral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Each Iteration is defined by 6 steps: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Determine objectives, alternatives and constraints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Identify and resolve risks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Evaluate alternatives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Develop and test the current level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Plan the next level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Decide on the approach for the next level</a:t>
            </a:r>
          </a:p>
          <a:p>
            <a:pPr>
              <a:lnSpc>
                <a:spcPct val="80000"/>
              </a:lnSpc>
            </a:pPr>
            <a:r>
              <a:rPr lang="en-US" u="sng" dirty="0" smtClean="0"/>
              <a:t>People find problems earlier.</a:t>
            </a:r>
          </a:p>
          <a:p>
            <a:pPr>
              <a:lnSpc>
                <a:spcPct val="80000"/>
              </a:lnSpc>
            </a:pPr>
            <a:r>
              <a:rPr lang="en-US" u="sng" dirty="0" smtClean="0"/>
              <a:t>As testers you influence the product from the beginning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SQA – Responsibilities for a Project</a:t>
            </a:r>
            <a:endParaRPr 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71600" y="1676400"/>
            <a:ext cx="4495800" cy="4648200"/>
            <a:chOff x="1344" y="1056"/>
            <a:chExt cx="2832" cy="2928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344" y="1296"/>
              <a:ext cx="2832" cy="2688"/>
              <a:chOff x="1344" y="1152"/>
              <a:chExt cx="2832" cy="2688"/>
            </a:xfrm>
          </p:grpSpPr>
          <p:cxnSp>
            <p:nvCxnSpPr>
              <p:cNvPr id="8" name="AutoShape 10"/>
              <p:cNvCxnSpPr>
                <a:cxnSpLocks noChangeShapeType="1"/>
                <a:stCxn id="13" idx="2"/>
                <a:endCxn id="14" idx="0"/>
              </p:cNvCxnSpPr>
              <p:nvPr/>
            </p:nvCxnSpPr>
            <p:spPr bwMode="auto">
              <a:xfrm>
                <a:off x="2040" y="1440"/>
                <a:ext cx="0" cy="19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</p:cxnSp>
          <p:cxnSp>
            <p:nvCxnSpPr>
              <p:cNvPr id="9" name="AutoShape 12"/>
              <p:cNvCxnSpPr>
                <a:cxnSpLocks noChangeShapeType="1"/>
                <a:stCxn id="14" idx="2"/>
                <a:endCxn id="15" idx="0"/>
              </p:cNvCxnSpPr>
              <p:nvPr/>
            </p:nvCxnSpPr>
            <p:spPr bwMode="auto">
              <a:xfrm>
                <a:off x="2040" y="1920"/>
                <a:ext cx="0" cy="19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</p:cxnSp>
          <p:cxnSp>
            <p:nvCxnSpPr>
              <p:cNvPr id="10" name="AutoShape 13"/>
              <p:cNvCxnSpPr>
                <a:cxnSpLocks noChangeShapeType="1"/>
                <a:stCxn id="15" idx="2"/>
                <a:endCxn id="16" idx="0"/>
              </p:cNvCxnSpPr>
              <p:nvPr/>
            </p:nvCxnSpPr>
            <p:spPr bwMode="auto">
              <a:xfrm>
                <a:off x="2040" y="2400"/>
                <a:ext cx="0" cy="19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</p:cxnSp>
          <p:cxnSp>
            <p:nvCxnSpPr>
              <p:cNvPr id="11" name="AutoShape 14"/>
              <p:cNvCxnSpPr>
                <a:cxnSpLocks noChangeShapeType="1"/>
                <a:stCxn id="16" idx="2"/>
                <a:endCxn id="17" idx="0"/>
              </p:cNvCxnSpPr>
              <p:nvPr/>
            </p:nvCxnSpPr>
            <p:spPr bwMode="auto">
              <a:xfrm>
                <a:off x="2040" y="2880"/>
                <a:ext cx="0" cy="19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</p:cxnSp>
          <p:cxnSp>
            <p:nvCxnSpPr>
              <p:cNvPr id="12" name="AutoShape 15"/>
              <p:cNvCxnSpPr>
                <a:cxnSpLocks noChangeShapeType="1"/>
                <a:stCxn id="17" idx="2"/>
                <a:endCxn id="18" idx="0"/>
              </p:cNvCxnSpPr>
              <p:nvPr/>
            </p:nvCxnSpPr>
            <p:spPr bwMode="auto">
              <a:xfrm>
                <a:off x="2040" y="3360"/>
                <a:ext cx="0" cy="19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</p:cxn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1392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Requirements Collection</a:t>
                </a:r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1392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Analysis</a:t>
                </a:r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1392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Architecture &amp; Design</a:t>
                </a:r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44" y="2592"/>
                <a:ext cx="1392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Development</a:t>
                </a:r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1392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Testing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44" y="3552"/>
                <a:ext cx="1392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Deployment</a:t>
                </a:r>
              </a:p>
            </p:txBody>
          </p:sp>
          <p:sp>
            <p:nvSpPr>
              <p:cNvPr id="19" name="AutoShape 16"/>
              <p:cNvSpPr>
                <a:spLocks noChangeArrowheads="1"/>
              </p:cNvSpPr>
              <p:nvPr/>
            </p:nvSpPr>
            <p:spPr bwMode="auto">
              <a:xfrm>
                <a:off x="3024" y="1152"/>
                <a:ext cx="1152" cy="288"/>
              </a:xfrm>
              <a:prstGeom prst="roundRect">
                <a:avLst>
                  <a:gd name="adj" fmla="val 16667"/>
                </a:avLst>
              </a:prstGeom>
              <a:solidFill>
                <a:srgbClr val="66CCFF"/>
              </a:solidFill>
              <a:ln w="9525">
                <a:solidFill>
                  <a:srgbClr val="66CCFF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Requirement Specs</a:t>
                </a: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1152" cy="288"/>
              </a:xfrm>
              <a:prstGeom prst="roundRect">
                <a:avLst>
                  <a:gd name="adj" fmla="val 16667"/>
                </a:avLst>
              </a:prstGeom>
              <a:solidFill>
                <a:srgbClr val="66CCFF"/>
              </a:solidFill>
              <a:ln w="9525">
                <a:solidFill>
                  <a:srgbClr val="66CCFF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Functional Specs</a:t>
                </a:r>
              </a:p>
            </p:txBody>
          </p:sp>
          <p:sp>
            <p:nvSpPr>
              <p:cNvPr id="21" name="AutoShape 18"/>
              <p:cNvSpPr>
                <a:spLocks noChangeArrowheads="1"/>
              </p:cNvSpPr>
              <p:nvPr/>
            </p:nvSpPr>
            <p:spPr bwMode="auto">
              <a:xfrm>
                <a:off x="3024" y="2112"/>
                <a:ext cx="1152" cy="288"/>
              </a:xfrm>
              <a:prstGeom prst="roundRect">
                <a:avLst>
                  <a:gd name="adj" fmla="val 16667"/>
                </a:avLst>
              </a:prstGeom>
              <a:solidFill>
                <a:srgbClr val="66CCFF"/>
              </a:solidFill>
              <a:ln w="9525">
                <a:solidFill>
                  <a:srgbClr val="66CCFF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Design Specs</a:t>
                </a:r>
              </a:p>
            </p:txBody>
          </p:sp>
          <p:sp>
            <p:nvSpPr>
              <p:cNvPr id="22" name="AutoShape 19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1152" cy="288"/>
              </a:xfrm>
              <a:prstGeom prst="roundRect">
                <a:avLst>
                  <a:gd name="adj" fmla="val 16667"/>
                </a:avLst>
              </a:prstGeom>
              <a:solidFill>
                <a:srgbClr val="66CCFF"/>
              </a:solidFill>
              <a:ln w="9525">
                <a:solidFill>
                  <a:srgbClr val="66CCFF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Code &amp; Executables</a:t>
                </a:r>
              </a:p>
            </p:txBody>
          </p:sp>
          <p:sp>
            <p:nvSpPr>
              <p:cNvPr id="23" name="AutoShape 20"/>
              <p:cNvSpPr>
                <a:spLocks noChangeArrowheads="1"/>
              </p:cNvSpPr>
              <p:nvPr/>
            </p:nvSpPr>
            <p:spPr bwMode="auto">
              <a:xfrm>
                <a:off x="3024" y="3552"/>
                <a:ext cx="1152" cy="288"/>
              </a:xfrm>
              <a:prstGeom prst="roundRect">
                <a:avLst>
                  <a:gd name="adj" fmla="val 16667"/>
                </a:avLst>
              </a:prstGeom>
              <a:solidFill>
                <a:srgbClr val="66CCFF"/>
              </a:solidFill>
              <a:ln w="9525">
                <a:solidFill>
                  <a:srgbClr val="66CCFF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Deployment Docs</a:t>
                </a:r>
              </a:p>
            </p:txBody>
          </p:sp>
          <p:cxnSp>
            <p:nvCxnSpPr>
              <p:cNvPr id="24" name="AutoShape 21"/>
              <p:cNvCxnSpPr>
                <a:cxnSpLocks noChangeShapeType="1"/>
                <a:stCxn id="18" idx="3"/>
                <a:endCxn id="23" idx="1"/>
              </p:cNvCxnSpPr>
              <p:nvPr/>
            </p:nvCxnSpPr>
            <p:spPr bwMode="auto">
              <a:xfrm>
                <a:off x="2736" y="3696"/>
                <a:ext cx="288" cy="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</p:cxnSp>
          <p:cxnSp>
            <p:nvCxnSpPr>
              <p:cNvPr id="25" name="AutoShape 22"/>
              <p:cNvCxnSpPr>
                <a:cxnSpLocks noChangeShapeType="1"/>
                <a:endCxn id="22" idx="1"/>
              </p:cNvCxnSpPr>
              <p:nvPr/>
            </p:nvCxnSpPr>
            <p:spPr bwMode="auto">
              <a:xfrm>
                <a:off x="2736" y="2736"/>
                <a:ext cx="288" cy="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</p:cxnSp>
          <p:cxnSp>
            <p:nvCxnSpPr>
              <p:cNvPr id="26" name="AutoShape 23"/>
              <p:cNvCxnSpPr>
                <a:cxnSpLocks noChangeShapeType="1"/>
              </p:cNvCxnSpPr>
              <p:nvPr/>
            </p:nvCxnSpPr>
            <p:spPr bwMode="auto">
              <a:xfrm>
                <a:off x="2736" y="2256"/>
                <a:ext cx="288" cy="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</p:cxnSp>
          <p:cxnSp>
            <p:nvCxnSpPr>
              <p:cNvPr id="27" name="AutoShape 24"/>
              <p:cNvCxnSpPr>
                <a:cxnSpLocks noChangeShapeType="1"/>
              </p:cNvCxnSpPr>
              <p:nvPr/>
            </p:nvCxnSpPr>
            <p:spPr bwMode="auto">
              <a:xfrm>
                <a:off x="2736" y="1296"/>
                <a:ext cx="288" cy="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</p:cxnSp>
          <p:cxnSp>
            <p:nvCxnSpPr>
              <p:cNvPr id="28" name="AutoShape 26"/>
              <p:cNvCxnSpPr>
                <a:cxnSpLocks noChangeShapeType="1"/>
              </p:cNvCxnSpPr>
              <p:nvPr/>
            </p:nvCxnSpPr>
            <p:spPr bwMode="auto">
              <a:xfrm>
                <a:off x="2736" y="1776"/>
                <a:ext cx="288" cy="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</p:cxnSp>
        </p:grpSp>
        <p:sp>
          <p:nvSpPr>
            <p:cNvPr id="7" name="Rectangle 48"/>
            <p:cNvSpPr>
              <a:spLocks noChangeArrowheads="1"/>
            </p:cNvSpPr>
            <p:nvPr/>
          </p:nvSpPr>
          <p:spPr bwMode="auto">
            <a:xfrm>
              <a:off x="1344" y="1056"/>
              <a:ext cx="28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Typical SDLC phases and relevant Artifacts</a:t>
              </a:r>
            </a:p>
          </p:txBody>
        </p:sp>
      </p:grp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3581400" y="1676400"/>
            <a:ext cx="4648200" cy="4648200"/>
            <a:chOff x="2736" y="1056"/>
            <a:chExt cx="2928" cy="2928"/>
          </a:xfrm>
        </p:grpSpPr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4464" y="1296"/>
              <a:ext cx="864" cy="288"/>
            </a:xfrm>
            <a:prstGeom prst="flowChartAlternate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Reviews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176" y="139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4176" y="148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4464" y="1776"/>
              <a:ext cx="864" cy="288"/>
            </a:xfrm>
            <a:prstGeom prst="flowChartAlternate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Reviews</a:t>
              </a: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176" y="187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4176" y="196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4464" y="2256"/>
              <a:ext cx="864" cy="288"/>
            </a:xfrm>
            <a:prstGeom prst="flowChartAlternate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Reviews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4176" y="235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4176" y="244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8"/>
            <p:cNvSpPr>
              <a:spLocks noChangeArrowheads="1"/>
            </p:cNvSpPr>
            <p:nvPr/>
          </p:nvSpPr>
          <p:spPr bwMode="auto">
            <a:xfrm>
              <a:off x="4464" y="2736"/>
              <a:ext cx="864" cy="720"/>
            </a:xfrm>
            <a:prstGeom prst="flowChartAlternate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Implement </a:t>
              </a:r>
            </a:p>
            <a:p>
              <a:pPr algn="ctr"/>
              <a:r>
                <a:rPr lang="en-US" sz="1400" b="1"/>
                <a:t>Test Cases</a:t>
              </a: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176" y="283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4176" y="292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>
              <a:off x="4464" y="3696"/>
              <a:ext cx="864" cy="288"/>
            </a:xfrm>
            <a:prstGeom prst="flowChartAlternate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Review</a:t>
              </a: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176" y="379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4176" y="388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320" y="1056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SQA Responsibilities</a:t>
              </a:r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2736" y="3264"/>
              <a:ext cx="172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 flipH="1">
              <a:off x="2736" y="3360"/>
              <a:ext cx="172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SQA Artifacts for a Project</a:t>
            </a:r>
            <a:endParaRPr lang="en-US" dirty="0"/>
          </a:p>
        </p:txBody>
      </p: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1524000" y="1752600"/>
            <a:ext cx="4191000" cy="4191000"/>
            <a:chOff x="1392" y="1008"/>
            <a:chExt cx="2640" cy="2640"/>
          </a:xfrm>
        </p:grpSpPr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2592" y="1584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2592" y="2064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>
              <a:off x="2592" y="2544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>
              <a:off x="2592" y="3024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>
              <a:off x="2592" y="3504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18"/>
            <p:cNvSpPr>
              <a:spLocks noChangeArrowheads="1"/>
            </p:cNvSpPr>
            <p:nvPr/>
          </p:nvSpPr>
          <p:spPr bwMode="auto">
            <a:xfrm>
              <a:off x="1440" y="1440"/>
              <a:ext cx="1152" cy="288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Requirement Specs</a:t>
              </a:r>
            </a:p>
          </p:txBody>
        </p:sp>
        <p:sp>
          <p:nvSpPr>
            <p:cNvPr id="55" name="AutoShape 19"/>
            <p:cNvSpPr>
              <a:spLocks noChangeArrowheads="1"/>
            </p:cNvSpPr>
            <p:nvPr/>
          </p:nvSpPr>
          <p:spPr bwMode="auto">
            <a:xfrm>
              <a:off x="1440" y="1920"/>
              <a:ext cx="1152" cy="288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Functional Specs</a:t>
              </a:r>
            </a:p>
          </p:txBody>
        </p:sp>
        <p:sp>
          <p:nvSpPr>
            <p:cNvPr id="56" name="AutoShape 20"/>
            <p:cNvSpPr>
              <a:spLocks noChangeArrowheads="1"/>
            </p:cNvSpPr>
            <p:nvPr/>
          </p:nvSpPr>
          <p:spPr bwMode="auto">
            <a:xfrm>
              <a:off x="1440" y="2400"/>
              <a:ext cx="1152" cy="288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Design Specs</a:t>
              </a:r>
            </a:p>
          </p:txBody>
        </p:sp>
        <p:sp>
          <p:nvSpPr>
            <p:cNvPr id="57" name="AutoShape 21"/>
            <p:cNvSpPr>
              <a:spLocks noChangeArrowheads="1"/>
            </p:cNvSpPr>
            <p:nvPr/>
          </p:nvSpPr>
          <p:spPr bwMode="auto">
            <a:xfrm>
              <a:off x="1440" y="2880"/>
              <a:ext cx="1152" cy="288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 dirty="0"/>
                <a:t>Code &amp; Executables</a:t>
              </a:r>
            </a:p>
          </p:txBody>
        </p:sp>
        <p:sp>
          <p:nvSpPr>
            <p:cNvPr id="58" name="AutoShape 22"/>
            <p:cNvSpPr>
              <a:spLocks noChangeArrowheads="1"/>
            </p:cNvSpPr>
            <p:nvPr/>
          </p:nvSpPr>
          <p:spPr bwMode="auto">
            <a:xfrm>
              <a:off x="1440" y="3360"/>
              <a:ext cx="1152" cy="288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Deployment Docs</a:t>
              </a:r>
            </a:p>
          </p:txBody>
        </p:sp>
        <p:sp>
          <p:nvSpPr>
            <p:cNvPr id="59" name="Rectangle 28"/>
            <p:cNvSpPr>
              <a:spLocks noChangeArrowheads="1"/>
            </p:cNvSpPr>
            <p:nvPr/>
          </p:nvSpPr>
          <p:spPr bwMode="auto">
            <a:xfrm>
              <a:off x="1392" y="1008"/>
              <a:ext cx="124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Dev. Artifacts</a:t>
              </a:r>
            </a:p>
          </p:txBody>
        </p:sp>
        <p:sp>
          <p:nvSpPr>
            <p:cNvPr id="60" name="Rectangle 29"/>
            <p:cNvSpPr>
              <a:spLocks noChangeArrowheads="1"/>
            </p:cNvSpPr>
            <p:nvPr/>
          </p:nvSpPr>
          <p:spPr bwMode="auto">
            <a:xfrm>
              <a:off x="2784" y="1008"/>
              <a:ext cx="124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SQA Artifacts</a:t>
              </a:r>
            </a:p>
          </p:txBody>
        </p:sp>
        <p:sp>
          <p:nvSpPr>
            <p:cNvPr id="61" name="AutoShape 30"/>
            <p:cNvSpPr>
              <a:spLocks noChangeArrowheads="1"/>
            </p:cNvSpPr>
            <p:nvPr/>
          </p:nvSpPr>
          <p:spPr bwMode="auto">
            <a:xfrm>
              <a:off x="2928" y="144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RS Reviews</a:t>
              </a:r>
            </a:p>
          </p:txBody>
        </p:sp>
        <p:sp>
          <p:nvSpPr>
            <p:cNvPr id="62" name="AutoShape 31"/>
            <p:cNvSpPr>
              <a:spLocks noChangeArrowheads="1"/>
            </p:cNvSpPr>
            <p:nvPr/>
          </p:nvSpPr>
          <p:spPr bwMode="auto">
            <a:xfrm>
              <a:off x="2928" y="192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FS Reviews</a:t>
              </a:r>
            </a:p>
          </p:txBody>
        </p:sp>
        <p:sp>
          <p:nvSpPr>
            <p:cNvPr id="63" name="AutoShape 32"/>
            <p:cNvSpPr>
              <a:spLocks noChangeArrowheads="1"/>
            </p:cNvSpPr>
            <p:nvPr/>
          </p:nvSpPr>
          <p:spPr bwMode="auto">
            <a:xfrm>
              <a:off x="2928" y="240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DS Reviews</a:t>
              </a:r>
            </a:p>
          </p:txBody>
        </p:sp>
        <p:sp>
          <p:nvSpPr>
            <p:cNvPr id="64" name="AutoShape 33"/>
            <p:cNvSpPr>
              <a:spLocks noChangeArrowheads="1"/>
            </p:cNvSpPr>
            <p:nvPr/>
          </p:nvSpPr>
          <p:spPr bwMode="auto">
            <a:xfrm>
              <a:off x="2928" y="288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Bug Reports</a:t>
              </a:r>
            </a:p>
          </p:txBody>
        </p:sp>
        <p:sp>
          <p:nvSpPr>
            <p:cNvPr id="65" name="AutoShape 34"/>
            <p:cNvSpPr>
              <a:spLocks noChangeArrowheads="1"/>
            </p:cNvSpPr>
            <p:nvPr/>
          </p:nvSpPr>
          <p:spPr bwMode="auto">
            <a:xfrm>
              <a:off x="2928" y="336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DD Reviews</a:t>
              </a:r>
            </a:p>
          </p:txBody>
        </p:sp>
      </p:grpSp>
      <p:grpSp>
        <p:nvGrpSpPr>
          <p:cNvPr id="66" name="Group 50"/>
          <p:cNvGrpSpPr>
            <a:grpSpLocks/>
          </p:cNvGrpSpPr>
          <p:nvPr/>
        </p:nvGrpSpPr>
        <p:grpSpPr bwMode="auto">
          <a:xfrm>
            <a:off x="5334000" y="1752600"/>
            <a:ext cx="2286000" cy="3733800"/>
            <a:chOff x="3792" y="1008"/>
            <a:chExt cx="1440" cy="2352"/>
          </a:xfrm>
        </p:grpSpPr>
        <p:sp>
          <p:nvSpPr>
            <p:cNvPr id="67" name="Line 45"/>
            <p:cNvSpPr>
              <a:spLocks noChangeShapeType="1"/>
            </p:cNvSpPr>
            <p:nvPr/>
          </p:nvSpPr>
          <p:spPr bwMode="auto">
            <a:xfrm>
              <a:off x="3792" y="2064"/>
              <a:ext cx="33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46"/>
            <p:cNvSpPr>
              <a:spLocks noChangeShapeType="1"/>
            </p:cNvSpPr>
            <p:nvPr/>
          </p:nvSpPr>
          <p:spPr bwMode="auto">
            <a:xfrm>
              <a:off x="3792" y="2544"/>
              <a:ext cx="33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47"/>
            <p:cNvSpPr>
              <a:spLocks noChangeShapeType="1"/>
            </p:cNvSpPr>
            <p:nvPr/>
          </p:nvSpPr>
          <p:spPr bwMode="auto">
            <a:xfrm>
              <a:off x="3792" y="3024"/>
              <a:ext cx="33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AutoShape 36"/>
            <p:cNvSpPr>
              <a:spLocks noChangeArrowheads="1"/>
            </p:cNvSpPr>
            <p:nvPr/>
          </p:nvSpPr>
          <p:spPr bwMode="auto">
            <a:xfrm>
              <a:off x="4128" y="2112"/>
              <a:ext cx="105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Test Plan</a:t>
              </a:r>
            </a:p>
          </p:txBody>
        </p:sp>
        <p:sp>
          <p:nvSpPr>
            <p:cNvPr id="71" name="AutoShape 37"/>
            <p:cNvSpPr>
              <a:spLocks noChangeArrowheads="1"/>
            </p:cNvSpPr>
            <p:nvPr/>
          </p:nvSpPr>
          <p:spPr bwMode="auto">
            <a:xfrm>
              <a:off x="4128" y="2592"/>
              <a:ext cx="105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Test Cases</a:t>
              </a:r>
            </a:p>
          </p:txBody>
        </p:sp>
        <p:sp>
          <p:nvSpPr>
            <p:cNvPr id="72" name="AutoShape 38"/>
            <p:cNvSpPr>
              <a:spLocks noChangeArrowheads="1"/>
            </p:cNvSpPr>
            <p:nvPr/>
          </p:nvSpPr>
          <p:spPr bwMode="auto">
            <a:xfrm>
              <a:off x="4128" y="3072"/>
              <a:ext cx="105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b="1"/>
                <a:t>More Test Cases</a:t>
              </a:r>
            </a:p>
          </p:txBody>
        </p:sp>
        <p:sp>
          <p:nvSpPr>
            <p:cNvPr id="73" name="Rectangle 48"/>
            <p:cNvSpPr>
              <a:spLocks noChangeArrowheads="1"/>
            </p:cNvSpPr>
            <p:nvPr/>
          </p:nvSpPr>
          <p:spPr bwMode="auto">
            <a:xfrm>
              <a:off x="3984" y="1008"/>
              <a:ext cx="124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SQA Artifacts </a:t>
              </a:r>
            </a:p>
            <a:p>
              <a:pPr algn="ctr"/>
              <a:r>
                <a:rPr lang="en-US"/>
                <a:t>(more)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2133600"/>
            <a:ext cx="6673733" cy="2819601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between SQA and Dev</a:t>
            </a:r>
            <a:endParaRPr lang="en-US" dirty="0"/>
          </a:p>
        </p:txBody>
      </p:sp>
      <p:grpSp>
        <p:nvGrpSpPr>
          <p:cNvPr id="29" name="Group 20"/>
          <p:cNvGrpSpPr>
            <a:grpSpLocks/>
          </p:cNvGrpSpPr>
          <p:nvPr/>
        </p:nvGrpSpPr>
        <p:grpSpPr bwMode="auto">
          <a:xfrm>
            <a:off x="1524000" y="4191000"/>
            <a:ext cx="6553200" cy="1219200"/>
            <a:chOff x="1392" y="2688"/>
            <a:chExt cx="4128" cy="768"/>
          </a:xfrm>
        </p:grpSpPr>
        <p:sp>
          <p:nvSpPr>
            <p:cNvPr id="30" name="AutoShape 14"/>
            <p:cNvSpPr>
              <a:spLocks noChangeArrowheads="1"/>
            </p:cNvSpPr>
            <p:nvPr/>
          </p:nvSpPr>
          <p:spPr bwMode="auto">
            <a:xfrm>
              <a:off x="2544" y="3024"/>
              <a:ext cx="336" cy="96"/>
            </a:xfrm>
            <a:prstGeom prst="leftRightArrow">
              <a:avLst>
                <a:gd name="adj1" fmla="val 50000"/>
                <a:gd name="adj2" fmla="val 7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5"/>
            <p:cNvSpPr>
              <a:spLocks noChangeArrowheads="1"/>
            </p:cNvSpPr>
            <p:nvPr/>
          </p:nvSpPr>
          <p:spPr bwMode="auto">
            <a:xfrm>
              <a:off x="4032" y="3024"/>
              <a:ext cx="336" cy="96"/>
            </a:xfrm>
            <a:prstGeom prst="leftRightArrow">
              <a:avLst>
                <a:gd name="adj1" fmla="val 50000"/>
                <a:gd name="adj2" fmla="val 70000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9"/>
            <p:cNvSpPr>
              <a:spLocks noChangeArrowheads="1"/>
            </p:cNvSpPr>
            <p:nvPr/>
          </p:nvSpPr>
          <p:spPr bwMode="auto">
            <a:xfrm>
              <a:off x="1392" y="2806"/>
              <a:ext cx="1152" cy="506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b="1" dirty="0"/>
                <a:t>Development</a:t>
              </a:r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2880" y="2688"/>
              <a:ext cx="1152" cy="768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b="1" dirty="0" smtClean="0"/>
                <a:t>PM</a:t>
              </a:r>
              <a:endParaRPr lang="en-US" b="1" dirty="0"/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4368" y="2806"/>
              <a:ext cx="1152" cy="506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b="1"/>
                <a:t>SQA</a:t>
              </a: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2514600" y="2286000"/>
            <a:ext cx="4572000" cy="803275"/>
            <a:chOff x="2016" y="1488"/>
            <a:chExt cx="2880" cy="50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6" name="AutoShape 16"/>
            <p:cNvSpPr>
              <a:spLocks noChangeArrowheads="1"/>
            </p:cNvSpPr>
            <p:nvPr/>
          </p:nvSpPr>
          <p:spPr bwMode="auto">
            <a:xfrm>
              <a:off x="3168" y="1680"/>
              <a:ext cx="576" cy="96"/>
            </a:xfrm>
            <a:prstGeom prst="leftRightArrow">
              <a:avLst>
                <a:gd name="adj1" fmla="val 50000"/>
                <a:gd name="adj2" fmla="val 12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>
              <a:off x="2016" y="1488"/>
              <a:ext cx="1152" cy="50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b="1"/>
                <a:t>Development</a:t>
              </a:r>
            </a:p>
          </p:txBody>
        </p:sp>
        <p:sp>
          <p:nvSpPr>
            <p:cNvPr id="38" name="AutoShape 18"/>
            <p:cNvSpPr>
              <a:spLocks noChangeArrowheads="1"/>
            </p:cNvSpPr>
            <p:nvPr/>
          </p:nvSpPr>
          <p:spPr bwMode="auto">
            <a:xfrm>
              <a:off x="3744" y="1488"/>
              <a:ext cx="1152" cy="50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b="1"/>
                <a:t>SQA</a:t>
              </a:r>
            </a:p>
          </p:txBody>
        </p:sp>
      </p:grpSp>
      <p:sp>
        <p:nvSpPr>
          <p:cNvPr id="39" name="AutoShape 21"/>
          <p:cNvSpPr>
            <a:spLocks noChangeArrowheads="1"/>
          </p:cNvSpPr>
          <p:nvPr/>
        </p:nvSpPr>
        <p:spPr bwMode="auto">
          <a:xfrm>
            <a:off x="3733800" y="1905000"/>
            <a:ext cx="2133600" cy="1600200"/>
          </a:xfrm>
          <a:custGeom>
            <a:avLst/>
            <a:gdLst>
              <a:gd name="G0" fmla="+- 1173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008" y="17180"/>
                </a:moveTo>
                <a:cubicBezTo>
                  <a:pt x="19566" y="15420"/>
                  <a:pt x="20427" y="13150"/>
                  <a:pt x="20427" y="10800"/>
                </a:cubicBezTo>
                <a:cubicBezTo>
                  <a:pt x="20427" y="5483"/>
                  <a:pt x="16116" y="1173"/>
                  <a:pt x="10800" y="1173"/>
                </a:cubicBezTo>
                <a:cubicBezTo>
                  <a:pt x="8449" y="1172"/>
                  <a:pt x="6179" y="2033"/>
                  <a:pt x="4419" y="3591"/>
                </a:cubicBezTo>
                <a:close/>
                <a:moveTo>
                  <a:pt x="3591" y="4419"/>
                </a:moveTo>
                <a:cubicBezTo>
                  <a:pt x="2033" y="6179"/>
                  <a:pt x="1173" y="8449"/>
                  <a:pt x="1173" y="10799"/>
                </a:cubicBezTo>
                <a:cubicBezTo>
                  <a:pt x="1173" y="16116"/>
                  <a:pt x="5483" y="20427"/>
                  <a:pt x="10800" y="20427"/>
                </a:cubicBezTo>
                <a:cubicBezTo>
                  <a:pt x="13150" y="20427"/>
                  <a:pt x="15420" y="19566"/>
                  <a:pt x="17180" y="18008"/>
                </a:cubicBezTo>
                <a:close/>
              </a:path>
            </a:pathLst>
          </a:cu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SQA – Software Quality Assurance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Quality Expectations</a:t>
            </a:r>
          </a:p>
          <a:p>
            <a:pPr lvl="1"/>
            <a:r>
              <a:rPr lang="en-US" sz="2400" dirty="0" smtClean="0"/>
              <a:t>Must do the right things (Supposed to do)</a:t>
            </a:r>
          </a:p>
          <a:p>
            <a:pPr lvl="1"/>
            <a:r>
              <a:rPr lang="en-US" sz="2400" dirty="0" smtClean="0"/>
              <a:t>Must do the things right (perform correctly)</a:t>
            </a:r>
          </a:p>
          <a:p>
            <a:r>
              <a:rPr lang="en-US" sz="2800" dirty="0" smtClean="0"/>
              <a:t>SQE (Software Quality engineering)</a:t>
            </a:r>
          </a:p>
          <a:p>
            <a:pPr lvl="1"/>
            <a:r>
              <a:rPr lang="en-US" sz="2400" dirty="0" smtClean="0"/>
              <a:t>Engineering Process </a:t>
            </a:r>
          </a:p>
          <a:p>
            <a:r>
              <a:rPr lang="en-US" sz="2800" dirty="0" smtClean="0"/>
              <a:t>SQA</a:t>
            </a:r>
          </a:p>
          <a:p>
            <a:pPr lvl="1"/>
            <a:r>
              <a:rPr lang="en-US" sz="2400" dirty="0" smtClean="0"/>
              <a:t>Inspection, defect prevention (Improves the process)</a:t>
            </a:r>
          </a:p>
          <a:p>
            <a:r>
              <a:rPr lang="en-US" sz="2800" dirty="0" smtClean="0"/>
              <a:t>Software Testing</a:t>
            </a:r>
          </a:p>
          <a:p>
            <a:pPr lvl="1"/>
            <a:r>
              <a:rPr lang="en-US" sz="2400" dirty="0" smtClean="0"/>
              <a:t>Behavior conform specifications</a:t>
            </a:r>
          </a:p>
          <a:p>
            <a:pPr lvl="1"/>
            <a:r>
              <a:rPr lang="en-US" sz="2400" dirty="0" smtClean="0"/>
              <a:t>Demonstrate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Software development: </a:t>
            </a:r>
          </a:p>
          <a:p>
            <a:pPr lvl="1"/>
            <a:r>
              <a:rPr lang="en-US" sz="3200" dirty="0" smtClean="0"/>
              <a:t>programmer solve a problem</a:t>
            </a:r>
          </a:p>
          <a:p>
            <a:r>
              <a:rPr lang="en-US" sz="3600" dirty="0" smtClean="0"/>
              <a:t>Now Systems are so big that everyone is involved on the creation.</a:t>
            </a:r>
          </a:p>
          <a:p>
            <a:pPr lvl="1"/>
            <a:r>
              <a:rPr lang="en-US" sz="3200" dirty="0" smtClean="0"/>
              <a:t>From designers to customers working as a team.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SQA - SDLC</a:t>
            </a:r>
            <a:endParaRPr lang="en-US" dirty="0"/>
          </a:p>
        </p:txBody>
      </p:sp>
      <p:pic>
        <p:nvPicPr>
          <p:cNvPr id="5" name="Content Placeholder 3" descr="sdlc-b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74676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goal is not to teach SDLC</a:t>
            </a:r>
          </a:p>
          <a:p>
            <a:r>
              <a:rPr lang="en-US" dirty="0" smtClean="0"/>
              <a:t>The goal is to give you an overview of the pieces that goes into a software product.</a:t>
            </a:r>
          </a:p>
          <a:p>
            <a:pPr lvl="1"/>
            <a:r>
              <a:rPr lang="en-US" b="1" u="sng" dirty="0" smtClean="0"/>
              <a:t>Today highlights:</a:t>
            </a:r>
          </a:p>
          <a:p>
            <a:pPr lvl="2"/>
            <a:r>
              <a:rPr lang="en-US" dirty="0" smtClean="0"/>
              <a:t>Major Components.</a:t>
            </a:r>
          </a:p>
          <a:p>
            <a:pPr lvl="2"/>
            <a:r>
              <a:rPr lang="en-US" dirty="0" smtClean="0"/>
              <a:t>People and skills.</a:t>
            </a:r>
          </a:p>
          <a:p>
            <a:pPr lvl="2"/>
            <a:r>
              <a:rPr lang="en-US" dirty="0" smtClean="0"/>
              <a:t>From Idea to final product.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software product ?</a:t>
            </a:r>
          </a:p>
          <a:p>
            <a:pPr lvl="1"/>
            <a:r>
              <a:rPr lang="en-US" dirty="0" smtClean="0"/>
              <a:t>A lot of pieces that goes into it.</a:t>
            </a:r>
          </a:p>
          <a:p>
            <a:pPr lvl="1"/>
            <a:r>
              <a:rPr lang="en-US" dirty="0" smtClean="0"/>
              <a:t>Some of them are even ignored</a:t>
            </a:r>
          </a:p>
          <a:p>
            <a:pPr lvl="1"/>
            <a:r>
              <a:rPr lang="en-US" dirty="0" smtClean="0"/>
              <a:t>As a software testers, you need to be aware of that.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191000"/>
            <a:ext cx="5327650" cy="2195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Product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What </a:t>
            </a:r>
            <a:r>
              <a:rPr lang="en-US" b="1" dirty="0" smtClean="0"/>
              <a:t>efforts</a:t>
            </a:r>
            <a:r>
              <a:rPr lang="en-US" dirty="0" smtClean="0"/>
              <a:t> goes into a Software Product ?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What </a:t>
            </a:r>
            <a:r>
              <a:rPr lang="en-US" b="1" dirty="0" smtClean="0"/>
              <a:t>parts</a:t>
            </a:r>
            <a:r>
              <a:rPr lang="en-US" dirty="0" smtClean="0"/>
              <a:t> make up a Software Product ?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Software Product staff.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0" y="3200400"/>
            <a:ext cx="2019300" cy="3759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PM - PO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3810000"/>
            <a:ext cx="2019300" cy="3759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Architects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4419600"/>
            <a:ext cx="2019300" cy="3759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Developers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5029200"/>
            <a:ext cx="2019300" cy="3759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Conf Manager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810000" y="5638800"/>
            <a:ext cx="2019300" cy="3759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Testers - QA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6248400"/>
            <a:ext cx="2019300" cy="3759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Tech writers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/>
              </a:rPr>
              <a:t>What efforts goes into a Software Product ?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90800" y="1295400"/>
            <a:ext cx="4520109" cy="515229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/>
              </a:rPr>
              <a:t>What parts make up a Software Product ?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90800" y="1295420"/>
            <a:ext cx="4529109" cy="5181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602</Words>
  <Application>Microsoft Office PowerPoint</Application>
  <PresentationFormat>On-screen Show (4:3)</PresentationFormat>
  <Paragraphs>147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IntroducingPowerPoint2007</vt:lpstr>
      <vt:lpstr>Software Development - SDLC</vt:lpstr>
      <vt:lpstr>Software Development</vt:lpstr>
      <vt:lpstr>Software Development</vt:lpstr>
      <vt:lpstr>SQA - SDLC</vt:lpstr>
      <vt:lpstr>Software Development</vt:lpstr>
      <vt:lpstr>Software Development</vt:lpstr>
      <vt:lpstr>Software Product</vt:lpstr>
      <vt:lpstr>What efforts goes into a Software Product ?</vt:lpstr>
      <vt:lpstr>What parts make up a Software Product ?</vt:lpstr>
      <vt:lpstr>SDLC - Models</vt:lpstr>
      <vt:lpstr>SDLC - Models</vt:lpstr>
      <vt:lpstr>SDLC - Models</vt:lpstr>
      <vt:lpstr>SDLC - Waterfall</vt:lpstr>
      <vt:lpstr>SDLC – Models - Waterfall</vt:lpstr>
      <vt:lpstr>SDLC - Spiral</vt:lpstr>
      <vt:lpstr>SDLC – Models - Spiral</vt:lpstr>
      <vt:lpstr>SDLC - Spiral</vt:lpstr>
      <vt:lpstr>SQA – Responsibilities for a Project</vt:lpstr>
      <vt:lpstr>SQA Artifacts for a Project</vt:lpstr>
      <vt:lpstr>Communication between SQA and Dev</vt:lpstr>
      <vt:lpstr>SQA – Software Quality Assurance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2008-03-03T23:21:24Z</dcterms:created>
  <dcterms:modified xsi:type="dcterms:W3CDTF">2008-03-10T14:10:35Z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