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95" r:id="rId3"/>
    <p:sldId id="409" r:id="rId4"/>
    <p:sldId id="404" r:id="rId5"/>
    <p:sldId id="406" r:id="rId6"/>
    <p:sldId id="407" r:id="rId7"/>
    <p:sldId id="408" r:id="rId8"/>
    <p:sldId id="398" r:id="rId9"/>
    <p:sldId id="405" r:id="rId10"/>
    <p:sldId id="387" r:id="rId11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 showGuides="1">
      <p:cViewPr varScale="1">
        <p:scale>
          <a:sx n="78" d="100"/>
          <a:sy n="78" d="100"/>
        </p:scale>
        <p:origin x="1517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>
                <a:latin typeface="Calibri" panose="020F0502020204030204" charset="0"/>
                <a:cs typeface="Calibri" panose="020F0502020204030204" charset="0"/>
              </a:rPr>
              <a:t>Hours</a:t>
            </a:r>
            <a:r>
              <a:rPr lang="pt-PT" dirty="0">
                <a:latin typeface="Calibri" panose="020F0502020204030204" charset="0"/>
                <a:cs typeface="Calibri" panose="020F0502020204030204" charset="0"/>
              </a:rPr>
              <a:t> / n. </a:t>
            </a:r>
            <a:r>
              <a:rPr lang="pt-PT" dirty="0" err="1">
                <a:latin typeface="Calibri" panose="020F0502020204030204" charset="0"/>
                <a:cs typeface="Calibri" panose="020F0502020204030204" charset="0"/>
              </a:rPr>
              <a:t>tasks</a:t>
            </a:r>
            <a:endParaRPr lang="pt-PT" dirty="0">
              <a:latin typeface="Calibri" panose="020F0502020204030204" charset="0"/>
              <a:cs typeface="Calibri" panose="020F050202020403020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Folha1!$A$2:$A$5</c:f>
              <c:numCache>
                <c:formatCode>General</c:formatCode>
                <c:ptCount val="4"/>
                <c:pt idx="0">
                  <c:v>1220623</c:v>
                </c:pt>
                <c:pt idx="1">
                  <c:v>1220784</c:v>
                </c:pt>
                <c:pt idx="2">
                  <c:v>1220604</c:v>
                </c:pt>
                <c:pt idx="3">
                  <c:v>1221124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PT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  <a:endParaRPr lang="pt-PT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Folha1!$A$2:$A$5</c:f>
              <c:strCache>
                <c:ptCount val="4"/>
                <c:pt idx="0">
                  <c:v>BDDAD</c:v>
                </c:pt>
                <c:pt idx="1">
                  <c:v>LAPR3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10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PT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Folha1!$A$2:$A$5</c:f>
              <c:strCache>
                <c:ptCount val="4"/>
                <c:pt idx="0">
                  <c:v>dia 1</c:v>
                </c:pt>
                <c:pt idx="1">
                  <c:v>dia 5</c:v>
                </c:pt>
                <c:pt idx="2">
                  <c:v>dia 10</c:v>
                </c:pt>
                <c:pt idx="3">
                  <c:v>dia 15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20</c:v>
                </c:pt>
                <c:pt idx="1">
                  <c:v>18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Folha1!$A$2:$A$5</c:f>
              <c:strCache>
                <c:ptCount val="4"/>
                <c:pt idx="0">
                  <c:v>dia 1</c:v>
                </c:pt>
                <c:pt idx="1">
                  <c:v>dia 5</c:v>
                </c:pt>
                <c:pt idx="2">
                  <c:v>dia 10</c:v>
                </c:pt>
                <c:pt idx="3">
                  <c:v>dia 15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Coluna2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Folha1!$A$2:$A$5</c:f>
              <c:strCache>
                <c:ptCount val="4"/>
                <c:pt idx="0">
                  <c:v>dia 1</c:v>
                </c:pt>
                <c:pt idx="1">
                  <c:v>dia 5</c:v>
                </c:pt>
                <c:pt idx="2">
                  <c:v>dia 10</c:v>
                </c:pt>
                <c:pt idx="3">
                  <c:v>dia 15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4089088"/>
        <c:axId val="634090072"/>
      </c:lineChart>
      <c:catAx>
        <c:axId val="6340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4090072"/>
        <c:crosses val="autoZero"/>
        <c:auto val="1"/>
        <c:lblAlgn val="ctr"/>
        <c:lblOffset val="100"/>
        <c:noMultiLvlLbl val="0"/>
      </c:cat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PT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  <a:endParaRPr lang="pt-PT"/>
          </a:p>
          <a:p>
            <a:pPr lvl="1"/>
            <a:r>
              <a:rPr lang="pt-PT"/>
              <a:t>Second level</a:t>
            </a:r>
            <a:endParaRPr lang="pt-PT"/>
          </a:p>
          <a:p>
            <a:pPr lvl="2"/>
            <a:r>
              <a:rPr lang="pt-PT"/>
              <a:t>Third level</a:t>
            </a:r>
            <a:endParaRPr lang="pt-PT"/>
          </a:p>
          <a:p>
            <a:pPr lvl="3"/>
            <a:r>
              <a:rPr lang="pt-PT"/>
              <a:t>Fourth level</a:t>
            </a:r>
            <a:endParaRPr lang="pt-PT"/>
          </a:p>
          <a:p>
            <a:pPr lvl="4"/>
            <a:r>
              <a:rPr lang="pt-PT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  <a:endParaRPr lang="pt-PT" dirty="0"/>
          </a:p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  <a:endParaRPr lang="pt-PT" dirty="0"/>
          </a:p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 hasCustomPrompt="1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  <a:endParaRPr lang="pt-PT" dirty="0"/>
          </a:p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 hasCustomPrompt="1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  <a:endParaRPr lang="pt-PT" dirty="0"/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 hasCustomPrompt="1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  <a:endParaRPr lang="pt-PT" dirty="0"/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  <a:endParaRPr lang="pt-PT" dirty="0"/>
          </a:p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 panose="020F0502020204030204"/>
          <a:ea typeface="+mj-ea"/>
          <a:cs typeface="Calibri" panose="020F0502020204030204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890" y="4824155"/>
            <a:ext cx="5310590" cy="11912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Group</a:t>
            </a:r>
            <a:r>
              <a:rPr lang="pt-PT" sz="1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pt-PT" sz="1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: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Carolina Sá (1220623)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David Sousa(1220784)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Rodrigo Correia (1220604)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Tiago Carvalho (1221124)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Class 2D</a:t>
            </a:r>
            <a:r>
              <a:rPr lang="pt-PT" altLang="en-US" sz="3200" cap="none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F</a:t>
            </a:r>
            <a:r>
              <a:rPr lang="en-US" sz="3200" cap="none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kumimoji="0" lang="pt-PT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61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 SPRINT 1</a:t>
            </a:r>
            <a:endParaRPr lang="en-US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 – Sprint 1</a:t>
            </a:r>
            <a:endParaRPr lang="en-US" sz="3200" cap="none">
              <a:solidFill>
                <a:schemeClr val="tx1"/>
              </a:solidFill>
            </a:endParaRPr>
          </a:p>
        </p:txBody>
      </p:sp>
      <p:graphicFrame>
        <p:nvGraphicFramePr>
          <p:cNvPr id="2" name="Tabela 2"/>
          <p:cNvGraphicFramePr>
            <a:graphicFrameLocks noGrp="1"/>
          </p:cNvGraphicFramePr>
          <p:nvPr/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SPRINT BACKLOG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stories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: 6</a:t>
                      </a:r>
                      <a:endParaRPr lang="pt-PT" alt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bugs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: </a:t>
                      </a:r>
                      <a:endParaRPr lang="pt-PT" alt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tasks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: 6</a:t>
                      </a:r>
                      <a:endParaRPr lang="pt-PT" alt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Management Tasks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team members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Planned:  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             Actual: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 4</a:t>
                      </a: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   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Total planned estimation vs execution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Planned hours: 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Executed hours: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Posição de Conteúdo 5"/>
          <p:cNvSpPr txBox="1"/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  </a:t>
            </a:r>
            <a:r>
              <a:rPr lang="pt-PT" altLang="en-US" sz="1800" dirty="0">
                <a:solidFill>
                  <a:schemeClr val="tx1"/>
                </a:solidFill>
              </a:rPr>
              <a:t>09/10/2023</a:t>
            </a:r>
            <a:r>
              <a:rPr lang="en-US" sz="1800" dirty="0">
                <a:solidFill>
                  <a:schemeClr val="tx1"/>
                </a:solidFill>
              </a:rPr>
              <a:t>                         Real Start Date:</a:t>
            </a:r>
            <a:r>
              <a:rPr lang="pt-PT" altLang="en-US" sz="1800" dirty="0">
                <a:solidFill>
                  <a:schemeClr val="tx1"/>
                </a:solidFill>
              </a:rPr>
              <a:t> 16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/10/2023</a:t>
            </a:r>
            <a:r>
              <a:rPr lang="en-US" sz="1800" dirty="0">
                <a:solidFill>
                  <a:schemeClr val="tx1"/>
                </a:solidFill>
              </a:rPr>
              <a:t>  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 </a:t>
            </a:r>
            <a:r>
              <a:rPr lang="pt-PT" altLang="en-US" sz="1800" dirty="0">
                <a:solidFill>
                  <a:schemeClr val="tx1"/>
                </a:solidFill>
              </a:rPr>
              <a:t>2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9/10/2023</a:t>
            </a:r>
            <a:r>
              <a:rPr lang="en-US" sz="1800" dirty="0">
                <a:solidFill>
                  <a:schemeClr val="tx1"/>
                </a:solidFill>
              </a:rPr>
              <a:t>                    Real Finish Date:</a:t>
            </a:r>
            <a:r>
              <a:rPr lang="pt-PT" altLang="en-US" sz="1800" dirty="0">
                <a:solidFill>
                  <a:schemeClr val="tx1"/>
                </a:solidFill>
              </a:rPr>
              <a:t> 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9/10/2023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  <a:endParaRPr lang="en-US" sz="3200" cap="none">
              <a:solidFill>
                <a:schemeClr val="tx1"/>
              </a:solidFill>
            </a:endParaRPr>
          </a:p>
        </p:txBody>
      </p:sp>
      <p:graphicFrame>
        <p:nvGraphicFramePr>
          <p:cNvPr id="2" name="Tabela 2"/>
          <p:cNvGraphicFramePr>
            <a:graphicFrameLocks noGrp="1"/>
          </p:cNvGraphicFramePr>
          <p:nvPr/>
        </p:nvGraphicFramePr>
        <p:xfrm>
          <a:off x="413875" y="1583753"/>
          <a:ext cx="9008110" cy="4820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/>
                <a:gridCol w="1382241"/>
                <a:gridCol w="792931"/>
                <a:gridCol w="1194399"/>
                <a:gridCol w="1405178"/>
                <a:gridCol w="1258883"/>
                <a:gridCol w="12588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Assignment US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Commited?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Todo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Doing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Testing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Blocked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BD01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BD02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BD03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BD04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BD05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BD06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BD07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BD08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BD09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BD10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LP01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US LP02</a:t>
                      </a: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/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graphicFrame>
        <p:nvGraphicFramePr>
          <p:cNvPr id="6" name="Gráfico 5"/>
          <p:cNvGraphicFramePr/>
          <p:nvPr/>
        </p:nvGraphicFramePr>
        <p:xfrm>
          <a:off x="1651000" y="145522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  <a:endParaRPr lang="en-US" sz="3200" cap="none">
              <a:solidFill>
                <a:schemeClr val="tx1"/>
              </a:solidFill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</a:t>
            </a:r>
            <a:r>
              <a:rPr lang="en-US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went well?</a:t>
            </a:r>
            <a:endParaRPr lang="en-US" u="sng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went wrong?</a:t>
            </a:r>
            <a:endParaRPr lang="en-US" u="sng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we’ve learned?</a:t>
            </a:r>
            <a:endParaRPr lang="en-US" u="sng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  <a:endParaRPr lang="en-US" sz="3200" cap="none">
              <a:solidFill>
                <a:schemeClr val="tx1"/>
              </a:solidFill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Action items:</a:t>
            </a:r>
            <a:endParaRPr lang="en-US" u="sng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5 8 3 6 2 4 3 B 3 C 4 7 8 0 4 E A F 5 F F D D 9 F 0 6 6 F C C 7 "   m a : c o n t e n t T y p e V e r s i o n = " 2 "   m a : c o n t e n t T y p e D e s c r i p t i o n = " C r e a t e   a   n e w   d o c u m e n t . "   m a : c o n t e n t T y p e S c o p e = " "   m a : v e r s i o n I D = " 0 4 6 9 3 7 2 2 4 5 1 8 4 f 1 8 1 9 5 4 0 8 0 5 3 f b f 9 b 6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5 c d 5 f d f 5 4 d 7 c 5 d f 3 1 b 4 8 4 0 e 9 5 9 4 5 5 b 1 "   n s 2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a 1 e 3 c a 8 8 - 8 a e 5 - 4 f d 0 - b a 3 7 - 4 0 c e 6 6 9 f c b b 0 " >  
 < x s d : i m p o r t   n a m e s p a c e = " a 1 e 3 c a 8 8 - 8 a e 5 - 4 f d 0 - b a 3 7 - 4 0 c e 6 6 9 f c b b 0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a 1 e 3 c a 8 8 - 8 a e 5 - 4 f d 0 - b a 3 7 - 4 0 c e 6 6 9 f c b b 0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2092E48C-C6FF-44AE-8C78-D9681B66D30B}">
  <ds:schemaRefs/>
</ds:datastoreItem>
</file>

<file path=customXml/itemProps2.xml><?xml version="1.0" encoding="utf-8"?>
<ds:datastoreItem xmlns:ds="http://schemas.openxmlformats.org/officeDocument/2006/customXml" ds:itemID="{E9B87164-EF5F-43C8-917E-48B38ACAFD1E}">
  <ds:schemaRefs/>
</ds:datastoreItem>
</file>

<file path=customXml/itemProps3.xml><?xml version="1.0" encoding="utf-8"?>
<ds:datastoreItem xmlns:ds="http://schemas.openxmlformats.org/officeDocument/2006/customXml" ds:itemID="{4F984168-AABC-4753-B4EC-59CA9D0883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Presentation</Application>
  <PresentationFormat>Papel A4 (210x297 mm)</PresentationFormat>
  <Paragraphs>151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Kozuka Gothic Pro R</vt:lpstr>
      <vt:lpstr>Segoe Print</vt:lpstr>
      <vt:lpstr>Microsoft YaHei</vt:lpstr>
      <vt:lpstr>Arial Unicode MS</vt:lpstr>
      <vt:lpstr>Calibri</vt:lpstr>
      <vt:lpstr>Kozuka Gothic Pro M</vt:lpstr>
      <vt:lpstr>ISEP</vt:lpstr>
      <vt:lpstr>Class 2Dx2DY Group 01 SPRINT 1</vt:lpstr>
      <vt:lpstr>Sprint planning – Sprint 1</vt:lpstr>
      <vt:lpstr>Sprint planning</vt:lpstr>
      <vt:lpstr>Work by team member</vt:lpstr>
      <vt:lpstr>Work by type</vt:lpstr>
      <vt:lpstr>Sprint Burndown Chart</vt:lpstr>
      <vt:lpstr>Sprint Retrospective</vt:lpstr>
      <vt:lpstr>Sprint Retrospective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david</cp:lastModifiedBy>
  <cp:revision>459</cp:revision>
  <dcterms:created xsi:type="dcterms:W3CDTF">2010-10-20T15:48:00Z</dcterms:created>
  <dcterms:modified xsi:type="dcterms:W3CDTF">2023-10-24T13:44:07Z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  <property fmtid="{D5CDD505-2E9C-101B-9397-08002B2CF9AE}" pid="3" name="ICV">
    <vt:lpwstr>959180C29B064B5DAEA9001D5E1BB745_13</vt:lpwstr>
  </property>
  <property fmtid="{D5CDD505-2E9C-101B-9397-08002B2CF9AE}" pid="4" name="KSOProductBuildVer">
    <vt:lpwstr>2070-12.2.0.13266</vt:lpwstr>
  </property>
</Properties>
</file>