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F53EDE-F68B-4926-987C-9CFE58A3F70B}" type="datetimeFigureOut">
              <a:rPr lang="he-IL" smtClean="0"/>
              <a:t>ד'/חשון/תשע"ח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45D346E-3DFC-4076-BF5E-8389ECB2A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12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BDA-4F3A-4B6F-8740-56B29CE7C690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4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862-E794-43A7-9394-AE79DE59BFDE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1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70D1-DCDE-4255-B65C-DFC80ACDC607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7B43-56C1-4A3A-B9EF-479B576B3520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9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6D57-DA9F-4769-A83B-0E84E39D7177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4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436-C602-4CB4-8A00-FBCA16A24EA1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41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DB12-C70E-4CF5-BC15-725F19082759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23C7-9B71-4F44-B612-D886F1724F6A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64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7ACC-0137-4F5D-9E10-FAE4C7CDECB2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6214-DDDF-4436-A73A-005401FAD230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4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D8CD-0944-4A57-BC8D-7D3BE5C4F83D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7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3031-ED72-42B4-B8ED-517CAEE58A46}" type="datetime8">
              <a:rPr lang="he-IL" smtClean="0"/>
              <a:t>24 אוקטובר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E191-DF83-43A1-885E-780C4A2E23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456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he/archive/0/0f/20130329214925%21Azrieli_College_of_Engineering_Jerusalem.jpeg">
            <a:extLst>
              <a:ext uri="{FF2B5EF4-FFF2-40B4-BE49-F238E27FC236}">
                <a16:creationId xmlns:a16="http://schemas.microsoft.com/office/drawing/2014/main" id="{1D35C8A4-82BC-4A51-960E-5A47DDBE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188" r="2596" b="4903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B6E9C55D-C625-4490-AEC0-EF5FB566CC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2ABD6CC-3CEB-49CD-AEB5-A62E2C06D8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873AD9-6C7F-4D83-B141-30C15F2C5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5494528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cs typeface="+mn-cs"/>
              </a:rPr>
              <a:t>Angular2</a:t>
            </a:r>
            <a:r>
              <a:rPr lang="he-IL" sz="5400" b="1" dirty="0">
                <a:solidFill>
                  <a:schemeClr val="bg1"/>
                </a:solidFill>
                <a:cs typeface="+mn-cs"/>
              </a:rPr>
              <a:t> – חלק א</a:t>
            </a:r>
            <a:br>
              <a:rPr lang="he-IL" sz="5400" b="1" dirty="0">
                <a:solidFill>
                  <a:schemeClr val="bg1"/>
                </a:solidFill>
                <a:cs typeface="+mn-cs"/>
              </a:rPr>
            </a:br>
            <a:endParaRPr lang="he-IL" sz="54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A9FCB5-0807-44C7-9D84-5D45D614D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he-IL" sz="2000" dirty="0">
                <a:solidFill>
                  <a:schemeClr val="bg1"/>
                </a:solidFill>
              </a:rPr>
              <a:t>קורס הנדסת תוכנה תשע"ח</a:t>
            </a:r>
          </a:p>
          <a:p>
            <a:pPr algn="l"/>
            <a:r>
              <a:rPr lang="he-IL" sz="2000" dirty="0">
                <a:solidFill>
                  <a:schemeClr val="bg1"/>
                </a:solidFill>
              </a:rPr>
              <a:t>מחבר: ערן חדאד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1E8F8F-559A-46FF-902A-3C3D94E9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D6C91D-9646-4024-9F51-CFC50A1D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857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Component</a:t>
            </a:r>
            <a:r>
              <a:rPr lang="he-IL" dirty="0">
                <a:cs typeface="+mn-cs"/>
              </a:rPr>
              <a:t> - </a:t>
            </a:r>
            <a:r>
              <a:rPr lang="en-US" dirty="0">
                <a:cs typeface="+mn-cs"/>
              </a:rPr>
              <a:t>html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קובץ ה</a:t>
            </a:r>
            <a:r>
              <a:rPr lang="en-US" sz="2400" dirty="0"/>
              <a:t>html</a:t>
            </a:r>
            <a:r>
              <a:rPr lang="he-IL" sz="2400" dirty="0"/>
              <a:t> הוא קובץ רגיל לחלוטין כמו שהכרתם עד כה. ההבדל היחיד כרגע הוא שכותבים בו רק תוכן. אין צורך לכתוב את התגיות </a:t>
            </a:r>
            <a:r>
              <a:rPr lang="en-US" sz="2400" dirty="0"/>
              <a:t>&lt;html&gt;, &lt;body&gt;, &lt;head&gt;</a:t>
            </a:r>
          </a:p>
          <a:p>
            <a:r>
              <a:rPr lang="he-IL" sz="2400" dirty="0"/>
              <a:t>כדי להציג בדף משתנה שמוצהר במחלקה נשתמש ב{{}}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add_root_main_div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Welcome to {{title}}!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e-IL" sz="2400" dirty="0"/>
              <a:t>בעצם יוצג על המסך המחרוזת הבאה: </a:t>
            </a:r>
            <a:r>
              <a:rPr lang="en-US" sz="2400" dirty="0"/>
              <a:t>Welcome to app!</a:t>
            </a:r>
            <a:r>
              <a:rPr lang="he-IL" sz="2400" dirty="0"/>
              <a:t>, </a:t>
            </a:r>
            <a:r>
              <a:rPr lang="en-US" sz="2400" dirty="0"/>
              <a:t>title</a:t>
            </a:r>
            <a:r>
              <a:rPr lang="he-IL" sz="2400" dirty="0"/>
              <a:t> מוגדר במחלקה והערך שלו הוא </a:t>
            </a:r>
            <a:r>
              <a:rPr lang="en-US" sz="2400" dirty="0"/>
              <a:t>app</a:t>
            </a:r>
            <a:endParaRPr lang="he-IL" sz="2400" dirty="0"/>
          </a:p>
          <a:p>
            <a:r>
              <a:rPr lang="he-IL" sz="2400" dirty="0"/>
              <a:t>שימו לב שבתוך {{}} ניתן לכתוב קוד. לא רק שמות משתנים</a:t>
            </a:r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6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Component</a:t>
            </a:r>
            <a:r>
              <a:rPr lang="he-IL" dirty="0">
                <a:cs typeface="+mn-cs"/>
              </a:rPr>
              <a:t> - </a:t>
            </a:r>
            <a:r>
              <a:rPr lang="en-US" dirty="0" err="1">
                <a:cs typeface="+mn-cs"/>
              </a:rPr>
              <a:t>css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קובץ העיצוב של ה</a:t>
            </a:r>
            <a:r>
              <a:rPr lang="en-US" sz="2400" dirty="0"/>
              <a:t>component</a:t>
            </a:r>
            <a:r>
              <a:rPr lang="he-IL" sz="2400" dirty="0"/>
              <a:t> הוא קובץ עיצוב סטנדרטי</a:t>
            </a:r>
          </a:p>
          <a:p>
            <a:r>
              <a:rPr lang="he-IL" sz="2400" dirty="0"/>
              <a:t>הוא יכיר בעיקרון רק את ה</a:t>
            </a:r>
            <a:r>
              <a:rPr lang="en-US" sz="2400" dirty="0"/>
              <a:t>class\id\selectors</a:t>
            </a:r>
            <a:r>
              <a:rPr lang="he-IL" sz="2400" dirty="0"/>
              <a:t> שקיימים בדף שקישרנו אליו</a:t>
            </a:r>
          </a:p>
          <a:p>
            <a:r>
              <a:rPr lang="he-IL" sz="2400" dirty="0"/>
              <a:t>תשדלנו לתת שמות משמעותיים ל</a:t>
            </a:r>
            <a:r>
              <a:rPr lang="en-US" sz="2400" dirty="0"/>
              <a:t>class</a:t>
            </a:r>
            <a:r>
              <a:rPr lang="he-IL" sz="2400" dirty="0"/>
              <a:t> שאתם מעצבים ולא שמות כפולים איפה שלא צריך, אחרת יש מצב שייווצרו כפילויות בעיצוב והדפדפן יחליט לקחת עיצוב לא רלוונטי</a:t>
            </a:r>
          </a:p>
          <a:p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6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3 built in directive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/>
              <a:t>Directive</a:t>
            </a:r>
            <a:r>
              <a:rPr lang="he-IL" sz="2400" dirty="0"/>
              <a:t> הוא ייצוג של </a:t>
            </a:r>
            <a:r>
              <a:rPr lang="en-US" sz="2400" dirty="0"/>
              <a:t>angular</a:t>
            </a:r>
            <a:r>
              <a:rPr lang="he-IL" sz="2400" dirty="0"/>
              <a:t> בתוך ה</a:t>
            </a:r>
            <a:r>
              <a:rPr lang="en-US" sz="2400" dirty="0"/>
              <a:t>html</a:t>
            </a:r>
            <a:r>
              <a:rPr lang="he-IL" sz="2400" dirty="0"/>
              <a:t>, גם </a:t>
            </a:r>
            <a:r>
              <a:rPr lang="en-US" sz="2400" dirty="0"/>
              <a:t>component </a:t>
            </a:r>
            <a:r>
              <a:rPr lang="he-IL" sz="2400" dirty="0"/>
              <a:t> הוא </a:t>
            </a:r>
            <a:r>
              <a:rPr lang="en-US" sz="2400" dirty="0"/>
              <a:t>directive</a:t>
            </a:r>
            <a:r>
              <a:rPr lang="he-IL" sz="2400" dirty="0"/>
              <a:t> כי הוא יוצר לנו </a:t>
            </a:r>
            <a:r>
              <a:rPr lang="en-US" sz="2400" dirty="0"/>
              <a:t>selector</a:t>
            </a:r>
            <a:r>
              <a:rPr lang="he-IL" sz="2400" dirty="0"/>
              <a:t> שניתן להשתמש בו ב</a:t>
            </a:r>
            <a:r>
              <a:rPr lang="en-US" sz="2400" dirty="0"/>
              <a:t>html </a:t>
            </a:r>
            <a:r>
              <a:rPr lang="he-IL" sz="2400" dirty="0"/>
              <a:t> אחר</a:t>
            </a:r>
          </a:p>
          <a:p>
            <a:r>
              <a:rPr lang="he-IL" sz="2400" dirty="0"/>
              <a:t>יש 3 </a:t>
            </a:r>
            <a:r>
              <a:rPr lang="en-US" sz="2400" dirty="0"/>
              <a:t>directives </a:t>
            </a:r>
            <a:r>
              <a:rPr lang="he-IL" sz="2400" dirty="0"/>
              <a:t> שימושיים מאוד ב</a:t>
            </a:r>
            <a:r>
              <a:rPr lang="en-US" sz="2400" dirty="0"/>
              <a:t>angular</a:t>
            </a:r>
          </a:p>
          <a:p>
            <a:pPr lvl="1"/>
            <a:r>
              <a:rPr lang="en-US" sz="2000" dirty="0" err="1"/>
              <a:t>NgIf</a:t>
            </a:r>
            <a:endParaRPr lang="en-US" sz="2000" dirty="0"/>
          </a:p>
          <a:p>
            <a:pPr lvl="1"/>
            <a:r>
              <a:rPr lang="en-US" sz="2000" dirty="0" err="1"/>
              <a:t>NgSwitch</a:t>
            </a:r>
            <a:endParaRPr lang="en-US" sz="2000" dirty="0"/>
          </a:p>
          <a:p>
            <a:pPr lvl="1"/>
            <a:r>
              <a:rPr lang="en-US" sz="2000" dirty="0" err="1"/>
              <a:t>NgFor</a:t>
            </a:r>
            <a:endParaRPr lang="en-US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7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NgIf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מאפשר להוריד או להוסיף אלמנט </a:t>
            </a:r>
            <a:r>
              <a:rPr lang="en-US" sz="2400" dirty="0"/>
              <a:t>html</a:t>
            </a:r>
            <a:r>
              <a:rPr lang="he-IL" sz="2400" dirty="0"/>
              <a:t> ל</a:t>
            </a:r>
            <a:r>
              <a:rPr lang="en-US" sz="2400" dirty="0"/>
              <a:t>DOM</a:t>
            </a:r>
            <a:r>
              <a:rPr lang="he-IL" sz="2400" dirty="0"/>
              <a:t> בצורה דינאמית דרך ה</a:t>
            </a:r>
            <a:r>
              <a:rPr lang="en-US" sz="2400" dirty="0"/>
              <a:t>html</a:t>
            </a:r>
          </a:p>
          <a:p>
            <a:r>
              <a:rPr lang="he-IL" sz="2400" dirty="0"/>
              <a:t>לדוגמה, אם במחלקה קיים המשתנה </a:t>
            </a:r>
            <a:r>
              <a:rPr lang="en-US" sz="2400" dirty="0" err="1"/>
              <a:t>isActive</a:t>
            </a:r>
            <a:r>
              <a:rPr lang="en-US" sz="2400" dirty="0"/>
              <a:t> = true</a:t>
            </a:r>
            <a:r>
              <a:rPr lang="he-IL" sz="2400" dirty="0"/>
              <a:t> , ואני רוצה שכותרת הדף תופיע כל עוד הערך הוא אכן </a:t>
            </a:r>
            <a:r>
              <a:rPr lang="en-US" sz="2400" dirty="0"/>
              <a:t>true </a:t>
            </a:r>
            <a:r>
              <a:rPr lang="he-IL" sz="2400" dirty="0"/>
              <a:t> נוכל לכתוב זאת כך: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add_root_main_div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isActive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Welcome to {{title}}!</a:t>
            </a: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r"/>
            <a:r>
              <a:rPr lang="he-IL" sz="2000" dirty="0">
                <a:latin typeface="Consolas" panose="020B0609020204030204" pitchFamily="49" charset="0"/>
              </a:rPr>
              <a:t>כל עוד ערך</a:t>
            </a:r>
            <a:r>
              <a:rPr lang="en-US" sz="2000" dirty="0" err="1">
                <a:latin typeface="Consolas" panose="020B0609020204030204" pitchFamily="49" charset="0"/>
              </a:rPr>
              <a:t>sActive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he-IL" sz="2000" dirty="0">
                <a:latin typeface="Consolas" panose="020B0609020204030204" pitchFamily="49" charset="0"/>
              </a:rPr>
              <a:t> הוא אמת הכותרת תוצג. ברגע שהערך ישתנה הכותרת לא תוצג יותר.</a:t>
            </a:r>
          </a:p>
          <a:p>
            <a:pPr algn="r"/>
            <a:r>
              <a:rPr lang="he-IL" sz="2000" dirty="0">
                <a:latin typeface="Consolas" panose="020B0609020204030204" pitchFamily="49" charset="0"/>
              </a:rPr>
              <a:t>ניתן לכתוב תנאי מורכב כמו בתוך </a:t>
            </a: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he-IL" sz="2000" dirty="0">
                <a:latin typeface="Consolas" panose="020B0609020204030204" pitchFamily="49" charset="0"/>
              </a:rPr>
              <a:t> שאתם מכירים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8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NgSwitch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על אותו הרעיון של </a:t>
            </a:r>
            <a:r>
              <a:rPr lang="en-US" sz="2400" dirty="0"/>
              <a:t>switch</a:t>
            </a:r>
            <a:r>
              <a:rPr lang="he-IL" sz="2400" dirty="0"/>
              <a:t>, רק שהפעם בחירה של אלמנט מסוים יוסיף אותו ל</a:t>
            </a:r>
            <a:r>
              <a:rPr lang="en-US" sz="2400" dirty="0"/>
              <a:t>DOM</a:t>
            </a:r>
            <a:endParaRPr lang="he-IL" sz="2400" dirty="0"/>
          </a:p>
          <a:p>
            <a:r>
              <a:rPr lang="he-IL" sz="2400" dirty="0"/>
              <a:t>לדוגמה: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My App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My Apps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yourapp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Your Apps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e-IL" sz="2000" dirty="0"/>
              <a:t>האלמנט שיוצג מבין 3 ה</a:t>
            </a:r>
            <a:r>
              <a:rPr lang="en-US" sz="2000" dirty="0"/>
              <a:t>span</a:t>
            </a:r>
            <a:r>
              <a:rPr lang="he-IL" sz="2000" dirty="0"/>
              <a:t> הוא היחיד שיקיים את התנאי</a:t>
            </a:r>
          </a:p>
          <a:p>
            <a:r>
              <a:rPr lang="he-IL" sz="2000" dirty="0"/>
              <a:t>ניתן להוסיף ערך ברירת מחדל ע"י </a:t>
            </a:r>
            <a:r>
              <a:rPr lang="en-US" sz="2000" dirty="0"/>
              <a:t>*</a:t>
            </a:r>
            <a:r>
              <a:rPr lang="en-US" sz="2000" dirty="0" err="1"/>
              <a:t>ngSwitchDefault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NgFor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מאפשר להוסיף ל</a:t>
            </a:r>
            <a:r>
              <a:rPr lang="en-US" sz="2400" dirty="0"/>
              <a:t>DOM</a:t>
            </a:r>
            <a:r>
              <a:rPr lang="he-IL" sz="2400" dirty="0"/>
              <a:t> מספר רכיבים דומים ע"י חזרה של לולאת </a:t>
            </a:r>
            <a:r>
              <a:rPr lang="en-US" sz="2400" dirty="0"/>
              <a:t>for</a:t>
            </a:r>
          </a:p>
          <a:p>
            <a:r>
              <a:rPr lang="he-IL" sz="2400" dirty="0"/>
              <a:t>לדוגמה:</a:t>
            </a:r>
          </a:p>
          <a:p>
            <a:pPr algn="l" rtl="0"/>
            <a:r>
              <a:rPr lang="en-US" sz="2400" dirty="0"/>
              <a:t>html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"let user of users"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{{user.name}} {{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user.phone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r"/>
            <a:r>
              <a:rPr lang="he-IL" sz="2000" dirty="0">
                <a:latin typeface="Consolas" panose="020B0609020204030204" pitchFamily="49" charset="0"/>
              </a:rPr>
              <a:t>ובתוך המחלקה יהיה לנו מערך שנקרא </a:t>
            </a:r>
            <a:r>
              <a:rPr lang="en-US" sz="2000" dirty="0">
                <a:latin typeface="Consolas" panose="020B0609020204030204" pitchFamily="49" charset="0"/>
              </a:rPr>
              <a:t>users</a:t>
            </a:r>
            <a:r>
              <a:rPr lang="he-IL" sz="2000" dirty="0">
                <a:latin typeface="Consolas" panose="020B0609020204030204" pitchFamily="49" charset="0"/>
              </a:rPr>
              <a:t> בצורה הבאה: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users = [{name: “eran”, phone:”0548877489”}, {name:”</a:t>
            </a:r>
            <a:r>
              <a:rPr lang="en-US" sz="2000" dirty="0" err="1">
                <a:latin typeface="Consolas" panose="020B0609020204030204" pitchFamily="49" charset="0"/>
              </a:rPr>
              <a:t>yael</a:t>
            </a:r>
            <a:r>
              <a:rPr lang="en-US" sz="2000" dirty="0">
                <a:latin typeface="Consolas" panose="020B0609020204030204" pitchFamily="49" charset="0"/>
              </a:rPr>
              <a:t>”, phone:”94763027466”}]</a:t>
            </a:r>
          </a:p>
          <a:p>
            <a:pPr algn="r"/>
            <a:r>
              <a:rPr lang="he-IL" sz="2000" dirty="0">
                <a:latin typeface="Consolas" panose="020B0609020204030204" pitchFamily="49" charset="0"/>
              </a:rPr>
              <a:t>במקרה זה יופיעו ב</a:t>
            </a:r>
            <a:r>
              <a:rPr lang="en-US" sz="2000" dirty="0">
                <a:latin typeface="Consolas" panose="020B0609020204030204" pitchFamily="49" charset="0"/>
              </a:rPr>
              <a:t>DOM</a:t>
            </a:r>
            <a:r>
              <a:rPr lang="he-IL" sz="2000" dirty="0">
                <a:latin typeface="Consolas" panose="020B0609020204030204" pitchFamily="49" charset="0"/>
              </a:rPr>
              <a:t> עוד 2 </a:t>
            </a:r>
            <a:r>
              <a:rPr lang="en-US" sz="2000" dirty="0">
                <a:latin typeface="Consolas" panose="020B0609020204030204" pitchFamily="49" charset="0"/>
              </a:rPr>
              <a:t>div</a:t>
            </a:r>
            <a:r>
              <a:rPr lang="he-IL" sz="2000" dirty="0">
                <a:latin typeface="Consolas" panose="020B0609020204030204" pitchFamily="49" charset="0"/>
              </a:rPr>
              <a:t> עם הפרמטרים המצוינים מעלה.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תרגיל כיתה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צרו פרויקט חדש</a:t>
            </a:r>
          </a:p>
          <a:p>
            <a:r>
              <a:rPr lang="he-IL" sz="2400" dirty="0"/>
              <a:t>ב</a:t>
            </a:r>
            <a:r>
              <a:rPr lang="en-US" sz="2400" dirty="0" err="1"/>
              <a:t>app.component</a:t>
            </a:r>
            <a:r>
              <a:rPr lang="he-IL" sz="2400" dirty="0"/>
              <a:t> צרו מערך של אובייקטים מהצורה הבאה:</a:t>
            </a:r>
          </a:p>
          <a:p>
            <a:pPr marL="0" indent="0">
              <a:buNone/>
            </a:pPr>
            <a:r>
              <a:rPr lang="he-IL" sz="2400" dirty="0"/>
              <a:t> </a:t>
            </a:r>
            <a:r>
              <a:rPr lang="en-US" sz="2400" dirty="0"/>
              <a:t>{name: string, </a:t>
            </a:r>
            <a:r>
              <a:rPr lang="en-US" sz="2400" dirty="0" err="1"/>
              <a:t>picUrl</a:t>
            </a:r>
            <a:r>
              <a:rPr lang="en-US" sz="2400" dirty="0"/>
              <a:t>: string, description: string, star: </a:t>
            </a:r>
            <a:r>
              <a:rPr lang="en-US" sz="2400" dirty="0" err="1"/>
              <a:t>boolean</a:t>
            </a:r>
            <a:r>
              <a:rPr lang="en-US" sz="2400" dirty="0"/>
              <a:t>}</a:t>
            </a:r>
            <a:endParaRPr lang="he-IL" sz="2400" dirty="0"/>
          </a:p>
          <a:p>
            <a:r>
              <a:rPr lang="he-IL" sz="2400" dirty="0"/>
              <a:t>מלאו אותו ב3 תאים לפחות כאשר כל תא יכיל:</a:t>
            </a:r>
            <a:r>
              <a:rPr lang="en-US" sz="2400" dirty="0"/>
              <a:t> </a:t>
            </a:r>
            <a:r>
              <a:rPr lang="he-IL" sz="2400" dirty="0"/>
              <a:t>שם, תמונה (אפשר מהאינטרנט) תיאור והאם הוא כוכב</a:t>
            </a:r>
          </a:p>
          <a:p>
            <a:r>
              <a:rPr lang="he-IL" sz="2400" dirty="0"/>
              <a:t>בדף </a:t>
            </a:r>
            <a:r>
              <a:rPr lang="en-US" sz="2400" dirty="0"/>
              <a:t>html</a:t>
            </a:r>
            <a:r>
              <a:rPr lang="he-IL" sz="2400" dirty="0"/>
              <a:t> ע"י שימוש בלולאת </a:t>
            </a:r>
            <a:r>
              <a:rPr lang="en-US" sz="2400" dirty="0"/>
              <a:t>for</a:t>
            </a:r>
            <a:r>
              <a:rPr lang="he-IL" sz="2400" dirty="0"/>
              <a:t> הוסיפו את תאי המערך ל</a:t>
            </a:r>
            <a:r>
              <a:rPr lang="en-US" sz="2400" dirty="0"/>
              <a:t>DOM </a:t>
            </a:r>
            <a:r>
              <a:rPr lang="he-IL" sz="2400" dirty="0"/>
              <a:t> </a:t>
            </a:r>
          </a:p>
          <a:p>
            <a:r>
              <a:rPr lang="he-IL" sz="2400" dirty="0"/>
              <a:t>עבור כל תא בדקו האם הוא כוכב. אם כן הדגישו את שמו והוסיפו לו את התואר המכובד "</a:t>
            </a:r>
            <a:r>
              <a:rPr lang="en-US" sz="2400" dirty="0"/>
              <a:t>star</a:t>
            </a:r>
            <a:r>
              <a:rPr lang="he-IL" sz="2400" dirty="0"/>
              <a:t>" </a:t>
            </a:r>
          </a:p>
          <a:p>
            <a:r>
              <a:rPr lang="he-IL" sz="1800" dirty="0"/>
              <a:t>הערה:</a:t>
            </a:r>
            <a:r>
              <a:rPr lang="en-US" sz="1800" dirty="0"/>
              <a:t> </a:t>
            </a:r>
            <a:r>
              <a:rPr lang="he-IL" sz="1800" dirty="0"/>
              <a:t>התיאור, השם והתמונה יכולים להיות מה שבא לכם – אנשים, אוכל, בגדים, ספרים וכו'</a:t>
            </a:r>
          </a:p>
          <a:p>
            <a:endParaRPr lang="he-IL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יצירת פרויקט </a:t>
            </a:r>
            <a:r>
              <a:rPr lang="en-US" dirty="0">
                <a:cs typeface="+mn-cs"/>
              </a:rPr>
              <a:t>Angular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לאחר שהתקנתם את ה</a:t>
            </a:r>
            <a:r>
              <a:rPr lang="en-US" sz="2400" dirty="0"/>
              <a:t>cli</a:t>
            </a:r>
            <a:r>
              <a:rPr lang="he-IL" sz="2400" dirty="0"/>
              <a:t> (עברנו על ההתקנה בשיעור הקודם) נוכל ליצור פרויקט ע"י שימוש בו</a:t>
            </a:r>
          </a:p>
          <a:p>
            <a:r>
              <a:rPr lang="he-IL" sz="2400" dirty="0"/>
              <a:t>כדי ליצור פרויקט חדש כתבו </a:t>
            </a:r>
            <a:r>
              <a:rPr lang="en-US" sz="2400" dirty="0"/>
              <a:t>ng new &lt;</a:t>
            </a:r>
            <a:r>
              <a:rPr lang="en-US" sz="2400" dirty="0" err="1"/>
              <a:t>appname</a:t>
            </a:r>
            <a:r>
              <a:rPr lang="en-US" sz="2400" dirty="0"/>
              <a:t>&gt;</a:t>
            </a:r>
          </a:p>
          <a:p>
            <a:r>
              <a:rPr lang="he-IL" sz="2400" dirty="0"/>
              <a:t>כנסו לתיקייה בו יצרתם את הפרויקט (</a:t>
            </a:r>
            <a:r>
              <a:rPr lang="en-US" sz="2400" dirty="0"/>
              <a:t>cd </a:t>
            </a:r>
            <a:r>
              <a:rPr lang="en-US" sz="2400" dirty="0" err="1"/>
              <a:t>appname</a:t>
            </a:r>
            <a:r>
              <a:rPr lang="he-IL" sz="2400" dirty="0"/>
              <a:t>)</a:t>
            </a:r>
          </a:p>
          <a:p>
            <a:r>
              <a:rPr lang="he-IL" sz="2400" dirty="0"/>
              <a:t>והריצו את הפרויקט </a:t>
            </a:r>
            <a:r>
              <a:rPr lang="en-US" sz="2400" dirty="0"/>
              <a:t>ng serve –o</a:t>
            </a:r>
            <a:endParaRPr lang="he-IL" sz="2400" dirty="0"/>
          </a:p>
          <a:p>
            <a:r>
              <a:rPr lang="he-IL" sz="2400" dirty="0"/>
              <a:t>כדי לראות באמת שהפרויקט שיצרתם עובד כנסו לדפדפן בכתובת </a:t>
            </a:r>
            <a:r>
              <a:rPr lang="en-US" sz="2400" dirty="0"/>
              <a:t>localhost:4200</a:t>
            </a:r>
          </a:p>
          <a:p>
            <a:r>
              <a:rPr lang="he-IL" sz="2400" dirty="0"/>
              <a:t>עכשיו לאחר שיצרתם פרויקט ובדקתם שהוא עובד כתבו </a:t>
            </a:r>
            <a:r>
              <a:rPr lang="en-US" sz="2400" dirty="0"/>
              <a:t>code .</a:t>
            </a:r>
            <a:r>
              <a:rPr lang="he-IL" sz="2400" dirty="0"/>
              <a:t> ויפתח לכם ה</a:t>
            </a:r>
            <a:r>
              <a:rPr lang="en-US" sz="2400" dirty="0"/>
              <a:t>visual studio code</a:t>
            </a:r>
            <a:r>
              <a:rPr lang="he-IL" sz="2400" dirty="0"/>
              <a:t> עם התיקייה שבה אתם נמצאים</a:t>
            </a:r>
            <a:endParaRPr lang="en-US" sz="2400" dirty="0"/>
          </a:p>
          <a:p>
            <a:endParaRPr lang="he-IL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8701E98-D840-4723-8905-F17765C4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5218969-02CC-4B79-B945-26E429A1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23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ארכיטקטורת </a:t>
            </a:r>
            <a:r>
              <a:rPr lang="en-US" dirty="0">
                <a:cs typeface="+mn-cs"/>
              </a:rPr>
              <a:t>Angular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כל פרויקט </a:t>
            </a:r>
            <a:r>
              <a:rPr lang="en-US" sz="2400" dirty="0"/>
              <a:t>Angular</a:t>
            </a:r>
            <a:r>
              <a:rPr lang="he-IL" sz="2400" dirty="0"/>
              <a:t> בנוי מהרכיבים הבאים:</a:t>
            </a:r>
          </a:p>
          <a:p>
            <a:pPr lvl="1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  <a:p>
            <a:pPr lvl="1"/>
            <a:r>
              <a:rPr lang="en-US" sz="2000" dirty="0"/>
              <a:t>Directive</a:t>
            </a:r>
          </a:p>
          <a:p>
            <a:pPr lv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lvl="1"/>
            <a:r>
              <a:rPr lang="en-US" sz="2000" dirty="0"/>
              <a:t>pipe</a:t>
            </a:r>
          </a:p>
          <a:p>
            <a:r>
              <a:rPr lang="he-IL" sz="2400" dirty="0"/>
              <a:t>נתרכז בינתיים רק ברכיבים המודגשים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AF3999-9C6C-458E-BEC4-C830FC31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84080D7-55B1-46D0-8687-9DB80011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43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NgModule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רכיב זה מסייע לארגן את כל האפליקציה</a:t>
            </a:r>
          </a:p>
          <a:p>
            <a:r>
              <a:rPr lang="he-IL" sz="2400" dirty="0"/>
              <a:t>במקום לייבא מודלים אחרים בקוד ה</a:t>
            </a:r>
            <a:r>
              <a:rPr lang="en-US" sz="2400" dirty="0"/>
              <a:t>html</a:t>
            </a:r>
            <a:r>
              <a:rPr lang="he-IL" sz="2400" dirty="0"/>
              <a:t> נייבא אותם כאן</a:t>
            </a:r>
          </a:p>
          <a:p>
            <a:r>
              <a:rPr lang="he-IL" sz="2400" dirty="0"/>
              <a:t>היתרון בזה הוא שהתשתית תחליט לבד על סמך רכיב זה איך לקמפל ולהריץ את הקוד</a:t>
            </a:r>
          </a:p>
          <a:p>
            <a:r>
              <a:rPr lang="he-IL" sz="2400" dirty="0"/>
              <a:t>כל </a:t>
            </a:r>
            <a:r>
              <a:rPr lang="en-US" sz="2400" dirty="0"/>
              <a:t>component \ directive \ service \ pipe</a:t>
            </a:r>
            <a:r>
              <a:rPr lang="he-IL" sz="2400" dirty="0"/>
              <a:t> שניצור בפרויקט,  חייב לייבא לרכיב זה (נרחיב בהמשך)</a:t>
            </a:r>
          </a:p>
          <a:p>
            <a:r>
              <a:rPr lang="he-IL" sz="2400" dirty="0"/>
              <a:t>לכל פרויקט יכול להיות יותר מרכיב אחד כזה, היתרון הוא שכל רכיב אחראי על ה</a:t>
            </a:r>
            <a:r>
              <a:rPr lang="en-US" sz="2400" dirty="0"/>
              <a:t>components</a:t>
            </a:r>
            <a:r>
              <a:rPr lang="he-IL" sz="2400" dirty="0"/>
              <a:t> שלו</a:t>
            </a:r>
          </a:p>
          <a:p>
            <a:r>
              <a:rPr lang="he-IL" sz="2400" dirty="0"/>
              <a:t>בכל פרויקט קיים רכיב ראשי, בד"כ בשם </a:t>
            </a:r>
            <a:r>
              <a:rPr lang="en-US" sz="2400" dirty="0" err="1"/>
              <a:t>app.module.ts</a:t>
            </a:r>
            <a:r>
              <a:rPr lang="he-IL" sz="2400" dirty="0"/>
              <a:t>, רכיב זה מצהיר על כל שאר הרכיבים והוא מהוה את הבסיס לכל הפרויקט</a:t>
            </a:r>
          </a:p>
          <a:p>
            <a:endParaRPr lang="he-IL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eran.hadd@gmail.com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E191-DF83-43A1-885E-780C4A2E23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6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NgModule</a:t>
            </a:r>
            <a:r>
              <a:rPr lang="he-IL" dirty="0">
                <a:cs typeface="+mn-cs"/>
              </a:rPr>
              <a:t> - דוגמה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r>
              <a:rPr lang="he-IL" sz="2400" dirty="0"/>
              <a:t>כאשר תיצרו פרויקט בפעם הראשונה הוא יוצר לכם </a:t>
            </a:r>
            <a:r>
              <a:rPr lang="en-US" sz="2400" dirty="0" err="1"/>
              <a:t>NgModule</a:t>
            </a:r>
            <a:r>
              <a:rPr lang="he-IL" sz="2400" dirty="0"/>
              <a:t> תחת התיקייה </a:t>
            </a:r>
            <a:r>
              <a:rPr lang="en-US" sz="2400" dirty="0"/>
              <a:t>app </a:t>
            </a:r>
            <a:r>
              <a:rPr lang="he-IL" sz="2400" dirty="0"/>
              <a:t> והוא נראה כך: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+mn-cs"/>
              </a:rPr>
              <a:t>NgModule</a:t>
            </a:r>
            <a:r>
              <a:rPr lang="he-IL" dirty="0">
                <a:cs typeface="+mn-cs"/>
              </a:rPr>
              <a:t> - דוגמה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r>
              <a:rPr lang="he-IL" sz="2400" dirty="0"/>
              <a:t>כאשר תיצרו פרויקט בפעם הראשונה הוא יוצר לכם </a:t>
            </a:r>
            <a:r>
              <a:rPr lang="en-US" sz="2400" dirty="0" err="1"/>
              <a:t>NgModule</a:t>
            </a:r>
            <a:r>
              <a:rPr lang="he-IL" sz="2400" dirty="0"/>
              <a:t> תחת התיקייה </a:t>
            </a:r>
            <a:r>
              <a:rPr lang="en-US" sz="2400" dirty="0"/>
              <a:t>app </a:t>
            </a:r>
            <a:r>
              <a:rPr lang="he-IL" sz="2400" dirty="0"/>
              <a:t> והוא נראה כך: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CC3E640E-2B7F-429D-9DB3-3C9C1697343B}"/>
              </a:ext>
            </a:extLst>
          </p:cNvPr>
          <p:cNvCxnSpPr/>
          <p:nvPr/>
        </p:nvCxnSpPr>
        <p:spPr>
          <a:xfrm flipH="1">
            <a:off x="2120900" y="3517900"/>
            <a:ext cx="170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3236E6-7B86-4807-BB42-3A3ADA346504}"/>
              </a:ext>
            </a:extLst>
          </p:cNvPr>
          <p:cNvSpPr txBox="1"/>
          <p:nvPr/>
        </p:nvSpPr>
        <p:spPr>
          <a:xfrm>
            <a:off x="3301999" y="3304847"/>
            <a:ext cx="360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הצהרה שזה 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he-IL" dirty="0"/>
              <a:t> שימו לב שייבאנו אותו למעלה</a:t>
            </a:r>
          </a:p>
        </p:txBody>
      </p:sp>
    </p:spTree>
    <p:extLst>
      <p:ext uri="{BB962C8B-B14F-4D97-AF65-F5344CB8AC3E}">
        <p14:creationId xmlns:p14="http://schemas.microsoft.com/office/powerpoint/2010/main" val="111065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Component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מהווה את אבן הבניין העיקרית בכל פרויקט</a:t>
            </a:r>
          </a:p>
          <a:p>
            <a:r>
              <a:rPr lang="he-IL" sz="2400" dirty="0"/>
              <a:t>כל </a:t>
            </a:r>
            <a:r>
              <a:rPr lang="en-US" sz="2400" dirty="0"/>
              <a:t>component</a:t>
            </a:r>
            <a:r>
              <a:rPr lang="he-IL" sz="2400" dirty="0"/>
              <a:t> מכיל לוגיקה, עיצוב, ו-</a:t>
            </a:r>
            <a:r>
              <a:rPr lang="en-US" sz="2400" dirty="0"/>
              <a:t>Html</a:t>
            </a:r>
          </a:p>
          <a:p>
            <a:r>
              <a:rPr lang="he-IL" sz="2400" dirty="0"/>
              <a:t>באמצעות </a:t>
            </a:r>
            <a:r>
              <a:rPr lang="en-US" sz="2400" dirty="0"/>
              <a:t>Component </a:t>
            </a:r>
            <a:r>
              <a:rPr lang="he-IL" sz="2400" dirty="0"/>
              <a:t> נוכל ליצור אלמנטים בתוך דפים מסוימים, לכתוב לוגיקה על דף ה</a:t>
            </a:r>
            <a:r>
              <a:rPr lang="en-US" sz="2400" dirty="0"/>
              <a:t>html</a:t>
            </a:r>
            <a:r>
              <a:rPr lang="he-IL" sz="2400" dirty="0"/>
              <a:t> ובצורה דינמית לשנות את הדף בהתאם לדרישות שלנו</a:t>
            </a:r>
          </a:p>
          <a:p>
            <a:r>
              <a:rPr lang="he-IL" sz="2400" dirty="0"/>
              <a:t>כאשר יוצרים פרויקט חדש נוצר גם ה</a:t>
            </a:r>
            <a:r>
              <a:rPr lang="en-US" sz="2400" dirty="0"/>
              <a:t>Component</a:t>
            </a:r>
            <a:r>
              <a:rPr lang="he-IL" sz="2400" dirty="0"/>
              <a:t> הראשי הוא נקרא </a:t>
            </a:r>
            <a:r>
              <a:rPr lang="en-US" sz="2400" dirty="0" err="1"/>
              <a:t>app.component.ts</a:t>
            </a:r>
            <a:endParaRPr lang="he-IL" sz="2400" dirty="0"/>
          </a:p>
          <a:p>
            <a:r>
              <a:rPr lang="he-IL" sz="2400" dirty="0"/>
              <a:t>כדי ליצור </a:t>
            </a:r>
            <a:r>
              <a:rPr lang="en-US" sz="2400" dirty="0"/>
              <a:t>component </a:t>
            </a:r>
            <a:r>
              <a:rPr lang="he-IL" sz="2400" dirty="0"/>
              <a:t>חדש נכתוב ב</a:t>
            </a:r>
            <a:r>
              <a:rPr lang="en-US" sz="2400" dirty="0"/>
              <a:t>root</a:t>
            </a:r>
            <a:r>
              <a:rPr lang="he-IL" sz="2400" dirty="0"/>
              <a:t> של הפרויקט </a:t>
            </a:r>
            <a:r>
              <a:rPr lang="en-US" sz="2400" dirty="0"/>
              <a:t>ng g c &lt;</a:t>
            </a:r>
            <a:r>
              <a:rPr lang="en-US" sz="2400" dirty="0" err="1"/>
              <a:t>componentname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endParaRPr lang="he-IL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Component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he-IL" sz="2400" dirty="0"/>
              <a:t>כל </a:t>
            </a:r>
            <a:r>
              <a:rPr lang="en-US" sz="2400" dirty="0"/>
              <a:t>component</a:t>
            </a:r>
            <a:r>
              <a:rPr lang="he-IL" sz="2400" dirty="0"/>
              <a:t> מורכב משלושה קבצים (כמו שדירנו במצגת הקודמת)</a:t>
            </a:r>
          </a:p>
          <a:p>
            <a:endParaRPr lang="he-IL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ED8BE87-AB26-403A-8049-06768C840BB9}"/>
              </a:ext>
            </a:extLst>
          </p:cNvPr>
          <p:cNvSpPr/>
          <p:nvPr/>
        </p:nvSpPr>
        <p:spPr>
          <a:xfrm>
            <a:off x="5092700" y="2870200"/>
            <a:ext cx="2743200" cy="261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לוגיקה</a:t>
            </a:r>
          </a:p>
          <a:p>
            <a:pPr algn="ctr"/>
            <a:r>
              <a:rPr lang="en-US" dirty="0" err="1"/>
              <a:t>name.component.ts</a:t>
            </a:r>
            <a:endParaRPr lang="he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1BDF69B-B8B2-44D7-A6EB-44748B801907}"/>
              </a:ext>
            </a:extLst>
          </p:cNvPr>
          <p:cNvSpPr/>
          <p:nvPr/>
        </p:nvSpPr>
        <p:spPr>
          <a:xfrm>
            <a:off x="8153400" y="2791681"/>
            <a:ext cx="2743200" cy="261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name.component.html</a:t>
            </a:r>
            <a:endParaRPr lang="he-IL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F5E542A8-3D3C-4512-A67A-98CFCAD8D03F}"/>
              </a:ext>
            </a:extLst>
          </p:cNvPr>
          <p:cNvSpPr/>
          <p:nvPr/>
        </p:nvSpPr>
        <p:spPr>
          <a:xfrm>
            <a:off x="2032000" y="2870200"/>
            <a:ext cx="2743200" cy="261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css</a:t>
            </a:r>
            <a:r>
              <a:rPr lang="en-US" dirty="0"/>
              <a:t> / </a:t>
            </a:r>
            <a:r>
              <a:rPr lang="en-US" dirty="0" err="1"/>
              <a:t>scss</a:t>
            </a:r>
            <a:r>
              <a:rPr lang="en-US" dirty="0"/>
              <a:t> / sass</a:t>
            </a:r>
          </a:p>
          <a:p>
            <a:pPr algn="ctr"/>
            <a:r>
              <a:rPr lang="en-US" dirty="0" err="1"/>
              <a:t>name.component.scss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843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AF3C70-E367-473A-8EA1-3FC0E59D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+mn-cs"/>
              </a:rPr>
              <a:t>Component</a:t>
            </a:r>
            <a:r>
              <a:rPr lang="he-IL" dirty="0">
                <a:cs typeface="+mn-cs"/>
              </a:rPr>
              <a:t> - לוגיקה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242BE-CDE5-4EF9-B49C-0ED13831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77500" lnSpcReduction="20000"/>
          </a:bodyPr>
          <a:lstStyle/>
          <a:p>
            <a:r>
              <a:rPr lang="he-IL" sz="2400" dirty="0"/>
              <a:t>בתחילת הקובץ נייבא את </a:t>
            </a:r>
            <a:r>
              <a:rPr lang="en-US" sz="2400" dirty="0"/>
              <a:t>component </a:t>
            </a:r>
            <a:r>
              <a:rPr lang="he-IL" sz="2400" dirty="0"/>
              <a:t> מ </a:t>
            </a:r>
            <a:r>
              <a:rPr lang="en-US" sz="2400" dirty="0"/>
              <a:t>@angular/core</a:t>
            </a:r>
          </a:p>
          <a:p>
            <a:r>
              <a:rPr lang="he-IL" sz="2400" dirty="0"/>
              <a:t>בעזרת </a:t>
            </a:r>
            <a:r>
              <a:rPr lang="en-US" sz="2400" dirty="0"/>
              <a:t>decorator</a:t>
            </a:r>
            <a:r>
              <a:rPr lang="he-IL" sz="2400" dirty="0"/>
              <a:t> נצהיר על ה</a:t>
            </a:r>
            <a:r>
              <a:rPr lang="en-US" sz="2400" dirty="0"/>
              <a:t>component</a:t>
            </a:r>
            <a:r>
              <a:rPr lang="he-IL" sz="2400" dirty="0"/>
              <a:t> ושם נחבר את העיצוב למחלקה </a:t>
            </a:r>
            <a:r>
              <a:rPr lang="he-IL" sz="2400" dirty="0" err="1"/>
              <a:t>ול</a:t>
            </a:r>
            <a:r>
              <a:rPr lang="en-US" sz="2400" dirty="0"/>
              <a:t>html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 algn="l" rtl="0">
              <a:buNone/>
            </a:pP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808F4A-5566-443A-8282-6CA309A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eran.hadd@gmail.com</a:t>
            </a:r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011CB1-2409-4D14-81B2-3FCCB99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E191-DF83-43A1-885E-780C4A2E23B9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1038</Words>
  <Application>Microsoft Office PowerPoint</Application>
  <PresentationFormat>מסך רחב</PresentationFormat>
  <Paragraphs>177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Angular2 – חלק א </vt:lpstr>
      <vt:lpstr>יצירת פרויקט Angular</vt:lpstr>
      <vt:lpstr>ארכיטקטורת Angular</vt:lpstr>
      <vt:lpstr>NgModule</vt:lpstr>
      <vt:lpstr>NgModule - דוגמה</vt:lpstr>
      <vt:lpstr>NgModule - דוגמה</vt:lpstr>
      <vt:lpstr>Component</vt:lpstr>
      <vt:lpstr>Component</vt:lpstr>
      <vt:lpstr>Component - לוגיקה</vt:lpstr>
      <vt:lpstr>Component - html</vt:lpstr>
      <vt:lpstr>Component - css</vt:lpstr>
      <vt:lpstr>3 built in directive</vt:lpstr>
      <vt:lpstr>NgIf</vt:lpstr>
      <vt:lpstr>NgSwitch</vt:lpstr>
      <vt:lpstr>NgFor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 – חלק א</dc:title>
  <dc:creator>eran hadad</dc:creator>
  <cp:lastModifiedBy>eran hadad</cp:lastModifiedBy>
  <cp:revision>9</cp:revision>
  <dcterms:created xsi:type="dcterms:W3CDTF">2017-10-24T17:16:30Z</dcterms:created>
  <dcterms:modified xsi:type="dcterms:W3CDTF">2017-10-24T18:35:31Z</dcterms:modified>
</cp:coreProperties>
</file>