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7" r:id="rId10"/>
    <p:sldId id="278" r:id="rId11"/>
    <p:sldId id="289" r:id="rId12"/>
    <p:sldId id="287" r:id="rId13"/>
    <p:sldId id="288" r:id="rId14"/>
    <p:sldId id="276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</p:sldIdLst>
  <p:sldSz cx="12188825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7" autoAdjust="0"/>
    <p:restoredTop sz="94599" autoAdjust="0"/>
  </p:normalViewPr>
  <p:slideViewPr>
    <p:cSldViewPr>
      <p:cViewPr varScale="1">
        <p:scale>
          <a:sx n="69" d="100"/>
          <a:sy n="69" d="100"/>
        </p:scale>
        <p:origin x="684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r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בס"ד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A850423A-8BCE-448E-A97B-03A88B2B12C1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dirty="0"/>
              <a:t>לחץ כדי לערוך סגנונות טקסט של תבנית בסיס</a:t>
            </a:r>
          </a:p>
          <a:p>
            <a:pPr lvl="1" rtl="1"/>
            <a:r>
              <a:rPr lang="he-IL" dirty="0"/>
              <a:t>רמה שניה</a:t>
            </a:r>
          </a:p>
          <a:p>
            <a:pPr lvl="2" rtl="1"/>
            <a:r>
              <a:rPr lang="he-IL" dirty="0"/>
              <a:t>רמה שלישית</a:t>
            </a:r>
          </a:p>
          <a:p>
            <a:pPr lvl="3" rtl="1"/>
            <a:r>
              <a:rPr lang="he-IL" dirty="0"/>
              <a:t>רמה רביעית</a:t>
            </a:r>
          </a:p>
          <a:p>
            <a:pPr lvl="4" rtl="1"/>
            <a:r>
              <a:rPr lang="he-IL" dirty="0"/>
              <a:t>רמה חמישית</a:t>
            </a:r>
          </a:p>
        </p:txBody>
      </p:sp>
      <p:sp>
        <p:nvSpPr>
          <p:cNvPr id="13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r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בס"ד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מציין מיקום של כותרת תחתונה 3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מציין מיקום של מספר שקופית 4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A850423A-8BCE-448E-A97B-03A88B2B12C1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B13F056-185A-44B1-9DFC-E5FC8AF7606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 algn="l" rtl="1"/>
            <a:r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בס"ד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465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10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354839B-E431-4DA2-9094-4DF2E3F5B8B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 algn="l" rtl="1"/>
            <a:r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בס"ד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267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354839B-E431-4DA2-9094-4DF2E3F5B8B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 algn="l" rtl="1"/>
            <a:r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בס"ד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677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14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354839B-E431-4DA2-9094-4DF2E3F5B8B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 algn="l" rtl="1"/>
            <a:r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בס"ד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082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354839B-E431-4DA2-9094-4DF2E3F5B8B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 algn="l" rtl="1"/>
            <a:r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בס"ד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91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354839B-E431-4DA2-9094-4DF2E3F5B8B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 algn="l" rtl="1"/>
            <a:r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בס"ד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77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354839B-E431-4DA2-9094-4DF2E3F5B8B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 algn="l" rtl="1"/>
            <a:r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בס"ד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301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5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354839B-E431-4DA2-9094-4DF2E3F5B8B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 algn="l" rtl="1"/>
            <a:r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בס"ד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943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6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354839B-E431-4DA2-9094-4DF2E3F5B8B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 algn="l" rtl="1"/>
            <a:r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בס"ד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584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7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354839B-E431-4DA2-9094-4DF2E3F5B8B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 algn="l" rtl="1"/>
            <a:r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בס"ד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47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8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354839B-E431-4DA2-9094-4DF2E3F5B8B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 algn="l" rtl="1"/>
            <a:r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בס"ד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944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9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354839B-E431-4DA2-9094-4DF2E3F5B8B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 algn="l" rtl="1"/>
            <a:r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בס"ד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05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1">
            <a:noAutofit/>
          </a:bodyPr>
          <a:lstStyle>
            <a:lvl1pPr algn="r" rtl="1">
              <a:defRPr sz="5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grpSp>
        <p:nvGrpSpPr>
          <p:cNvPr id="256" name="קו" descr="גרפיקת קו"/>
          <p:cNvGrpSpPr/>
          <p:nvPr/>
        </p:nvGrpSpPr>
        <p:grpSpPr bwMode="invGray">
          <a:xfrm rot="10800000">
            <a:off x="1982990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צורה חופשית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8" name="צורה חופשית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9" name="צורה חופשית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0" name="צורה חופשית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1" name="צורה חופשית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2" name="צורה חופשית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3" name="צורה חופשית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4" name="צורה חופשית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5" name="צורה חופשית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6" name="צורה חופשית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7" name="צורה חופשית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8" name="צורה חופשית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9" name="צורה חופשית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0" name="צורה חופשית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1" name="צורה חופשית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2" name="צורה חופשית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3" name="צורה חופשית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4" name="צורה חופשית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5" name="צורה חופשית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6" name="צורה חופשית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7" name="צורה חופשית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8" name="צורה חופשית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9" name="צורה חופשית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0" name="צורה חופשית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1" name="צורה חופשית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2" name="צורה חופשית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3" name="צורה חופשית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4" name="צורה חופשית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5" name="צורה חופשית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6" name="צורה חופשית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7" name="צורה חופשית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8" name="צורה חופשית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9" name="צורה חופשית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0" name="צורה חופשית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1" name="צורה חופשית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2" name="צורה חופשית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3" name="צורה חופשית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4" name="צורה חופשית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5" name="צורה חופשית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6" name="צורה חופשית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7" name="צורה חופשית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8" name="צורה חופשית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9" name="צורה חופשית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0" name="צורה חופשית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1" name="צורה חופשית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2" name="צורה חופשית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3" name="צורה חופשית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4" name="צורה חופשית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5" name="צורה חופשית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6" name="צורה חופשית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7" name="צורה חופשית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8" name="צורה חופשית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9" name="צורה חופשית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0" name="צורה חופשית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1" name="צורה חופשית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2" name="צורה חופשית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3" name="צורה חופשית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4" name="צורה חופשית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5" name="צורה חופשית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6" name="צורה חופשית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7" name="צורה חופשית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8" name="צורה חופשית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9" name="צורה חופשית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0" name="צורה חופשית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1" name="צורה חופשית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2" name="צורה חופשית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3" name="צורה חופשית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4" name="צורה חופשית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5" name="צורה חופשית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6" name="צורה חופשית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7" name="צורה חופשית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8" name="צורה חופשית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9" name="צורה חופשית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0" name="צורה חופשית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1" name="צורה חופשית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2" name="צורה חופשית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3" name="צורה חופשית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4" name="צורה חופשית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5" name="צורה חופשית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6" name="צורה חופשית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7" name="צורה חופשית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8" name="צורה חופשית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9" name="צורה חופשית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0" name="צורה חופשית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1" name="צורה חופשית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2" name="צורה חופשית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3" name="צורה חופשית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4" name="צורה חופשית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5" name="צורה חופשית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6" name="צורה חופשית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7" name="צורה חופשית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8" name="צורה חופשית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9" name="צורה חופשית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0" name="צורה חופשית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1" name="צורה חופשית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2" name="צורה חופשית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3" name="צורה חופשית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4" name="צורה חופשית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5" name="צורה חופשית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6" name="צורה חופשית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7" name="צורה חופשית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8" name="צורה חופשית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9" name="צורה חופשית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0" name="צורה חופשית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1" name="צורה חופשית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2" name="צורה חופשית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3" name="צורה חופשית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4" name="צורה חופשית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5" name="צורה חופשית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6" name="צורה חופשית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7" name="צורה חופשית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8" name="צורה חופשית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9" name="צורה חופשית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0" name="צורה חופשית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1" name="צורה חופשית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2" name="צורה חופשית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3" name="צורה חופשית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4" name="צורה חופשית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5" name="צורה חופשית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6" name="צורה חופשית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7" name="צורה חופשית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8" name="צורה חופשית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9" name="צורה חופשית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/>
              <a:t>לחץ כדי לערוך סגנון כותרת משנה של תבנית בסיס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vert270" rtlCol="1"/>
          <a:lstStyle>
            <a:lvl5pPr algn="r" rtl="1">
              <a:defRPr/>
            </a:lvl5pPr>
            <a:lvl6pPr marL="1956816" algn="r" rtl="1">
              <a:defRPr/>
            </a:lvl6pPr>
            <a:lvl7pPr marL="1956816" algn="r" rtl="1">
              <a:defRPr/>
            </a:lvl7pPr>
            <a:lvl8pPr marL="1956816" algn="r" rtl="1">
              <a:defRPr/>
            </a:lvl8pPr>
            <a:lvl9pPr marL="1956816" algn="r" rtl="1">
              <a:defRPr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en-US"/>
              <a:t>eran.hadd@gmail.com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5BA54BD-C84D-46CE-8B72-31BFB26ABA43}" type="slidenum">
              <a:rPr lang="he-IL"/>
              <a:t>‹#›</a:t>
            </a:fld>
            <a:endParaRPr lang="he-IL" dirty="0"/>
          </a:p>
        </p:txBody>
      </p:sp>
      <p:grpSp>
        <p:nvGrpSpPr>
          <p:cNvPr id="385" name="קו" descr="גרפיקת קו"/>
          <p:cNvGrpSpPr/>
          <p:nvPr userDrawn="1"/>
        </p:nvGrpSpPr>
        <p:grpSpPr bwMode="invGray">
          <a:xfrm rot="10800000">
            <a:off x="96837" y="1514475"/>
            <a:ext cx="10569575" cy="64008"/>
            <a:chOff x="1522413" y="1514475"/>
            <a:chExt cx="10569575" cy="64008"/>
          </a:xfrm>
        </p:grpSpPr>
        <p:sp>
          <p:nvSpPr>
            <p:cNvPr id="386" name="צורה חופשית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7" name="צורה חופשית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8" name="צורה חופשית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9" name="צורה חופשית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0" name="צורה חופשית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1" name="צורה חופשית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2" name="צורה חופשית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3" name="צורה חופשית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4" name="צורה חופשית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5" name="צורה חופשית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6" name="צורה חופשית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7" name="צורה חופשית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8" name="צורה חופשית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9" name="צורה חופשית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0" name="צורה חופשית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1" name="צורה חופשית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2" name="צורה חופשית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3" name="צורה חופשית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4" name="צורה חופשית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5" name="צורה חופשית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6" name="צורה חופשית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7" name="צורה חופשית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8" name="צורה חופשית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9" name="צורה חופשית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0" name="צורה חופשית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1" name="צורה חופשית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2" name="צורה חופשית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3" name="צורה חופשית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4" name="צורה חופשית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5" name="צורה חופשית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6" name="צורה חופשית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7" name="צורה חופשית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8" name="צורה חופשית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9" name="צורה חופשית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0" name="צורה חופשית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1" name="צורה חופשית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2" name="צורה חופשית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3" name="צורה חופשית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4" name="צורה חופשית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5" name="צורה חופשית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6" name="צורה חופשית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7" name="צורה חופשית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8" name="צורה חופשית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9" name="צורה חופשית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0" name="צורה חופשית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1" name="צורה חופשית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2" name="צורה חופשית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3" name="צורה חופשית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4" name="צורה חופשית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5" name="צורה חופשית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6" name="צורה חופשית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7" name="צורה חופשית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8" name="צורה חופשית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9" name="צורה חופשית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0" name="צורה חופשית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1" name="צורה חופשית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2" name="צורה חופשית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3" name="צורה חופשית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4" name="צורה חופשית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5" name="צורה חופשית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6" name="צורה חופשית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7" name="צורה חופשית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8" name="צורה חופשית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9" name="צורה חופשית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0" name="צורה חופשית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1" name="צורה חופשית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2" name="צורה חופשית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3" name="צורה חופשית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4" name="צורה חופשית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5" name="צורה חופשית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6" name="צורה חופשית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7" name="צורה חופשית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8" name="צורה חופשית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9" name="צורה חופשית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455612" y="274639"/>
            <a:ext cx="1371600" cy="5901747"/>
          </a:xfrm>
        </p:spPr>
        <p:txBody>
          <a:bodyPr vert="vert270"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grpSp>
        <p:nvGrpSpPr>
          <p:cNvPr id="7" name="קו" descr="גרפיקת קו"/>
          <p:cNvGrpSpPr/>
          <p:nvPr/>
        </p:nvGrpSpPr>
        <p:grpSpPr bwMode="invGray">
          <a:xfrm rot="5400000">
            <a:off x="-1069913" y="3472598"/>
            <a:ext cx="6492240" cy="64008"/>
            <a:chOff x="1522413" y="1514475"/>
            <a:chExt cx="10569575" cy="64008"/>
          </a:xfrm>
        </p:grpSpPr>
        <p:sp>
          <p:nvSpPr>
            <p:cNvPr id="8" name="צורה חופשית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צורה חופשית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צורה חופשית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צורה חופשית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צורה חופשית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צורה חופשית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צורה חופשית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צורה חופשית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צורה חופשית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צורה חופשית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צורה חופשית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צורה חופשית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צורה חופשית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צורה חופשית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צורה חופשית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" name="צורה חופשית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צורה חופשית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צורה חופשית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צורה חופשית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צורה חופשית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צורה חופשית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צורה חופשית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צורה חופשית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צורה חופשית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צורה חופשית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צורה חופשית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צורה חופשית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צורה חופשית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צורה חופשית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צורה חופשית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צורה חופשית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צורה חופשית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צורה חופשית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צורה חופשית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צורה חופשית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צורה חופשית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צורה חופשית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צורה חופשית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צורה חופשית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צורה חופשית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צורה חופשית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צורה חופשית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צורה חופשית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צורה חופשית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צורה חופשית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צורה חופשית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צורה חופשית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צורה חופשית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צורה חופשית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צורה חופשית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צורה חופשית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צורה חופשית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צורה חופשית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צורה חופשית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צורה חופשית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צורה חופשית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צורה חופשית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צורה חופשית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צורה חופשית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7" name="צורה חופשית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צורה חופשית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צורה חופשית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צורה חופשית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1" name="צורה חופשית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צורה חופשית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צורה חופשית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צורה חופשית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צורה חופשית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צורה חופשית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צורה חופשית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צורה חופשית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צורה חופשית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0" name="צורה חופשית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1" name="צורה חופשית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" name="מציין מיקום טקסט אנכי 2"/>
          <p:cNvSpPr>
            <a:spLocks noGrp="1"/>
          </p:cNvSpPr>
          <p:nvPr>
            <p:ph type="body" orient="vert" idx="1" hasCustomPrompt="1"/>
          </p:nvPr>
        </p:nvSpPr>
        <p:spPr>
          <a:xfrm>
            <a:off x="2513011" y="277813"/>
            <a:ext cx="9144001" cy="5898573"/>
          </a:xfrm>
        </p:spPr>
        <p:txBody>
          <a:bodyPr vert="vert270"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261872" indent="0" algn="r" rtl="1">
              <a:buNone/>
              <a:defRPr/>
            </a:lvl6pPr>
            <a:lvl7pPr algn="r" rtl="1">
              <a:defRPr/>
            </a:lvl7pPr>
            <a:lvl8pPr algn="r" rtl="1">
              <a:defRPr baseline="0"/>
            </a:lvl8pPr>
            <a:lvl9pPr algn="r" rtl="1">
              <a:defRPr baseline="0"/>
            </a:lvl9pPr>
          </a:lstStyle>
          <a:p>
            <a:pPr lvl="0" rtl="1"/>
            <a:r>
              <a:rPr lang="he-IL" dirty="0"/>
              <a:t>לחץ כדי לערוך סגנונות טקסט של תבנית בסיס</a:t>
            </a:r>
          </a:p>
          <a:p>
            <a:pPr lvl="1" rtl="1"/>
            <a:r>
              <a:rPr lang="he-IL" dirty="0"/>
              <a:t>רמה שניה</a:t>
            </a:r>
          </a:p>
          <a:p>
            <a:pPr lvl="2" rtl="1"/>
            <a:r>
              <a:rPr lang="he-IL" dirty="0"/>
              <a:t>רמה שלישית</a:t>
            </a:r>
          </a:p>
          <a:p>
            <a:pPr lvl="3" rtl="1"/>
            <a:r>
              <a:rPr lang="he-IL" dirty="0"/>
              <a:t>רמה רביעית</a:t>
            </a:r>
          </a:p>
          <a:p>
            <a:pPr lvl="4" rtl="1"/>
            <a:r>
              <a:rPr lang="he-IL" dirty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eran.hadd@gmail.com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5BA54BD-C84D-46CE-8B72-31BFB26ABA4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grpSp>
        <p:nvGrpSpPr>
          <p:cNvPr id="167" name="קו" descr="גרפיקת קו"/>
          <p:cNvGrpSpPr/>
          <p:nvPr/>
        </p:nvGrpSpPr>
        <p:grpSpPr bwMode="invGray">
          <a:xfrm rot="10800000">
            <a:off x="96837" y="1514475"/>
            <a:ext cx="10569575" cy="64008"/>
            <a:chOff x="1522413" y="1514475"/>
            <a:chExt cx="10569575" cy="64008"/>
          </a:xfrm>
        </p:grpSpPr>
        <p:sp>
          <p:nvSpPr>
            <p:cNvPr id="168" name="צורה חופשית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9" name="צורה חופשית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0" name="צורה חופשית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1" name="צורה חופשית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2" name="צורה חופשית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3" name="צורה חופשית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4" name="צורה חופשית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5" name="צורה חופשית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6" name="צורה חופשית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7" name="צורה חופשית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8" name="צורה חופשית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9" name="צורה חופשית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0" name="צורה חופשית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1" name="צורה חופשית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2" name="צורה חופשית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3" name="צורה חופשית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4" name="צורה חופשית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5" name="צורה חופשית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6" name="צורה חופשית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7" name="צורה חופשית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8" name="צורה חופשית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9" name="צורה חופשית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0" name="צורה חופשית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1" name="צורה חופשית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2" name="צורה חופשית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3" name="צורה חופשית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4" name="צורה חופשית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5" name="צורה חופשית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6" name="צורה חופשית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7" name="צורה חופשית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8" name="צורה חופשית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9" name="צורה חופשית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0" name="צורה חופשית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1" name="צורה חופשית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2" name="צורה חופשית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3" name="צורה חופשית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4" name="צורה חופשית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5" name="צורה חופשית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6" name="צורה חופשית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7" name="צורה חופשית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8" name="צורה חופשית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9" name="צורה חופשית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0" name="צורה חופשית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1" name="צורה חופשית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2" name="צורה חופשית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3" name="צורה חופשית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4" name="צורה חופשית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5" name="צורה חופשית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6" name="צורה חופשית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7" name="צורה חופשית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8" name="צורה חופשית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9" name="צורה חופשית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0" name="צורה חופשית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1" name="צורה חופשית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2" name="צורה חופשית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3" name="צורה חופשית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4" name="צורה חופשית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5" name="צורה חופשית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6" name="צורה חופשית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7" name="צורה חופשית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8" name="צורה חופשית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9" name="צורה חופשית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0" name="צורה חופשית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1" name="צורה חופשית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2" name="צורה חופשית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3" name="צורה חופשית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4" name="צורה חופשית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5" name="צורה חופשית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6" name="צורה חופשית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7" name="צורה חופשית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8" name="צורה חופשית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9" name="צורה חופשית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0" name="צורה חופשית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1" name="צורה חופשית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8640"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77240"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05840"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234440"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463040" algn="r" rtl="1">
              <a:defRPr baseline="0"/>
            </a:lvl6pPr>
            <a:lvl7pPr marL="1691640" algn="r" rtl="1">
              <a:defRPr baseline="0"/>
            </a:lvl7pPr>
            <a:lvl8pPr marL="1920240" algn="r" rtl="1">
              <a:defRPr baseline="0"/>
            </a:lvl8pPr>
            <a:lvl9pPr marL="2148840" algn="r" rtl="1">
              <a:defRPr baseline="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eran.hadd@gmail.com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5BA54BD-C84D-46CE-8B72-31BFB26ABA4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1" anchor="b">
            <a:noAutofit/>
          </a:bodyPr>
          <a:lstStyle>
            <a:lvl1pPr algn="r" rtl="1">
              <a:defRPr sz="4400" b="0" cap="none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1" anchor="t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eran.hadd@gmail.com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5BA54BD-C84D-46CE-8B72-31BFB26ABA43}" type="slidenum">
              <a:rPr lang="he-IL" smtClean="0"/>
              <a:pPr/>
              <a:t>‹#›</a:t>
            </a:fld>
            <a:endParaRPr lang="he-IL" dirty="0"/>
          </a:p>
        </p:txBody>
      </p:sp>
      <p:grpSp>
        <p:nvGrpSpPr>
          <p:cNvPr id="131" name="קו" descr="גרפיקת קו"/>
          <p:cNvGrpSpPr/>
          <p:nvPr userDrawn="1"/>
        </p:nvGrpSpPr>
        <p:grpSpPr bwMode="invGray">
          <a:xfrm rot="10800000">
            <a:off x="1982990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132" name="צורה חופשית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3" name="צורה חופשית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4" name="צורה חופשית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5" name="צורה חופשית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6" name="צורה חופשית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7" name="צורה חופשית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8" name="צורה חופשית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9" name="צורה חופשית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0" name="צורה חופשית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1" name="צורה חופשית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2" name="צורה חופשית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3" name="צורה חופשית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4" name="צורה חופשית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5" name="צורה חופשית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6" name="צורה חופשית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7" name="צורה חופשית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8" name="צורה חופשית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9" name="צורה חופשית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0" name="צורה חופשית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1" name="צורה חופשית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2" name="צורה חופשית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3" name="צורה חופשית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4" name="צורה חופשית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5" name="צורה חופשית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6" name="צורה חופשית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7" name="צורה חופשית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8" name="צורה חופשית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9" name="צורה חופשית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0" name="צורה חופשית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1" name="צורה חופשית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2" name="צורה חופשית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3" name="צורה חופשית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4" name="צורה חופשית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5" name="צורה חופשית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6" name="צורה חופשית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7" name="צורה חופשית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8" name="צורה חופשית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9" name="צורה חופשית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0" name="צורה חופשית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1" name="צורה חופשית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2" name="צורה חופשית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3" name="צורה חופשית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4" name="צורה חופשית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5" name="צורה חופשית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6" name="צורה חופשית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7" name="צורה חופשית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8" name="צורה חופשית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9" name="צורה חופשית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0" name="צורה חופשית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1" name="צורה חופשית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2" name="צורה חופשית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3" name="צורה חופשית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4" name="צורה חופשית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5" name="צורה חופשית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6" name="צורה חופשית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7" name="צורה חופשית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8" name="צורה חופשית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9" name="צורה חופשית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0" name="צורה חופשית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1" name="צורה חופשית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2" name="צורה חופשית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3" name="צורה חופשית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4" name="צורה חופשית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5" name="צורה חופשית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6" name="צורה חופשית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7" name="צורה חופשית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8" name="צורה חופשית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9" name="צורה חופשית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0" name="צורה חופשית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1" name="צורה חופשית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2" name="צורה חופשית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3" name="צורה חופשית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4" name="צורה חופשית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5" name="צורה חופשית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6" name="צורה חופשית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7" name="צורה חופשית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8" name="צורה חופשית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9" name="צורה חופשית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0" name="צורה חופשית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1" name="צורה חופשית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2" name="צורה חופשית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3" name="צורה חופשית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4" name="צורה חופשית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5" name="צורה חופשית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6" name="צורה חופשית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7" name="צורה חופשית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8" name="צורה חופשית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9" name="צורה חופשית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0" name="צורה חופשית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1" name="צורה חופשית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2" name="צורה חופשית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3" name="צורה חופשית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4" name="צורה חופשית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5" name="צורה חופשית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6" name="צורה חופשית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7" name="צורה חופשית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8" name="צורה חופשית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9" name="צורה חופשית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0" name="צורה חופשית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1" name="צורה חופשית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2" name="צורה חופשית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3" name="צורה חופשית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4" name="צורה חופשית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5" name="צורה חופשית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6" name="צורה חופשית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7" name="צורה חופשית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8" name="צורה חופשית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9" name="צורה חופשית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0" name="צורה חופשית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1" name="צורה חופשית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2" name="צורה חופשית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3" name="צורה חופשית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4" name="צורה חופשית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5" name="צורה חופשית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6" name="צורה חופשית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7" name="צורה חופשית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8" name="צורה חופשית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9" name="צורה חופשית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0" name="צורה חופשית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1" name="צורה חופשית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2" name="צורה חופשית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3" name="צורה חופשית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4" name="צורה חופשית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marL="1956816" algn="r" rtl="1">
              <a:defRPr sz="1600"/>
            </a:lvl6pPr>
            <a:lvl7pPr marL="1956816" algn="r" rtl="1">
              <a:defRPr sz="1600" baseline="0"/>
            </a:lvl7pPr>
            <a:lvl8pPr marL="1956816" algn="r" rtl="1">
              <a:defRPr sz="1600" baseline="0"/>
            </a:lvl8pPr>
            <a:lvl9pPr marL="1956816" algn="r" rtl="1">
              <a:defRPr sz="1600" baseline="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marL="1956816" algn="r" rtl="1">
              <a:defRPr sz="1600"/>
            </a:lvl6pPr>
            <a:lvl7pPr marL="1956816" algn="r" rtl="1">
              <a:defRPr sz="1600"/>
            </a:lvl7pPr>
            <a:lvl8pPr marL="1956816" algn="r" rtl="1">
              <a:defRPr sz="1600" baseline="0"/>
            </a:lvl8pPr>
            <a:lvl9pPr marL="1956816" algn="r" rtl="1">
              <a:defRPr sz="1600" baseline="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en-US"/>
              <a:t>eran.hadd@gmail.com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5BA54BD-C84D-46CE-8B72-31BFB26ABA43}" type="slidenum">
              <a:rPr lang="he-IL"/>
              <a:t>‹#›</a:t>
            </a:fld>
            <a:endParaRPr lang="he-IL" dirty="0"/>
          </a:p>
        </p:txBody>
      </p:sp>
      <p:grpSp>
        <p:nvGrpSpPr>
          <p:cNvPr id="83" name="קו" descr="גרפיקת קו"/>
          <p:cNvGrpSpPr/>
          <p:nvPr userDrawn="1"/>
        </p:nvGrpSpPr>
        <p:grpSpPr bwMode="invGray">
          <a:xfrm rot="10800000">
            <a:off x="96837" y="1514475"/>
            <a:ext cx="10569575" cy="64008"/>
            <a:chOff x="1522413" y="1514475"/>
            <a:chExt cx="10569575" cy="64008"/>
          </a:xfrm>
        </p:grpSpPr>
        <p:sp>
          <p:nvSpPr>
            <p:cNvPr id="84" name="צורה חופשית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5" name="צורה חופשית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6" name="צורה חופשית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7" name="צורה חופשית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צורה חופשית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9" name="צורה חופשית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0" name="צורה חופשית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1" name="צורה חופשית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2" name="צורה חופשית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3" name="צורה חופשית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4" name="צורה חופשית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5" name="צורה חופשית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6" name="צורה חופשית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7" name="צורה חופשית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8" name="צורה חופשית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9" name="צורה חופשית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0" name="צורה חופשית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1" name="צורה חופשית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2" name="צורה חופשית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3" name="צורה חופשית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4" name="צורה חופשית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5" name="צורה חופשית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6" name="צורה חופשית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7" name="צורה חופשית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8" name="צורה חופשית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9" name="צורה חופשית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0" name="צורה חופשית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1" name="צורה חופשית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2" name="צורה חופשית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3" name="צורה חופשית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4" name="צורה חופשית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5" name="צורה חופשית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6" name="צורה חופשית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7" name="צורה חופשית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8" name="צורה חופשית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9" name="צורה חופשית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0" name="צורה חופשית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1" name="צורה חופשית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2" name="צורה חופשית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3" name="צורה חופשית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4" name="צורה חופשית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5" name="צורה חופשית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6" name="צורה חופשית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7" name="צורה חופשית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צורה חופשית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9" name="צורה חופשית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0" name="צורה חופשית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1" name="צורה חופשית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2" name="צורה חופשית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3" name="צורה חופשית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4" name="צורה חופשית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5" name="צורה חופשית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6" name="צורה חופשית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7" name="צורה חופשית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8" name="צורה חופשית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9" name="צורה חופשית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0" name="צורה חופשית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1" name="צורה חופשית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2" name="צורה חופשית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3" name="צורה חופשית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4" name="צורה חופשית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5" name="צורה חופשית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6" name="צורה חופשית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7" name="צורה חופשית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8" name="צורה חופשית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9" name="צורה חופשית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0" name="צורה חופשית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1" name="צורה חופשית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2" name="צורה חופשית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3" name="צורה חופשית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4" name="צורה חופשית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5" name="צורה חופשית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6" name="צורה חופשית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7" name="צורה חופשית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1" anchor="ctr"/>
          <a:lstStyle>
            <a:lvl1pPr marL="0" indent="0" algn="r" rtl="1">
              <a:spcBef>
                <a:spcPts val="0"/>
              </a:spcBef>
              <a:buNone/>
              <a:defRPr sz="2400" b="0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1"/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marL="1956816" algn="r" rtl="1">
              <a:defRPr sz="1600"/>
            </a:lvl6pPr>
            <a:lvl7pPr marL="1956816" algn="r" rtl="1">
              <a:defRPr sz="1600" baseline="0"/>
            </a:lvl7pPr>
            <a:lvl8pPr marL="1956816" algn="r" rtl="1">
              <a:defRPr sz="1600" baseline="0"/>
            </a:lvl8pPr>
            <a:lvl9pPr marL="1956816" algn="r" rtl="1">
              <a:defRPr sz="1600" baseline="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1" anchor="ctr"/>
          <a:lstStyle>
            <a:lvl1pPr marL="0" indent="0" algn="r" rtl="1">
              <a:spcBef>
                <a:spcPts val="0"/>
              </a:spcBef>
              <a:buNone/>
              <a:defRPr sz="2400" b="0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en-US"/>
              <a:t>eran.hadd@gmail.com</a:t>
            </a:r>
            <a:endParaRPr lang="he-IL" dirty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5BA54BD-C84D-46CE-8B72-31BFB26ABA43}" type="slidenum">
              <a:rPr lang="he-IL"/>
              <a:t>‹#›</a:t>
            </a:fld>
            <a:endParaRPr lang="he-IL" dirty="0"/>
          </a:p>
        </p:txBody>
      </p:sp>
      <p:grpSp>
        <p:nvGrpSpPr>
          <p:cNvPr id="85" name="קו" descr="גרפיקת קו"/>
          <p:cNvGrpSpPr/>
          <p:nvPr userDrawn="1"/>
        </p:nvGrpSpPr>
        <p:grpSpPr bwMode="invGray">
          <a:xfrm rot="10800000">
            <a:off x="96837" y="1514475"/>
            <a:ext cx="10569575" cy="64008"/>
            <a:chOff x="1522413" y="1514475"/>
            <a:chExt cx="10569575" cy="64008"/>
          </a:xfrm>
        </p:grpSpPr>
        <p:sp>
          <p:nvSpPr>
            <p:cNvPr id="86" name="צורה חופשית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7" name="צורה חופשית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צורה חופשית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9" name="צורה חופשית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0" name="צורה חופשית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1" name="צורה חופשית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2" name="צורה חופשית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3" name="צורה חופשית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4" name="צורה חופשית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5" name="צורה חופשית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6" name="צורה חופשית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7" name="צורה חופשית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8" name="צורה חופשית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9" name="צורה חופשית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0" name="צורה חופשית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1" name="צורה חופשית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2" name="צורה חופשית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3" name="צורה חופשית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4" name="צורה חופשית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5" name="צורה חופשית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6" name="צורה חופשית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7" name="צורה חופשית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8" name="צורה חופשית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9" name="צורה חופשית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0" name="צורה חופשית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1" name="צורה חופשית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2" name="צורה חופשית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3" name="צורה חופשית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4" name="צורה חופשית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5" name="צורה חופשית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6" name="צורה חופשית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7" name="צורה חופשית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8" name="צורה חופשית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9" name="צורה חופשית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0" name="צורה חופשית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1" name="צורה חופשית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2" name="צורה חופשית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3" name="צורה חופשית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4" name="צורה חופשית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5" name="צורה חופשית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6" name="צורה חופשית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7" name="צורה חופשית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צורה חופשית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9" name="צורה חופשית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0" name="צורה חופשית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1" name="צורה חופשית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2" name="צורה חופשית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3" name="צורה חופשית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4" name="צורה חופשית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5" name="צורה חופשית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6" name="צורה חופשית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7" name="צורה חופשית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8" name="צורה חופשית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9" name="צורה חופשית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0" name="צורה חופשית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1" name="צורה חופשית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2" name="צורה חופשית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3" name="צורה חופשית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4" name="צורה חופשית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5" name="צורה חופשית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6" name="צורה חופשית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7" name="צורה חופשית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8" name="צורה חופשית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9" name="צורה חופשית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0" name="צורה חופשית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1" name="צורה חופשית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2" name="צורה חופשית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3" name="צורה חופשית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4" name="צורה חופשית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5" name="צורה חופשית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6" name="צורה חופשית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7" name="צורה חופשית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8" name="צורה חופשית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9" name="צורה חופשית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35" name="מציין מיקום תוכן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1"/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marL="1956816" algn="r" rtl="1">
              <a:defRPr sz="1600"/>
            </a:lvl6pPr>
            <a:lvl7pPr marL="1956816" algn="r" rtl="1">
              <a:defRPr sz="1600" baseline="0"/>
            </a:lvl7pPr>
            <a:lvl8pPr marL="1956816" algn="r" rtl="1">
              <a:defRPr sz="1600" baseline="0"/>
            </a:lvl8pPr>
            <a:lvl9pPr marL="1956816" algn="r" rtl="1">
              <a:defRPr sz="1600" baseline="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eran.hadd@gmail.com</a:t>
            </a:r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5BA54BD-C84D-46CE-8B72-31BFB26ABA43}" type="slidenum">
              <a:rPr lang="he-IL" smtClean="0"/>
              <a:pPr/>
              <a:t>‹#›</a:t>
            </a:fld>
            <a:endParaRPr lang="he-IL" dirty="0"/>
          </a:p>
        </p:txBody>
      </p:sp>
      <p:grpSp>
        <p:nvGrpSpPr>
          <p:cNvPr id="81" name="קו" descr="גרפיקת קו"/>
          <p:cNvGrpSpPr/>
          <p:nvPr userDrawn="1"/>
        </p:nvGrpSpPr>
        <p:grpSpPr bwMode="invGray">
          <a:xfrm rot="10800000">
            <a:off x="96837" y="1514475"/>
            <a:ext cx="10569575" cy="64008"/>
            <a:chOff x="1522413" y="1514475"/>
            <a:chExt cx="10569575" cy="64008"/>
          </a:xfrm>
        </p:grpSpPr>
        <p:sp>
          <p:nvSpPr>
            <p:cNvPr id="82" name="צורה חופשית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3" name="צורה חופשית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4" name="צורה חופשית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5" name="צורה חופשית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6" name="צורה חופשית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7" name="צורה חופשית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צורה חופשית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9" name="צורה חופשית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0" name="צורה חופשית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1" name="צורה חופשית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2" name="צורה חופשית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3" name="צורה חופשית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4" name="צורה חופשית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5" name="צורה חופשית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6" name="צורה חופשית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7" name="צורה חופשית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8" name="צורה חופשית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9" name="צורה חופשית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0" name="צורה חופשית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1" name="צורה חופשית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2" name="צורה חופשית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3" name="צורה חופשית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4" name="צורה חופשית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5" name="צורה חופשית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6" name="צורה חופשית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7" name="צורה חופשית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8" name="צורה חופשית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9" name="צורה חופשית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0" name="צורה חופשית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1" name="צורה חופשית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2" name="צורה חופשית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3" name="צורה חופשית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4" name="צורה חופשית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5" name="צורה חופשית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6" name="צורה חופשית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7" name="צורה חופשית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8" name="צורה חופשית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9" name="צורה חופשית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0" name="צורה חופשית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1" name="צורה חופשית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2" name="צורה חופשית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3" name="צורה חופשית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4" name="צורה חופשית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5" name="צורה חופשית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6" name="צורה חופשית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7" name="צורה חופשית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צורה חופשית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9" name="צורה חופשית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0" name="צורה חופשית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1" name="צורה חופשית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2" name="צורה חופשית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3" name="צורה חופשית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4" name="צורה חופשית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5" name="צורה חופשית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6" name="צורה חופשית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7" name="צורה חופשית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8" name="צורה חופשית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9" name="צורה חופשית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0" name="צורה חופשית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1" name="צורה חופשית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2" name="צורה חופשית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3" name="צורה חופשית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4" name="צורה חופשית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5" name="צורה חופשית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6" name="צורה חופשית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7" name="צורה חופשית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8" name="צורה חופשית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9" name="צורה חופשית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0" name="צורה חופשית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1" name="צורה חופשית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2" name="צורה חופשית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3" name="צורה חופשית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4" name="צורה חופשית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5" name="צורה חופשית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en-US"/>
              <a:t>eran.hadd@gmail.com</a:t>
            </a:r>
            <a:endParaRPr lang="he-IL" dirty="0"/>
          </a:p>
        </p:txBody>
      </p:sp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5BA54BD-C84D-46CE-8B72-31BFB26ABA43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1" anchor="b">
            <a:noAutofit/>
          </a:bodyPr>
          <a:lstStyle>
            <a:lvl1pPr algn="r" rtl="1">
              <a:defRPr sz="32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7914113" y="3429000"/>
            <a:ext cx="2743200" cy="2743200"/>
          </a:xfrm>
        </p:spPr>
        <p:txBody>
          <a:bodyPr rtlCol="1" anchor="b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71967" y="1905000"/>
            <a:ext cx="5669280" cy="4038600"/>
          </a:xfrm>
        </p:spPr>
        <p:txBody>
          <a:bodyPr rtlCol="1">
            <a:normAutofit/>
          </a:bodyPr>
          <a:lstStyle>
            <a:lvl1pPr algn="r" rtl="1"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600"/>
            </a:lvl6pPr>
            <a:lvl7pPr algn="r" rtl="1">
              <a:defRPr sz="1600" baseline="0"/>
            </a:lvl7pPr>
            <a:lvl8pPr algn="r" rtl="1">
              <a:defRPr sz="1600" baseline="0"/>
            </a:lvl8pPr>
            <a:lvl9pPr algn="r" rtl="1">
              <a:defRPr sz="1600" baseline="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eran.hadd@gmail.com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5BA54BD-C84D-46CE-8B72-31BFB26ABA43}" type="slidenum">
              <a:rPr lang="he-IL" smtClean="0"/>
              <a:pPr/>
              <a:t>‹#›</a:t>
            </a:fld>
            <a:endParaRPr lang="he-IL" dirty="0"/>
          </a:p>
        </p:txBody>
      </p:sp>
      <p:grpSp>
        <p:nvGrpSpPr>
          <p:cNvPr id="311" name="מסגרת" descr="גרפיקת תיבה"/>
          <p:cNvGrpSpPr/>
          <p:nvPr userDrawn="1"/>
        </p:nvGrpSpPr>
        <p:grpSpPr bwMode="invGray">
          <a:xfrm flipH="1">
            <a:off x="1446212" y="1630821"/>
            <a:ext cx="6291028" cy="4575885"/>
            <a:chOff x="4417839" y="1630821"/>
            <a:chExt cx="6291028" cy="4575885"/>
          </a:xfrm>
        </p:grpSpPr>
        <p:grpSp>
          <p:nvGrpSpPr>
            <p:cNvPr id="312" name="קבוצה 311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464" name="קבוצה 463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540" name="צורה חופשית 53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1" name="צורה חופשית 54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2" name="צורה חופשית 54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3" name="צורה חופשית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4" name="צורה חופשית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5" name="צורה חופשית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6" name="צורה חופשית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7" name="צורה חופשית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8" name="צורה חופשית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9" name="צורה חופשית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0" name="צורה חופשית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1" name="צורה חופשית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2" name="צורה חופשית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3" name="צורה חופשית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4" name="צורה חופשית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5" name="צורה חופשית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6" name="צורה חופשית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7" name="צורה חופשית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8" name="צורה חופשית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9" name="צורה חופשית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0" name="צורה חופשית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1" name="צורה חופשית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2" name="צורה חופשית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3" name="צורה חופשית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4" name="צורה חופשית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5" name="צורה חופשית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6" name="צורה חופשית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7" name="צורה חופשית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8" name="צורה חופשית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9" name="צורה חופשית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0" name="צורה חופשית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1" name="צורה חופשית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2" name="צורה חופשית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3" name="צורה חופשית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4" name="צורה חופשית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5" name="צורה חופשית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6" name="צורה חופשית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7" name="צורה חופשית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8" name="צורה חופשית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9" name="צורה חופשית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0" name="צורה חופשית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1" name="צורה חופשית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2" name="צורה חופשית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3" name="צורה חופשית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4" name="צורה חופשית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5" name="צורה חופשית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6" name="צורה חופשית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7" name="צורה חופשית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8" name="צורה חופשית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9" name="צורה חופשית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0" name="צורה חופשית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1" name="צורה חופשית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2" name="צורה חופשית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3" name="צורה חופשית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4" name="צורה חופשית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5" name="צורה חופשית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6" name="צורה חופשית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7" name="צורה חופשית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8" name="צורה חופשית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9" name="צורה חופשית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0" name="צורה חופשית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1" name="צורה חופשית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2" name="צורה חופשית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3" name="צורה חופשית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4" name="צורה חופשית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5" name="צורה חופשית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6" name="צורה חופשית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7" name="צורה חופשית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8" name="צורה חופשית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9" name="צורה חופשית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10" name="צורה חופשית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11" name="צורה חופשית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12" name="צורה חופשית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13" name="צורה חופשית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465" name="קבוצה 464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466" name="צורה חופשית 465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67" name="צורה חופשית 466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68" name="צורה חופשית 467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69" name="צורה חופשית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0" name="צורה חופשית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1" name="צורה חופשית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2" name="צורה חופשית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3" name="צורה חופשית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4" name="צורה חופשית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5" name="צורה חופשית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6" name="צורה חופשית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7" name="צורה חופשית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8" name="צורה חופשית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9" name="צורה חופשית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0" name="צורה חופשית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1" name="צורה חופשית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2" name="צורה חופשית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3" name="צורה חופשית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4" name="צורה חופשית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5" name="צורה חופשית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6" name="צורה חופשית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7" name="צורה חופשית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8" name="צורה חופשית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9" name="צורה חופשית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0" name="צורה חופשית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1" name="צורה חופשית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2" name="צורה חופשית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3" name="צורה חופשית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4" name="צורה חופשית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5" name="צורה חופשית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6" name="צורה חופשית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7" name="צורה חופשית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8" name="צורה חופשית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9" name="צורה חופשית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0" name="צורה חופשית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1" name="צורה חופשית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2" name="צורה חופשית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3" name="צורה חופשית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4" name="צורה חופשית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5" name="צורה חופשית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6" name="צורה חופשית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7" name="צורה חופשית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8" name="צורה חופשית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9" name="צורה חופשית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0" name="צורה חופשית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1" name="צורה חופשית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2" name="צורה חופשית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3" name="צורה חופשית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4" name="צורה חופשית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5" name="צורה חופשית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6" name="צורה חופשית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7" name="צורה חופשית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8" name="צורה חופשית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9" name="צורה חופשית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0" name="צורה חופשית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1" name="צורה חופשית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2" name="צורה חופשית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3" name="צורה חופשית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4" name="צורה חופשית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5" name="צורה חופשית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6" name="צורה חופשית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7" name="צורה חופשית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8" name="צורה חופשית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9" name="צורה חופשית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0" name="צורה חופשית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1" name="צורה חופשית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2" name="צורה חופשית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3" name="צורה חופשית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4" name="צורה חופשית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5" name="צורה חופשית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6" name="צורה חופשית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7" name="צורה חופשית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8" name="צורה חופשית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9" name="צורה חופשית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grpSp>
          <p:nvGrpSpPr>
            <p:cNvPr id="313" name="קבוצה 312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314" name="קבוצה 313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390" name="צורה חופשית 38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1" name="צורה חופשית 39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2" name="צורה חופשית 39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3" name="צורה חופשית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4" name="צורה חופשית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5" name="צורה חופשית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6" name="צורה חופשית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7" name="צורה חופשית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8" name="צורה חופשית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9" name="צורה חופשית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0" name="צורה חופשית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1" name="צורה חופשית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2" name="צורה חופשית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3" name="צורה חופשית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4" name="צורה חופשית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5" name="צורה חופשית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6" name="צורה חופשית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7" name="צורה חופשית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8" name="צורה חופשית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9" name="צורה חופשית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0" name="צורה חופשית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1" name="צורה חופשית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2" name="צורה חופשית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3" name="צורה חופשית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4" name="צורה חופשית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5" name="צורה חופשית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6" name="צורה חופשית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7" name="צורה חופשית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8" name="צורה חופשית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9" name="צורה חופשית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0" name="צורה חופשית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1" name="צורה חופשית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2" name="צורה חופשית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3" name="צורה חופשית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4" name="צורה חופשית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5" name="צורה חופשית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6" name="צורה חופשית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7" name="צורה חופשית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8" name="צורה חופשית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9" name="צורה חופשית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0" name="צורה חופשית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1" name="צורה חופשית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2" name="צורה חופשית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3" name="צורה חופשית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4" name="צורה חופשית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5" name="צורה חופשית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6" name="צורה חופשית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7" name="צורה חופשית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8" name="צורה חופשית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9" name="צורה חופשית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0" name="צורה חופשית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1" name="צורה חופשית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2" name="צורה חופשית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3" name="צורה חופשית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4" name="צורה חופשית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5" name="צורה חופשית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6" name="צורה חופשית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7" name="צורה חופשית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8" name="צורה חופשית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9" name="צורה חופשית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0" name="צורה חופשית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1" name="צורה חופשית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2" name="צורה חופשית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3" name="צורה חופשית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4" name="צורה חופשית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5" name="צורה חופשית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6" name="צורה חופשית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7" name="צורה חופשית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8" name="צורה חופשית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9" name="צורה חופשית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60" name="צורה חופשית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61" name="צורה חופשית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62" name="צורה חופשית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63" name="צורה חופשית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15" name="קבוצה 314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316" name="צורה חופשית 315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17" name="צורה חופשית 316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18" name="צורה חופשית 317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19" name="צורה חופשית 318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0" name="צורה חופשית 319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1" name="צורה חופשית 320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2" name="צורה חופשית 321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3" name="צורה חופשית 322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4" name="צורה חופשית 323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5" name="צורה חופשית 324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6" name="צורה חופשית 325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7" name="צורה חופשית 326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8" name="צורה חופשית 327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9" name="צורה חופשית 328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0" name="צורה חופשית 329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1" name="צורה חופשית 330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2" name="צורה חופשית 331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3" name="צורה חופשית 332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4" name="צורה חופשית 333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5" name="צורה חופשית 334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6" name="צורה חופשית 335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7" name="צורה חופשית 336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8" name="צורה חופשית 337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9" name="צורה חופשית 338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0" name="צורה חופשית 339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1" name="צורה חופשית 340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2" name="צורה חופשית 341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3" name="צורה חופשית 342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4" name="צורה חופשית 343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5" name="צורה חופשית 344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6" name="צורה חופשית 345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7" name="צורה חופשית 346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8" name="צורה חופשית 347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9" name="צורה חופשית 348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0" name="צורה חופשית 349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1" name="צורה חופשית 350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2" name="צורה חופשית 351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3" name="צורה חופשית 352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4" name="צורה חופשית 353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5" name="צורה חופשית 354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6" name="צורה חופשית 355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7" name="צורה חופשית 356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8" name="צורה חופשית 357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9" name="צורה חופשית 358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0" name="צורה חופשית 359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1" name="צורה חופשית 360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2" name="צורה חופשית 361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3" name="צורה חופשית 362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4" name="צורה חופשית 363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5" name="צורה חופשית 364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6" name="צורה חופשית 365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7" name="צורה חופשית 366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8" name="צורה חופשית 367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9" name="צורה חופשית 368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0" name="צורה חופשית 369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1" name="צורה חופשית 370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2" name="צורה חופשית 371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3" name="צורה חופשית 372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4" name="צורה חופשית 373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5" name="צורה חופשית 374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6" name="צורה חופשית 375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7" name="צורה חופשית 376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8" name="צורה חופשית 377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9" name="צורה חופשית 378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0" name="צורה חופשית 379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1" name="צורה חופשית 380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2" name="צורה חופשית 381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3" name="צורה חופשית 382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4" name="צורה חופשית 383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5" name="צורה חופשית 384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6" name="צורה חופשית 385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7" name="צורה חופשית 386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8" name="צורה חופשית 387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9" name="צורה חופשית 388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1" anchor="b">
            <a:noAutofit/>
          </a:bodyPr>
          <a:lstStyle>
            <a:lvl1pPr algn="r" rtl="1">
              <a:defRPr sz="32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."/>
          <p:cNvSpPr>
            <a:spLocks noGrp="1"/>
          </p:cNvSpPr>
          <p:nvPr>
            <p:ph type="pic" idx="1"/>
          </p:nvPr>
        </p:nvSpPr>
        <p:spPr>
          <a:xfrm>
            <a:off x="4640150" y="1884311"/>
            <a:ext cx="5669280" cy="4041648"/>
          </a:xfrm>
          <a:solidFill>
            <a:schemeClr val="bg1"/>
          </a:solidFill>
        </p:spPr>
        <p:txBody>
          <a:bodyPr tIns="914400" rtlCol="1">
            <a:normAutofit/>
          </a:bodyPr>
          <a:lstStyle>
            <a:lvl1pPr marL="0" indent="0" algn="ctr" rtl="1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/>
              <a:t>לחץ על הסמל כדי להוסיף תמונה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471174" y="3411748"/>
            <a:ext cx="2743200" cy="2743200"/>
          </a:xfrm>
        </p:spPr>
        <p:txBody>
          <a:bodyPr rtlCol="1" anchor="b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eran.hadd@gmail.com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5BA54BD-C84D-46CE-8B72-31BFB26ABA43}" type="slidenum">
              <a:rPr lang="he-IL" smtClean="0"/>
              <a:pPr/>
              <a:t>‹#›</a:t>
            </a:fld>
            <a:endParaRPr lang="he-IL" dirty="0"/>
          </a:p>
        </p:txBody>
      </p:sp>
      <p:grpSp>
        <p:nvGrpSpPr>
          <p:cNvPr id="311" name="מסגרת" descr="גרפיקת תיבה"/>
          <p:cNvGrpSpPr/>
          <p:nvPr userDrawn="1"/>
        </p:nvGrpSpPr>
        <p:grpSpPr bwMode="invGray">
          <a:xfrm>
            <a:off x="4341812" y="1630821"/>
            <a:ext cx="6291028" cy="4575885"/>
            <a:chOff x="4417839" y="1630821"/>
            <a:chExt cx="6291028" cy="4575885"/>
          </a:xfrm>
        </p:grpSpPr>
        <p:grpSp>
          <p:nvGrpSpPr>
            <p:cNvPr id="312" name="קבוצה 311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464" name="קבוצה 463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540" name="צורה חופשית 53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1" name="צורה חופשית 54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2" name="צורה חופשית 54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3" name="צורה חופשית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4" name="צורה חופשית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5" name="צורה חופשית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6" name="צורה חופשית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7" name="צורה חופשית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8" name="צורה חופשית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9" name="צורה חופשית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0" name="צורה חופשית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1" name="צורה חופשית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2" name="צורה חופשית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3" name="צורה חופשית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4" name="צורה חופשית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5" name="צורה חופשית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6" name="צורה חופשית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7" name="צורה חופשית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8" name="צורה חופשית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9" name="צורה חופשית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0" name="צורה חופשית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1" name="צורה חופשית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2" name="צורה חופשית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3" name="צורה חופשית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4" name="צורה חופשית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5" name="צורה חופשית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6" name="צורה חופשית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7" name="צורה חופשית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8" name="צורה חופשית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9" name="צורה חופשית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0" name="צורה חופשית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1" name="צורה חופשית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2" name="צורה חופשית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3" name="צורה חופשית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4" name="צורה חופשית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5" name="צורה חופשית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6" name="צורה חופשית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7" name="צורה חופשית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8" name="צורה חופשית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9" name="צורה חופשית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0" name="צורה חופשית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1" name="צורה חופשית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2" name="צורה חופשית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3" name="צורה חופשית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4" name="צורה חופשית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5" name="צורה חופשית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6" name="צורה חופשית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7" name="צורה חופשית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8" name="צורה חופשית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9" name="צורה חופשית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0" name="צורה חופשית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1" name="צורה חופשית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2" name="צורה חופשית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3" name="צורה חופשית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4" name="צורה חופשית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5" name="צורה חופשית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6" name="צורה חופשית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7" name="צורה חופשית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8" name="צורה חופשית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9" name="צורה חופשית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0" name="צורה חופשית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1" name="צורה חופשית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2" name="צורה חופשית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3" name="צורה חופשית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4" name="צורה חופשית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5" name="צורה חופשית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6" name="צורה חופשית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7" name="צורה חופשית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8" name="צורה חופשית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9" name="צורה חופשית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10" name="צורה חופשית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11" name="צורה חופשית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12" name="צורה חופשית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13" name="צורה חופשית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465" name="קבוצה 464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466" name="צורה חופשית 465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67" name="צורה חופשית 466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68" name="צורה חופשית 467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69" name="צורה חופשית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0" name="צורה חופשית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1" name="צורה חופשית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2" name="צורה חופשית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3" name="צורה חופשית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4" name="צורה חופשית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5" name="צורה חופשית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6" name="צורה חופשית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7" name="צורה חופשית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8" name="צורה חופשית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9" name="צורה חופשית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0" name="צורה חופשית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1" name="צורה חופשית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2" name="צורה חופשית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3" name="צורה חופשית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4" name="צורה חופשית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5" name="צורה חופשית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6" name="צורה חופשית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7" name="צורה חופשית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8" name="צורה חופשית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9" name="צורה חופשית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0" name="צורה חופשית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1" name="צורה חופשית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2" name="צורה חופשית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3" name="צורה חופשית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4" name="צורה חופשית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5" name="צורה חופשית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6" name="צורה חופשית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7" name="צורה חופשית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8" name="צורה חופשית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9" name="צורה חופשית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0" name="צורה חופשית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1" name="צורה חופשית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2" name="צורה חופשית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3" name="צורה חופשית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4" name="צורה חופשית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5" name="צורה חופשית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6" name="צורה חופשית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7" name="צורה חופשית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8" name="צורה חופשית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9" name="צורה חופשית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0" name="צורה חופשית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1" name="צורה חופשית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2" name="צורה חופשית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3" name="צורה חופשית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4" name="צורה חופשית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5" name="צורה חופשית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6" name="צורה חופשית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7" name="צורה חופשית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8" name="צורה חופשית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9" name="צורה חופשית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0" name="צורה חופשית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1" name="צורה חופשית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2" name="צורה חופשית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3" name="צורה חופשית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4" name="צורה חופשית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5" name="צורה חופשית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6" name="צורה חופשית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7" name="צורה חופשית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8" name="צורה חופשית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9" name="צורה חופשית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0" name="צורה חופשית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1" name="צורה חופשית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2" name="צורה חופשית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3" name="צורה חופשית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4" name="צורה חופשית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5" name="צורה חופשית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6" name="צורה חופשית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7" name="צורה חופשית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8" name="צורה חופשית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9" name="צורה חופשית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grpSp>
          <p:nvGrpSpPr>
            <p:cNvPr id="313" name="קבוצה 312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314" name="קבוצה 313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390" name="צורה חופשית 38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1" name="צורה חופשית 39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2" name="צורה חופשית 39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3" name="צורה חופשית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4" name="צורה חופשית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5" name="צורה חופשית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6" name="צורה חופשית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7" name="צורה חופשית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8" name="צורה חופשית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9" name="צורה חופשית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0" name="צורה חופשית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1" name="צורה חופשית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2" name="צורה חופשית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3" name="צורה חופשית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4" name="צורה חופשית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5" name="צורה חופשית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6" name="צורה חופשית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7" name="צורה חופשית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8" name="צורה חופשית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9" name="צורה חופשית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0" name="צורה חופשית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1" name="צורה חופשית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2" name="צורה חופשית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3" name="צורה חופשית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4" name="צורה חופשית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5" name="צורה חופשית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6" name="צורה חופשית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7" name="צורה חופשית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8" name="צורה חופשית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9" name="צורה חופשית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0" name="צורה חופשית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1" name="צורה חופשית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2" name="צורה חופשית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3" name="צורה חופשית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4" name="צורה חופשית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5" name="צורה חופשית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6" name="צורה חופשית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7" name="צורה חופשית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8" name="צורה חופשית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9" name="צורה חופשית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0" name="צורה חופשית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1" name="צורה חופשית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2" name="צורה חופשית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3" name="צורה חופשית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4" name="צורה חופשית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5" name="צורה חופשית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6" name="צורה חופשית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7" name="צורה חופשית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8" name="צורה חופשית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9" name="צורה חופשית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0" name="צורה חופשית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1" name="צורה חופשית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2" name="צורה חופשית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3" name="צורה חופשית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4" name="צורה חופשית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5" name="צורה חופשית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6" name="צורה חופשית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7" name="צורה חופשית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8" name="צורה חופשית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9" name="צורה חופשית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0" name="צורה חופשית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1" name="צורה חופשית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2" name="צורה חופשית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3" name="צורה חופשית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4" name="צורה חופשית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5" name="צורה חופשית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6" name="צורה חופשית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7" name="צורה חופשית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8" name="צורה חופשית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9" name="צורה חופשית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60" name="צורה חופשית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61" name="צורה חופשית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62" name="צורה חופשית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63" name="צורה חופשית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15" name="קבוצה 314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316" name="צורה חופשית 315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17" name="צורה חופשית 316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18" name="צורה חופשית 317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19" name="צורה חופשית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0" name="צורה חופשית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1" name="צורה חופשית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2" name="צורה חופשית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3" name="צורה חופשית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4" name="צורה חופשית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5" name="צורה חופשית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6" name="צורה חופשית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7" name="צורה חופשית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8" name="צורה חופשית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9" name="צורה חופשית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0" name="צורה חופשית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1" name="צורה חופשית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2" name="צורה חופשית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3" name="צורה חופשית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4" name="צורה חופשית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5" name="צורה חופשית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6" name="צורה חופשית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7" name="צורה חופשית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8" name="צורה חופשית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9" name="צורה חופשית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0" name="צורה חופשית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1" name="צורה חופשית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2" name="צורה חופשית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3" name="צורה חופשית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4" name="צורה חופשית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5" name="צורה חופשית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6" name="צורה חופשית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7" name="צורה חופשית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8" name="צורה חופשית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9" name="צורה חופשית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0" name="צורה חופשית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1" name="צורה חופשית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2" name="צורה חופשית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3" name="צורה חופשית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4" name="צורה חופשית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5" name="צורה חופשית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6" name="צורה חופשית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7" name="צורה חופשית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8" name="צורה חופשית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9" name="צורה חופשית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0" name="צורה חופשית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1" name="צורה חופשית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2" name="צורה חופשית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3" name="צורה חופשית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4" name="צורה חופשית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5" name="צורה חופשית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6" name="צורה חופשית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7" name="צורה חופשית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8" name="צורה חופשית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9" name="צורה חופשית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0" name="צורה חופשית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1" name="צורה חופשית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2" name="צורה חופשית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3" name="צורה חופשית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4" name="צורה חופשית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5" name="צורה חופשית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6" name="צורה חופשית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7" name="צורה חופשית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8" name="צורה חופשית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9" name="צורה חופשית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0" name="צורה חופשית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1" name="צורה חופשית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2" name="צורה חופשית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3" name="צורה חופשית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4" name="צורה חופשית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5" name="צורה חופשית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6" name="צורה חופשית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7" name="צורה חופשית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8" name="צורה חופשית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9" name="צורה חופשית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-IL" dirty="0"/>
              <a:t>לחץ כדי לערוך סגנונות טקסט של תבנית בסיס</a:t>
            </a:r>
          </a:p>
          <a:p>
            <a:pPr lvl="1" rtl="1"/>
            <a:r>
              <a:rPr lang="he-IL" dirty="0"/>
              <a:t>רמה שניה</a:t>
            </a:r>
          </a:p>
          <a:p>
            <a:pPr lvl="2" rtl="1"/>
            <a:r>
              <a:rPr lang="he-IL" dirty="0"/>
              <a:t>רמה שלישית</a:t>
            </a:r>
          </a:p>
          <a:p>
            <a:pPr lvl="3" rtl="1"/>
            <a:r>
              <a:rPr lang="he-IL" dirty="0"/>
              <a:t>רמה רביעית</a:t>
            </a:r>
          </a:p>
          <a:p>
            <a:pPr lvl="4" rtl="1"/>
            <a:r>
              <a:rPr lang="he-IL" dirty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341812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eran.hadd@gmail.com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28940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1522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5BA54BD-C84D-46CE-8B72-31BFB26ABA4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4320" indent="-274320" algn="r" defTabSz="914400" rtl="1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76072" indent="-27432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804672" indent="-22860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033272" indent="-22860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261872" indent="-22860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490472" indent="-22860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20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pm_(software)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angular-cl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 rtlCol="1"/>
          <a:lstStyle/>
          <a:p>
            <a:pPr algn="r" rtl="1"/>
            <a:r>
              <a:rPr lang="he-IL" dirty="0"/>
              <a:t>היכרות עם כלי הפיתוח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 rtlCol="1"/>
          <a:lstStyle/>
          <a:p>
            <a:pPr algn="r" rtl="1"/>
            <a:r>
              <a:rPr lang="he-IL" dirty="0"/>
              <a:t>קורס הנדסת תוכנה תשע"ח</a:t>
            </a:r>
          </a:p>
          <a:p>
            <a:pPr algn="r" rtl="1"/>
            <a:r>
              <a:rPr lang="he-IL" dirty="0"/>
              <a:t>מחבר: ערן חדאד</a:t>
            </a:r>
          </a:p>
        </p:txBody>
      </p:sp>
      <p:pic>
        <p:nvPicPr>
          <p:cNvPr id="1030" name="Picture 6" descr="https://upload.wikimedia.org/wikipedia/he/archive/0/0f/20130329214925%21Azrieli_College_of_Engineering_Jerusalem.jpeg">
            <a:extLst>
              <a:ext uri="{FF2B5EF4-FFF2-40B4-BE49-F238E27FC236}">
                <a16:creationId xmlns:a16="http://schemas.microsoft.com/office/drawing/2014/main" id="{5EB5408B-266E-47AF-AF2B-2D29828D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564" y="-747464"/>
            <a:ext cx="4736033" cy="333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r" rtl="1"/>
            <a:r>
              <a:rPr lang="en-US" dirty="0"/>
              <a:t>Angular2.x</a:t>
            </a:r>
            <a:r>
              <a:rPr lang="he-IL" dirty="0"/>
              <a:t> יצירת פרויקט חדש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>
            <a:norm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David" pitchFamily="34" charset="-79"/>
              </a:rPr>
              <a:t>פתחו את ה</a:t>
            </a:r>
            <a:r>
              <a:rPr lang="en-US" dirty="0">
                <a:latin typeface="David" pitchFamily="34" charset="-79"/>
              </a:rPr>
              <a:t>CMD</a:t>
            </a:r>
            <a:r>
              <a:rPr lang="he-IL" dirty="0">
                <a:latin typeface="David" pitchFamily="34" charset="-79"/>
              </a:rPr>
              <a:t> וכדי ליצור פרויקט חדש כתבו </a:t>
            </a:r>
          </a:p>
          <a:p>
            <a:pPr marL="5600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David" pitchFamily="34" charset="-79"/>
              </a:rPr>
              <a:t>ng new PROJECT-NAME</a:t>
            </a:r>
            <a:endParaRPr lang="he-IL" dirty="0">
              <a:latin typeface="David" pitchFamily="34" charset="-79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David" pitchFamily="34" charset="-79"/>
              </a:rPr>
              <a:t>לאחר שה</a:t>
            </a:r>
            <a:r>
              <a:rPr lang="en-US" dirty="0">
                <a:latin typeface="David" pitchFamily="34" charset="-79"/>
              </a:rPr>
              <a:t>CLI</a:t>
            </a:r>
            <a:r>
              <a:rPr lang="he-IL" dirty="0">
                <a:latin typeface="David" pitchFamily="34" charset="-79"/>
              </a:rPr>
              <a:t> מסיים כנסו לתיקיה שנוצרה</a:t>
            </a:r>
            <a:endParaRPr lang="en-US" dirty="0">
              <a:latin typeface="David" pitchFamily="34" charset="-79"/>
            </a:endParaRPr>
          </a:p>
          <a:p>
            <a:pPr marL="5600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David" pitchFamily="34" charset="-79"/>
              </a:rPr>
              <a:t>cd PROJECT-NAME</a:t>
            </a:r>
            <a:endParaRPr lang="he-IL" dirty="0">
              <a:latin typeface="David" pitchFamily="34" charset="-79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David" pitchFamily="34" charset="-79"/>
              </a:rPr>
              <a:t>כדי להריץ את הפרויקט כתבו את הפקודה הבאה:</a:t>
            </a:r>
            <a:endParaRPr lang="en-US" dirty="0">
              <a:latin typeface="David" pitchFamily="34" charset="-79"/>
            </a:endParaRPr>
          </a:p>
          <a:p>
            <a:pPr marL="5600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David" pitchFamily="34" charset="-79"/>
              </a:rPr>
              <a:t>ng serve -o</a:t>
            </a:r>
            <a:endParaRPr lang="he-IL" dirty="0">
              <a:latin typeface="David" pitchFamily="34" charset="-79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David" pitchFamily="34" charset="-79"/>
              </a:rPr>
              <a:t>וכנסו לכתובת </a:t>
            </a:r>
            <a:r>
              <a:rPr lang="en-US" dirty="0">
                <a:hlinkClick r:id="rId3"/>
              </a:rPr>
              <a:t>http://localhost:4200/</a:t>
            </a:r>
            <a:r>
              <a:rPr lang="he-IL" dirty="0"/>
              <a:t> בדפדפן שלכם, כאן תוכלו לראות את הפרויקט שבניתם</a:t>
            </a:r>
            <a:endParaRPr lang="en-US" dirty="0">
              <a:latin typeface="David" pitchFamily="34" charset="-79"/>
            </a:endParaRP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26BC38D9-422E-48D0-B473-13163902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 dirty="0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36A53ED1-1559-46F3-89DE-1D8D962C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he-IL" smtClean="0"/>
              <a:pPr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163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Angular2.x</a:t>
            </a:r>
            <a:r>
              <a:rPr lang="he-IL" dirty="0"/>
              <a:t> בניית פרויקט ל </a:t>
            </a:r>
            <a:r>
              <a:rPr lang="en-US" dirty="0"/>
              <a:t>Production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>
            <a:normAutofit fontScale="92500" lnSpcReduction="20000"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David" pitchFamily="34" charset="-79"/>
              </a:rPr>
              <a:t>כתבו ב</a:t>
            </a:r>
            <a:r>
              <a:rPr lang="en-US" dirty="0">
                <a:latin typeface="David" pitchFamily="34" charset="-79"/>
              </a:rPr>
              <a:t>CMD</a:t>
            </a:r>
            <a:r>
              <a:rPr lang="he-IL" dirty="0">
                <a:latin typeface="David" pitchFamily="34" charset="-79"/>
              </a:rPr>
              <a:t> את הפקודה הבאה:</a:t>
            </a:r>
          </a:p>
          <a:p>
            <a:pPr marL="5600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ng build –prod</a:t>
            </a:r>
            <a:endParaRPr lang="he-IL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David" pitchFamily="34" charset="-79"/>
              </a:rPr>
              <a:t>ה</a:t>
            </a:r>
            <a:r>
              <a:rPr lang="en-US" dirty="0">
                <a:latin typeface="David" pitchFamily="34" charset="-79"/>
              </a:rPr>
              <a:t>CLI</a:t>
            </a:r>
            <a:r>
              <a:rPr lang="he-IL" dirty="0">
                <a:latin typeface="David" pitchFamily="34" charset="-79"/>
              </a:rPr>
              <a:t> יצור לכם תיקייה בשם </a:t>
            </a:r>
            <a:r>
              <a:rPr lang="en-US" dirty="0" err="1">
                <a:latin typeface="David" pitchFamily="34" charset="-79"/>
              </a:rPr>
              <a:t>dist</a:t>
            </a:r>
            <a:endParaRPr lang="en-US" dirty="0">
              <a:latin typeface="David" pitchFamily="34" charset="-79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David" pitchFamily="34" charset="-79"/>
              </a:rPr>
              <a:t>תיקייה זו תכיל את כל הפרויקט שלכם אך הפעם במקום קבצי </a:t>
            </a:r>
            <a:r>
              <a:rPr lang="en-US" dirty="0" err="1">
                <a:latin typeface="David" pitchFamily="34" charset="-79"/>
              </a:rPr>
              <a:t>ts</a:t>
            </a:r>
            <a:r>
              <a:rPr lang="en-US" dirty="0">
                <a:latin typeface="David" pitchFamily="34" charset="-79"/>
              </a:rPr>
              <a:t> </a:t>
            </a:r>
            <a:r>
              <a:rPr lang="he-IL" dirty="0">
                <a:latin typeface="David" pitchFamily="34" charset="-79"/>
              </a:rPr>
              <a:t> יהיו שם קבצי </a:t>
            </a:r>
            <a:r>
              <a:rPr lang="en-US" dirty="0" err="1">
                <a:latin typeface="David" pitchFamily="34" charset="-79"/>
              </a:rPr>
              <a:t>js</a:t>
            </a:r>
            <a:endParaRPr lang="he-IL" dirty="0">
              <a:latin typeface="David" pitchFamily="34" charset="-79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David" pitchFamily="34" charset="-79"/>
              </a:rPr>
              <a:t>עכשיו הפרויקט שלכם מוכן להפצה 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e-IL" dirty="0">
              <a:latin typeface="David" pitchFamily="34" charset="-79"/>
            </a:endParaRPr>
          </a:p>
          <a:p>
            <a:pPr marL="5600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David" pitchFamily="34" charset="-79"/>
              </a:rPr>
              <a:t>שלב זה חיוני, כיוון שכרגע הסטנדרט של הדפדפנים הוא </a:t>
            </a:r>
            <a:r>
              <a:rPr lang="en-US" dirty="0">
                <a:latin typeface="David" pitchFamily="34" charset="-79"/>
              </a:rPr>
              <a:t>JS</a:t>
            </a:r>
            <a:r>
              <a:rPr lang="he-IL" dirty="0">
                <a:latin typeface="David" pitchFamily="34" charset="-79"/>
              </a:rPr>
              <a:t>. </a:t>
            </a:r>
          </a:p>
          <a:p>
            <a:pPr marL="5600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David" pitchFamily="34" charset="-79"/>
              </a:rPr>
              <a:t>לאחר שלב זה, הפרויקט שלכם עובר סוג של </a:t>
            </a:r>
            <a:r>
              <a:rPr lang="he-IL" dirty="0" err="1">
                <a:latin typeface="David" pitchFamily="34" charset="-79"/>
              </a:rPr>
              <a:t>קימפול</a:t>
            </a:r>
            <a:r>
              <a:rPr lang="he-IL" dirty="0">
                <a:latin typeface="David" pitchFamily="34" charset="-79"/>
              </a:rPr>
              <a:t> ל</a:t>
            </a:r>
            <a:r>
              <a:rPr lang="en-US" dirty="0" err="1">
                <a:latin typeface="David" pitchFamily="34" charset="-79"/>
              </a:rPr>
              <a:t>js</a:t>
            </a:r>
            <a:r>
              <a:rPr lang="he-IL" dirty="0">
                <a:latin typeface="David" pitchFamily="34" charset="-79"/>
              </a:rPr>
              <a:t> ועושה סוג של סדר בקוד ואופטימיזציה ל</a:t>
            </a:r>
            <a:r>
              <a:rPr lang="en-US" dirty="0">
                <a:latin typeface="David" pitchFamily="34" charset="-79"/>
              </a:rPr>
              <a:t>JS</a:t>
            </a:r>
            <a:endParaRPr lang="he-IL" dirty="0">
              <a:latin typeface="David" pitchFamily="34" charset="-79"/>
            </a:endParaRP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26BC38D9-422E-48D0-B473-13163902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 dirty="0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36A53ED1-1559-46F3-89DE-1D8D962C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he-IL" smtClean="0"/>
              <a:pPr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0913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B819C0-8A0D-4EB7-8207-B1AB6A8A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372A1D-449E-4269-98C0-C51136AB1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מספקת למפתחים כלים ייחודים לסנכרון מידע בזמן אמת בין אפליקציות ושרתי אינטרנט מרוחקים.</a:t>
            </a:r>
            <a:endParaRPr lang="en-US" dirty="0"/>
          </a:p>
          <a:p>
            <a:r>
              <a:rPr lang="he-IL" b="1" dirty="0"/>
              <a:t>מספקת למתכנתים ספריות קוד מוכנות מראש</a:t>
            </a:r>
            <a:r>
              <a:rPr lang="he-IL" dirty="0"/>
              <a:t> שיוכלו לנצל לטובת פיתוח המוצרים שלהם.</a:t>
            </a:r>
          </a:p>
          <a:p>
            <a:r>
              <a:rPr lang="he-IL" dirty="0"/>
              <a:t>המוצרים העיקריים שבשימוש:</a:t>
            </a:r>
          </a:p>
          <a:p>
            <a:pPr lvl="1"/>
            <a:r>
              <a:rPr lang="en-US" dirty="0"/>
              <a:t>real time database</a:t>
            </a:r>
          </a:p>
          <a:p>
            <a:pPr lvl="1"/>
            <a:r>
              <a:rPr lang="en-US" dirty="0"/>
              <a:t>hosting</a:t>
            </a:r>
          </a:p>
          <a:p>
            <a:pPr lvl="1"/>
            <a:r>
              <a:rPr lang="en-US" dirty="0"/>
              <a:t>authentication</a:t>
            </a:r>
            <a:endParaRPr lang="he-IL" dirty="0"/>
          </a:p>
          <a:p>
            <a:pPr lvl="1"/>
            <a:r>
              <a:rPr lang="en-US" dirty="0"/>
              <a:t>storage</a:t>
            </a:r>
            <a:endParaRPr lang="he-IL" dirty="0"/>
          </a:p>
          <a:p>
            <a:r>
              <a:rPr lang="he-IL" dirty="0"/>
              <a:t>נרחיב על כל מוצר בהמשך הקורס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C82986E-590E-47E6-B676-80A2A4B6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8DEE9C4-8BFE-4196-ADDA-490609F0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he-IL" smtClean="0"/>
              <a:pPr/>
              <a:t>12</a:t>
            </a:fld>
            <a:endParaRPr lang="he-IL" dirty="0"/>
          </a:p>
        </p:txBody>
      </p:sp>
      <p:pic>
        <p:nvPicPr>
          <p:cNvPr id="2050" name="Picture 2" descr="Firebase">
            <a:extLst>
              <a:ext uri="{FF2B5EF4-FFF2-40B4-BE49-F238E27FC236}">
                <a16:creationId xmlns:a16="http://schemas.microsoft.com/office/drawing/2014/main" id="{0C7BA4A0-E55C-4DB2-AC8C-F60CB84F2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886" r="80380" b="1"/>
          <a:stretch/>
        </p:blipFill>
        <p:spPr bwMode="auto">
          <a:xfrm>
            <a:off x="8614692" y="537770"/>
            <a:ext cx="385209" cy="75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37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B819C0-8A0D-4EB7-8207-B1AB6A8A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  <a:r>
              <a:rPr lang="he-IL" dirty="0"/>
              <a:t>		התקנה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372A1D-449E-4269-98C0-C51136AB1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כדי להתקין </a:t>
            </a:r>
            <a:r>
              <a:rPr lang="en-US" dirty="0"/>
              <a:t>Firebase </a:t>
            </a:r>
            <a:r>
              <a:rPr lang="he-IL" dirty="0"/>
              <a:t> אצלכם, פתחו </a:t>
            </a:r>
            <a:r>
              <a:rPr lang="en-US" dirty="0"/>
              <a:t>CMD</a:t>
            </a:r>
            <a:r>
              <a:rPr lang="he-IL" dirty="0"/>
              <a:t> וכתבו :</a:t>
            </a:r>
          </a:p>
          <a:p>
            <a:pPr lvl="1"/>
            <a:r>
              <a:rPr lang="he-IL" dirty="0"/>
              <a:t> </a:t>
            </a:r>
            <a:r>
              <a:rPr lang="en-US" dirty="0" err="1"/>
              <a:t>npm</a:t>
            </a:r>
            <a:r>
              <a:rPr lang="en-US" dirty="0"/>
              <a:t> install -g firebase-tools</a:t>
            </a:r>
            <a:endParaRPr lang="he-IL" dirty="0"/>
          </a:p>
          <a:p>
            <a:r>
              <a:rPr lang="he-IL" dirty="0"/>
              <a:t>לאחר מכן אתחלו את התיקייה של הפרויקט </a:t>
            </a:r>
          </a:p>
          <a:p>
            <a:pPr lvl="1"/>
            <a:r>
              <a:rPr lang="en-US" dirty="0"/>
              <a:t>firebase </a:t>
            </a:r>
            <a:r>
              <a:rPr lang="en-US" dirty="0" err="1"/>
              <a:t>init</a:t>
            </a:r>
            <a:endParaRPr lang="he-IL" dirty="0"/>
          </a:p>
          <a:p>
            <a:pPr lvl="1"/>
            <a:r>
              <a:rPr lang="he-IL" dirty="0"/>
              <a:t>בחרו לפתוח פרויקט חדש ותנו לו שם כלשהו</a:t>
            </a:r>
          </a:p>
          <a:p>
            <a:pPr lvl="1"/>
            <a:r>
              <a:rPr lang="he-IL" dirty="0"/>
              <a:t>כשתופיע לכם השאלה איפה התיקייה הראשית של הפרויקט כתבו </a:t>
            </a:r>
            <a:r>
              <a:rPr lang="en-US" dirty="0" err="1"/>
              <a:t>dist</a:t>
            </a:r>
            <a:endParaRPr lang="he-IL" dirty="0"/>
          </a:p>
          <a:p>
            <a:pPr lvl="1"/>
            <a:endParaRPr lang="he-IL" dirty="0"/>
          </a:p>
          <a:p>
            <a:r>
              <a:rPr lang="he-IL" dirty="0"/>
              <a:t>לבסוף הפיצו את הפרויקט ב</a:t>
            </a:r>
            <a:r>
              <a:rPr lang="en-US" dirty="0"/>
              <a:t>firebase</a:t>
            </a:r>
          </a:p>
          <a:p>
            <a:pPr lvl="1"/>
            <a:r>
              <a:rPr lang="en-US" dirty="0"/>
              <a:t>firebase deploy</a:t>
            </a:r>
            <a:endParaRPr lang="he-IL" dirty="0"/>
          </a:p>
          <a:p>
            <a:r>
              <a:rPr lang="he-IL" dirty="0"/>
              <a:t>כנסו לכתובת שתופיע לכם ב</a:t>
            </a:r>
            <a:r>
              <a:rPr lang="en-US" dirty="0"/>
              <a:t>CMD</a:t>
            </a:r>
          </a:p>
          <a:p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C82986E-590E-47E6-B676-80A2A4B6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8DEE9C4-8BFE-4196-ADDA-490609F0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he-IL" smtClean="0"/>
              <a:pPr/>
              <a:t>13</a:t>
            </a:fld>
            <a:endParaRPr lang="he-IL" dirty="0"/>
          </a:p>
        </p:txBody>
      </p:sp>
      <p:pic>
        <p:nvPicPr>
          <p:cNvPr id="2050" name="Picture 2" descr="Firebase">
            <a:extLst>
              <a:ext uri="{FF2B5EF4-FFF2-40B4-BE49-F238E27FC236}">
                <a16:creationId xmlns:a16="http://schemas.microsoft.com/office/drawing/2014/main" id="{0C7BA4A0-E55C-4DB2-AC8C-F60CB84F2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886" r="80380" b="1"/>
          <a:stretch/>
        </p:blipFill>
        <p:spPr bwMode="auto">
          <a:xfrm>
            <a:off x="8614692" y="537770"/>
            <a:ext cx="385209" cy="75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25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r" rtl="1"/>
            <a:r>
              <a:rPr lang="en-US" dirty="0"/>
              <a:t>visual code</a:t>
            </a:r>
            <a:r>
              <a:rPr lang="he-IL" dirty="0"/>
              <a:t> התקנה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>
            <a:norm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David" pitchFamily="34" charset="-79"/>
              </a:rPr>
              <a:t>Visual Studio Code </a:t>
            </a:r>
            <a:r>
              <a:rPr lang="he-IL" dirty="0">
                <a:latin typeface="David" pitchFamily="34" charset="-79"/>
              </a:rPr>
              <a:t> הוא </a:t>
            </a:r>
            <a:r>
              <a:rPr lang="en-US" dirty="0">
                <a:latin typeface="David" pitchFamily="34" charset="-79"/>
              </a:rPr>
              <a:t>IDE</a:t>
            </a:r>
            <a:r>
              <a:rPr lang="he-IL" dirty="0">
                <a:latin typeface="David" pitchFamily="34" charset="-79"/>
              </a:rPr>
              <a:t> חינמי ש</a:t>
            </a:r>
            <a:r>
              <a:rPr lang="en-US" dirty="0">
                <a:latin typeface="David" pitchFamily="34" charset="-79"/>
              </a:rPr>
              <a:t>Microsoft</a:t>
            </a:r>
            <a:r>
              <a:rPr lang="he-IL" dirty="0">
                <a:latin typeface="David" pitchFamily="34" charset="-79"/>
              </a:rPr>
              <a:t> פיתחו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David" pitchFamily="34" charset="-79"/>
              </a:rPr>
              <a:t>הוא מותאם לעבודה עם </a:t>
            </a:r>
            <a:r>
              <a:rPr lang="en-US" dirty="0">
                <a:latin typeface="David" pitchFamily="34" charset="-79"/>
              </a:rPr>
              <a:t>Angular2</a:t>
            </a:r>
            <a:r>
              <a:rPr lang="he-IL" dirty="0">
                <a:latin typeface="David" pitchFamily="34" charset="-79"/>
              </a:rPr>
              <a:t> וניתן להתקין לו תוספים כדי להריץ פרויקטים בשפות שונות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David" pitchFamily="34" charset="-79"/>
              </a:rPr>
              <a:t>ניתן להוריד את התוכנה בכתובת הבאה:</a:t>
            </a:r>
          </a:p>
          <a:p>
            <a:pPr marL="5600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David" pitchFamily="34" charset="-79"/>
              </a:rPr>
              <a:t>code.visualstudio.com/download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David" pitchFamily="34" charset="-79"/>
              </a:rPr>
              <a:t>אחרי שהכלי הותקן ניתן לפתוח את הפרויקט דרך ה</a:t>
            </a:r>
            <a:r>
              <a:rPr lang="en-US" dirty="0">
                <a:latin typeface="David" pitchFamily="34" charset="-79"/>
              </a:rPr>
              <a:t>CMD</a:t>
            </a:r>
            <a:r>
              <a:rPr lang="he-IL" dirty="0">
                <a:latin typeface="David" pitchFamily="34" charset="-79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David" pitchFamily="34" charset="-79"/>
              </a:rPr>
              <a:t>כנסו לתיקייה בה נמצא הפרויקט, </a:t>
            </a:r>
            <a:r>
              <a:rPr lang="he-IL" dirty="0" err="1">
                <a:latin typeface="David" pitchFamily="34" charset="-79"/>
              </a:rPr>
              <a:t>וב</a:t>
            </a:r>
            <a:r>
              <a:rPr lang="en-US" dirty="0">
                <a:latin typeface="David" pitchFamily="34" charset="-79"/>
              </a:rPr>
              <a:t>CMD</a:t>
            </a:r>
            <a:r>
              <a:rPr lang="he-IL" dirty="0">
                <a:latin typeface="David" pitchFamily="34" charset="-79"/>
              </a:rPr>
              <a:t> כתבו </a:t>
            </a:r>
            <a:r>
              <a:rPr lang="en-US" dirty="0">
                <a:latin typeface="David" pitchFamily="34" charset="-79"/>
              </a:rPr>
              <a:t>code .</a:t>
            </a:r>
            <a:r>
              <a:rPr lang="he-IL" dirty="0">
                <a:latin typeface="David" pitchFamily="34" charset="-79"/>
              </a:rPr>
              <a:t> , יפתח לכם </a:t>
            </a:r>
            <a:r>
              <a:rPr lang="en-US" dirty="0">
                <a:latin typeface="David" pitchFamily="34" charset="-79"/>
              </a:rPr>
              <a:t>visual code </a:t>
            </a:r>
            <a:r>
              <a:rPr lang="he-IL" dirty="0">
                <a:latin typeface="David" pitchFamily="34" charset="-79"/>
              </a:rPr>
              <a:t> עם הפרויקט שפתחתם</a:t>
            </a:r>
            <a:endParaRPr lang="en-US" dirty="0">
              <a:latin typeface="David" pitchFamily="34" charset="-79"/>
            </a:endParaRP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26BC38D9-422E-48D0-B473-13163902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 dirty="0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36A53ED1-1559-46F3-89DE-1D8D962C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he-IL" smtClean="0"/>
              <a:pPr/>
              <a:t>14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240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D9FC87-2084-453A-8415-8F5D5889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פתיחת ספרייה </a:t>
            </a:r>
            <a:r>
              <a:rPr lang="he-IL" dirty="0" err="1"/>
              <a:t>בגיט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7C4E41-C68D-453D-AAAF-C430692BA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/>
          <a:lstStyle/>
          <a:p>
            <a:r>
              <a:rPr lang="he-IL" dirty="0"/>
              <a:t>אחרי שפתחנו את הפרויקט הראשון שלנו, אנו רוצים לקשר בין הפרויקט </a:t>
            </a:r>
            <a:r>
              <a:rPr lang="he-IL" dirty="0" err="1"/>
              <a:t>לגיט</a:t>
            </a:r>
            <a:endParaRPr lang="he-IL" dirty="0"/>
          </a:p>
          <a:p>
            <a:r>
              <a:rPr lang="he-IL" dirty="0"/>
              <a:t>בכל עמוד </a:t>
            </a:r>
            <a:r>
              <a:rPr lang="he-IL" dirty="0" err="1"/>
              <a:t>בגיט</a:t>
            </a:r>
            <a:r>
              <a:rPr lang="he-IL" dirty="0"/>
              <a:t> יש בצד ימין למעלה סימן +, לחצו עליו ואז על </a:t>
            </a:r>
            <a:r>
              <a:rPr lang="en-US" dirty="0"/>
              <a:t>new repository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9B52763-7032-4B0E-A651-D4B998F6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B322D40-C0AB-4C2D-AEFC-8EAFF0D6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he-IL" smtClean="0"/>
              <a:pPr/>
              <a:t>15</a:t>
            </a:fld>
            <a:endParaRPr lang="he-IL" dirty="0"/>
          </a:p>
        </p:txBody>
      </p:sp>
      <p:pic>
        <p:nvPicPr>
          <p:cNvPr id="5122" name="Picture 2" descr="New repository menu">
            <a:extLst>
              <a:ext uri="{FF2B5EF4-FFF2-40B4-BE49-F238E27FC236}">
                <a16:creationId xmlns:a16="http://schemas.microsoft.com/office/drawing/2014/main" id="{BAC42073-E70C-43C8-A1B6-54A9CD8CA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52" y="3228975"/>
            <a:ext cx="48006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0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D9FC87-2084-453A-8415-8F5D5889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פתיחת ספרייה </a:t>
            </a:r>
            <a:r>
              <a:rPr lang="he-IL" dirty="0" err="1"/>
              <a:t>בגיט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7C4E41-C68D-453D-AAAF-C430692BA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/>
          <a:lstStyle/>
          <a:p>
            <a:r>
              <a:rPr lang="he-IL" dirty="0"/>
              <a:t>ברשימה הנגללת שתפתח לכם בחרו את המשתמש </a:t>
            </a:r>
            <a:r>
              <a:rPr lang="he-IL" dirty="0" err="1"/>
              <a:t>שאיתו</a:t>
            </a:r>
            <a:r>
              <a:rPr lang="he-IL" dirty="0"/>
              <a:t> תרצו לפתוח את הספרייה 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9B52763-7032-4B0E-A651-D4B998F6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B322D40-C0AB-4C2D-AEFC-8EAFF0D6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he-IL" smtClean="0"/>
              <a:pPr/>
              <a:t>16</a:t>
            </a:fld>
            <a:endParaRPr lang="he-IL" dirty="0"/>
          </a:p>
        </p:txBody>
      </p:sp>
      <p:pic>
        <p:nvPicPr>
          <p:cNvPr id="6146" name="Picture 2" descr="Owner drop-down menu">
            <a:extLst>
              <a:ext uri="{FF2B5EF4-FFF2-40B4-BE49-F238E27FC236}">
                <a16:creationId xmlns:a16="http://schemas.microsoft.com/office/drawing/2014/main" id="{45C85E9B-D5BB-462E-8ED7-1A2AD0FBC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40" y="2747392"/>
            <a:ext cx="7396634" cy="342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61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D9FC87-2084-453A-8415-8F5D5889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פתיחת ספרייה </a:t>
            </a:r>
            <a:r>
              <a:rPr lang="he-IL" dirty="0" err="1"/>
              <a:t>בגיט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7C4E41-C68D-453D-AAAF-C430692BA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/>
          <a:lstStyle/>
          <a:p>
            <a:r>
              <a:rPr lang="he-IL" dirty="0"/>
              <a:t>כתבו את שם הספרייה אותה תרצו לפתוח, אל תוסיפו </a:t>
            </a:r>
            <a:r>
              <a:rPr lang="en-US" dirty="0"/>
              <a:t>Readme</a:t>
            </a:r>
            <a:r>
              <a:rPr lang="he-IL" dirty="0"/>
              <a:t> או כל קובץ אחר כדי להימנע מהתנגשויות</a:t>
            </a:r>
          </a:p>
          <a:p>
            <a:r>
              <a:rPr lang="he-IL" dirty="0"/>
              <a:t>לחצו על </a:t>
            </a:r>
            <a:r>
              <a:rPr lang="en-US" b="1" dirty="0"/>
              <a:t>Create repository</a:t>
            </a:r>
            <a:endParaRPr lang="he-IL" b="1" dirty="0"/>
          </a:p>
          <a:p>
            <a:r>
              <a:rPr lang="he-IL" dirty="0"/>
              <a:t>זהו, יצרתם ספרייה חדשה </a:t>
            </a:r>
            <a:r>
              <a:rPr lang="he-IL" dirty="0" err="1"/>
              <a:t>בגיט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9B52763-7032-4B0E-A651-D4B998F6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B322D40-C0AB-4C2D-AEFC-8EAFF0D6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he-IL" smtClean="0"/>
              <a:pPr/>
              <a:t>17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886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D9FC87-2084-453A-8415-8F5D5889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קישור בין הספרייה לפרויקט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7C4E41-C68D-453D-AAAF-C430692BA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/>
          <a:lstStyle/>
          <a:p>
            <a:r>
              <a:rPr lang="he-IL" dirty="0"/>
              <a:t>בתקיה שבא נמצא הפרויקט פתחו </a:t>
            </a:r>
            <a:r>
              <a:rPr lang="en-US" dirty="0"/>
              <a:t>CMD</a:t>
            </a:r>
            <a:endParaRPr lang="he-IL" dirty="0"/>
          </a:p>
          <a:p>
            <a:r>
              <a:rPr lang="he-IL" dirty="0"/>
              <a:t>אתחול את התיקייה לתיקיית </a:t>
            </a:r>
            <a:r>
              <a:rPr lang="en-US" dirty="0"/>
              <a:t>Git</a:t>
            </a:r>
            <a:r>
              <a:rPr lang="he-IL" dirty="0"/>
              <a:t> </a:t>
            </a:r>
          </a:p>
          <a:p>
            <a:pPr lvl="1"/>
            <a:r>
              <a:rPr lang="en-US" dirty="0"/>
              <a:t>git </a:t>
            </a:r>
            <a:r>
              <a:rPr lang="en-US" dirty="0" err="1"/>
              <a:t>init</a:t>
            </a:r>
            <a:endParaRPr lang="he-IL" dirty="0"/>
          </a:p>
          <a:p>
            <a:r>
              <a:rPr lang="he-IL" dirty="0"/>
              <a:t>הוספת הקבצים של הפרויקט לפני </a:t>
            </a:r>
            <a:r>
              <a:rPr lang="en-US" dirty="0"/>
              <a:t>commit </a:t>
            </a:r>
            <a:endParaRPr lang="he-IL" dirty="0"/>
          </a:p>
          <a:p>
            <a:pPr lvl="1"/>
            <a:r>
              <a:rPr lang="en-US" dirty="0"/>
              <a:t>git add .</a:t>
            </a:r>
            <a:endParaRPr lang="he-IL" dirty="0"/>
          </a:p>
          <a:p>
            <a:r>
              <a:rPr lang="he-IL" dirty="0"/>
              <a:t>הוספת </a:t>
            </a:r>
            <a:r>
              <a:rPr lang="en-US" dirty="0"/>
              <a:t>commit</a:t>
            </a:r>
            <a:r>
              <a:rPr lang="he-IL" dirty="0"/>
              <a:t> לקבצים שהוספנו ( בהמשך הקורס נרחיב על המשמעות)</a:t>
            </a:r>
          </a:p>
          <a:p>
            <a:pPr lvl="1"/>
            <a:r>
              <a:rPr lang="en-US" dirty="0"/>
              <a:t>git commit -m “New project"</a:t>
            </a:r>
            <a:endParaRPr lang="he-IL" dirty="0"/>
          </a:p>
          <a:p>
            <a:pPr lvl="1"/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9B52763-7032-4B0E-A651-D4B998F6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B322D40-C0AB-4C2D-AEFC-8EAFF0D6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he-IL" smtClean="0"/>
              <a:pPr/>
              <a:t>18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851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D9FC87-2084-453A-8415-8F5D5889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קישור בין הספרייה לפרויקט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7C4E41-C68D-453D-AAAF-C430692BA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/>
          <a:lstStyle/>
          <a:p>
            <a:r>
              <a:rPr lang="he-IL" dirty="0"/>
              <a:t>בספרייה שלכם </a:t>
            </a:r>
            <a:r>
              <a:rPr lang="he-IL" dirty="0" err="1"/>
              <a:t>בגיט</a:t>
            </a:r>
            <a:r>
              <a:rPr lang="he-IL" dirty="0"/>
              <a:t> למעלה, לחצו על </a:t>
            </a:r>
            <a:r>
              <a:rPr lang="en-US" dirty="0"/>
              <a:t>clone or download </a:t>
            </a:r>
            <a:r>
              <a:rPr lang="he-IL" dirty="0"/>
              <a:t> והעתיקו את הקישור שמופיע שם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כדי שנוכל להעלות את הקבצים שהוספנו להם </a:t>
            </a:r>
            <a:r>
              <a:rPr lang="en-US" dirty="0"/>
              <a:t>commit </a:t>
            </a:r>
            <a:r>
              <a:rPr lang="he-IL" dirty="0"/>
              <a:t> נצטרך לרשום </a:t>
            </a:r>
          </a:p>
          <a:p>
            <a:pPr lvl="1"/>
            <a:r>
              <a:rPr lang="en-US" dirty="0"/>
              <a:t>git remote add origin </a:t>
            </a:r>
            <a:r>
              <a:rPr lang="en-US" dirty="0">
                <a:solidFill>
                  <a:srgbClr val="FF0000"/>
                </a:solidFill>
              </a:rPr>
              <a:t>remote repository URL</a:t>
            </a:r>
            <a:endParaRPr lang="he-IL" dirty="0">
              <a:solidFill>
                <a:srgbClr val="FF0000"/>
              </a:solidFill>
            </a:endParaRPr>
          </a:p>
          <a:p>
            <a:pPr lvl="1"/>
            <a:r>
              <a:rPr lang="he-IL" dirty="0">
                <a:solidFill>
                  <a:srgbClr val="FF0000"/>
                </a:solidFill>
              </a:rPr>
              <a:t>החליפו את הטקסט האדום בקישור הספרייה שלכם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9B52763-7032-4B0E-A651-D4B998F6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B322D40-C0AB-4C2D-AEFC-8EAFF0D6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he-IL" smtClean="0"/>
              <a:pPr/>
              <a:t>19</a:t>
            </a:fld>
            <a:endParaRPr lang="he-IL" dirty="0"/>
          </a:p>
        </p:txBody>
      </p:sp>
      <p:pic>
        <p:nvPicPr>
          <p:cNvPr id="9219" name="Picture 3" descr="Copy remote repository URL field">
            <a:extLst>
              <a:ext uri="{FF2B5EF4-FFF2-40B4-BE49-F238E27FC236}">
                <a16:creationId xmlns:a16="http://schemas.microsoft.com/office/drawing/2014/main" id="{8F29F9D6-4792-467E-8205-D93AFE18C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96" y="2715038"/>
            <a:ext cx="8064896" cy="169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9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r" rtl="1"/>
            <a:r>
              <a:rPr lang="en-US" dirty="0"/>
              <a:t>Git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e-IL" dirty="0">
                <a:latin typeface="David" pitchFamily="34" charset="-79"/>
              </a:rPr>
              <a:t>היא מערכת ניהול גרסאות מבוזרת. המערכת נוצרה בשנת 2005 על ידי </a:t>
            </a:r>
            <a:r>
              <a:rPr lang="he-IL" b="1" dirty="0" err="1">
                <a:latin typeface="David" pitchFamily="34" charset="-79"/>
              </a:rPr>
              <a:t>לינוס</a:t>
            </a:r>
            <a:r>
              <a:rPr lang="he-IL" b="1" dirty="0">
                <a:latin typeface="David" pitchFamily="34" charset="-79"/>
              </a:rPr>
              <a:t> </a:t>
            </a:r>
            <a:r>
              <a:rPr lang="he-IL" b="1" dirty="0" err="1">
                <a:latin typeface="David" pitchFamily="34" charset="-79"/>
              </a:rPr>
              <a:t>טורבאלדס</a:t>
            </a:r>
            <a:r>
              <a:rPr lang="he-IL" b="1" dirty="0">
                <a:latin typeface="David" pitchFamily="34" charset="-79"/>
              </a:rPr>
              <a:t> </a:t>
            </a:r>
            <a:r>
              <a:rPr lang="he-IL" dirty="0">
                <a:latin typeface="David" pitchFamily="34" charset="-79"/>
              </a:rPr>
              <a:t>כדי לנהל את קוד המקור של לינוקס וכיום היא אחת ממערכות ניהול הגרסאות הנפוצות בעולם.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e-IL" dirty="0"/>
              <a:t>בעזרת כלי הזה אנו יכולים לנהל גרסאות קוד, לעבוד בצוותים, ולאחד מצבים שונים של עבודה.</a:t>
            </a:r>
            <a:endParaRPr lang="he-IL" dirty="0">
              <a:latin typeface="David" pitchFamily="34" charset="-79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e-IL" dirty="0">
                <a:latin typeface="David" pitchFamily="34" charset="-79"/>
              </a:rPr>
              <a:t>שימוש יעיל של בקרת גרסאות היא מיומנות חשובה ומועילה עבור כל מפתח תוכנה ובמיוחד אם יש יותר ממפתח אחד שמעורב בפרויקט.</a:t>
            </a:r>
            <a:endParaRPr lang="en-US" dirty="0">
              <a:latin typeface="David" pitchFamily="34" charset="-79"/>
            </a:endParaRPr>
          </a:p>
          <a:p>
            <a:r>
              <a:rPr lang="he-IL" dirty="0"/>
              <a:t>בעבר, בכל חברת תוכנה היה אחראי על איחוד גרסאות וניהולם, מאז </a:t>
            </a:r>
            <a:r>
              <a:rPr lang="he-IL" dirty="0" err="1"/>
              <a:t>שהגיט</a:t>
            </a:r>
            <a:r>
              <a:rPr lang="he-IL" dirty="0"/>
              <a:t> נכנס לשימוש, ניהול הגרסאות נעשה בצורה אוטומטית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26BC38D9-422E-48D0-B473-13163902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 dirty="0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36A53ED1-1559-46F3-89DE-1D8D962C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he-IL" smtClean="0"/>
              <a:pPr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D9FC87-2084-453A-8415-8F5D5889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קישור בין הספרייה לפרויקט – כמעט סיימנו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7C4E41-C68D-453D-AAAF-C430692BA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/>
          <a:lstStyle/>
          <a:p>
            <a:r>
              <a:rPr lang="he-IL" dirty="0"/>
              <a:t>כדי שהקישור שהוספנו לתיקייה יאושר נשתמש בפקודה </a:t>
            </a:r>
            <a:r>
              <a:rPr lang="en-US" dirty="0"/>
              <a:t>remote -v</a:t>
            </a:r>
            <a:endParaRPr lang="he-IL" dirty="0"/>
          </a:p>
          <a:p>
            <a:pPr lvl="1"/>
            <a:r>
              <a:rPr lang="en-US" dirty="0"/>
              <a:t>git remote –v	</a:t>
            </a:r>
            <a:endParaRPr lang="he-IL" dirty="0"/>
          </a:p>
          <a:p>
            <a:r>
              <a:rPr lang="he-IL" dirty="0"/>
              <a:t>בשלב האחרון יש להעלות את התיקייה </a:t>
            </a:r>
            <a:r>
              <a:rPr lang="he-IL" dirty="0" err="1"/>
              <a:t>לגיט</a:t>
            </a:r>
            <a:r>
              <a:rPr lang="he-IL" dirty="0"/>
              <a:t> ע"י הפקודה הבאה:</a:t>
            </a:r>
          </a:p>
          <a:p>
            <a:pPr lvl="1"/>
            <a:r>
              <a:rPr lang="en-US" dirty="0"/>
              <a:t>git push origin master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9B52763-7032-4B0E-A651-D4B998F6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B322D40-C0AB-4C2D-AEFC-8EAFF0D6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he-IL" smtClean="0"/>
              <a:pPr/>
              <a:t>20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297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D9FC87-2084-453A-8415-8F5D5889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סיכום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7C4E41-C68D-453D-AAAF-C430692BA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/>
          <a:lstStyle/>
          <a:p>
            <a:r>
              <a:rPr lang="he-IL" dirty="0"/>
              <a:t>נרשמנו </a:t>
            </a:r>
            <a:r>
              <a:rPr lang="he-IL" dirty="0" err="1"/>
              <a:t>לגיט</a:t>
            </a:r>
            <a:endParaRPr lang="he-IL" dirty="0"/>
          </a:p>
          <a:p>
            <a:r>
              <a:rPr lang="he-IL" dirty="0"/>
              <a:t>התקנו </a:t>
            </a:r>
            <a:r>
              <a:rPr lang="en-US" dirty="0"/>
              <a:t>NPM</a:t>
            </a:r>
            <a:r>
              <a:rPr lang="he-IL" dirty="0"/>
              <a:t> , </a:t>
            </a:r>
            <a:r>
              <a:rPr lang="en-US" dirty="0"/>
              <a:t>NODE</a:t>
            </a:r>
            <a:r>
              <a:rPr lang="he-IL" dirty="0"/>
              <a:t>, </a:t>
            </a:r>
            <a:r>
              <a:rPr lang="en-US" dirty="0"/>
              <a:t>NG2</a:t>
            </a:r>
            <a:r>
              <a:rPr lang="he-IL" dirty="0"/>
              <a:t>, </a:t>
            </a:r>
            <a:r>
              <a:rPr lang="en-US" dirty="0"/>
              <a:t>VISUALCODE</a:t>
            </a:r>
            <a:endParaRPr lang="he-IL" dirty="0"/>
          </a:p>
          <a:p>
            <a:r>
              <a:rPr lang="he-IL" dirty="0"/>
              <a:t>פתחנו פרויקט </a:t>
            </a:r>
          </a:p>
          <a:p>
            <a:r>
              <a:rPr lang="he-IL" dirty="0"/>
              <a:t>פתחנו ספרייה </a:t>
            </a:r>
            <a:r>
              <a:rPr lang="he-IL" dirty="0" err="1"/>
              <a:t>בגיט</a:t>
            </a:r>
            <a:endParaRPr lang="he-IL" dirty="0"/>
          </a:p>
          <a:p>
            <a:r>
              <a:rPr lang="he-IL" dirty="0"/>
              <a:t>הוספנו את הפרויקט לספריה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9B52763-7032-4B0E-A651-D4B998F6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B322D40-C0AB-4C2D-AEFC-8EAFF0D6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he-IL" smtClean="0"/>
              <a:pPr/>
              <a:t>21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2519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D9FC87-2084-453A-8415-8F5D5889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שבוע הבא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7C4E41-C68D-453D-AAAF-C430692BA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/>
          <a:lstStyle/>
          <a:p>
            <a:r>
              <a:rPr lang="he-IL" dirty="0"/>
              <a:t>נרחיב על </a:t>
            </a:r>
            <a:r>
              <a:rPr lang="en-US" dirty="0"/>
              <a:t>angular2</a:t>
            </a:r>
            <a:r>
              <a:rPr lang="he-IL" dirty="0"/>
              <a:t> ועל כל מרכיביו</a:t>
            </a:r>
          </a:p>
          <a:p>
            <a:pPr lvl="1"/>
            <a:r>
              <a:rPr lang="en-US" dirty="0"/>
              <a:t>Module</a:t>
            </a:r>
          </a:p>
          <a:p>
            <a:pPr lvl="1"/>
            <a:r>
              <a:rPr lang="en-US" dirty="0"/>
              <a:t>Component</a:t>
            </a:r>
            <a:endParaRPr lang="he-IL" dirty="0"/>
          </a:p>
          <a:p>
            <a:pPr lvl="2"/>
            <a:r>
              <a:rPr lang="en-US" dirty="0" err="1"/>
              <a:t>ngIf</a:t>
            </a:r>
            <a:endParaRPr lang="en-US" dirty="0"/>
          </a:p>
          <a:p>
            <a:pPr lvl="2"/>
            <a:r>
              <a:rPr lang="en-US" dirty="0" err="1"/>
              <a:t>ngFor</a:t>
            </a:r>
            <a:endParaRPr lang="en-US" dirty="0"/>
          </a:p>
          <a:p>
            <a:pPr lvl="2"/>
            <a:r>
              <a:rPr lang="en-US" dirty="0"/>
              <a:t>Input</a:t>
            </a:r>
          </a:p>
          <a:p>
            <a:pPr lvl="2"/>
            <a:r>
              <a:rPr lang="en-US" dirty="0"/>
              <a:t>Output</a:t>
            </a:r>
            <a:endParaRPr lang="he-IL" dirty="0"/>
          </a:p>
          <a:p>
            <a:pPr lvl="2"/>
            <a:r>
              <a:rPr lang="en-US" dirty="0"/>
              <a:t>Form</a:t>
            </a:r>
          </a:p>
          <a:p>
            <a:pPr lvl="1"/>
            <a:r>
              <a:rPr lang="en-US" dirty="0"/>
              <a:t>Services</a:t>
            </a:r>
            <a:endParaRPr lang="he-IL" dirty="0"/>
          </a:p>
          <a:p>
            <a:pPr lvl="1"/>
            <a:r>
              <a:rPr lang="en-US" dirty="0"/>
              <a:t>Router</a:t>
            </a:r>
          </a:p>
          <a:p>
            <a:pPr marL="274320" lvl="1" indent="0">
              <a:buNone/>
            </a:pPr>
            <a:endParaRPr lang="he-IL" dirty="0"/>
          </a:p>
          <a:p>
            <a:pPr lvl="1"/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9B52763-7032-4B0E-A651-D4B998F6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B322D40-C0AB-4C2D-AEFC-8EAFF0D6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he-IL" smtClean="0"/>
              <a:pPr/>
              <a:t>22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0126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r" rtl="1"/>
            <a:r>
              <a:rPr lang="en-US" dirty="0"/>
              <a:t>GitHub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>
            <a:norm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David" pitchFamily="34" charset="-79"/>
              </a:rPr>
              <a:t>GitHub</a:t>
            </a:r>
            <a:r>
              <a:rPr lang="he-IL" dirty="0">
                <a:latin typeface="David" pitchFamily="34" charset="-79"/>
              </a:rPr>
              <a:t> הוא שרות</a:t>
            </a:r>
            <a:r>
              <a:rPr lang="en-US" dirty="0">
                <a:latin typeface="David" pitchFamily="34" charset="-79"/>
              </a:rPr>
              <a:t>git </a:t>
            </a:r>
            <a:r>
              <a:rPr lang="he-IL" dirty="0">
                <a:latin typeface="David" pitchFamily="34" charset="-79"/>
              </a:rPr>
              <a:t> אונליין הפופולרי בעולם.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David" pitchFamily="34" charset="-79"/>
              </a:rPr>
              <a:t>השירות הוא חינמי בתצורת קוד פתוח. כלומר – כל הקוד שננהל שם הוא משותף לכל העולם, כמו שאחרים יכולים להשתמש בקוד שלכם גם אתם יכולים להשתמש בקוד של אחרים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David" pitchFamily="34" charset="-79"/>
              </a:rPr>
              <a:t>משמש כמערכת ניהול </a:t>
            </a:r>
            <a:r>
              <a:rPr lang="he-IL" dirty="0" err="1">
                <a:latin typeface="David" pitchFamily="34" charset="-79"/>
              </a:rPr>
              <a:t>פרוייקטי</a:t>
            </a:r>
            <a:r>
              <a:rPr lang="he-IL" dirty="0">
                <a:latin typeface="David" pitchFamily="34" charset="-79"/>
              </a:rPr>
              <a:t> תוכנה, רשת חברתית, מקום לקוד פתוח, ועוד. </a:t>
            </a:r>
            <a:endParaRPr lang="en-US" dirty="0">
              <a:latin typeface="David" pitchFamily="34" charset="-79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David" pitchFamily="34" charset="-79"/>
              </a:rPr>
              <a:t>בקורס נשתמש ב-</a:t>
            </a:r>
            <a:r>
              <a:rPr lang="en-US" dirty="0" err="1">
                <a:latin typeface="David" pitchFamily="34" charset="-79"/>
              </a:rPr>
              <a:t>github</a:t>
            </a:r>
            <a:r>
              <a:rPr lang="en-US" dirty="0">
                <a:latin typeface="David" pitchFamily="34" charset="-79"/>
              </a:rPr>
              <a:t> </a:t>
            </a:r>
            <a:r>
              <a:rPr lang="he-IL" dirty="0">
                <a:latin typeface="David" pitchFamily="34" charset="-79"/>
              </a:rPr>
              <a:t> בצורה נרחבת.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David" pitchFamily="34" charset="-79"/>
              </a:rPr>
              <a:t>בהמשך הקורס נעמיק בבקרת תצורה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26BC38D9-422E-48D0-B473-13163902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 dirty="0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36A53ED1-1559-46F3-89DE-1D8D962C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he-IL" smtClean="0"/>
              <a:pPr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2445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r" rtl="1"/>
            <a:r>
              <a:rPr lang="en-US" dirty="0"/>
              <a:t>Git</a:t>
            </a:r>
            <a:r>
              <a:rPr lang="he-IL" dirty="0"/>
              <a:t> התקנה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>
            <a:norm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David" pitchFamily="34" charset="-79"/>
              </a:rPr>
              <a:t>התקן את </a:t>
            </a:r>
            <a:r>
              <a:rPr lang="en-US" dirty="0">
                <a:latin typeface="David" pitchFamily="34" charset="-79"/>
              </a:rPr>
              <a:t>git </a:t>
            </a:r>
            <a:r>
              <a:rPr lang="he-IL" dirty="0">
                <a:latin typeface="David" pitchFamily="34" charset="-79"/>
              </a:rPr>
              <a:t> בקישור:	        </a:t>
            </a:r>
            <a:r>
              <a:rPr lang="en-US" dirty="0">
                <a:latin typeface="David" pitchFamily="34" charset="-79"/>
              </a:rPr>
              <a:t>https://git-scm.com/downloads   </a:t>
            </a:r>
            <a:endParaRPr lang="he-IL" dirty="0">
              <a:latin typeface="David" pitchFamily="34" charset="-79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David" pitchFamily="34" charset="-79"/>
              </a:rPr>
              <a:t>או השתמש ב- </a:t>
            </a:r>
            <a:r>
              <a:rPr lang="en-US" dirty="0">
                <a:latin typeface="David" pitchFamily="34" charset="-79"/>
              </a:rPr>
              <a:t>command line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David" pitchFamily="34" charset="-79"/>
              </a:rPr>
              <a:t>צור חשבון  ב- (</a:t>
            </a:r>
            <a:r>
              <a:rPr lang="en-US" dirty="0" err="1">
                <a:latin typeface="David" pitchFamily="34" charset="-79"/>
              </a:rPr>
              <a:t>Github</a:t>
            </a:r>
            <a:r>
              <a:rPr lang="en-US" dirty="0">
                <a:latin typeface="David" pitchFamily="34" charset="-79"/>
              </a:rPr>
              <a:t> </a:t>
            </a:r>
            <a:r>
              <a:rPr lang="he-IL" dirty="0">
                <a:latin typeface="David" pitchFamily="34" charset="-79"/>
              </a:rPr>
              <a:t> חינם) בקישור: 	    </a:t>
            </a:r>
            <a:r>
              <a:rPr lang="en-US" dirty="0">
                <a:latin typeface="David" pitchFamily="34" charset="-79"/>
                <a:hlinkClick r:id="rId3"/>
              </a:rPr>
              <a:t>https://github.com</a:t>
            </a:r>
            <a:endParaRPr lang="he-IL" dirty="0">
              <a:latin typeface="David" pitchFamily="34" charset="-79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David" pitchFamily="34" charset="-79"/>
              </a:rPr>
              <a:t>כדי לבדוק האם ההתקנה הצליחה, כתבו ב</a:t>
            </a:r>
            <a:r>
              <a:rPr lang="en-US" dirty="0">
                <a:latin typeface="David" pitchFamily="34" charset="-79"/>
              </a:rPr>
              <a:t>command line </a:t>
            </a:r>
            <a:r>
              <a:rPr lang="he-IL" dirty="0">
                <a:latin typeface="David" pitchFamily="34" charset="-79"/>
              </a:rPr>
              <a:t> </a:t>
            </a:r>
            <a:r>
              <a:rPr lang="en-US" dirty="0">
                <a:latin typeface="David" pitchFamily="34" charset="-79"/>
              </a:rPr>
              <a:t>		git –version</a:t>
            </a:r>
            <a:endParaRPr lang="he-IL" dirty="0">
              <a:latin typeface="David" pitchFamily="34" charset="-79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David" pitchFamily="34" charset="-79"/>
              </a:rPr>
              <a:t>אם לא מותקן, נסו להפעיל את המחשב מחדש.</a:t>
            </a:r>
            <a:endParaRPr lang="en-US" dirty="0">
              <a:latin typeface="David" pitchFamily="34" charset="-79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David" pitchFamily="34" charset="-79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latin typeface="David" pitchFamily="34" charset="-79"/>
            </a:endParaRP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26BC38D9-422E-48D0-B473-13163902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 dirty="0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36A53ED1-1559-46F3-89DE-1D8D962C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he-IL" smtClean="0"/>
              <a:pPr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342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r" rtl="1"/>
            <a:r>
              <a:rPr lang="en-US" dirty="0"/>
              <a:t>node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>
            <a:norm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David" pitchFamily="34" charset="-79"/>
              </a:rPr>
              <a:t>NodeJS </a:t>
            </a:r>
            <a:r>
              <a:rPr lang="he-IL" dirty="0">
                <a:latin typeface="David" pitchFamily="34" charset="-79"/>
              </a:rPr>
              <a:t> היא סביבת זמן ריצה שפותחה ב</a:t>
            </a:r>
            <a:r>
              <a:rPr lang="en-US" dirty="0">
                <a:latin typeface="David" pitchFamily="34" charset="-79"/>
              </a:rPr>
              <a:t>C++ </a:t>
            </a:r>
            <a:r>
              <a:rPr lang="he-IL" dirty="0">
                <a:latin typeface="David" pitchFamily="34" charset="-79"/>
              </a:rPr>
              <a:t> ומבוססת על מנוע </a:t>
            </a:r>
            <a:r>
              <a:rPr lang="en-US" dirty="0">
                <a:latin typeface="David" pitchFamily="34" charset="-79"/>
              </a:rPr>
              <a:t>V8 </a:t>
            </a:r>
            <a:r>
              <a:rPr lang="he-IL" dirty="0">
                <a:latin typeface="David" pitchFamily="34" charset="-79"/>
              </a:rPr>
              <a:t>של גוגל, ומשתמשת ב</a:t>
            </a:r>
            <a:r>
              <a:rPr lang="en-US" dirty="0" err="1">
                <a:latin typeface="David" pitchFamily="34" charset="-79"/>
              </a:rPr>
              <a:t>Javascript</a:t>
            </a:r>
            <a:r>
              <a:rPr lang="en-US" dirty="0">
                <a:latin typeface="David" pitchFamily="34" charset="-79"/>
              </a:rPr>
              <a:t> </a:t>
            </a:r>
            <a:r>
              <a:rPr lang="he-IL" dirty="0">
                <a:latin typeface="David" pitchFamily="34" charset="-79"/>
              </a:rPr>
              <a:t> כשפה המרכזית בה.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David" pitchFamily="34" charset="-79"/>
              </a:rPr>
              <a:t>התכנות ב - </a:t>
            </a:r>
            <a:r>
              <a:rPr lang="en-US" dirty="0">
                <a:latin typeface="David" pitchFamily="34" charset="-79"/>
              </a:rPr>
              <a:t>NodeJS </a:t>
            </a:r>
            <a:r>
              <a:rPr lang="he-IL" dirty="0">
                <a:latin typeface="David" pitchFamily="34" charset="-79"/>
              </a:rPr>
              <a:t> הוא "מונחה אירועים", כל מה שקורה הוא דינאמי וניתן לתת מענה בזמן אמת לכל דבר, זה מה שהופך את </a:t>
            </a:r>
            <a:r>
              <a:rPr lang="en-US" dirty="0">
                <a:latin typeface="David" pitchFamily="34" charset="-79"/>
              </a:rPr>
              <a:t>NodeJS </a:t>
            </a:r>
            <a:r>
              <a:rPr lang="he-IL" dirty="0">
                <a:latin typeface="David" pitchFamily="34" charset="-79"/>
              </a:rPr>
              <a:t> לפופולארית ויעילה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/>
              <a:t>יכנס לאתר </a:t>
            </a:r>
            <a:r>
              <a:rPr lang="en-US" u="sng" dirty="0">
                <a:hlinkClick r:id="rId3"/>
              </a:rPr>
              <a:t>https://nodejs.org/</a:t>
            </a:r>
            <a:r>
              <a:rPr lang="en-US" dirty="0"/>
              <a:t> </a:t>
            </a:r>
            <a:r>
              <a:rPr lang="he-IL" dirty="0"/>
              <a:t>ונראה את המסך הבא:</a:t>
            </a:r>
            <a:br>
              <a:rPr lang="he-IL" dirty="0"/>
            </a:br>
            <a:endParaRPr lang="en-US" dirty="0">
              <a:latin typeface="David" pitchFamily="34" charset="-79"/>
            </a:endParaRP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26BC38D9-422E-48D0-B473-13163902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 dirty="0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36A53ED1-1559-46F3-89DE-1D8D962C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he-IL" smtClean="0"/>
              <a:pPr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1454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r" rtl="1"/>
            <a:r>
              <a:rPr lang="en-US" dirty="0" err="1"/>
              <a:t>nodejs</a:t>
            </a:r>
            <a:r>
              <a:rPr lang="he-IL" dirty="0"/>
              <a:t> הורדה והתקנה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26BC38D9-422E-48D0-B473-13163902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 dirty="0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36A53ED1-1559-46F3-89DE-1D8D962C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he-IL" smtClean="0"/>
              <a:pPr/>
              <a:t>6</a:t>
            </a:fld>
            <a:endParaRPr lang="he-IL" dirty="0"/>
          </a:p>
        </p:txBody>
      </p:sp>
      <p:pic>
        <p:nvPicPr>
          <p:cNvPr id="6" name="Picture 2" descr="NodeJS מהבסיס  - הקדמה">
            <a:extLst>
              <a:ext uri="{FF2B5EF4-FFF2-40B4-BE49-F238E27FC236}">
                <a16:creationId xmlns:a16="http://schemas.microsoft.com/office/drawing/2014/main" id="{8B2F3159-34CD-4EF8-925A-B1A848FDD7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56" y="1630542"/>
            <a:ext cx="8136903" cy="477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69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r" rtl="1"/>
            <a:r>
              <a:rPr lang="en-US" dirty="0"/>
              <a:t>node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>
            <a:normAutofit fontScale="92500" lnSpcReduction="20000"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/>
              <a:t>האתר נותן לנו 2 בחירות להורדה, אחת מהן זה הגרסה החדשה ביותר והשנייה זה גרסת </a:t>
            </a:r>
            <a:r>
              <a:rPr lang="en-US" dirty="0"/>
              <a:t>LTS </a:t>
            </a:r>
            <a:r>
              <a:rPr lang="he-IL" dirty="0"/>
              <a:t> יותר ישנה</a:t>
            </a:r>
            <a:br>
              <a:rPr lang="he-IL" dirty="0"/>
            </a:br>
            <a:r>
              <a:rPr lang="en-US" dirty="0"/>
              <a:t>LTS </a:t>
            </a:r>
            <a:r>
              <a:rPr lang="he-IL" dirty="0"/>
              <a:t> זה ראשי תיבות ל- </a:t>
            </a:r>
            <a:r>
              <a:rPr lang="en-US" dirty="0"/>
              <a:t>Long Term Service, </a:t>
            </a:r>
            <a:r>
              <a:rPr lang="he-IL" dirty="0"/>
              <a:t> זאת אומרת שהגרסה הזאת תקבל עדכונים לאורך זמן, לכן עדיף להוריד את גרסת ה</a:t>
            </a:r>
            <a:r>
              <a:rPr lang="en-US" dirty="0"/>
              <a:t>LTS </a:t>
            </a:r>
            <a:r>
              <a:rPr lang="he-IL" dirty="0"/>
              <a:t>על פני הגרסה החדשה ביותר</a:t>
            </a:r>
            <a:br>
              <a:rPr lang="he-IL" dirty="0"/>
            </a:br>
            <a:br>
              <a:rPr lang="he-IL" dirty="0"/>
            </a:br>
            <a:br>
              <a:rPr lang="he-IL" dirty="0"/>
            </a:br>
            <a:r>
              <a:rPr lang="he-IL" dirty="0"/>
              <a:t>לאחר שהורדתם לחצו על הקובץ(או תחפשו אותו בתיקיית ההורדות שלכם ותלחצו עליו פעמיים) ותעברו את שלב ההתקנה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/>
              <a:t>ההתקנה תתקין לכם את </a:t>
            </a:r>
            <a:r>
              <a:rPr lang="en-US" dirty="0"/>
              <a:t> NodeJS </a:t>
            </a:r>
            <a:r>
              <a:rPr lang="he-IL" dirty="0"/>
              <a:t>ואת </a:t>
            </a:r>
            <a:r>
              <a:rPr lang="en-US" dirty="0"/>
              <a:t>NPM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NPM </a:t>
            </a:r>
            <a:r>
              <a:rPr lang="he-IL" dirty="0"/>
              <a:t>זה ראשי תיבות ל</a:t>
            </a:r>
            <a:r>
              <a:rPr lang="en-US" dirty="0"/>
              <a:t>Node Package Manager, </a:t>
            </a:r>
            <a:r>
              <a:rPr lang="he-IL" dirty="0"/>
              <a:t> ובעזרתו נוכל להתקין מודולים לפרויקט ה</a:t>
            </a:r>
            <a:r>
              <a:rPr lang="en-US" dirty="0"/>
              <a:t>NodeJS </a:t>
            </a:r>
            <a:r>
              <a:rPr lang="he-IL" dirty="0"/>
              <a:t>שלנו, ליצור פרויקטים ועוד(תוכלו לקרוא עוד על </a:t>
            </a:r>
            <a:r>
              <a:rPr lang="en-US" dirty="0"/>
              <a:t> NPM </a:t>
            </a:r>
            <a:r>
              <a:rPr lang="he-IL" u="sng" dirty="0">
                <a:hlinkClick r:id="rId3"/>
              </a:rPr>
              <a:t>כאן</a:t>
            </a:r>
            <a:r>
              <a:rPr lang="he-IL" dirty="0"/>
              <a:t>)</a:t>
            </a:r>
            <a:br>
              <a:rPr lang="he-IL" dirty="0"/>
            </a:br>
            <a:br>
              <a:rPr lang="en-US" dirty="0"/>
            </a:br>
            <a:br>
              <a:rPr lang="he-IL" dirty="0"/>
            </a:br>
            <a:endParaRPr lang="en-US" dirty="0">
              <a:latin typeface="David" pitchFamily="34" charset="-79"/>
            </a:endParaRP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26BC38D9-422E-48D0-B473-13163902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 dirty="0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36A53ED1-1559-46F3-89DE-1D8D962C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he-IL" smtClean="0"/>
              <a:pPr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2764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r" rtl="1"/>
            <a:r>
              <a:rPr lang="en-US" dirty="0"/>
              <a:t>Angular2.x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>
            <a:normAutofit lnSpcReduction="10000"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David" pitchFamily="34" charset="-79"/>
              </a:rPr>
              <a:t>Angular 2.x</a:t>
            </a:r>
            <a:r>
              <a:rPr lang="he-IL" dirty="0">
                <a:latin typeface="David" pitchFamily="34" charset="-79"/>
              </a:rPr>
              <a:t> היא תשתית תוכנה (</a:t>
            </a:r>
            <a:r>
              <a:rPr lang="en-US" dirty="0">
                <a:latin typeface="David" pitchFamily="34" charset="-79"/>
              </a:rPr>
              <a:t>framework</a:t>
            </a:r>
            <a:r>
              <a:rPr lang="he-IL" dirty="0">
                <a:latin typeface="David" pitchFamily="34" charset="-79"/>
              </a:rPr>
              <a:t>) בקוד פתוח ליישומי רשת.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David" pitchFamily="34" charset="-79"/>
              </a:rPr>
              <a:t>Angular 2.x</a:t>
            </a:r>
            <a:r>
              <a:rPr lang="he-IL" dirty="0">
                <a:latin typeface="David" pitchFamily="34" charset="-79"/>
              </a:rPr>
              <a:t> מייצרת יישומי רשת בתשתית </a:t>
            </a:r>
            <a:r>
              <a:rPr lang="en-US" dirty="0">
                <a:latin typeface="David" pitchFamily="34" charset="-79"/>
              </a:rPr>
              <a:t>SPA</a:t>
            </a:r>
            <a:r>
              <a:rPr lang="he-IL" dirty="0">
                <a:latin typeface="David" pitchFamily="34" charset="-79"/>
              </a:rPr>
              <a:t> (</a:t>
            </a:r>
            <a:r>
              <a:rPr lang="en-US" dirty="0">
                <a:latin typeface="David" pitchFamily="34" charset="-79"/>
              </a:rPr>
              <a:t>Single Page Application</a:t>
            </a:r>
            <a:r>
              <a:rPr lang="he-IL" dirty="0">
                <a:latin typeface="David" pitchFamily="34" charset="-79"/>
              </a:rPr>
              <a:t>), מטרת </a:t>
            </a:r>
            <a:r>
              <a:rPr lang="en-US" dirty="0">
                <a:latin typeface="David" pitchFamily="34" charset="-79"/>
              </a:rPr>
              <a:t>SPA</a:t>
            </a:r>
            <a:r>
              <a:rPr lang="he-IL" dirty="0">
                <a:latin typeface="David" pitchFamily="34" charset="-79"/>
              </a:rPr>
              <a:t> הוא לתת חווית משתמש מהירה וזורמת יותר, האפליקציה נטענת פעם אחת בבקשת הדף ולאחר מכן מבצעת רק פניות </a:t>
            </a:r>
            <a:r>
              <a:rPr lang="en-US" dirty="0">
                <a:latin typeface="David" pitchFamily="34" charset="-79"/>
              </a:rPr>
              <a:t>AJAX</a:t>
            </a:r>
            <a:r>
              <a:rPr lang="he-IL" dirty="0">
                <a:latin typeface="David" pitchFamily="34" charset="-79"/>
              </a:rPr>
              <a:t> לשרת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David" pitchFamily="34" charset="-79"/>
              </a:rPr>
              <a:t>השפה פותחה ומתוחזקת ע"י </a:t>
            </a:r>
            <a:r>
              <a:rPr lang="en-US" dirty="0">
                <a:latin typeface="David" pitchFamily="34" charset="-79"/>
              </a:rPr>
              <a:t>Google</a:t>
            </a:r>
            <a:r>
              <a:rPr lang="he-IL" dirty="0">
                <a:latin typeface="David" pitchFamily="34" charset="-79"/>
              </a:rPr>
              <a:t>, היא אחראית גם לתעד את השפה.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David" pitchFamily="34" charset="-79"/>
              </a:rPr>
              <a:t>Microsoft </a:t>
            </a:r>
            <a:r>
              <a:rPr lang="he-IL" dirty="0">
                <a:latin typeface="David" pitchFamily="34" charset="-79"/>
              </a:rPr>
              <a:t> מפתחת את סביבת העבודה לשפה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David" pitchFamily="34" charset="-79"/>
              </a:rPr>
              <a:t>סביבת עבודה זו נקראת </a:t>
            </a:r>
            <a:r>
              <a:rPr lang="en-US" dirty="0">
                <a:latin typeface="David" pitchFamily="34" charset="-79"/>
              </a:rPr>
              <a:t>visual code</a:t>
            </a:r>
            <a:r>
              <a:rPr lang="he-IL" dirty="0">
                <a:latin typeface="David" pitchFamily="34" charset="-79"/>
              </a:rPr>
              <a:t> והיא מותאמת לפיתוח בשפה עם שימוש ב</a:t>
            </a:r>
            <a:r>
              <a:rPr lang="en-US" dirty="0" err="1">
                <a:latin typeface="David" pitchFamily="34" charset="-79"/>
              </a:rPr>
              <a:t>github</a:t>
            </a:r>
            <a:endParaRPr lang="en-US" dirty="0">
              <a:latin typeface="David" pitchFamily="34" charset="-79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David" pitchFamily="34" charset="-79"/>
            </a:endParaRP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26BC38D9-422E-48D0-B473-13163902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 dirty="0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36A53ED1-1559-46F3-89DE-1D8D962C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he-IL" smtClean="0"/>
              <a:pPr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998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r" rtl="1"/>
            <a:r>
              <a:rPr lang="en-US" dirty="0"/>
              <a:t>Angular2.x</a:t>
            </a:r>
            <a:r>
              <a:rPr lang="he-IL" dirty="0"/>
              <a:t> התקנה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>
            <a:norm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David" pitchFamily="34" charset="-79"/>
              </a:rPr>
              <a:t>ל</a:t>
            </a:r>
            <a:r>
              <a:rPr lang="en-US" dirty="0">
                <a:latin typeface="David" pitchFamily="34" charset="-79"/>
              </a:rPr>
              <a:t>ng2 </a:t>
            </a:r>
            <a:r>
              <a:rPr lang="he-IL" dirty="0">
                <a:latin typeface="David" pitchFamily="34" charset="-79"/>
              </a:rPr>
              <a:t> (קיצור ל</a:t>
            </a:r>
            <a:r>
              <a:rPr lang="en-US" dirty="0">
                <a:latin typeface="David" pitchFamily="34" charset="-79"/>
              </a:rPr>
              <a:t>Angular2</a:t>
            </a:r>
            <a:r>
              <a:rPr lang="he-IL" dirty="0">
                <a:latin typeface="David" pitchFamily="34" charset="-79"/>
              </a:rPr>
              <a:t>) יש </a:t>
            </a:r>
            <a:r>
              <a:rPr lang="en-US" dirty="0">
                <a:latin typeface="David" pitchFamily="34" charset="-79"/>
              </a:rPr>
              <a:t>CLI </a:t>
            </a:r>
            <a:r>
              <a:rPr lang="he-IL" dirty="0">
                <a:latin typeface="David" pitchFamily="34" charset="-79"/>
              </a:rPr>
              <a:t> (</a:t>
            </a:r>
            <a:r>
              <a:rPr lang="en-US" dirty="0">
                <a:latin typeface="David" pitchFamily="34" charset="-79"/>
              </a:rPr>
              <a:t>Command Line Interface</a:t>
            </a:r>
            <a:r>
              <a:rPr lang="he-IL" dirty="0">
                <a:latin typeface="David" pitchFamily="34" charset="-79"/>
              </a:rPr>
              <a:t>) ייחודי בעזרתו ניתן ליצור פרויקטים, דפים, שירותים וכו' בצורה קלה.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David" pitchFamily="34" charset="-79"/>
              </a:rPr>
              <a:t>הדף הרשמי של ה</a:t>
            </a:r>
            <a:r>
              <a:rPr lang="en-US" dirty="0">
                <a:latin typeface="David" pitchFamily="34" charset="-79"/>
              </a:rPr>
              <a:t>CLI </a:t>
            </a:r>
            <a:r>
              <a:rPr lang="he-IL" dirty="0">
                <a:latin typeface="David" pitchFamily="34" charset="-79"/>
              </a:rPr>
              <a:t> </a:t>
            </a:r>
            <a:r>
              <a:rPr lang="en-US" dirty="0">
                <a:latin typeface="David" pitchFamily="34" charset="-79"/>
                <a:hlinkClick r:id="rId3"/>
              </a:rPr>
              <a:t>https://github.com/angular/angular-cli</a:t>
            </a:r>
            <a:endParaRPr lang="he-IL" dirty="0">
              <a:latin typeface="David" pitchFamily="34" charset="-79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David" pitchFamily="34" charset="-79"/>
              </a:rPr>
              <a:t>התקנת ה </a:t>
            </a:r>
            <a:r>
              <a:rPr lang="en-US" dirty="0">
                <a:latin typeface="David" pitchFamily="34" charset="-79"/>
              </a:rPr>
              <a:t>CLI</a:t>
            </a:r>
            <a:r>
              <a:rPr lang="he-IL" dirty="0">
                <a:latin typeface="David" pitchFamily="34" charset="-79"/>
              </a:rPr>
              <a:t> בעזרת </a:t>
            </a:r>
            <a:r>
              <a:rPr lang="en-US" dirty="0">
                <a:latin typeface="David" pitchFamily="34" charset="-79"/>
              </a:rPr>
              <a:t>CMD</a:t>
            </a:r>
            <a:r>
              <a:rPr lang="he-IL" dirty="0">
                <a:latin typeface="David" pitchFamily="34" charset="-79"/>
              </a:rPr>
              <a:t> : </a:t>
            </a:r>
            <a:r>
              <a:rPr lang="en-US" dirty="0" err="1">
                <a:latin typeface="David" pitchFamily="34" charset="-79"/>
              </a:rPr>
              <a:t>npm</a:t>
            </a:r>
            <a:r>
              <a:rPr lang="en-US" dirty="0">
                <a:latin typeface="David" pitchFamily="34" charset="-79"/>
              </a:rPr>
              <a:t> install -g @angular/cli</a:t>
            </a:r>
            <a:endParaRPr lang="he-IL" dirty="0">
              <a:latin typeface="David" pitchFamily="34" charset="-79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David" pitchFamily="34" charset="-79"/>
              </a:rPr>
              <a:t>כדי לבדוק אם הותקן כמו שצריך ניתן לכתוב ב</a:t>
            </a:r>
            <a:r>
              <a:rPr lang="en-US" dirty="0">
                <a:latin typeface="David" pitchFamily="34" charset="-79"/>
              </a:rPr>
              <a:t>CMD</a:t>
            </a:r>
            <a:r>
              <a:rPr lang="he-IL" dirty="0">
                <a:latin typeface="David" pitchFamily="34" charset="-79"/>
              </a:rPr>
              <a:t> </a:t>
            </a:r>
            <a:r>
              <a:rPr lang="en-US" dirty="0">
                <a:latin typeface="David" pitchFamily="34" charset="-79"/>
              </a:rPr>
              <a:t>ng –v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David" pitchFamily="34" charset="-79"/>
            </a:endParaRP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26BC38D9-422E-48D0-B473-13163902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 dirty="0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36A53ED1-1559-46F3-89DE-1D8D962C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he-IL" smtClean="0"/>
              <a:pPr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7133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לוח כיתה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73_TF02804846_TF02804846" id="{8B0580FD-73C9-4927-84DB-06C1F007C2BD}" vid="{99AB9091-5C32-4000-AF3B-56265E5E1D27}"/>
    </a:ext>
  </a:extLst>
</a:theme>
</file>

<file path=ppt/theme/theme2.xml><?xml version="1.0" encoding="utf-8"?>
<a:theme xmlns:a="http://schemas.openxmlformats.org/drawingml/2006/main" name="ערכת נושא של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מצגת בתחום החינוך בעיצוב לוח כיתה (מסך רחב)</Template>
  <TotalTime>112</TotalTime>
  <Words>1117</Words>
  <Application>Microsoft Office PowerPoint</Application>
  <PresentationFormat>מותאם אישית</PresentationFormat>
  <Paragraphs>197</Paragraphs>
  <Slides>22</Slides>
  <Notes>12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27" baseType="lpstr">
      <vt:lpstr>Arial</vt:lpstr>
      <vt:lpstr>Consolas</vt:lpstr>
      <vt:lpstr>David</vt:lpstr>
      <vt:lpstr>Tahoma</vt:lpstr>
      <vt:lpstr>לוח כיתה 16x9</vt:lpstr>
      <vt:lpstr>היכרות עם כלי הפיתוח</vt:lpstr>
      <vt:lpstr>Git</vt:lpstr>
      <vt:lpstr>GitHub</vt:lpstr>
      <vt:lpstr>Git התקנה</vt:lpstr>
      <vt:lpstr>node</vt:lpstr>
      <vt:lpstr>nodejs הורדה והתקנה</vt:lpstr>
      <vt:lpstr>node</vt:lpstr>
      <vt:lpstr>Angular2.x</vt:lpstr>
      <vt:lpstr>Angular2.x התקנה</vt:lpstr>
      <vt:lpstr>Angular2.x יצירת פרויקט חדש</vt:lpstr>
      <vt:lpstr>Angular2.x בניית פרויקט ל Production</vt:lpstr>
      <vt:lpstr>Firebase</vt:lpstr>
      <vt:lpstr>Firebase  התקנה</vt:lpstr>
      <vt:lpstr>visual code התקנה</vt:lpstr>
      <vt:lpstr>פתיחת ספרייה בגיט</vt:lpstr>
      <vt:lpstr>פתיחת ספרייה בגיט</vt:lpstr>
      <vt:lpstr>פתיחת ספרייה בגיט</vt:lpstr>
      <vt:lpstr>קישור בין הספרייה לפרויקט</vt:lpstr>
      <vt:lpstr>קישור בין הספרייה לפרויקט</vt:lpstr>
      <vt:lpstr>קישור בין הספרייה לפרויקט – כמעט סיימנו</vt:lpstr>
      <vt:lpstr>סיכום</vt:lpstr>
      <vt:lpstr>שבוע הבא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היכרות עם כלי הפיתוח</dc:title>
  <dc:creator>eran hadad</dc:creator>
  <cp:lastModifiedBy>eran hadad</cp:lastModifiedBy>
  <cp:revision>14</cp:revision>
  <dcterms:created xsi:type="dcterms:W3CDTF">2017-09-26T04:00:58Z</dcterms:created>
  <dcterms:modified xsi:type="dcterms:W3CDTF">2017-09-27T04:38:02Z</dcterms:modified>
</cp:coreProperties>
</file>