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8634dd2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b8634dd28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0240a1e1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a0240a1e1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0240a1e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a0240a1e1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8634dd28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b8634dd28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0240a1e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a0240a1e16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8634dd2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b8634dd28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8634dd2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b8634dd28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0240a1e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a0240a1e16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37857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Final Project Report</a:t>
            </a:r>
            <a:endParaRPr/>
          </a:p>
          <a:p>
            <a:pPr indent="0" lvl="0" marL="0" rtl="0" algn="l">
              <a:lnSpc>
                <a:spcPct val="130000"/>
              </a:lnSpc>
              <a:spcBef>
                <a:spcPts val="0"/>
              </a:spcBef>
              <a:spcAft>
                <a:spcPts val="0"/>
              </a:spcAft>
              <a:buClr>
                <a:schemeClr val="dk1"/>
              </a:buClr>
              <a:buSzPts val="1100"/>
              <a:buFont typeface="Arial"/>
              <a:buNone/>
            </a:pPr>
            <a:r>
              <a:rPr lang="en-US" sz="4150">
                <a:solidFill>
                  <a:schemeClr val="dk1"/>
                </a:solidFill>
              </a:rPr>
              <a:t>Retail Forecasting Project</a:t>
            </a:r>
            <a:endParaRPr sz="4150">
              <a:solidFill>
                <a:schemeClr val="dk1"/>
              </a:solidFill>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02/01/2023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Gao Mo</a:t>
            </a:r>
            <a:endParaRPr sz="4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ctrTitle"/>
          </p:nvPr>
        </p:nvSpPr>
        <p:spPr>
          <a:xfrm>
            <a:off x="0" y="1071575"/>
            <a:ext cx="12192000" cy="57864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lt1"/>
                </a:solidFill>
                <a:latin typeface="Roboto"/>
                <a:ea typeface="Roboto"/>
                <a:cs typeface="Roboto"/>
                <a:sym typeface="Roboto"/>
              </a:rPr>
              <a:t>In summary, by </a:t>
            </a:r>
            <a:r>
              <a:rPr lang="en-US" sz="2300">
                <a:solidFill>
                  <a:schemeClr val="lt1"/>
                </a:solidFill>
                <a:latin typeface="Roboto"/>
                <a:ea typeface="Roboto"/>
                <a:cs typeface="Roboto"/>
                <a:sym typeface="Roboto"/>
              </a:rPr>
              <a:t>comparing</a:t>
            </a:r>
            <a:r>
              <a:rPr lang="en-US" sz="2300">
                <a:solidFill>
                  <a:schemeClr val="lt1"/>
                </a:solidFill>
                <a:latin typeface="Roboto"/>
                <a:ea typeface="Roboto"/>
                <a:cs typeface="Roboto"/>
                <a:sym typeface="Roboto"/>
              </a:rPr>
              <a:t> the model performance, ensemble model has a higher accuracy among all different model selected for this study. Therefore, the recommendation to replace the in-house forecasting model will be Random Forest ensemble model</a:t>
            </a:r>
            <a:endParaRPr sz="2300">
              <a:solidFill>
                <a:schemeClr val="lt1"/>
              </a:solidFill>
              <a:latin typeface="Roboto"/>
              <a:ea typeface="Roboto"/>
              <a:cs typeface="Roboto"/>
              <a:sym typeface="Roboto"/>
            </a:endParaRPr>
          </a:p>
        </p:txBody>
      </p:sp>
      <p:sp>
        <p:nvSpPr>
          <p:cNvPr id="163" name="Google Shape;163;p22"/>
          <p:cNvSpPr txBox="1"/>
          <p:nvPr>
            <p:ph idx="1" type="subTitle"/>
          </p:nvPr>
        </p:nvSpPr>
        <p:spPr>
          <a:xfrm>
            <a:off x="189050" y="0"/>
            <a:ext cx="6459000" cy="92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b="1" lang="en-US" sz="4000">
                <a:solidFill>
                  <a:srgbClr val="FF6600"/>
                </a:solidFill>
              </a:rPr>
              <a:t>Summary</a:t>
            </a:r>
            <a:endParaRPr b="1" sz="4000">
              <a:solidFill>
                <a:srgbClr val="FF6600"/>
              </a:solidFill>
            </a:endParaRPr>
          </a:p>
        </p:txBody>
      </p:sp>
      <p:pic>
        <p:nvPicPr>
          <p:cNvPr id="164" name="Google Shape;164;p2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170" name="Google Shape;170;p2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71" name="Google Shape;171;p2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2800">
              <a:solidFill>
                <a:srgbClr val="FF6600"/>
              </a:solidFill>
            </a:endParaRPr>
          </a:p>
          <a:p>
            <a:pPr indent="0" lvl="0" marL="457200" rtl="0" algn="just">
              <a:lnSpc>
                <a:spcPct val="90000"/>
              </a:lnSpc>
              <a:spcBef>
                <a:spcPts val="1000"/>
              </a:spcBef>
              <a:spcAft>
                <a:spcPts val="0"/>
              </a:spcAft>
              <a:buClr>
                <a:srgbClr val="FF6600"/>
              </a:buClr>
              <a:buSzPts val="2800"/>
              <a:buNone/>
            </a:pPr>
            <a:r>
              <a:rPr lang="en-US" sz="2800">
                <a:solidFill>
                  <a:srgbClr val="FF6600"/>
                </a:solidFill>
              </a:rPr>
              <a:t>   Model Deliverables</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Model Selection</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Model Performance</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Feature Importance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0" y="1071575"/>
            <a:ext cx="12192000" cy="5786400"/>
          </a:xfrm>
          <a:prstGeom prst="rect">
            <a:avLst/>
          </a:prstGeom>
          <a:solidFill>
            <a:srgbClr val="3B3B3B"/>
          </a:solidFill>
          <a:ln>
            <a:noFill/>
          </a:ln>
        </p:spPr>
        <p:txBody>
          <a:bodyPr anchorCtr="0" anchor="ctr" bIns="45700" lIns="91425" spcFirstLastPara="1" rIns="91425" wrap="square" tIns="45700">
            <a:normAutofit/>
          </a:bodyPr>
          <a:lstStyle/>
          <a:p>
            <a:pPr indent="-400050" lvl="0" marL="457200" rtl="0" algn="ctr">
              <a:lnSpc>
                <a:spcPct val="115000"/>
              </a:lnSpc>
              <a:spcBef>
                <a:spcPts val="0"/>
              </a:spcBef>
              <a:spcAft>
                <a:spcPts val="0"/>
              </a:spcAft>
              <a:buClr>
                <a:schemeClr val="lt1"/>
              </a:buClr>
              <a:buSzPts val="2700"/>
              <a:buChar char="-"/>
            </a:pPr>
            <a:r>
              <a:rPr lang="en-US" sz="2700">
                <a:solidFill>
                  <a:schemeClr val="lt1"/>
                </a:solidFill>
              </a:rPr>
              <a:t>4 multivariate forecasting model</a:t>
            </a:r>
            <a:endParaRPr sz="2700">
              <a:solidFill>
                <a:schemeClr val="lt1"/>
              </a:solidFill>
            </a:endParaRPr>
          </a:p>
          <a:p>
            <a:pPr indent="-400050" lvl="0" marL="914400" rtl="0" algn="ctr">
              <a:lnSpc>
                <a:spcPct val="115000"/>
              </a:lnSpc>
              <a:spcBef>
                <a:spcPts val="0"/>
              </a:spcBef>
              <a:spcAft>
                <a:spcPts val="0"/>
              </a:spcAft>
              <a:buClr>
                <a:schemeClr val="lt1"/>
              </a:buClr>
              <a:buSzPts val="2700"/>
              <a:buChar char="-"/>
            </a:pPr>
            <a:r>
              <a:rPr lang="en-US" sz="2700">
                <a:solidFill>
                  <a:schemeClr val="lt1"/>
                </a:solidFill>
              </a:rPr>
              <a:t>One base model, one linear model, one ensemble model, one boosting model</a:t>
            </a:r>
            <a:endParaRPr sz="2700">
              <a:solidFill>
                <a:schemeClr val="lt1"/>
              </a:solidFill>
            </a:endParaRPr>
          </a:p>
          <a:p>
            <a:pPr indent="-400050" lvl="0" marL="914400" rtl="0" algn="ctr">
              <a:lnSpc>
                <a:spcPct val="115000"/>
              </a:lnSpc>
              <a:spcBef>
                <a:spcPts val="0"/>
              </a:spcBef>
              <a:spcAft>
                <a:spcPts val="0"/>
              </a:spcAft>
              <a:buClr>
                <a:schemeClr val="lt1"/>
              </a:buClr>
              <a:buSzPts val="2700"/>
              <a:buChar char="-"/>
            </a:pPr>
            <a:r>
              <a:rPr lang="en-US" sz="2700">
                <a:solidFill>
                  <a:schemeClr val="lt1"/>
                </a:solidFill>
              </a:rPr>
              <a:t>Demonstrate explainability in the form of contribution of each variables</a:t>
            </a:r>
            <a:endParaRPr sz="2700">
              <a:solidFill>
                <a:schemeClr val="lt1"/>
              </a:solidFill>
            </a:endParaRPr>
          </a:p>
          <a:p>
            <a:pPr indent="0" lvl="0" marL="0" rtl="0" algn="ctr">
              <a:lnSpc>
                <a:spcPct val="115000"/>
              </a:lnSpc>
              <a:spcBef>
                <a:spcPts val="0"/>
              </a:spcBef>
              <a:spcAft>
                <a:spcPts val="0"/>
              </a:spcAft>
              <a:buNone/>
            </a:pPr>
            <a:r>
              <a:t/>
            </a:r>
            <a:endParaRPr sz="2700">
              <a:solidFill>
                <a:schemeClr val="lt1"/>
              </a:solidFill>
            </a:endParaRPr>
          </a:p>
        </p:txBody>
      </p:sp>
      <p:sp>
        <p:nvSpPr>
          <p:cNvPr id="98" name="Google Shape;98;p15"/>
          <p:cNvSpPr txBox="1"/>
          <p:nvPr>
            <p:ph idx="1" type="subTitle"/>
          </p:nvPr>
        </p:nvSpPr>
        <p:spPr>
          <a:xfrm>
            <a:off x="189050" y="208350"/>
            <a:ext cx="9641100" cy="92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b="1" lang="en-US" sz="4000">
                <a:solidFill>
                  <a:srgbClr val="FF6600"/>
                </a:solidFill>
              </a:rPr>
              <a:t>Model </a:t>
            </a:r>
            <a:r>
              <a:rPr b="1" lang="en-US" sz="4000">
                <a:solidFill>
                  <a:srgbClr val="FF6600"/>
                </a:solidFill>
              </a:rPr>
              <a:t>Deliverables</a:t>
            </a:r>
            <a:r>
              <a:rPr b="1" lang="en-US" sz="4000">
                <a:solidFill>
                  <a:srgbClr val="FF6600"/>
                </a:solidFill>
              </a:rPr>
              <a:t> </a:t>
            </a:r>
            <a:endParaRPr b="1" sz="4000">
              <a:solidFill>
                <a:srgbClr val="FF6600"/>
              </a:solidFill>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0" y="1071575"/>
            <a:ext cx="12192000" cy="5786400"/>
          </a:xfrm>
          <a:prstGeom prst="rect">
            <a:avLst/>
          </a:prstGeom>
          <a:solidFill>
            <a:srgbClr val="3B3B3B"/>
          </a:solid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lt1"/>
                </a:solidFill>
              </a:rPr>
              <a:t>Base Model: Linear Regression</a:t>
            </a:r>
            <a:endParaRPr sz="25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25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US" sz="2500">
                <a:solidFill>
                  <a:schemeClr val="lt1"/>
                </a:solidFill>
              </a:rPr>
              <a:t>Linear Model: Support Vector Machine with linear kernels</a:t>
            </a:r>
            <a:endParaRPr sz="25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25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US" sz="2500">
                <a:solidFill>
                  <a:schemeClr val="lt1"/>
                </a:solidFill>
              </a:rPr>
              <a:t>Ensemble Model: Random Forest</a:t>
            </a:r>
            <a:endParaRPr sz="25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25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US" sz="2500">
                <a:solidFill>
                  <a:schemeClr val="lt1"/>
                </a:solidFill>
              </a:rPr>
              <a:t>Boosting model: Gradient Boosting Regressor</a:t>
            </a:r>
            <a:endParaRPr sz="2500">
              <a:solidFill>
                <a:schemeClr val="lt1"/>
              </a:solidFill>
            </a:endParaRPr>
          </a:p>
        </p:txBody>
      </p:sp>
      <p:sp>
        <p:nvSpPr>
          <p:cNvPr id="105" name="Google Shape;105;p16"/>
          <p:cNvSpPr txBox="1"/>
          <p:nvPr>
            <p:ph idx="1" type="subTitle"/>
          </p:nvPr>
        </p:nvSpPr>
        <p:spPr>
          <a:xfrm>
            <a:off x="189050" y="208350"/>
            <a:ext cx="6459000" cy="92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b="1" lang="en-US" sz="4000">
                <a:solidFill>
                  <a:srgbClr val="FF6600"/>
                </a:solidFill>
              </a:rPr>
              <a:t>Model </a:t>
            </a:r>
            <a:r>
              <a:rPr b="1" lang="en-US" sz="4000">
                <a:solidFill>
                  <a:srgbClr val="FF6600"/>
                </a:solidFill>
              </a:rPr>
              <a:t>Selection</a:t>
            </a:r>
            <a:endParaRPr b="1" sz="4000">
              <a:solidFill>
                <a:srgbClr val="FF6600"/>
              </a:solidFill>
            </a:endParaRPr>
          </a:p>
        </p:txBody>
      </p:sp>
      <p:pic>
        <p:nvPicPr>
          <p:cNvPr id="106" name="Google Shape;106;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0" y="1071575"/>
            <a:ext cx="12192000" cy="57864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300">
              <a:solidFill>
                <a:schemeClr val="lt1"/>
              </a:solidFill>
            </a:endParaRPr>
          </a:p>
        </p:txBody>
      </p:sp>
      <p:sp>
        <p:nvSpPr>
          <p:cNvPr id="112" name="Google Shape;112;p17"/>
          <p:cNvSpPr txBox="1"/>
          <p:nvPr>
            <p:ph idx="1" type="subTitle"/>
          </p:nvPr>
        </p:nvSpPr>
        <p:spPr>
          <a:xfrm>
            <a:off x="189050" y="208350"/>
            <a:ext cx="9795300" cy="92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b="1" lang="en-US" sz="4000">
                <a:solidFill>
                  <a:srgbClr val="FF6600"/>
                </a:solidFill>
              </a:rPr>
              <a:t>Model Performance (Base Model)</a:t>
            </a:r>
            <a:endParaRPr b="1" sz="4000">
              <a:solidFill>
                <a:srgbClr val="FF6600"/>
              </a:solidFill>
            </a:endParaRPr>
          </a:p>
        </p:txBody>
      </p:sp>
      <p:pic>
        <p:nvPicPr>
          <p:cNvPr id="113" name="Google Shape;113;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14" name="Google Shape;114;p17"/>
          <p:cNvPicPr preferRelativeResize="0"/>
          <p:nvPr/>
        </p:nvPicPr>
        <p:blipFill>
          <a:blip r:embed="rId4">
            <a:alphaModFix/>
          </a:blip>
          <a:stretch>
            <a:fillRect/>
          </a:stretch>
        </p:blipFill>
        <p:spPr>
          <a:xfrm>
            <a:off x="906700" y="1762675"/>
            <a:ext cx="3650625" cy="4404201"/>
          </a:xfrm>
          <a:prstGeom prst="rect">
            <a:avLst/>
          </a:prstGeom>
          <a:noFill/>
          <a:ln>
            <a:noFill/>
          </a:ln>
        </p:spPr>
      </p:pic>
      <p:pic>
        <p:nvPicPr>
          <p:cNvPr id="115" name="Google Shape;115;p17"/>
          <p:cNvPicPr preferRelativeResize="0"/>
          <p:nvPr/>
        </p:nvPicPr>
        <p:blipFill>
          <a:blip r:embed="rId5">
            <a:alphaModFix/>
          </a:blip>
          <a:stretch>
            <a:fillRect/>
          </a:stretch>
        </p:blipFill>
        <p:spPr>
          <a:xfrm>
            <a:off x="6476550" y="1836850"/>
            <a:ext cx="3867150" cy="3657600"/>
          </a:xfrm>
          <a:prstGeom prst="rect">
            <a:avLst/>
          </a:prstGeom>
          <a:noFill/>
          <a:ln>
            <a:noFill/>
          </a:ln>
        </p:spPr>
      </p:pic>
      <p:sp>
        <p:nvSpPr>
          <p:cNvPr id="116" name="Google Shape;116;p17"/>
          <p:cNvSpPr txBox="1"/>
          <p:nvPr/>
        </p:nvSpPr>
        <p:spPr>
          <a:xfrm>
            <a:off x="1243900" y="1188875"/>
            <a:ext cx="3650700" cy="483600"/>
          </a:xfrm>
          <a:prstGeom prst="rect">
            <a:avLst/>
          </a:prstGeom>
          <a:solidFill>
            <a:srgbClr val="3B3B3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lt1"/>
                </a:solidFill>
                <a:latin typeface="Calibri"/>
                <a:ea typeface="Calibri"/>
                <a:cs typeface="Calibri"/>
                <a:sym typeface="Calibri"/>
              </a:rPr>
              <a:t>Feature </a:t>
            </a:r>
            <a:r>
              <a:rPr b="1" lang="en-US" sz="2800">
                <a:solidFill>
                  <a:schemeClr val="lt1"/>
                </a:solidFill>
                <a:latin typeface="Calibri"/>
                <a:ea typeface="Calibri"/>
                <a:cs typeface="Calibri"/>
                <a:sym typeface="Calibri"/>
              </a:rPr>
              <a:t>Importance</a:t>
            </a:r>
            <a:endParaRPr b="1" sz="2800">
              <a:solidFill>
                <a:schemeClr val="lt1"/>
              </a:solidFill>
              <a:latin typeface="Calibri"/>
              <a:ea typeface="Calibri"/>
              <a:cs typeface="Calibri"/>
              <a:sym typeface="Calibri"/>
            </a:endParaRPr>
          </a:p>
        </p:txBody>
      </p:sp>
      <p:sp>
        <p:nvSpPr>
          <p:cNvPr id="117" name="Google Shape;117;p17"/>
          <p:cNvSpPr txBox="1"/>
          <p:nvPr/>
        </p:nvSpPr>
        <p:spPr>
          <a:xfrm>
            <a:off x="6450700" y="1309950"/>
            <a:ext cx="3867300" cy="362400"/>
          </a:xfrm>
          <a:prstGeom prst="rect">
            <a:avLst/>
          </a:prstGeom>
          <a:solidFill>
            <a:srgbClr val="3B3B3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lt1"/>
                </a:solidFill>
                <a:latin typeface="Calibri"/>
                <a:ea typeface="Calibri"/>
                <a:cs typeface="Calibri"/>
                <a:sym typeface="Calibri"/>
              </a:rPr>
              <a:t>Model Accuracy</a:t>
            </a:r>
            <a:endParaRPr b="1" sz="2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0" y="1071575"/>
            <a:ext cx="12192000" cy="57864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300">
              <a:solidFill>
                <a:schemeClr val="lt1"/>
              </a:solidFill>
            </a:endParaRPr>
          </a:p>
        </p:txBody>
      </p:sp>
      <p:sp>
        <p:nvSpPr>
          <p:cNvPr id="123" name="Google Shape;123;p18"/>
          <p:cNvSpPr txBox="1"/>
          <p:nvPr>
            <p:ph idx="1" type="subTitle"/>
          </p:nvPr>
        </p:nvSpPr>
        <p:spPr>
          <a:xfrm>
            <a:off x="189050" y="208350"/>
            <a:ext cx="9795300" cy="92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b="1" lang="en-US" sz="4000">
                <a:solidFill>
                  <a:srgbClr val="FF6600"/>
                </a:solidFill>
              </a:rPr>
              <a:t>Model Performance (Ensemble Model)</a:t>
            </a:r>
            <a:endParaRPr b="1" sz="4000">
              <a:solidFill>
                <a:srgbClr val="FF6600"/>
              </a:solidFill>
            </a:endParaRPr>
          </a:p>
        </p:txBody>
      </p:sp>
      <p:pic>
        <p:nvPicPr>
          <p:cNvPr id="124" name="Google Shape;124;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25" name="Google Shape;125;p18"/>
          <p:cNvPicPr preferRelativeResize="0"/>
          <p:nvPr/>
        </p:nvPicPr>
        <p:blipFill>
          <a:blip r:embed="rId4">
            <a:alphaModFix/>
          </a:blip>
          <a:stretch>
            <a:fillRect/>
          </a:stretch>
        </p:blipFill>
        <p:spPr>
          <a:xfrm>
            <a:off x="1609750" y="1615525"/>
            <a:ext cx="3900125" cy="4637025"/>
          </a:xfrm>
          <a:prstGeom prst="rect">
            <a:avLst/>
          </a:prstGeom>
          <a:noFill/>
          <a:ln>
            <a:noFill/>
          </a:ln>
        </p:spPr>
      </p:pic>
      <p:pic>
        <p:nvPicPr>
          <p:cNvPr id="126" name="Google Shape;126;p18"/>
          <p:cNvPicPr preferRelativeResize="0"/>
          <p:nvPr/>
        </p:nvPicPr>
        <p:blipFill>
          <a:blip r:embed="rId5">
            <a:alphaModFix/>
          </a:blip>
          <a:stretch>
            <a:fillRect/>
          </a:stretch>
        </p:blipFill>
        <p:spPr>
          <a:xfrm>
            <a:off x="6837075" y="2387900"/>
            <a:ext cx="4114800" cy="3524250"/>
          </a:xfrm>
          <a:prstGeom prst="rect">
            <a:avLst/>
          </a:prstGeom>
          <a:noFill/>
          <a:ln>
            <a:noFill/>
          </a:ln>
        </p:spPr>
      </p:pic>
      <p:sp>
        <p:nvSpPr>
          <p:cNvPr id="127" name="Google Shape;127;p18"/>
          <p:cNvSpPr txBox="1"/>
          <p:nvPr/>
        </p:nvSpPr>
        <p:spPr>
          <a:xfrm>
            <a:off x="1728275" y="990700"/>
            <a:ext cx="429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lt1"/>
                </a:solidFill>
                <a:latin typeface="Calibri"/>
                <a:ea typeface="Calibri"/>
                <a:cs typeface="Calibri"/>
                <a:sym typeface="Calibri"/>
              </a:rPr>
              <a:t>Feature Importance</a:t>
            </a:r>
            <a:endParaRPr b="1" sz="2800">
              <a:solidFill>
                <a:schemeClr val="lt1"/>
              </a:solidFill>
              <a:latin typeface="Calibri"/>
              <a:ea typeface="Calibri"/>
              <a:cs typeface="Calibri"/>
              <a:sym typeface="Calibri"/>
            </a:endParaRPr>
          </a:p>
        </p:txBody>
      </p:sp>
      <p:sp>
        <p:nvSpPr>
          <p:cNvPr id="128" name="Google Shape;128;p18"/>
          <p:cNvSpPr txBox="1"/>
          <p:nvPr/>
        </p:nvSpPr>
        <p:spPr>
          <a:xfrm>
            <a:off x="7133200" y="17172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lt1"/>
                </a:solidFill>
                <a:latin typeface="Calibri"/>
                <a:ea typeface="Calibri"/>
                <a:cs typeface="Calibri"/>
                <a:sym typeface="Calibri"/>
              </a:rPr>
              <a:t>Model Accuracy</a:t>
            </a:r>
            <a:endParaRPr b="1" sz="2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ctrTitle"/>
          </p:nvPr>
        </p:nvSpPr>
        <p:spPr>
          <a:xfrm>
            <a:off x="0" y="1071575"/>
            <a:ext cx="12192000" cy="57864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300">
              <a:solidFill>
                <a:schemeClr val="lt1"/>
              </a:solidFill>
            </a:endParaRPr>
          </a:p>
        </p:txBody>
      </p:sp>
      <p:sp>
        <p:nvSpPr>
          <p:cNvPr id="134" name="Google Shape;134;p19"/>
          <p:cNvSpPr txBox="1"/>
          <p:nvPr>
            <p:ph idx="1" type="subTitle"/>
          </p:nvPr>
        </p:nvSpPr>
        <p:spPr>
          <a:xfrm>
            <a:off x="189050" y="208350"/>
            <a:ext cx="9795300" cy="92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b="1" lang="en-US" sz="4000">
                <a:solidFill>
                  <a:srgbClr val="FF6600"/>
                </a:solidFill>
              </a:rPr>
              <a:t>Model Performance (Boosting Model)</a:t>
            </a:r>
            <a:endParaRPr b="1" sz="4000">
              <a:solidFill>
                <a:srgbClr val="FF6600"/>
              </a:solidFill>
            </a:endParaRPr>
          </a:p>
        </p:txBody>
      </p:sp>
      <p:pic>
        <p:nvPicPr>
          <p:cNvPr id="135" name="Google Shape;135;p1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36" name="Google Shape;136;p19"/>
          <p:cNvPicPr preferRelativeResize="0"/>
          <p:nvPr/>
        </p:nvPicPr>
        <p:blipFill>
          <a:blip r:embed="rId4">
            <a:alphaModFix/>
          </a:blip>
          <a:stretch>
            <a:fillRect/>
          </a:stretch>
        </p:blipFill>
        <p:spPr>
          <a:xfrm>
            <a:off x="1547550" y="1685637"/>
            <a:ext cx="4224725" cy="4708625"/>
          </a:xfrm>
          <a:prstGeom prst="rect">
            <a:avLst/>
          </a:prstGeom>
          <a:noFill/>
          <a:ln>
            <a:noFill/>
          </a:ln>
        </p:spPr>
      </p:pic>
      <p:pic>
        <p:nvPicPr>
          <p:cNvPr id="137" name="Google Shape;137;p19"/>
          <p:cNvPicPr preferRelativeResize="0"/>
          <p:nvPr/>
        </p:nvPicPr>
        <p:blipFill>
          <a:blip r:embed="rId5">
            <a:alphaModFix/>
          </a:blip>
          <a:stretch>
            <a:fillRect/>
          </a:stretch>
        </p:blipFill>
        <p:spPr>
          <a:xfrm>
            <a:off x="7377725" y="2296875"/>
            <a:ext cx="3848100" cy="3486150"/>
          </a:xfrm>
          <a:prstGeom prst="rect">
            <a:avLst/>
          </a:prstGeom>
          <a:noFill/>
          <a:ln>
            <a:noFill/>
          </a:ln>
        </p:spPr>
      </p:pic>
      <p:sp>
        <p:nvSpPr>
          <p:cNvPr id="138" name="Google Shape;138;p19"/>
          <p:cNvSpPr txBox="1"/>
          <p:nvPr/>
        </p:nvSpPr>
        <p:spPr>
          <a:xfrm>
            <a:off x="1728275" y="990700"/>
            <a:ext cx="429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lt1"/>
                </a:solidFill>
                <a:latin typeface="Calibri"/>
                <a:ea typeface="Calibri"/>
                <a:cs typeface="Calibri"/>
                <a:sym typeface="Calibri"/>
              </a:rPr>
              <a:t>Feature Importance</a:t>
            </a:r>
            <a:endParaRPr b="1" sz="2800">
              <a:solidFill>
                <a:schemeClr val="lt1"/>
              </a:solidFill>
              <a:latin typeface="Calibri"/>
              <a:ea typeface="Calibri"/>
              <a:cs typeface="Calibri"/>
              <a:sym typeface="Calibri"/>
            </a:endParaRPr>
          </a:p>
        </p:txBody>
      </p:sp>
      <p:sp>
        <p:nvSpPr>
          <p:cNvPr id="139" name="Google Shape;139;p19"/>
          <p:cNvSpPr txBox="1"/>
          <p:nvPr/>
        </p:nvSpPr>
        <p:spPr>
          <a:xfrm>
            <a:off x="7859725" y="16856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lt1"/>
                </a:solidFill>
                <a:latin typeface="Calibri"/>
                <a:ea typeface="Calibri"/>
                <a:cs typeface="Calibri"/>
                <a:sym typeface="Calibri"/>
              </a:rPr>
              <a:t>Model Accuracy</a:t>
            </a:r>
            <a:endParaRPr b="1" sz="2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ctrTitle"/>
          </p:nvPr>
        </p:nvSpPr>
        <p:spPr>
          <a:xfrm>
            <a:off x="0" y="1071575"/>
            <a:ext cx="12192000" cy="57864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300">
              <a:solidFill>
                <a:schemeClr val="lt1"/>
              </a:solidFill>
            </a:endParaRPr>
          </a:p>
        </p:txBody>
      </p:sp>
      <p:sp>
        <p:nvSpPr>
          <p:cNvPr id="145" name="Google Shape;145;p20"/>
          <p:cNvSpPr txBox="1"/>
          <p:nvPr>
            <p:ph idx="1" type="subTitle"/>
          </p:nvPr>
        </p:nvSpPr>
        <p:spPr>
          <a:xfrm>
            <a:off x="189050" y="208350"/>
            <a:ext cx="9795300" cy="92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pPr>
            <a:r>
              <a:rPr b="1" lang="en-US" sz="4000">
                <a:solidFill>
                  <a:srgbClr val="FF6600"/>
                </a:solidFill>
              </a:rPr>
              <a:t>Model Performance (Linear Model)</a:t>
            </a:r>
            <a:endParaRPr b="1" sz="4000">
              <a:solidFill>
                <a:srgbClr val="FF6600"/>
              </a:solidFill>
            </a:endParaRPr>
          </a:p>
        </p:txBody>
      </p:sp>
      <p:pic>
        <p:nvPicPr>
          <p:cNvPr id="146" name="Google Shape;146;p2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47" name="Google Shape;147;p20"/>
          <p:cNvPicPr preferRelativeResize="0"/>
          <p:nvPr/>
        </p:nvPicPr>
        <p:blipFill>
          <a:blip r:embed="rId4">
            <a:alphaModFix/>
          </a:blip>
          <a:stretch>
            <a:fillRect/>
          </a:stretch>
        </p:blipFill>
        <p:spPr>
          <a:xfrm>
            <a:off x="6200175" y="2183775"/>
            <a:ext cx="3905250" cy="3448050"/>
          </a:xfrm>
          <a:prstGeom prst="rect">
            <a:avLst/>
          </a:prstGeom>
          <a:noFill/>
          <a:ln>
            <a:noFill/>
          </a:ln>
        </p:spPr>
      </p:pic>
      <p:pic>
        <p:nvPicPr>
          <p:cNvPr id="148" name="Google Shape;148;p20"/>
          <p:cNvPicPr preferRelativeResize="0"/>
          <p:nvPr/>
        </p:nvPicPr>
        <p:blipFill>
          <a:blip r:embed="rId5">
            <a:alphaModFix/>
          </a:blip>
          <a:stretch>
            <a:fillRect/>
          </a:stretch>
        </p:blipFill>
        <p:spPr>
          <a:xfrm>
            <a:off x="1257500" y="1646263"/>
            <a:ext cx="3900125" cy="4637025"/>
          </a:xfrm>
          <a:prstGeom prst="rect">
            <a:avLst/>
          </a:prstGeom>
          <a:noFill/>
          <a:ln>
            <a:noFill/>
          </a:ln>
        </p:spPr>
      </p:pic>
      <p:sp>
        <p:nvSpPr>
          <p:cNvPr id="149" name="Google Shape;149;p20"/>
          <p:cNvSpPr txBox="1"/>
          <p:nvPr/>
        </p:nvSpPr>
        <p:spPr>
          <a:xfrm>
            <a:off x="1728275" y="990700"/>
            <a:ext cx="429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lt1"/>
                </a:solidFill>
                <a:latin typeface="Calibri"/>
                <a:ea typeface="Calibri"/>
                <a:cs typeface="Calibri"/>
                <a:sym typeface="Calibri"/>
              </a:rPr>
              <a:t>Feature Importance</a:t>
            </a:r>
            <a:endParaRPr b="1" sz="2800">
              <a:solidFill>
                <a:schemeClr val="lt1"/>
              </a:solidFill>
              <a:latin typeface="Calibri"/>
              <a:ea typeface="Calibri"/>
              <a:cs typeface="Calibri"/>
              <a:sym typeface="Calibri"/>
            </a:endParaRPr>
          </a:p>
        </p:txBody>
      </p:sp>
      <p:sp>
        <p:nvSpPr>
          <p:cNvPr id="150" name="Google Shape;150;p20"/>
          <p:cNvSpPr txBox="1"/>
          <p:nvPr/>
        </p:nvSpPr>
        <p:spPr>
          <a:xfrm>
            <a:off x="6824975" y="14971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lt1"/>
                </a:solidFill>
                <a:latin typeface="Calibri"/>
                <a:ea typeface="Calibri"/>
                <a:cs typeface="Calibri"/>
                <a:sym typeface="Calibri"/>
              </a:rPr>
              <a:t>Model Accuracy</a:t>
            </a:r>
            <a:endParaRPr b="1" sz="2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0" y="1071575"/>
            <a:ext cx="12192000" cy="5786400"/>
          </a:xfrm>
          <a:prstGeom prst="rect">
            <a:avLst/>
          </a:prstGeom>
          <a:solidFill>
            <a:srgbClr val="3B3B3B"/>
          </a:solidFill>
          <a:ln>
            <a:noFill/>
          </a:ln>
        </p:spPr>
        <p:txBody>
          <a:bodyPr anchorCtr="0" anchor="t" bIns="45700" lIns="91425" spcFirstLastPara="1" rIns="91425" wrap="square" tIns="45700">
            <a:normAutofit/>
          </a:bodyPr>
          <a:lstStyle/>
          <a:p>
            <a:pPr indent="-374650" lvl="0" marL="457200" rtl="0" algn="l">
              <a:lnSpc>
                <a:spcPct val="115000"/>
              </a:lnSpc>
              <a:spcBef>
                <a:spcPts val="0"/>
              </a:spcBef>
              <a:spcAft>
                <a:spcPts val="0"/>
              </a:spcAft>
              <a:buClr>
                <a:schemeClr val="lt1"/>
              </a:buClr>
              <a:buSzPts val="2300"/>
              <a:buFont typeface="Roboto"/>
              <a:buChar char="-"/>
            </a:pPr>
            <a:r>
              <a:rPr lang="en-US" sz="2300">
                <a:solidFill>
                  <a:schemeClr val="lt1"/>
                </a:solidFill>
                <a:latin typeface="Roboto"/>
                <a:ea typeface="Roboto"/>
                <a:cs typeface="Roboto"/>
                <a:sym typeface="Roboto"/>
              </a:rPr>
              <a:t>Among all the features, the percentage of price discount has the highest average feature importance value among all the models, which shows that it is significantly more important than other features </a:t>
            </a:r>
            <a:endParaRPr sz="2300">
              <a:solidFill>
                <a:schemeClr val="lt1"/>
              </a:solidFill>
              <a:latin typeface="Roboto"/>
              <a:ea typeface="Roboto"/>
              <a:cs typeface="Roboto"/>
              <a:sym typeface="Roboto"/>
            </a:endParaRPr>
          </a:p>
          <a:p>
            <a:pPr indent="-374650" lvl="0" marL="457200" rtl="0" algn="l">
              <a:lnSpc>
                <a:spcPct val="115000"/>
              </a:lnSpc>
              <a:spcBef>
                <a:spcPts val="0"/>
              </a:spcBef>
              <a:spcAft>
                <a:spcPts val="0"/>
              </a:spcAft>
              <a:buClr>
                <a:schemeClr val="lt1"/>
              </a:buClr>
              <a:buSzPts val="2300"/>
              <a:buFont typeface="Roboto"/>
              <a:buChar char="-"/>
            </a:pPr>
            <a:r>
              <a:rPr lang="en-US" sz="2300">
                <a:solidFill>
                  <a:schemeClr val="lt1"/>
                </a:solidFill>
                <a:latin typeface="Roboto"/>
                <a:ea typeface="Roboto"/>
                <a:cs typeface="Roboto"/>
                <a:sym typeface="Roboto"/>
              </a:rPr>
              <a:t>The second highest feature is whether COVID is in play, which is also worthing noting </a:t>
            </a:r>
            <a:endParaRPr sz="2300">
              <a:solidFill>
                <a:schemeClr val="lt1"/>
              </a:solidFill>
              <a:latin typeface="Roboto"/>
              <a:ea typeface="Roboto"/>
              <a:cs typeface="Roboto"/>
              <a:sym typeface="Roboto"/>
            </a:endParaRPr>
          </a:p>
        </p:txBody>
      </p:sp>
      <p:sp>
        <p:nvSpPr>
          <p:cNvPr id="156" name="Google Shape;156;p21"/>
          <p:cNvSpPr txBox="1"/>
          <p:nvPr>
            <p:ph idx="1" type="subTitle"/>
          </p:nvPr>
        </p:nvSpPr>
        <p:spPr>
          <a:xfrm>
            <a:off x="189050" y="0"/>
            <a:ext cx="6459000" cy="9228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Clr>
                <a:srgbClr val="FF6600"/>
              </a:buClr>
              <a:buSzPts val="2800"/>
              <a:buNone/>
            </a:pPr>
            <a:r>
              <a:rPr b="1" lang="en-US" sz="4000">
                <a:solidFill>
                  <a:srgbClr val="FF6600"/>
                </a:solidFill>
              </a:rPr>
              <a:t> Feature Importance </a:t>
            </a:r>
            <a:endParaRPr b="1" sz="4000"/>
          </a:p>
          <a:p>
            <a:pPr indent="0" lvl="0" marL="0" rtl="0" algn="l">
              <a:lnSpc>
                <a:spcPct val="90000"/>
              </a:lnSpc>
              <a:spcBef>
                <a:spcPts val="1000"/>
              </a:spcBef>
              <a:spcAft>
                <a:spcPts val="0"/>
              </a:spcAft>
              <a:buClr>
                <a:schemeClr val="dk1"/>
              </a:buClr>
              <a:buSzPts val="2400"/>
              <a:buNone/>
            </a:pPr>
            <a:r>
              <a:t/>
            </a:r>
            <a:endParaRPr b="1" sz="4000">
              <a:solidFill>
                <a:srgbClr val="FF6600"/>
              </a:solidFill>
            </a:endParaRPr>
          </a:p>
        </p:txBody>
      </p:sp>
      <p:pic>
        <p:nvPicPr>
          <p:cNvPr id="157" name="Google Shape;157;p2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