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4" r:id="rId11"/>
    <p:sldId id="265" r:id="rId12"/>
    <p:sldId id="263" r:id="rId13"/>
    <p:sldId id="266" r:id="rId14"/>
    <p:sldId id="267" r:id="rId15"/>
    <p:sldId id="268" r:id="rId16"/>
    <p:sldId id="270" r:id="rId17"/>
    <p:sldId id="269" r:id="rId18"/>
    <p:sldId id="271" r:id="rId19"/>
    <p:sldId id="272" r:id="rId20"/>
    <p:sldId id="261" r:id="rId21"/>
    <p:sldId id="273" r:id="rId22"/>
    <p:sldId id="274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24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C2374-7B7E-4C5E-AC77-0C38540D0ED2}" type="doc">
      <dgm:prSet loTypeId="urn:microsoft.com/office/officeart/2005/8/layout/arrow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0D1297F5-39D0-4658-A428-C9E903C65079}">
      <dgm:prSet phldrT="[Texto]"/>
      <dgm:spPr/>
      <dgm:t>
        <a:bodyPr/>
        <a:lstStyle/>
        <a:p>
          <a:r>
            <a:rPr lang="es-AR" dirty="0"/>
            <a:t>Facilidad de uso</a:t>
          </a:r>
        </a:p>
      </dgm:t>
    </dgm:pt>
    <dgm:pt modelId="{E081110C-0B26-4E49-9F38-49074A447D83}" type="parTrans" cxnId="{A98D66EE-10F9-4662-BC37-F3A2B2C18616}">
      <dgm:prSet/>
      <dgm:spPr/>
      <dgm:t>
        <a:bodyPr/>
        <a:lstStyle/>
        <a:p>
          <a:endParaRPr lang="es-AR"/>
        </a:p>
      </dgm:t>
    </dgm:pt>
    <dgm:pt modelId="{A824C510-FE86-42AE-845C-B7C4457FF43B}" type="sibTrans" cxnId="{A98D66EE-10F9-4662-BC37-F3A2B2C18616}">
      <dgm:prSet/>
      <dgm:spPr/>
      <dgm:t>
        <a:bodyPr/>
        <a:lstStyle/>
        <a:p>
          <a:endParaRPr lang="es-AR"/>
        </a:p>
      </dgm:t>
    </dgm:pt>
    <dgm:pt modelId="{D5B11789-C10C-4CC9-88F4-95177CD57457}">
      <dgm:prSet phldrT="[Texto]"/>
      <dgm:spPr/>
      <dgm:t>
        <a:bodyPr/>
        <a:lstStyle/>
        <a:p>
          <a:r>
            <a:rPr lang="es-AR" dirty="0"/>
            <a:t>Eficiencia</a:t>
          </a:r>
        </a:p>
      </dgm:t>
    </dgm:pt>
    <dgm:pt modelId="{C486EEE4-9DF7-4FB7-8721-CE2AC957B02F}" type="parTrans" cxnId="{7A40B434-2E2F-4F31-B6D9-7B3FFCE5EF01}">
      <dgm:prSet/>
      <dgm:spPr/>
      <dgm:t>
        <a:bodyPr/>
        <a:lstStyle/>
        <a:p>
          <a:endParaRPr lang="es-AR"/>
        </a:p>
      </dgm:t>
    </dgm:pt>
    <dgm:pt modelId="{54EDE5D1-2FAE-4EED-903D-2ABEDEC44EB0}" type="sibTrans" cxnId="{7A40B434-2E2F-4F31-B6D9-7B3FFCE5EF01}">
      <dgm:prSet/>
      <dgm:spPr/>
      <dgm:t>
        <a:bodyPr/>
        <a:lstStyle/>
        <a:p>
          <a:endParaRPr lang="es-AR"/>
        </a:p>
      </dgm:t>
    </dgm:pt>
    <dgm:pt modelId="{E320DBE8-368C-4114-893F-0B494C99629E}" type="pres">
      <dgm:prSet presAssocID="{9B9C2374-7B7E-4C5E-AC77-0C38540D0ED2}" presName="diagram" presStyleCnt="0">
        <dgm:presLayoutVars>
          <dgm:dir/>
          <dgm:resizeHandles val="exact"/>
        </dgm:presLayoutVars>
      </dgm:prSet>
      <dgm:spPr/>
    </dgm:pt>
    <dgm:pt modelId="{94E9E903-EE38-47AD-B295-709DF8D28147}" type="pres">
      <dgm:prSet presAssocID="{0D1297F5-39D0-4658-A428-C9E903C65079}" presName="arrow" presStyleLbl="node1" presStyleIdx="0" presStyleCnt="2" custScaleY="100140">
        <dgm:presLayoutVars>
          <dgm:bulletEnabled val="1"/>
        </dgm:presLayoutVars>
      </dgm:prSet>
      <dgm:spPr/>
    </dgm:pt>
    <dgm:pt modelId="{F1392172-1EA1-4A47-812A-31CBDCFF1C82}" type="pres">
      <dgm:prSet presAssocID="{D5B11789-C10C-4CC9-88F4-95177CD57457}" presName="arrow" presStyleLbl="node1" presStyleIdx="1" presStyleCnt="2" custScaleY="100140">
        <dgm:presLayoutVars>
          <dgm:bulletEnabled val="1"/>
        </dgm:presLayoutVars>
      </dgm:prSet>
      <dgm:spPr/>
    </dgm:pt>
  </dgm:ptLst>
  <dgm:cxnLst>
    <dgm:cxn modelId="{6B58DA14-DED1-49C5-871C-278019136225}" type="presOf" srcId="{D5B11789-C10C-4CC9-88F4-95177CD57457}" destId="{F1392172-1EA1-4A47-812A-31CBDCFF1C82}" srcOrd="0" destOrd="0" presId="urn:microsoft.com/office/officeart/2005/8/layout/arrow5"/>
    <dgm:cxn modelId="{7A40B434-2E2F-4F31-B6D9-7B3FFCE5EF01}" srcId="{9B9C2374-7B7E-4C5E-AC77-0C38540D0ED2}" destId="{D5B11789-C10C-4CC9-88F4-95177CD57457}" srcOrd="1" destOrd="0" parTransId="{C486EEE4-9DF7-4FB7-8721-CE2AC957B02F}" sibTransId="{54EDE5D1-2FAE-4EED-903D-2ABEDEC44EB0}"/>
    <dgm:cxn modelId="{B340EC63-FE8A-4C48-9FB9-39B5C3FCB6AD}" type="presOf" srcId="{0D1297F5-39D0-4658-A428-C9E903C65079}" destId="{94E9E903-EE38-47AD-B295-709DF8D28147}" srcOrd="0" destOrd="0" presId="urn:microsoft.com/office/officeart/2005/8/layout/arrow5"/>
    <dgm:cxn modelId="{1C7D25BF-339B-4DAE-9AC0-004FD84627F1}" type="presOf" srcId="{9B9C2374-7B7E-4C5E-AC77-0C38540D0ED2}" destId="{E320DBE8-368C-4114-893F-0B494C99629E}" srcOrd="0" destOrd="0" presId="urn:microsoft.com/office/officeart/2005/8/layout/arrow5"/>
    <dgm:cxn modelId="{A98D66EE-10F9-4662-BC37-F3A2B2C18616}" srcId="{9B9C2374-7B7E-4C5E-AC77-0C38540D0ED2}" destId="{0D1297F5-39D0-4658-A428-C9E903C65079}" srcOrd="0" destOrd="0" parTransId="{E081110C-0B26-4E49-9F38-49074A447D83}" sibTransId="{A824C510-FE86-42AE-845C-B7C4457FF43B}"/>
    <dgm:cxn modelId="{27F2573C-3106-47E3-8654-F48C45B18FBA}" type="presParOf" srcId="{E320DBE8-368C-4114-893F-0B494C99629E}" destId="{94E9E903-EE38-47AD-B295-709DF8D28147}" srcOrd="0" destOrd="0" presId="urn:microsoft.com/office/officeart/2005/8/layout/arrow5"/>
    <dgm:cxn modelId="{6454965D-C816-4C3D-B04C-81DC0DC50560}" type="presParOf" srcId="{E320DBE8-368C-4114-893F-0B494C99629E}" destId="{F1392172-1EA1-4A47-812A-31CBDCFF1C82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9E903-EE38-47AD-B295-709DF8D28147}">
      <dsp:nvSpPr>
        <dsp:cNvPr id="0" name=""/>
        <dsp:cNvSpPr/>
      </dsp:nvSpPr>
      <dsp:spPr>
        <a:xfrm rot="16200000">
          <a:off x="358" y="85692"/>
          <a:ext cx="1894604" cy="189725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/>
            <a:t>Facilidad de uso</a:t>
          </a:r>
        </a:p>
      </dsp:txBody>
      <dsp:txXfrm rot="5400000">
        <a:off x="-968" y="560669"/>
        <a:ext cx="1565701" cy="947302"/>
      </dsp:txXfrm>
    </dsp:sp>
    <dsp:sp modelId="{F1392172-1EA1-4A47-812A-31CBDCFF1C82}">
      <dsp:nvSpPr>
        <dsp:cNvPr id="0" name=""/>
        <dsp:cNvSpPr/>
      </dsp:nvSpPr>
      <dsp:spPr>
        <a:xfrm rot="5400000">
          <a:off x="1996863" y="85692"/>
          <a:ext cx="1894604" cy="189725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/>
            <a:t>Eficiencia</a:t>
          </a:r>
        </a:p>
      </dsp:txBody>
      <dsp:txXfrm rot="-5400000">
        <a:off x="2327093" y="560669"/>
        <a:ext cx="1565701" cy="947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33406-787A-E3A7-DA2B-9EA3D0FDA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DD2727-551E-44AC-9B9C-CF796F049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3A0AF3-9C52-3D8D-D653-0F9BFF82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C27D-3B7C-417F-9095-2AF9E6617832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B09F31-618A-304B-1E71-DDFB2C33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77A7B5-E6D1-A032-6DF6-CD2A479A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948162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A3B2E-35A5-FCEB-12EE-91366163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B04DF7-C035-9BAE-0334-C7D870FFA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A135CC-68EF-528A-BF74-84A80720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C27D-3B7C-417F-9095-2AF9E6617832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45BE6D-2E1D-3C16-B644-B0F17CAC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67A3D-D9A5-6D44-488F-4FEBF4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144534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2B2B5B-E52B-9B7C-CC25-1D97D425C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52E4B6-9787-AB9C-0659-1C51C3A3F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82892A-F381-6ABC-7474-D71B1A63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C27D-3B7C-417F-9095-2AF9E6617832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20E3E4-94A4-95BA-E4CD-F69ED801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5A8CA-B220-165E-30B8-FA9BE41A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411909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1313E-6EEE-6FE3-7393-7941F663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75C076-7A91-5462-7243-1B41B980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FA2EC3-8D61-4D7D-D399-07226DD7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C27D-3B7C-417F-9095-2AF9E6617832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36CE5-1F76-178A-759B-72EE9E39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3DFC3-0E25-D016-42B6-C5E1740A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384140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99B9C-4291-9312-084D-71AC9CAA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DE4164-2653-42E1-8148-D2D78AB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523D76-4C5B-7D7D-1476-3715906E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C27D-3B7C-417F-9095-2AF9E6617832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065F36-12DE-0327-5703-AFAF27BA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E12FD9-9084-58E5-8FC3-0C96E3AA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309780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4EA4A-0DA9-20DC-FFED-1992C8BC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284DA6-FD8C-7803-F264-7F89ADC1E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47AB3E-A3B4-4C95-00F1-71C9FF6F7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32E4BE-25F5-A330-3128-15665375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C27D-3B7C-417F-9095-2AF9E6617832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37ECAD-6EA6-8195-6542-9C2B55C4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CE2525-8E3F-D142-23F8-0211BBF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564670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9B4CF-CED0-D650-9316-36A6652C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511AB4-86AB-3B2E-A1A6-4351D111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573E23-E96D-9803-4A90-2BAA67EEC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D18256-5A32-F32C-E5E2-C61F7521D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D40C9A-1311-B64B-3C52-9BB45940C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F811D8-ACB2-F603-BA9B-37E6F506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C27D-3B7C-417F-9095-2AF9E6617832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3D2917-AE15-577C-D152-F12092AC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FA2320-82C1-8C8A-1F1A-92F65E5A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686394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2BA60-4E07-BE11-29AC-228D6678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80D87-D7E3-C3CD-2264-2DB878AC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C27D-3B7C-417F-9095-2AF9E6617832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8203FC-5267-4AEC-1884-6BF3BBC8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0B7C8A-21E1-CC43-50B6-797E6F62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049864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08F7D7-7E2E-33EC-9FEE-825C6066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C27D-3B7C-417F-9095-2AF9E6617832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F26803-C8E5-BEB1-01CD-41056DB1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DDA308-2052-96E3-683D-1FC86B9E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97113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64964-B56A-914A-D1A6-147B9977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B5FC7C-8E93-0258-EBA4-A54C26C4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D249E1-AF4F-951D-F5D3-6395BFD6E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8ED3D1-4086-5E38-022A-A0D0A33C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C27D-3B7C-417F-9095-2AF9E6617832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776865-58A4-94CF-6A06-5AD3C5E6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F7DBE8-7721-2C65-AEBF-FBE952A6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480409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3F875-61E5-CC37-A3F1-F2FC5609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1C976F-5629-7995-5038-F8FCF078C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82CAA4-AF27-F850-7457-27B37920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C458A3-477B-0A7E-CF0A-0E97A3B4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C27D-3B7C-417F-9095-2AF9E6617832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41ED5C-D30C-B323-F729-F40488A6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3297C8-2D12-A0D8-7057-CE7B44F2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320016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D9B664-2CAF-65BE-C7AD-71699FA4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D35529-86B5-4183-E635-04CB2ABD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B52F67-0286-6E32-F962-1BF3045AE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C27D-3B7C-417F-9095-2AF9E6617832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891285-FEEA-F6F7-09C8-E878E710F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3D0404-7B00-F790-23AF-A79C74F8D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524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E2240-1D41-46F2-A037-C533D1EF7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7371" y="601634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s-AR" dirty="0">
                <a:latin typeface="Amasis MT Pro Black" panose="020B0604020202020204" pitchFamily="18" charset="0"/>
              </a:rPr>
              <a:t>Sistemas Operativos 2022</a:t>
            </a:r>
          </a:p>
        </p:txBody>
      </p:sp>
    </p:spTree>
    <p:extLst>
      <p:ext uri="{BB962C8B-B14F-4D97-AF65-F5344CB8AC3E}">
        <p14:creationId xmlns:p14="http://schemas.microsoft.com/office/powerpoint/2010/main" val="179839137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D6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49B791-5E01-8085-42A9-E757883A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Abstracción de un sistema de cómputo según sus componentes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B1664D9-951E-61F2-3DAE-35D7FDB75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050" y="1126628"/>
            <a:ext cx="8426334" cy="486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337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FF54E-5158-3B1C-A1D6-B2E42D22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9" y="778190"/>
            <a:ext cx="5988140" cy="1325563"/>
          </a:xfrm>
        </p:spPr>
        <p:txBody>
          <a:bodyPr>
            <a:normAutofit/>
          </a:bodyPr>
          <a:lstStyle/>
          <a:p>
            <a:r>
              <a:rPr lang="es-AR" dirty="0"/>
              <a:t>Funciones básicas del 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64139A-3B7E-EEA1-F0DE-0C8783444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7"/>
            <a:ext cx="5820780" cy="4093647"/>
          </a:xfrm>
        </p:spPr>
        <p:txBody>
          <a:bodyPr anchor="t">
            <a:noAutofit/>
          </a:bodyPr>
          <a:lstStyle/>
          <a:p>
            <a:r>
              <a:rPr lang="es-MX" dirty="0"/>
              <a:t>Es “asignador” de recursos de hardware y software.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sz="2800" dirty="0"/>
              <a:t>Tiempo de CPU.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sz="2800" dirty="0"/>
              <a:t>Espacio de memoria.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sz="2800" dirty="0"/>
              <a:t>Espacio de almacenamiento para archivos.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sz="2800" dirty="0"/>
              <a:t>Dispositivos de E/S.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sz="2800" dirty="0"/>
              <a:t>Detección y respuesta a errores.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sz="2800" dirty="0"/>
              <a:t>Protección. </a:t>
            </a:r>
            <a:endParaRPr lang="es-AR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48D4558-D3B7-C742-F9E5-3D570276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417" y="1019730"/>
            <a:ext cx="4527804" cy="262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90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B0F0E86-85EF-9871-C5F4-7A38AFF8A2F8}"/>
              </a:ext>
            </a:extLst>
          </p:cNvPr>
          <p:cNvSpPr txBox="1">
            <a:spLocks/>
          </p:cNvSpPr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Funciones básicas del 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E000F6-4A08-D725-8A66-F2ADBE0C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7"/>
            <a:ext cx="5609220" cy="43327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Es un “</a:t>
            </a:r>
            <a:r>
              <a:rPr lang="en-US" dirty="0" err="1"/>
              <a:t>administrador</a:t>
            </a:r>
            <a:r>
              <a:rPr lang="en-US" dirty="0"/>
              <a:t>” de </a:t>
            </a:r>
            <a:r>
              <a:rPr lang="en-US" dirty="0" err="1"/>
              <a:t>recursos</a:t>
            </a:r>
            <a:r>
              <a:rPr lang="en-US" dirty="0"/>
              <a:t> de hardware y software. </a:t>
            </a:r>
          </a:p>
          <a:p>
            <a:pPr lvl="1"/>
            <a:r>
              <a:rPr lang="en-US" sz="2800" dirty="0" err="1"/>
              <a:t>Asignándolos</a:t>
            </a:r>
            <a:r>
              <a:rPr lang="en-US" sz="2800" dirty="0"/>
              <a:t> a </a:t>
            </a:r>
            <a:r>
              <a:rPr lang="en-US" sz="2800" dirty="0" err="1"/>
              <a:t>programas</a:t>
            </a:r>
            <a:r>
              <a:rPr lang="en-US" sz="2800" dirty="0"/>
              <a:t> y </a:t>
            </a:r>
            <a:r>
              <a:rPr lang="en-US" sz="2800" dirty="0" err="1"/>
              <a:t>usuarios</a:t>
            </a:r>
            <a:r>
              <a:rPr lang="en-US" sz="2800" dirty="0"/>
              <a:t> </a:t>
            </a:r>
            <a:r>
              <a:rPr lang="en-US" sz="2800" dirty="0" err="1"/>
              <a:t>específicos</a:t>
            </a:r>
            <a:r>
              <a:rPr lang="en-US" sz="2800" dirty="0"/>
              <a:t> </a:t>
            </a:r>
            <a:r>
              <a:rPr lang="en-US" sz="2800" dirty="0" err="1"/>
              <a:t>según</a:t>
            </a:r>
            <a:r>
              <a:rPr lang="en-US" sz="2800" dirty="0"/>
              <a:t> </a:t>
            </a:r>
            <a:r>
              <a:rPr lang="en-US" sz="2800" dirty="0" err="1"/>
              <a:t>demanda</a:t>
            </a:r>
            <a:r>
              <a:rPr lang="en-US" sz="2800" dirty="0"/>
              <a:t>. </a:t>
            </a:r>
          </a:p>
          <a:p>
            <a:pPr lvl="1"/>
            <a:r>
              <a:rPr lang="en-US" sz="2800" dirty="0" err="1"/>
              <a:t>Resuelve</a:t>
            </a:r>
            <a:r>
              <a:rPr lang="en-US" sz="2800" dirty="0"/>
              <a:t> </a:t>
            </a:r>
            <a:r>
              <a:rPr lang="en-US" sz="2800" dirty="0" err="1"/>
              <a:t>conflictos</a:t>
            </a:r>
            <a:r>
              <a:rPr lang="en-US" sz="2800" dirty="0"/>
              <a:t> entre solicitudes de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recursos</a:t>
            </a:r>
            <a:r>
              <a:rPr lang="en-US" sz="2800" dirty="0"/>
              <a:t>, de </a:t>
            </a:r>
            <a:r>
              <a:rPr lang="en-US" sz="2800" dirty="0" err="1"/>
              <a:t>manera</a:t>
            </a:r>
            <a:r>
              <a:rPr lang="en-US" sz="2800" dirty="0"/>
              <a:t> que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sistema</a:t>
            </a:r>
            <a:r>
              <a:rPr lang="en-US" sz="2800" dirty="0"/>
              <a:t> de </a:t>
            </a:r>
            <a:r>
              <a:rPr lang="en-US" sz="2800" dirty="0" err="1"/>
              <a:t>cómputo</a:t>
            </a:r>
            <a:r>
              <a:rPr lang="en-US" sz="2800" dirty="0"/>
              <a:t> </a:t>
            </a:r>
            <a:r>
              <a:rPr lang="en-US" sz="2800" dirty="0" err="1"/>
              <a:t>opere</a:t>
            </a:r>
            <a:r>
              <a:rPr lang="en-US" sz="2800" dirty="0"/>
              <a:t> de </a:t>
            </a:r>
            <a:r>
              <a:rPr lang="en-US" sz="2800" dirty="0" err="1"/>
              <a:t>manera</a:t>
            </a:r>
            <a:r>
              <a:rPr lang="en-US" sz="2800" dirty="0"/>
              <a:t> </a:t>
            </a:r>
            <a:r>
              <a:rPr lang="en-US" sz="2800" dirty="0" err="1"/>
              <a:t>eficiente</a:t>
            </a:r>
            <a:r>
              <a:rPr lang="en-US" sz="2800" dirty="0"/>
              <a:t> y </a:t>
            </a:r>
            <a:r>
              <a:rPr lang="en-US" sz="2800" dirty="0" err="1"/>
              <a:t>justa</a:t>
            </a:r>
            <a:r>
              <a:rPr lang="en-US" sz="2800" dirty="0"/>
              <a:t>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 descr="Una computadora en un escritorio&#10;&#10;Descripción generada automáticamente">
            <a:extLst>
              <a:ext uri="{FF2B5EF4-FFF2-40B4-BE49-F238E27FC236}">
                <a16:creationId xmlns:a16="http://schemas.microsoft.com/office/drawing/2014/main" id="{BDE213C2-8E51-A2FB-C14B-4FD49ED3E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80" y="639299"/>
            <a:ext cx="4887220" cy="366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49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B0F0E86-85EF-9871-C5F4-7A38AFF8A2F8}"/>
              </a:ext>
            </a:extLst>
          </p:cNvPr>
          <p:cNvSpPr txBox="1">
            <a:spLocks/>
          </p:cNvSpPr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Funciones básicas del 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E000F6-4A08-D725-8A66-F2ADBE0C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7"/>
            <a:ext cx="5609220" cy="43327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MX" dirty="0"/>
              <a:t>Es un “programa de control”.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sz="2800" dirty="0"/>
              <a:t>Se ocupa especialmente de la operación y control de los dispositivos de E/S.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sz="2800" dirty="0"/>
              <a:t>Controla la ejecución de los programa de usuario para evitar errores y el uso incorrecto de la computadora. </a:t>
            </a:r>
            <a:endParaRPr lang="en-US" sz="2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BB27ED4-B7EE-2223-A6A9-4781F50B4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127" y="803325"/>
            <a:ext cx="4673139" cy="426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65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61489076-7FF1-A11C-3EB5-4B8D6F408C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2" r="29495" b="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89929D-1BE3-BC64-6734-2802FF03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956602"/>
            <a:ext cx="5004073" cy="5472333"/>
          </a:xfrm>
        </p:spPr>
        <p:txBody>
          <a:bodyPr anchor="t">
            <a:normAutofit lnSpcReduction="10000"/>
          </a:bodyPr>
          <a:lstStyle/>
          <a:p>
            <a:r>
              <a:rPr lang="es-MX" sz="2400" dirty="0"/>
              <a:t>Estas funciones comunes de control, asignación de recursos y administración se combinan en un solo componente de software denominado Sistema Operativo.</a:t>
            </a:r>
            <a:endParaRPr lang="es-AR" sz="2400" dirty="0"/>
          </a:p>
          <a:p>
            <a:endParaRPr lang="es-MX" sz="2400" dirty="0"/>
          </a:p>
          <a:p>
            <a:r>
              <a:rPr lang="es-MX" sz="2400" dirty="0"/>
              <a:t>Los SO existen debido a que son una forma razonable de resolver el problema de crear un sistema de cómputo utilizable. </a:t>
            </a:r>
          </a:p>
          <a:p>
            <a:endParaRPr lang="es-MX" sz="2400" dirty="0"/>
          </a:p>
          <a:p>
            <a:r>
              <a:rPr lang="es-MX" sz="2400" dirty="0"/>
              <a:t>El objetivo fundamental de los sistemas de cómputo es ejecutar los programas del usuario y facilitar la solución de sus problemas.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32486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BC710-5ABC-6FF2-6CC5-FA9D6790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es-AR"/>
              <a:t>Nos ponemos en acción!</a:t>
            </a:r>
            <a:endParaRPr lang="es-AR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04E71485-0DFB-8719-480F-B70436BE7A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3" r="36445" b="-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517D31-5511-E055-5328-DF287A33A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3429000"/>
            <a:ext cx="5004073" cy="2624666"/>
          </a:xfrm>
        </p:spPr>
        <p:txBody>
          <a:bodyPr anchor="t">
            <a:normAutofit/>
          </a:bodyPr>
          <a:lstStyle/>
          <a:p>
            <a:r>
              <a:rPr lang="en-US" dirty="0"/>
              <a:t>Tomen sus </a:t>
            </a:r>
            <a:r>
              <a:rPr lang="en-US" dirty="0" err="1"/>
              <a:t>dispositivos</a:t>
            </a:r>
            <a:r>
              <a:rPr lang="en-US" dirty="0"/>
              <a:t> y </a:t>
            </a:r>
            <a:r>
              <a:rPr lang="en-US" dirty="0" err="1"/>
              <a:t>busquen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definiciones</a:t>
            </a:r>
            <a:r>
              <a:rPr lang="en-US" dirty="0"/>
              <a:t> o </a:t>
            </a:r>
            <a:r>
              <a:rPr lang="en-US" dirty="0" err="1"/>
              <a:t>conceptos</a:t>
            </a:r>
            <a:r>
              <a:rPr lang="en-US" dirty="0"/>
              <a:t> de Sistema </a:t>
            </a:r>
            <a:r>
              <a:rPr lang="en-US" dirty="0" err="1"/>
              <a:t>Operativo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1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940401-4073-BB9B-EE97-3AE26BEED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54" y="1364105"/>
            <a:ext cx="5570595" cy="482305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sz="2400" b="1" dirty="0"/>
              <a:t>Las definiciones más comunes de</a:t>
            </a:r>
          </a:p>
          <a:p>
            <a:pPr marL="0" indent="0" algn="ctr">
              <a:buNone/>
            </a:pPr>
            <a:r>
              <a:rPr lang="es-MX" sz="2400" b="1" dirty="0"/>
              <a:t>Sistema Operativo son:</a:t>
            </a:r>
          </a:p>
          <a:p>
            <a:pPr marL="0" indent="0" algn="ctr">
              <a:buNone/>
            </a:pPr>
            <a:endParaRPr lang="es-MX" sz="2400" b="1" dirty="0"/>
          </a:p>
          <a:p>
            <a:pPr marL="0" indent="0" algn="ctr">
              <a:buNone/>
            </a:pPr>
            <a:r>
              <a:rPr lang="es-MX" sz="2400" b="1" dirty="0"/>
              <a:t> “El programa que está ejecutándose en todo momento en la computadora (denominado núcleo o </a:t>
            </a:r>
            <a:r>
              <a:rPr lang="es-MX" sz="2400" b="1" dirty="0" err="1"/>
              <a:t>Kernel</a:t>
            </a:r>
            <a:r>
              <a:rPr lang="es-MX" sz="2400" b="1" dirty="0"/>
              <a:t>)”. </a:t>
            </a:r>
          </a:p>
          <a:p>
            <a:pPr marL="0" indent="0" algn="ctr">
              <a:buNone/>
            </a:pPr>
            <a:endParaRPr lang="es-MX" sz="2400" b="1" dirty="0"/>
          </a:p>
          <a:p>
            <a:pPr marL="0" indent="0" algn="ctr">
              <a:buNone/>
            </a:pPr>
            <a:r>
              <a:rPr lang="es-MX" sz="2400" b="1" dirty="0"/>
              <a:t>“Es un programa que actúa como interfaz entre el usuario y el hardware de un computador”. </a:t>
            </a:r>
          </a:p>
          <a:p>
            <a:pPr marL="0" indent="0" algn="ctr">
              <a:buNone/>
            </a:pPr>
            <a:r>
              <a:rPr lang="es-MX" sz="2400" b="1" dirty="0"/>
              <a:t>El resto se consideran programas de aplicación.</a:t>
            </a:r>
            <a:endParaRPr lang="es-AR" sz="2400" b="1" dirty="0"/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8B839E3-029E-4B22-5008-E8AD284EE5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3" r="21233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766694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9525D-DC08-A2F8-89DD-4F27E572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s-AR" sz="4800"/>
              <a:t>Objetivos y funciones de los Sistemas Operativos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41D998-3E91-8E74-61B5-2E3539DE2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s-AR" sz="4000" dirty="0">
                <a:solidFill>
                  <a:schemeClr val="bg1"/>
                </a:solidFill>
              </a:rPr>
              <a:t>Facilidad de uso</a:t>
            </a:r>
          </a:p>
          <a:p>
            <a:r>
              <a:rPr lang="es-AR" sz="4000" dirty="0">
                <a:solidFill>
                  <a:schemeClr val="bg1"/>
                </a:solidFill>
              </a:rPr>
              <a:t>Eficiencia</a:t>
            </a:r>
          </a:p>
          <a:p>
            <a:r>
              <a:rPr lang="es-AR" sz="4000" dirty="0">
                <a:solidFill>
                  <a:schemeClr val="bg1"/>
                </a:solidFill>
              </a:rPr>
              <a:t>Capacidad para evolucionar</a:t>
            </a:r>
          </a:p>
        </p:txBody>
      </p:sp>
    </p:spTree>
    <p:extLst>
      <p:ext uri="{BB962C8B-B14F-4D97-AF65-F5344CB8AC3E}">
        <p14:creationId xmlns:p14="http://schemas.microsoft.com/office/powerpoint/2010/main" val="4044990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7647AC3-4691-4538-F234-A4808A92F3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r="3526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8BEED-B8ED-9742-8440-468F6A7BD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296" y="229844"/>
            <a:ext cx="3891825" cy="3540265"/>
          </a:xfrm>
        </p:spPr>
        <p:txBody>
          <a:bodyPr>
            <a:normAutofit/>
          </a:bodyPr>
          <a:lstStyle/>
          <a:p>
            <a:r>
              <a:rPr lang="es-MX" sz="2400"/>
              <a:t>El objetivo fundamental del SO es la comodidad para el usuario.</a:t>
            </a:r>
          </a:p>
          <a:p>
            <a:r>
              <a:rPr lang="es-MX" sz="2400"/>
              <a:t>El objetivo secundario es una operación eficiente del sistema de cómputo.</a:t>
            </a:r>
          </a:p>
          <a:p>
            <a:r>
              <a:rPr lang="es-MX" sz="2400"/>
              <a:t>Ambos objetivos – comodidad y eficiencia - en general se contraponen. </a:t>
            </a:r>
            <a:endParaRPr lang="es-AR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15BBE05-7355-40C3-C466-BD93D24886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853890"/>
              </p:ext>
            </p:extLst>
          </p:nvPr>
        </p:nvGraphicFramePr>
        <p:xfrm>
          <a:off x="8177755" y="3999522"/>
          <a:ext cx="3891826" cy="2068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44991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FED567-4B27-7A72-A98C-B8D39BB6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Facilidad de uso – Comodidad – Conveniencia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FDB56F2-4928-2D20-68EB-6F88CA225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358" y="2427541"/>
            <a:ext cx="951818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405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B158B5-50B5-4927-A367-7C9F3AF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1D8826-FBE6-B01E-2753-3CFD3D63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07" y="1426732"/>
            <a:ext cx="4587467" cy="4262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Materia: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bg1"/>
                </a:solidFill>
              </a:rPr>
              <a:t>Sistemas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s-AR" sz="4000" dirty="0">
                <a:solidFill>
                  <a:schemeClr val="bg1"/>
                </a:solidFill>
              </a:rPr>
              <a:t>Operativos</a:t>
            </a:r>
            <a:br>
              <a:rPr lang="es-AR" sz="4000" dirty="0">
                <a:solidFill>
                  <a:schemeClr val="bg1"/>
                </a:solidFill>
              </a:rPr>
            </a:br>
            <a:br>
              <a:rPr lang="es-AR" sz="4000" dirty="0">
                <a:solidFill>
                  <a:schemeClr val="bg1"/>
                </a:solidFill>
              </a:rPr>
            </a:br>
            <a:r>
              <a:rPr lang="es-AR" sz="4000" dirty="0">
                <a:solidFill>
                  <a:schemeClr val="bg1"/>
                </a:solidFill>
              </a:rPr>
              <a:t>Docente:</a:t>
            </a:r>
            <a:br>
              <a:rPr lang="es-AR" sz="4000" dirty="0">
                <a:solidFill>
                  <a:schemeClr val="bg1"/>
                </a:solidFill>
              </a:rPr>
            </a:br>
            <a:r>
              <a:rPr lang="es-AR" sz="4000" dirty="0">
                <a:solidFill>
                  <a:schemeClr val="bg1"/>
                </a:solidFill>
              </a:rPr>
              <a:t>Ing. Andrea Reyes</a:t>
            </a:r>
            <a:br>
              <a:rPr lang="es-AR" sz="4000" dirty="0">
                <a:solidFill>
                  <a:schemeClr val="bg1"/>
                </a:solidFill>
              </a:rPr>
            </a:br>
            <a:br>
              <a:rPr lang="es-AR" sz="4000" dirty="0">
                <a:solidFill>
                  <a:schemeClr val="bg1"/>
                </a:solidFill>
              </a:rPr>
            </a:br>
            <a:r>
              <a:rPr lang="es-AR" sz="4000" dirty="0">
                <a:solidFill>
                  <a:schemeClr val="bg1"/>
                </a:solidFill>
              </a:rPr>
              <a:t>Año 2022</a:t>
            </a:r>
          </a:p>
        </p:txBody>
      </p:sp>
      <p:pic>
        <p:nvPicPr>
          <p:cNvPr id="5" name="Marcador de contenido 4" descr="Una persona con una camisa blanca&#10;&#10;Descripción generada automáticamente">
            <a:extLst>
              <a:ext uri="{FF2B5EF4-FFF2-40B4-BE49-F238E27FC236}">
                <a16:creationId xmlns:a16="http://schemas.microsoft.com/office/drawing/2014/main" id="{D39F8C43-6A83-A511-435A-8478A459E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2" b="10722"/>
          <a:stretch/>
        </p:blipFill>
        <p:spPr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1367A3-F670-4BD9-9972-F7E97FC22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4000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8C3DB02-606C-40EC-8381-7A29A1ADF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399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717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FED567-4B27-7A72-A98C-B8D39BB6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Eficiencia</a:t>
            </a:r>
            <a:endParaRPr lang="en-US" sz="4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A79581-81CC-C193-11FB-58321331A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34" y="2713219"/>
            <a:ext cx="3462728" cy="3655342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Los recursos han de aprovecharse eficientemente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El SO no debe suponer una gran sobrecarga</a:t>
            </a:r>
            <a:endParaRPr lang="es-AR" dirty="0"/>
          </a:p>
        </p:txBody>
      </p:sp>
      <p:pic>
        <p:nvPicPr>
          <p:cNvPr id="13" name="Imagen 12" descr="Gráfico&#10;&#10;Descripción generada automáticamente">
            <a:extLst>
              <a:ext uri="{FF2B5EF4-FFF2-40B4-BE49-F238E27FC236}">
                <a16:creationId xmlns:a16="http://schemas.microsoft.com/office/drawing/2014/main" id="{E779273B-A54B-4E76-817D-6574FC8D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14" y="2411987"/>
            <a:ext cx="8383910" cy="444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0295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FED567-4B27-7A72-A98C-B8D39BB6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Capacidad</a:t>
            </a:r>
            <a:r>
              <a:rPr lang="en-US" sz="4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4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evolucionar</a:t>
            </a:r>
            <a:endParaRPr lang="en-US" sz="4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9BA877C3-DA22-D49C-9E5F-22017C7FF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943" y="2224994"/>
            <a:ext cx="8496057" cy="4633006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D1169E4-457A-28DF-271E-ABD59DCB3C99}"/>
              </a:ext>
            </a:extLst>
          </p:cNvPr>
          <p:cNvSpPr txBox="1"/>
          <p:nvPr/>
        </p:nvSpPr>
        <p:spPr>
          <a:xfrm>
            <a:off x="421141" y="2987225"/>
            <a:ext cx="28766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Construido de modo que permita una evolución para incorporar nuevas funcionalidades en el futuro.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50388078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2651FE00-9147-E8C8-76D8-97D236385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9" r="22425" b="2483"/>
          <a:stretch/>
        </p:blipFill>
        <p:spPr>
          <a:xfrm>
            <a:off x="20" y="11253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36565-919B-BB5A-E6DE-1009425C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10" y="953015"/>
            <a:ext cx="3759240" cy="1344975"/>
          </a:xfrm>
        </p:spPr>
        <p:txBody>
          <a:bodyPr>
            <a:normAutofit/>
          </a:bodyPr>
          <a:lstStyle/>
          <a:p>
            <a:r>
              <a:rPr lang="es-MX" sz="3400" b="1" dirty="0"/>
              <a:t>Motivos para la evolución de los SO</a:t>
            </a:r>
            <a:endParaRPr lang="es-AR" sz="34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DB19AD-66E1-DE03-34AC-DA5A8300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938071"/>
            <a:ext cx="3764826" cy="2956701"/>
          </a:xfrm>
        </p:spPr>
        <p:txBody>
          <a:bodyPr>
            <a:normAutofit/>
          </a:bodyPr>
          <a:lstStyle/>
          <a:p>
            <a:r>
              <a:rPr lang="es-MX" dirty="0"/>
              <a:t>Actualizaciones HW y nuevos tipos de HW.</a:t>
            </a:r>
          </a:p>
          <a:p>
            <a:r>
              <a:rPr lang="es-MX" dirty="0"/>
              <a:t>Nuevos servicios.</a:t>
            </a:r>
          </a:p>
          <a:p>
            <a:r>
              <a:rPr lang="es-MX" dirty="0"/>
              <a:t>Nuevas demandas.</a:t>
            </a:r>
          </a:p>
          <a:p>
            <a:r>
              <a:rPr lang="es-MX" dirty="0"/>
              <a:t>Resolver errores “Bugs”.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165959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animal&#10;&#10;Descripción generada automáticamente">
            <a:extLst>
              <a:ext uri="{FF2B5EF4-FFF2-40B4-BE49-F238E27FC236}">
                <a16:creationId xmlns:a16="http://schemas.microsoft.com/office/drawing/2014/main" id="{5874D543-3306-BE12-9D3B-2E290FE58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3" b="12666"/>
          <a:stretch/>
        </p:blipFill>
        <p:spPr>
          <a:xfrm>
            <a:off x="-3047" y="0"/>
            <a:ext cx="8982155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400271-694F-E757-4AAD-B35D175A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216" y="-140487"/>
            <a:ext cx="3822189" cy="1899912"/>
          </a:xfrm>
        </p:spPr>
        <p:txBody>
          <a:bodyPr>
            <a:normAutofit/>
          </a:bodyPr>
          <a:lstStyle/>
          <a:p>
            <a:r>
              <a:rPr lang="es-AR" sz="4000" dirty="0"/>
              <a:t>Singularidad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06E56C-9BD8-8715-3447-0FA5BEA7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216" y="1618938"/>
            <a:ext cx="3822189" cy="4753976"/>
          </a:xfrm>
        </p:spPr>
        <p:txBody>
          <a:bodyPr>
            <a:noAutofit/>
          </a:bodyPr>
          <a:lstStyle/>
          <a:p>
            <a:r>
              <a:rPr lang="es-MX" dirty="0"/>
              <a:t>Sistema de control no externo.</a:t>
            </a:r>
          </a:p>
          <a:p>
            <a:r>
              <a:rPr lang="es-MX" dirty="0"/>
              <a:t>El SO es un programa que se ejecuta en el procesador al igual que las aplicaciones de usuario.</a:t>
            </a:r>
          </a:p>
          <a:p>
            <a:r>
              <a:rPr lang="es-MX" dirty="0"/>
              <a:t>El SO entrega el control a otros programas y debe esperar a que el programa le devuelva el control.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318311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A0B68A-A744-4056-B2FA-894D7A95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Antes de terminar la clase!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Código QR&#10;&#10;Descripción generada automáticamente">
            <a:extLst>
              <a:ext uri="{FF2B5EF4-FFF2-40B4-BE49-F238E27FC236}">
                <a16:creationId xmlns:a16="http://schemas.microsoft.com/office/drawing/2014/main" id="{64BB01DD-97B1-C80D-3E7A-FBEEC6DE7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846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n 4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B398D8E7-0483-43A9-DAC3-3F1BC27A3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6" r="1" b="84"/>
          <a:stretch/>
        </p:blipFill>
        <p:spPr>
          <a:xfrm>
            <a:off x="0" y="10"/>
            <a:ext cx="8089115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ECCFD7-BA74-47AD-D640-FD40D1C6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428" y="180437"/>
            <a:ext cx="3114005" cy="1337041"/>
          </a:xfrm>
        </p:spPr>
        <p:txBody>
          <a:bodyPr anchor="b">
            <a:normAutofit/>
          </a:bodyPr>
          <a:lstStyle/>
          <a:p>
            <a:r>
              <a:rPr lang="es-AR" sz="3600" dirty="0"/>
              <a:t>Objetivos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CB1D53-B31C-47BF-472C-2A07619C3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887" y="1747998"/>
            <a:ext cx="4499428" cy="4835951"/>
          </a:xfrm>
        </p:spPr>
        <p:txBody>
          <a:bodyPr>
            <a:noAutofit/>
          </a:bodyPr>
          <a:lstStyle/>
          <a:p>
            <a:pPr algn="r"/>
            <a:r>
              <a:rPr lang="es-MX" sz="2000" dirty="0"/>
              <a:t>Entender los compromisos básicos en el diseño de un Sistema Operativo. Principales subsistemas. </a:t>
            </a:r>
          </a:p>
          <a:p>
            <a:pPr algn="r"/>
            <a:r>
              <a:rPr lang="es-MX" sz="2000" dirty="0"/>
              <a:t>Comprender las estructuras y los principales componentes de un Sistema Operativo </a:t>
            </a:r>
          </a:p>
          <a:p>
            <a:pPr algn="r"/>
            <a:r>
              <a:rPr lang="es-MX" sz="2000" dirty="0"/>
              <a:t>Ser capaces de instalar y utilizar un Sistema Operativo </a:t>
            </a:r>
          </a:p>
          <a:p>
            <a:pPr algn="r"/>
            <a:r>
              <a:rPr lang="es-MX" sz="2000" dirty="0"/>
              <a:t>Utilizar servicios avanzados provistos por el Sistema Operativo </a:t>
            </a:r>
          </a:p>
          <a:p>
            <a:pPr algn="r"/>
            <a:r>
              <a:rPr lang="es-MX" sz="2000" dirty="0"/>
              <a:t>Conocer los aspectos básicos de seguridad y administración de un Sistema Operativo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6323331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53747-0D61-496C-DC70-56F7B9EF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5953"/>
            <a:ext cx="5314536" cy="1325563"/>
          </a:xfrm>
        </p:spPr>
        <p:txBody>
          <a:bodyPr>
            <a:normAutofit/>
          </a:bodyPr>
          <a:lstStyle/>
          <a:p>
            <a:r>
              <a:rPr lang="es-AR" sz="3700" dirty="0"/>
              <a:t>Condiciones de aprobación y regularidad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FA39DA-6E2E-B317-5384-BE8FD6386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58" y="2201408"/>
            <a:ext cx="5609220" cy="4230639"/>
          </a:xfrm>
        </p:spPr>
        <p:txBody>
          <a:bodyPr anchor="t">
            <a:normAutofit fontScale="77500" lnSpcReduction="20000"/>
          </a:bodyPr>
          <a:lstStyle/>
          <a:p>
            <a:r>
              <a:rPr lang="en-US" dirty="0"/>
              <a:t>Para </a:t>
            </a:r>
            <a:r>
              <a:rPr lang="en-US" dirty="0" err="1"/>
              <a:t>aprobar</a:t>
            </a:r>
            <a:r>
              <a:rPr lang="en-US" dirty="0"/>
              <a:t> la </a:t>
            </a:r>
            <a:r>
              <a:rPr lang="en-US" dirty="0" err="1"/>
              <a:t>materia</a:t>
            </a:r>
            <a:r>
              <a:rPr lang="en-US" dirty="0"/>
              <a:t> </a:t>
            </a:r>
            <a:r>
              <a:rPr lang="en-US" dirty="0" err="1"/>
              <a:t>deberán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nota mayor o </a:t>
            </a:r>
            <a:r>
              <a:rPr lang="es-AR" dirty="0"/>
              <a:t>igual</a:t>
            </a:r>
            <a:r>
              <a:rPr lang="en-US" dirty="0"/>
              <a:t> a 4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parcial</a:t>
            </a:r>
            <a:r>
              <a:rPr lang="en-US" dirty="0"/>
              <a:t> o </a:t>
            </a:r>
            <a:r>
              <a:rPr lang="en-US" dirty="0" err="1"/>
              <a:t>en</a:t>
            </a:r>
            <a:r>
              <a:rPr lang="en-US" dirty="0"/>
              <a:t> sus </a:t>
            </a:r>
            <a:r>
              <a:rPr lang="en-US" dirty="0" err="1"/>
              <a:t>respectivos</a:t>
            </a:r>
            <a:r>
              <a:rPr lang="en-US" dirty="0"/>
              <a:t> </a:t>
            </a:r>
            <a:r>
              <a:rPr lang="en-US" dirty="0" err="1"/>
              <a:t>recuperatorios</a:t>
            </a:r>
            <a:r>
              <a:rPr lang="en-US" dirty="0"/>
              <a:t> </a:t>
            </a:r>
            <a:r>
              <a:rPr lang="en-US" dirty="0" err="1"/>
              <a:t>además</a:t>
            </a:r>
            <a:r>
              <a:rPr lang="en-US" dirty="0"/>
              <a:t> de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aprobados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prácticos</a:t>
            </a:r>
            <a:r>
              <a:rPr lang="en-US" dirty="0"/>
              <a:t>.</a:t>
            </a:r>
          </a:p>
          <a:p>
            <a:r>
              <a:rPr lang="en-US" dirty="0"/>
              <a:t>Es </a:t>
            </a:r>
            <a:r>
              <a:rPr lang="en-US" dirty="0" err="1"/>
              <a:t>requisito</a:t>
            </a:r>
            <a:r>
              <a:rPr lang="en-US" dirty="0"/>
              <a:t> fundamental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75% de </a:t>
            </a:r>
            <a:r>
              <a:rPr lang="en-US" dirty="0" err="1"/>
              <a:t>asistencia</a:t>
            </a:r>
            <a:r>
              <a:rPr lang="en-US" dirty="0"/>
              <a:t> a </a:t>
            </a:r>
            <a:r>
              <a:rPr lang="en-US" dirty="0" err="1"/>
              <a:t>clases</a:t>
            </a:r>
            <a:r>
              <a:rPr lang="en-US" dirty="0"/>
              <a:t>.</a:t>
            </a:r>
          </a:p>
          <a:p>
            <a:r>
              <a:rPr lang="es-MX" dirty="0"/>
              <a:t>Se pueden recuperar ambos exámenes parciales en las fechas previstas para ello, a razón de uno por fecha. De tener que hacer uso de ambas fechas de recuperatorio, se pierde la oportunidad de rendir final en la fecha de final regular. </a:t>
            </a:r>
            <a:endParaRPr lang="en-US" dirty="0"/>
          </a:p>
          <a:p>
            <a:r>
              <a:rPr lang="en-US" dirty="0"/>
              <a:t> Para </a:t>
            </a:r>
            <a:r>
              <a:rPr lang="en-US" dirty="0" err="1"/>
              <a:t>Promocionar</a:t>
            </a:r>
            <a:r>
              <a:rPr lang="en-US" dirty="0"/>
              <a:t> </a:t>
            </a:r>
            <a:r>
              <a:rPr lang="en-US" dirty="0" err="1"/>
              <a:t>deberán</a:t>
            </a:r>
            <a:r>
              <a:rPr lang="en-US" dirty="0"/>
              <a:t> </a:t>
            </a:r>
            <a:r>
              <a:rPr lang="en-US" dirty="0" err="1"/>
              <a:t>haber</a:t>
            </a:r>
            <a:r>
              <a:rPr lang="en-US" dirty="0"/>
              <a:t> </a:t>
            </a:r>
            <a:r>
              <a:rPr lang="en-US" dirty="0" err="1"/>
              <a:t>aprobado</a:t>
            </a:r>
            <a:r>
              <a:rPr lang="en-US" dirty="0"/>
              <a:t> ambos </a:t>
            </a:r>
            <a:r>
              <a:rPr lang="en-US" dirty="0" err="1"/>
              <a:t>parciales</a:t>
            </a:r>
            <a:r>
              <a:rPr lang="en-US" dirty="0"/>
              <a:t> (sin </a:t>
            </a:r>
            <a:r>
              <a:rPr lang="en-US" dirty="0" err="1"/>
              <a:t>recuperaciones</a:t>
            </a:r>
            <a:r>
              <a:rPr lang="en-US" dirty="0"/>
              <a:t>) con nota mayor o </a:t>
            </a:r>
            <a:r>
              <a:rPr lang="en-US" dirty="0" err="1"/>
              <a:t>igual</a:t>
            </a:r>
            <a:r>
              <a:rPr lang="en-US" dirty="0"/>
              <a:t> a 7.</a:t>
            </a:r>
          </a:p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E1A09EB9-043F-953D-FFFD-69984CF25F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5464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7A3947-D9CA-64AC-2CF8-5014F90DC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7263"/>
            <a:ext cx="5402263" cy="3335338"/>
          </a:xfrm>
          <a:prstGeom prst="rect">
            <a:avLst/>
          </a:prstGeom>
        </p:spPr>
      </p:pic>
      <p:pic>
        <p:nvPicPr>
          <p:cNvPr id="7" name="Marcador de contenido 6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433855D9-F9E4-9EF4-999F-13464FEC3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2227263"/>
            <a:ext cx="5041900" cy="3335338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E321666-ECCE-1689-A211-CBC29245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s-AR" sz="3200">
                <a:solidFill>
                  <a:schemeClr val="bg1"/>
                </a:solidFill>
              </a:rPr>
              <a:t>Material de estudio</a:t>
            </a:r>
          </a:p>
        </p:txBody>
      </p:sp>
    </p:spTree>
    <p:extLst>
      <p:ext uri="{BB962C8B-B14F-4D97-AF65-F5344CB8AC3E}">
        <p14:creationId xmlns:p14="http://schemas.microsoft.com/office/powerpoint/2010/main" val="20652173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03F427-B338-EB85-C75C-702E91EB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s-AR" sz="3400">
                <a:solidFill>
                  <a:schemeClr val="bg1"/>
                </a:solidFill>
              </a:rPr>
              <a:t>Repaso de Arquitectura de Computadores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536C9-45FF-572A-3FD8-483BDC35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0" y="2975428"/>
            <a:ext cx="3705349" cy="315537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CPU</a:t>
            </a:r>
          </a:p>
          <a:p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Memoria</a:t>
            </a:r>
          </a:p>
          <a:p>
            <a:r>
              <a:rPr lang="en-US" sz="3200" dirty="0" err="1">
                <a:solidFill>
                  <a:schemeClr val="bg1">
                    <a:alpha val="60000"/>
                  </a:schemeClr>
                </a:solidFill>
              </a:rPr>
              <a:t>Dispositivos</a:t>
            </a:r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 de I/O</a:t>
            </a:r>
          </a:p>
          <a:p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Buses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651ABFE-12F6-B1C9-D447-6742CC02A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842901"/>
            <a:ext cx="6014185" cy="51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444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8BABF-E61E-FDC0-B795-3E34D213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45" y="2390833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un Sistema </a:t>
            </a:r>
            <a:r>
              <a:rPr lang="en-US" dirty="0" err="1"/>
              <a:t>Operativo</a:t>
            </a:r>
            <a:r>
              <a:rPr lang="en-US" dirty="0"/>
              <a:t>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Marcador de contenido 8" descr="Icono&#10;&#10;Descripción generada automáticamente">
            <a:extLst>
              <a:ext uri="{FF2B5EF4-FFF2-40B4-BE49-F238E27FC236}">
                <a16:creationId xmlns:a16="http://schemas.microsoft.com/office/drawing/2014/main" id="{841F545B-1DDB-3617-E477-01C87CD04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0645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D6FA7B4-EF97-A6B3-1648-671FA31316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r="23483"/>
          <a:stretch/>
        </p:blipFill>
        <p:spPr>
          <a:xfrm>
            <a:off x="2508288" y="-14058"/>
            <a:ext cx="966964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5F38EDD0-A276-61C5-EFE6-6BDC29BE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6" y="365124"/>
            <a:ext cx="4078515" cy="6253389"/>
          </a:xfrm>
        </p:spPr>
        <p:txBody>
          <a:bodyPr>
            <a:normAutofit/>
          </a:bodyPr>
          <a:lstStyle/>
          <a:p>
            <a:r>
              <a:rPr lang="es-MX" sz="2400" b="1" dirty="0">
                <a:latin typeface="+mn-lt"/>
              </a:rPr>
              <a:t>El propósito del SO es:</a:t>
            </a:r>
            <a:br>
              <a:rPr lang="es-MX" sz="2400" dirty="0">
                <a:latin typeface="+mn-lt"/>
              </a:rPr>
            </a:br>
            <a:r>
              <a:rPr lang="es-MX" sz="2400" dirty="0">
                <a:latin typeface="+mn-lt"/>
              </a:rPr>
              <a:t>Ofrecer un ambiente en el cual el usuario pueda ejecutar programas.</a:t>
            </a:r>
            <a:br>
              <a:rPr lang="es-MX" sz="2400" dirty="0">
                <a:latin typeface="+mn-lt"/>
              </a:rPr>
            </a:br>
            <a:r>
              <a:rPr lang="es-MX" sz="2400" dirty="0">
                <a:latin typeface="+mn-lt"/>
              </a:rPr>
              <a:t> </a:t>
            </a:r>
            <a:br>
              <a:rPr lang="es-MX" sz="2400" dirty="0">
                <a:latin typeface="+mn-lt"/>
              </a:rPr>
            </a:br>
            <a:r>
              <a:rPr lang="es-MX" sz="2400" b="1" dirty="0">
                <a:latin typeface="+mn-lt"/>
              </a:rPr>
              <a:t>¿Cuál es el objetivo principal de un SO ?</a:t>
            </a:r>
            <a:br>
              <a:rPr lang="es-MX" sz="2400" dirty="0">
                <a:latin typeface="+mn-lt"/>
              </a:rPr>
            </a:br>
            <a:r>
              <a:rPr lang="es-MX" sz="2400" dirty="0">
                <a:latin typeface="+mn-lt"/>
              </a:rPr>
              <a:t>Hacer que el sistema de cómputo se pueda utilizar de forma cómoda. </a:t>
            </a:r>
            <a:br>
              <a:rPr lang="es-MX" sz="2400" dirty="0">
                <a:latin typeface="+mn-lt"/>
              </a:rPr>
            </a:br>
            <a:br>
              <a:rPr lang="es-MX" sz="2400" dirty="0">
                <a:latin typeface="+mn-lt"/>
              </a:rPr>
            </a:br>
            <a:r>
              <a:rPr lang="es-MX" sz="2400" b="1" dirty="0">
                <a:latin typeface="+mn-lt"/>
              </a:rPr>
              <a:t>¿Cuál es un objetivo secundario del SO ?</a:t>
            </a:r>
            <a:br>
              <a:rPr lang="es-MX" sz="2400" dirty="0">
                <a:latin typeface="+mn-lt"/>
              </a:rPr>
            </a:br>
            <a:r>
              <a:rPr lang="es-MX" sz="2400" dirty="0">
                <a:latin typeface="+mn-lt"/>
              </a:rPr>
              <a:t>Usar el hardware de la computadora en forma eficiente.</a:t>
            </a:r>
            <a:endParaRPr lang="es-A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67270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C3F05A-403B-C5A6-16D7-1F1A71D0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importancia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sistemas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operativos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sistemas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cómputos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8B941D0-0612-002B-7BFC-3C57F09CC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73" y="1675227"/>
            <a:ext cx="8899776" cy="478363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8DBDA72-5DBE-9C24-DA49-B2E4669D3486}"/>
              </a:ext>
            </a:extLst>
          </p:cNvPr>
          <p:cNvSpPr/>
          <p:nvPr/>
        </p:nvSpPr>
        <p:spPr>
          <a:xfrm>
            <a:off x="10290629" y="554445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76851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3DDB07BE47F14AA7F49B8F572A7E0A" ma:contentTypeVersion="0" ma:contentTypeDescription="Crear nuevo documento." ma:contentTypeScope="" ma:versionID="616f5bed5282511e66abbc7ebb6a9ee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b2b1fa7a59e354d7f595b77324244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FE9BDA-3510-4111-9E1A-1F30E2476F53}"/>
</file>

<file path=customXml/itemProps2.xml><?xml version="1.0" encoding="utf-8"?>
<ds:datastoreItem xmlns:ds="http://schemas.openxmlformats.org/officeDocument/2006/customXml" ds:itemID="{9A18274A-A613-436C-AA63-FB530D1EBF13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BC5914E-4969-4460-9E4B-24465EDF0E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745</Words>
  <Application>Microsoft Office PowerPoint</Application>
  <PresentationFormat>Panorámica</PresentationFormat>
  <Paragraphs>79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Meiryo</vt:lpstr>
      <vt:lpstr>Amasis MT Pro Black</vt:lpstr>
      <vt:lpstr>Arial</vt:lpstr>
      <vt:lpstr>Calibri</vt:lpstr>
      <vt:lpstr>Calibri Light</vt:lpstr>
      <vt:lpstr>Wingdings</vt:lpstr>
      <vt:lpstr>Tema de Office</vt:lpstr>
      <vt:lpstr>Sistemas Operativos 2022</vt:lpstr>
      <vt:lpstr>Materia:  Sistemas Operativos  Docente: Ing. Andrea Reyes  Año 2022</vt:lpstr>
      <vt:lpstr>Objetivos del curso</vt:lpstr>
      <vt:lpstr>Condiciones de aprobación y regularidad</vt:lpstr>
      <vt:lpstr>Material de estudio</vt:lpstr>
      <vt:lpstr>Repaso de Arquitectura de Computadores</vt:lpstr>
      <vt:lpstr>¿Qué es un Sistema Operativo?</vt:lpstr>
      <vt:lpstr>El propósito del SO es: Ofrecer un ambiente en el cual el usuario pueda ejecutar programas.   ¿Cuál es el objetivo principal de un SO ? Hacer que el sistema de cómputo se pueda utilizar de forma cómoda.   ¿Cuál es un objetivo secundario del SO ? Usar el hardware de la computadora en forma eficiente.</vt:lpstr>
      <vt:lpstr>La importancia de los sistemas operativos en los sistemas de cómputos</vt:lpstr>
      <vt:lpstr>Abstracción de un sistema de cómputo según sus componentes</vt:lpstr>
      <vt:lpstr>Funciones básicas del SO</vt:lpstr>
      <vt:lpstr>Presentación de PowerPoint</vt:lpstr>
      <vt:lpstr>Presentación de PowerPoint</vt:lpstr>
      <vt:lpstr>Presentación de PowerPoint</vt:lpstr>
      <vt:lpstr>Nos ponemos en acción!</vt:lpstr>
      <vt:lpstr>Presentación de PowerPoint</vt:lpstr>
      <vt:lpstr>Objetivos y funciones de los Sistemas Operativos</vt:lpstr>
      <vt:lpstr>Presentación de PowerPoint</vt:lpstr>
      <vt:lpstr>Facilidad de uso – Comodidad – Conveniencia </vt:lpstr>
      <vt:lpstr>Eficiencia</vt:lpstr>
      <vt:lpstr>Capacidad para evolucionar</vt:lpstr>
      <vt:lpstr>Motivos para la evolución de los SO</vt:lpstr>
      <vt:lpstr>Singularidad</vt:lpstr>
      <vt:lpstr>Antes de terminar la clase!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 2022</dc:title>
  <dc:creator>Nora Andrea Reyes</dc:creator>
  <cp:lastModifiedBy>Nora Andrea Reyes</cp:lastModifiedBy>
  <cp:revision>1</cp:revision>
  <dcterms:created xsi:type="dcterms:W3CDTF">2022-08-11T22:31:56Z</dcterms:created>
  <dcterms:modified xsi:type="dcterms:W3CDTF">2022-08-12T03:29:56Z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0x010100713DDB07BE47F14AA7F49B8F572A7E0A</vt:lpwstr>
  </property>
</Properties>
</file>