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302" r:id="rId6"/>
    <p:sldId id="291" r:id="rId7"/>
    <p:sldId id="303" r:id="rId8"/>
    <p:sldId id="304" r:id="rId9"/>
    <p:sldId id="306" r:id="rId10"/>
    <p:sldId id="310" r:id="rId11"/>
    <p:sldId id="311" r:id="rId12"/>
    <p:sldId id="312" r:id="rId13"/>
    <p:sldId id="315" r:id="rId14"/>
    <p:sldId id="307" r:id="rId15"/>
    <p:sldId id="278" r:id="rId16"/>
    <p:sldId id="285" r:id="rId17"/>
    <p:sldId id="286" r:id="rId18"/>
    <p:sldId id="287" r:id="rId19"/>
    <p:sldId id="284" r:id="rId20"/>
    <p:sldId id="296" r:id="rId21"/>
    <p:sldId id="297" r:id="rId22"/>
    <p:sldId id="299" r:id="rId23"/>
    <p:sldId id="300" r:id="rId24"/>
    <p:sldId id="279" r:id="rId25"/>
    <p:sldId id="25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o, Eunjeong" initials="HE" lastIdx="3" clrIdx="0">
    <p:extLst>
      <p:ext uri="{19B8F6BF-5375-455C-9EA6-DF929625EA0E}">
        <p15:presenceInfo xmlns:p15="http://schemas.microsoft.com/office/powerpoint/2012/main" userId="S::heoe@oregonstate.edu::b9f5220f-d856-403c-b34b-a8161d6f71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2F2F2"/>
    <a:srgbClr val="FF5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34FCC-A18F-4FD1-929E-88216D895440}" v="1" dt="2021-08-19T00:27: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809" autoAdjust="0"/>
  </p:normalViewPr>
  <p:slideViewPr>
    <p:cSldViewPr snapToGrid="0">
      <p:cViewPr varScale="1">
        <p:scale>
          <a:sx n="71" d="100"/>
          <a:sy n="71" d="100"/>
        </p:scale>
        <p:origin x="10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3C2AD-B9D2-4F38-A1C5-F9B6EC2DE6CD}"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04B5-4214-4214-AFFD-309A5607A650}" type="slidenum">
              <a:rPr lang="en-US" smtClean="0"/>
              <a:t>‹#›</a:t>
            </a:fld>
            <a:endParaRPr lang="en-US"/>
          </a:p>
        </p:txBody>
      </p:sp>
    </p:spTree>
    <p:extLst>
      <p:ext uri="{BB962C8B-B14F-4D97-AF65-F5344CB8AC3E}">
        <p14:creationId xmlns:p14="http://schemas.microsoft.com/office/powerpoint/2010/main" val="15611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erriam-webster.com/dictionary/enhanc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merriam-webster.com/dictionary/environment" TargetMode="External"/><Relationship Id="rId5" Type="http://schemas.openxmlformats.org/officeDocument/2006/relationships/hyperlink" Target="https://www.britannica.com/topic/terrorism" TargetMode="External"/><Relationship Id="rId4" Type="http://schemas.openxmlformats.org/officeDocument/2006/relationships/hyperlink" Target="https://www.merriam-webster.com/dictionary/cultu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algn="just" rtl="0">
              <a:spcBef>
                <a:spcPts val="0"/>
              </a:spcBef>
              <a:spcAft>
                <a:spcPts val="0"/>
              </a:spcAft>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4960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590788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three questions we analyzed with the lowest correction rates, are the ones people generally have negative views of the future world development trend. When we analyzed government data, we found that it was consistent with the </a:t>
            </a:r>
            <a:r>
              <a:rPr lang="en-US" b="0" i="0" dirty="0" err="1">
                <a:solidFill>
                  <a:srgbClr val="1D1C1D"/>
                </a:solidFill>
                <a:effectLst/>
                <a:latin typeface="Slack-Lato"/>
              </a:rPr>
              <a:t>factfulness</a:t>
            </a:r>
            <a:r>
              <a:rPr lang="en-US" b="0" i="0" dirty="0">
                <a:solidFill>
                  <a:srgbClr val="1D1C1D"/>
                </a:solidFill>
                <a:effectLst/>
                <a:latin typeface="Slack-Lato"/>
              </a:rPr>
              <a:t> data, so the U.S. government provided assistant in the right direction. It’s just the common people think the world too badly.</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17</a:t>
            </a:fld>
            <a:endParaRPr lang="en-US"/>
          </a:p>
        </p:txBody>
      </p:sp>
    </p:spTree>
    <p:extLst>
      <p:ext uri="{BB962C8B-B14F-4D97-AF65-F5344CB8AC3E}">
        <p14:creationId xmlns:p14="http://schemas.microsoft.com/office/powerpoint/2010/main" val="342796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These deep-rooted ideas are related to biases. There are three biases that prevent our feelings from matching the numbers: the straight-line instinct, the fear instinct, and the size instinct. All this called dramatic instincts. Which means We misplace our primal fears, think trends continue in a straight line, and overestimate their size. That’s why population growth might feel like a huge threat, when, it’ll likely not be a big deal.</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18</a:t>
            </a:fld>
            <a:endParaRPr lang="en-US"/>
          </a:p>
        </p:txBody>
      </p:sp>
    </p:spTree>
    <p:extLst>
      <p:ext uri="{BB962C8B-B14F-4D97-AF65-F5344CB8AC3E}">
        <p14:creationId xmlns:p14="http://schemas.microsoft.com/office/powerpoint/2010/main" val="421403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Therefore, the only thing that allows us to see the world as it really is </a:t>
            </a:r>
            <a:r>
              <a:rPr lang="en-US" b="0" i="0" dirty="0" err="1">
                <a:solidFill>
                  <a:srgbClr val="1D1C1D"/>
                </a:solidFill>
                <a:effectLst/>
                <a:latin typeface="Slack-Lato"/>
              </a:rPr>
              <a:t>is</a:t>
            </a:r>
            <a:r>
              <a:rPr lang="en-US" b="0" i="0" dirty="0">
                <a:solidFill>
                  <a:srgbClr val="1D1C1D"/>
                </a:solidFill>
                <a:effectLst/>
                <a:latin typeface="Slack-Lato"/>
              </a:rPr>
              <a:t> to look at everything from multiple angles.</a:t>
            </a:r>
            <a:br>
              <a:rPr lang="en-US" dirty="0"/>
            </a:br>
            <a:r>
              <a:rPr lang="en-US" b="0" i="0" dirty="0">
                <a:solidFill>
                  <a:srgbClr val="1D1C1D"/>
                </a:solidFill>
                <a:effectLst/>
                <a:latin typeface="Slack-Lato"/>
              </a:rPr>
              <a:t>The last question of the quiz is regarding to the global climate change. It’s asking the average temperature in the next 100 years. 90% of people get it right. It’s going to getting warmer. it is because most people learn about the facts of global warming from the media. But for the most other questions, people’s correction rate is very low, even though the dataset is always there in the us gov database. We need to understand the news and advertising-driven media becoming more and more extreme. Usually, life is better than news outlets make us believe.</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19</a:t>
            </a:fld>
            <a:endParaRPr lang="en-US"/>
          </a:p>
        </p:txBody>
      </p:sp>
    </p:spTree>
    <p:extLst>
      <p:ext uri="{BB962C8B-B14F-4D97-AF65-F5344CB8AC3E}">
        <p14:creationId xmlns:p14="http://schemas.microsoft.com/office/powerpoint/2010/main" val="217427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20</a:t>
            </a:fld>
            <a:endParaRPr lang="en-US"/>
          </a:p>
        </p:txBody>
      </p:sp>
    </p:spTree>
    <p:extLst>
      <p:ext uri="{BB962C8B-B14F-4D97-AF65-F5344CB8AC3E}">
        <p14:creationId xmlns:p14="http://schemas.microsoft.com/office/powerpoint/2010/main" val="7149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245B04B5-4214-4214-AFFD-309A5607A650}" type="slidenum">
              <a:rPr lang="en-US" smtClean="0"/>
              <a:t>21</a:t>
            </a:fld>
            <a:endParaRPr lang="en-US"/>
          </a:p>
        </p:txBody>
      </p:sp>
    </p:spTree>
    <p:extLst>
      <p:ext uri="{BB962C8B-B14F-4D97-AF65-F5344CB8AC3E}">
        <p14:creationId xmlns:p14="http://schemas.microsoft.com/office/powerpoint/2010/main" val="383183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1D1C1D"/>
                </a:solidFill>
                <a:effectLst/>
                <a:latin typeface="Calibri" panose="020F0502020204030204" pitchFamily="34" charset="0"/>
              </a:rPr>
              <a:t>In project 2, we created a web application based on the book ‘</a:t>
            </a:r>
            <a:r>
              <a:rPr lang="en-US" sz="1200" b="0" i="0" u="none" strike="noStrike" dirty="0" err="1">
                <a:solidFill>
                  <a:srgbClr val="1D1C1D"/>
                </a:solidFill>
                <a:effectLst/>
                <a:latin typeface="Calibri" panose="020F0502020204030204" pitchFamily="34" charset="0"/>
              </a:rPr>
              <a:t>Factfulness</a:t>
            </a:r>
            <a:r>
              <a:rPr lang="en-US" sz="1200" b="0" i="0" u="none" strike="noStrike" dirty="0">
                <a:solidFill>
                  <a:srgbClr val="1D1C1D"/>
                </a:solidFill>
                <a:effectLst/>
                <a:latin typeface="Calibri" panose="020F0502020204030204" pitchFamily="34" charset="0"/>
              </a:rPr>
              <a:t>’,  discussed how much our worldview is skewed across certain fronts, and found some correlation between our data and USAID's foreign aid trend.  Even though we learned the world is not as worst as we thought, there is still a lot of space where society can put effort to make a better world.</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3</a:t>
            </a:fld>
            <a:endParaRPr lang="en-US"/>
          </a:p>
        </p:txBody>
      </p:sp>
    </p:spTree>
    <p:extLst>
      <p:ext uri="{BB962C8B-B14F-4D97-AF65-F5344CB8AC3E}">
        <p14:creationId xmlns:p14="http://schemas.microsoft.com/office/powerpoint/2010/main" val="312783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1800" b="0" i="0" u="none" strike="noStrike" dirty="0">
                <a:solidFill>
                  <a:srgbClr val="1D1C1D"/>
                </a:solidFill>
                <a:effectLst/>
                <a:latin typeface="Calibri" panose="020F0502020204030204" pitchFamily="34" charset="0"/>
              </a:rPr>
              <a:t>Therefore, following the last part of Project 2, in our last project, we decided to dig deep into Foreign Aid sectors. </a:t>
            </a:r>
            <a:r>
              <a:rPr lang="en-US" sz="1200" i="0" dirty="0">
                <a:solidFill>
                  <a:srgbClr val="1A1A1A"/>
                </a:solidFill>
                <a:effectLst/>
              </a:rPr>
              <a:t>Foreign Aid is the international transfer of capital, goods, or services from a country or international organization for the benefit of the recipient country or its population. The most common type of foreign aid is official development assistance (ODA), which is assistance given to promote development and to combat </a:t>
            </a:r>
            <a:r>
              <a:rPr lang="en-US" sz="1200" b="1" i="0" dirty="0">
                <a:solidFill>
                  <a:srgbClr val="1A1A1A"/>
                </a:solidFill>
                <a:effectLst/>
              </a:rPr>
              <a:t>poverty</a:t>
            </a:r>
            <a:r>
              <a:rPr lang="en-US" sz="1200" i="0" dirty="0">
                <a:solidFill>
                  <a:srgbClr val="1A1A1A"/>
                </a:solidFill>
                <a:effectLst/>
              </a:rPr>
              <a:t>. </a:t>
            </a:r>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92759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2369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4769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000000"/>
                </a:solidFill>
                <a:effectLst/>
                <a:latin typeface="Lusitana"/>
              </a:rPr>
              <a:t>https://www.gatesnotes.com/books/factfulness</a:t>
            </a:r>
          </a:p>
          <a:p>
            <a:pPr algn="l"/>
            <a:r>
              <a:rPr lang="en-US" sz="2800" b="0" i="0" dirty="0">
                <a:solidFill>
                  <a:srgbClr val="000000"/>
                </a:solidFill>
                <a:effectLst/>
                <a:latin typeface="Lusitan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However, finding poor countries and support them is enough? When those are the only rich and poor two options, you’re more likely to think anyone who doesn’t have a certain quality of life is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Lusitana"/>
              </a:rPr>
              <a:t>In this way, it’s hard to prioritize which country should be aided first for the efficiency and pick up on progress if you divide the world into just two options. </a:t>
            </a:r>
          </a:p>
          <a:p>
            <a:pPr algn="l"/>
            <a:endParaRPr lang="en-US" sz="2800" b="0" i="0" dirty="0">
              <a:solidFill>
                <a:srgbClr val="000000"/>
              </a:solidFill>
              <a:effectLst/>
              <a:latin typeface="Lusitana"/>
            </a:endParaRPr>
          </a:p>
          <a:p>
            <a:pPr algn="l"/>
            <a:r>
              <a:rPr lang="en-US" sz="2800" b="0" i="0" dirty="0">
                <a:solidFill>
                  <a:srgbClr val="000000"/>
                </a:solidFill>
                <a:effectLst/>
                <a:latin typeface="Lusitana"/>
              </a:rPr>
              <a:t>Hans </a:t>
            </a:r>
            <a:r>
              <a:rPr lang="en-US" sz="2800" b="0" i="0" dirty="0" err="1">
                <a:solidFill>
                  <a:srgbClr val="000000"/>
                </a:solidFill>
                <a:effectLst/>
                <a:latin typeface="Lusitana"/>
              </a:rPr>
              <a:t>Rosling</a:t>
            </a:r>
            <a:r>
              <a:rPr lang="en-US" sz="2800" b="0" i="0" dirty="0">
                <a:solidFill>
                  <a:srgbClr val="000000"/>
                </a:solidFill>
                <a:effectLst/>
                <a:latin typeface="Lusitana"/>
              </a:rPr>
              <a:t> from ‘</a:t>
            </a:r>
            <a:r>
              <a:rPr lang="en-US" sz="2800" b="0" i="0" dirty="0" err="1">
                <a:solidFill>
                  <a:srgbClr val="000000"/>
                </a:solidFill>
                <a:effectLst/>
                <a:latin typeface="Lusitana"/>
              </a:rPr>
              <a:t>Factfulness</a:t>
            </a:r>
            <a:r>
              <a:rPr lang="en-US" sz="2800" b="0" i="0" dirty="0">
                <a:solidFill>
                  <a:srgbClr val="000000"/>
                </a:solidFill>
                <a:effectLst/>
                <a:latin typeface="Lusitana"/>
              </a:rPr>
              <a:t>’ compares this instinct to standing on top of a skyscraper and looking down at a city. All of the other buildings will look short to you whether they’re ten stories or 50 stories high. It’s the same with income. Life is significantly better for those on level 2 than level 1, but it’s hard to see that from level 4 unless you know to look for it.</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05397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4000" b="0" i="0" dirty="0">
                <a:solidFill>
                  <a:srgbClr val="1A1A1A"/>
                </a:solidFill>
                <a:effectLst/>
                <a:latin typeface="Georgia" panose="02040502050405020303" pitchFamily="18" charset="0"/>
              </a:rPr>
              <a:t>https://www.britannica.com/topic/foreign-aid</a:t>
            </a:r>
          </a:p>
          <a:p>
            <a:pPr algn="l"/>
            <a:r>
              <a:rPr lang="en-US" sz="4000" b="0" i="0" dirty="0">
                <a:solidFill>
                  <a:srgbClr val="1A1A1A"/>
                </a:solidFill>
                <a:effectLst/>
                <a:latin typeface="Georgia" panose="02040502050405020303" pitchFamily="18" charset="0"/>
              </a:rPr>
              <a:t>Countries often provide foreign aid to </a:t>
            </a:r>
            <a:r>
              <a:rPr lang="en-US" sz="4000" b="0" i="0" u="none" strike="noStrike" dirty="0">
                <a:effectLst/>
                <a:latin typeface="Georgia" panose="02040502050405020303" pitchFamily="18" charset="0"/>
                <a:hlinkClick r:id="rId3"/>
              </a:rPr>
              <a:t>enhance</a:t>
            </a:r>
            <a:r>
              <a:rPr lang="en-US" sz="4000" b="0" i="0" dirty="0">
                <a:solidFill>
                  <a:srgbClr val="1A1A1A"/>
                </a:solidFill>
                <a:effectLst/>
                <a:latin typeface="Georgia" panose="02040502050405020303" pitchFamily="18" charset="0"/>
              </a:rPr>
              <a:t> their own security. Thus, economic assistance may be used to prevent friendly governments from falling under the influence of unfriendly ones or as payment for the right to establish or use military bases on foreign soil. Foreign aid also may be used to achieve a country’s diplomatic goals, enabling it to gain diplomatic recognition, to garner support for its positions in international organizations, or to increase its diplomats’ access to foreign officials. Other purposes of foreign aid include promoting a country’s exports (e.g., through programs that require the recipient country to use the aid to purchase the donor country’s agricultural products or manufactured goods) and spreading its language, </a:t>
            </a:r>
            <a:r>
              <a:rPr lang="en-US" sz="4000" b="0" i="0" u="none" strike="noStrike" dirty="0">
                <a:effectLst/>
                <a:latin typeface="Georgia" panose="02040502050405020303" pitchFamily="18" charset="0"/>
                <a:hlinkClick r:id="rId4"/>
              </a:rPr>
              <a:t>culture</a:t>
            </a:r>
            <a:r>
              <a:rPr lang="en-US" sz="4000" b="0" i="0" dirty="0">
                <a:solidFill>
                  <a:srgbClr val="1A1A1A"/>
                </a:solidFill>
                <a:effectLst/>
                <a:latin typeface="Georgia" panose="02040502050405020303" pitchFamily="18" charset="0"/>
              </a:rPr>
              <a:t>, or religion. </a:t>
            </a:r>
            <a:r>
              <a:rPr lang="en-US" sz="5400" b="0" i="0" dirty="0">
                <a:solidFill>
                  <a:srgbClr val="1A1A1A"/>
                </a:solidFill>
                <a:effectLst/>
                <a:latin typeface="Georgia" panose="02040502050405020303" pitchFamily="18" charset="0"/>
              </a:rPr>
              <a:t>Countries also provide aid to relieve suffering caused by natural or man-made disasters such as famine, disease, and war, to promote economic development, to help establish or strengthen political institutions, and to address a variety of transnational problems including disease, </a:t>
            </a:r>
            <a:r>
              <a:rPr lang="en-US" sz="5400" b="0" i="0" u="none" strike="noStrike" dirty="0">
                <a:solidFill>
                  <a:srgbClr val="14599D"/>
                </a:solidFill>
                <a:effectLst/>
                <a:latin typeface="Georgia" panose="02040502050405020303" pitchFamily="18" charset="0"/>
                <a:hlinkClick r:id="rId5"/>
              </a:rPr>
              <a:t>terrorism</a:t>
            </a:r>
            <a:r>
              <a:rPr lang="en-US" sz="5400" b="0" i="0" dirty="0">
                <a:solidFill>
                  <a:srgbClr val="1A1A1A"/>
                </a:solidFill>
                <a:effectLst/>
                <a:latin typeface="Georgia" panose="02040502050405020303" pitchFamily="18" charset="0"/>
              </a:rPr>
              <a:t> and other crimes, and destruction of the </a:t>
            </a:r>
            <a:r>
              <a:rPr lang="en-US" sz="5400" b="0" i="0" u="none" strike="noStrike" dirty="0">
                <a:effectLst/>
                <a:latin typeface="Georgia" panose="02040502050405020303" pitchFamily="18" charset="0"/>
                <a:hlinkClick r:id="rId6"/>
              </a:rPr>
              <a:t>environment</a:t>
            </a:r>
            <a:r>
              <a:rPr lang="en-US" sz="5400" b="0" i="0" dirty="0">
                <a:solidFill>
                  <a:srgbClr val="1A1A1A"/>
                </a:solidFill>
                <a:effectLst/>
                <a:latin typeface="Georgia" panose="02040502050405020303" pitchFamily="18" charset="0"/>
              </a:rPr>
              <a:t>. Because most foreign aid programs are designed to serve several of these purposes simultaneously, it is difficult to identify any one of them as most important.</a:t>
            </a:r>
            <a:endParaRPr lang="en-US" sz="2800" b="0" i="0" dirty="0">
              <a:solidFill>
                <a:srgbClr val="000000"/>
              </a:solidFill>
              <a:effectLst/>
              <a:latin typeface="Lusitana"/>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6644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9C21-5EFB-452A-A9A9-959381BF7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5606F-5CED-419D-ADF0-162CCCA09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02DD0-E315-45B1-B912-77C57A629A2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1AE30E36-4ED0-4426-8DD5-41B1C277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80562-A92F-4B22-9819-6EAB8DFB938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6472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A6C-F5FA-4221-9402-E7674E7E8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10661-445C-4DD8-ABE7-A88F22521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08C-1D84-4181-A629-46254B1610DE}"/>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FCFCEE61-FABB-4EDE-BF24-DF8B9D543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3E79-9736-4975-84F7-78DAB619A5E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83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557C-1CF6-419A-A144-2A28A2BE7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31205-92F5-4C77-B9DD-1BB254770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C07-247B-475D-9DAE-FD1D7487003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27FB0919-01D5-4C8D-A2AB-F30ABB7B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1094-5A23-47A9-8B28-FA9E8E7E86A6}"/>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813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9746-F98F-4046-8859-59CAF97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E148-25CB-4508-B133-1F2694093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2846-A78D-4584-A3F5-A64B7FB2740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B2C2E277-7E43-4F10-9851-133700D1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CA51-2D95-45E5-8DE4-6154E1AE15A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92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943-F3CB-40F7-BEBF-79C6BD570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32FCC-B8A1-48EE-B134-E3B280756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000E-C5ED-4D80-9950-1E6DAC75893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5F10A5C5-A66A-4F4F-9FCF-F62618BFC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8B8A-66B2-4FA1-87AB-687FFA57A94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51647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5498-94AE-49B4-B9A2-92A389CF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5914-13EF-43E6-9A5B-993C3C26C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C7CF8-4131-4BC7-899E-D2E4C1F4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E093C-C5EE-4D48-AEDC-1564118464C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719566B1-9971-4DD7-877D-76121F2A7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F2F7-F45D-420B-B7CF-0A6F3417743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7989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681E-496A-4813-9D5C-727D2EDB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06804-446C-4290-BEAC-6F15114D2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A1126-023D-4D73-8E11-48E648E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D0DCD-134E-4C1E-BBF1-3E398AC5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675D9-867B-41A2-8BE1-8A2AC0126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383F2-7B2F-4B59-AB72-79235257262A}"/>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8" name="Footer Placeholder 7">
            <a:extLst>
              <a:ext uri="{FF2B5EF4-FFF2-40B4-BE49-F238E27FC236}">
                <a16:creationId xmlns:a16="http://schemas.microsoft.com/office/drawing/2014/main" id="{CFDA9654-9277-4138-865B-E233CD432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A9D7-A16F-44DD-A7CD-20DD3025369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9987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D83-D8AC-43AE-B444-C8694508F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E6BE-C7B2-4A49-9230-6F3D683FE3E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4" name="Footer Placeholder 3">
            <a:extLst>
              <a:ext uri="{FF2B5EF4-FFF2-40B4-BE49-F238E27FC236}">
                <a16:creationId xmlns:a16="http://schemas.microsoft.com/office/drawing/2014/main" id="{B156371E-2F64-4053-8DBE-3DCCF59D2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E7F4F-7FDD-43FE-99E0-AC9E5C10E9C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33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D24FF-8CC1-4EE1-A2BF-572E49CEEF8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3" name="Footer Placeholder 2">
            <a:extLst>
              <a:ext uri="{FF2B5EF4-FFF2-40B4-BE49-F238E27FC236}">
                <a16:creationId xmlns:a16="http://schemas.microsoft.com/office/drawing/2014/main" id="{A8EB81BC-95BE-40DE-B4EC-2272E76EA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256F-742A-4272-9604-E888FC46C6A7}"/>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9539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16-58E3-403A-B98B-41FA9CB2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7994C-7F5D-4F97-827A-C80A7F8D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982D7-A3C7-444B-8655-F10F473E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FB322-8910-4CC3-81EE-B1F4121E4693}"/>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CDB78075-5166-441F-99B3-C38B4010C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0CB14-FE21-44EB-A39D-83C5E2DAEA7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93607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55A-3C7B-4E58-853D-B516DD42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E6922-C8B4-428B-8E7C-C8DF7D64F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EFA5C-514C-4DAC-806D-2F0014A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D514-CC19-4E6A-A89E-8E8B7B9776F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0CAE2D61-8242-45F7-ABFD-5EE4BD5B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2726-7CBF-425F-A9FA-862C1B862D58}"/>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8057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FF0D-C8FB-4642-B616-F2144712A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609A9-D311-44CB-879C-CBD810D8A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A6D5-C774-4BE5-B332-63DB013A8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91DB1B53-A529-4A44-9D1F-48DA736C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54126-65D9-48B9-B6DF-E8462E696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FA1B-6C69-41B7-93F2-11F99732C081}" type="slidenum">
              <a:rPr lang="en-US" smtClean="0"/>
              <a:t>‹#›</a:t>
            </a:fld>
            <a:endParaRPr lang="en-US"/>
          </a:p>
        </p:txBody>
      </p:sp>
    </p:spTree>
    <p:extLst>
      <p:ext uri="{BB962C8B-B14F-4D97-AF65-F5344CB8AC3E}">
        <p14:creationId xmlns:p14="http://schemas.microsoft.com/office/powerpoint/2010/main" val="79478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vidmoon-184.github.io/Roosters_Project_2/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30.svg"/></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hyperlink" Target="https://www.gapminder.org/" TargetMode="External"/><Relationship Id="rId1" Type="http://schemas.openxmlformats.org/officeDocument/2006/relationships/slideLayout" Target="../slideLayouts/slideLayout2.xml"/><Relationship Id="rId4" Type="http://schemas.openxmlformats.org/officeDocument/2006/relationships/hyperlink" Target="http://data.uis.unesco.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2000" b="-22000"/>
          </a:stretch>
        </a:blipFill>
        <a:effectLst/>
      </p:bgPr>
    </p:bg>
    <p:spTree>
      <p:nvGrpSpPr>
        <p:cNvPr id="1" name="Shape 88"/>
        <p:cNvGrpSpPr/>
        <p:nvPr/>
      </p:nvGrpSpPr>
      <p:grpSpPr>
        <a:xfrm>
          <a:off x="0" y="0"/>
          <a:ext cx="0" cy="0"/>
          <a:chOff x="0" y="0"/>
          <a:chExt cx="0" cy="0"/>
        </a:xfrm>
      </p:grpSpPr>
      <p:sp>
        <p:nvSpPr>
          <p:cNvPr id="11" name="Google Shape;93;p1">
            <a:extLst>
              <a:ext uri="{FF2B5EF4-FFF2-40B4-BE49-F238E27FC236}">
                <a16:creationId xmlns:a16="http://schemas.microsoft.com/office/drawing/2014/main" id="{47EF0D8A-8283-43C9-AC97-921670D721FF}"/>
              </a:ext>
            </a:extLst>
          </p:cNvPr>
          <p:cNvSpPr/>
          <p:nvPr/>
        </p:nvSpPr>
        <p:spPr>
          <a:xfrm>
            <a:off x="-1" y="0"/>
            <a:ext cx="12192001" cy="6858000"/>
          </a:xfrm>
          <a:prstGeom prst="rect">
            <a:avLst/>
          </a:prstGeom>
          <a:solidFill>
            <a:schemeClr val="tx1">
              <a:alpha val="59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94" name="Google Shape;94;p1"/>
          <p:cNvSpPr txBox="1"/>
          <p:nvPr/>
        </p:nvSpPr>
        <p:spPr>
          <a:xfrm>
            <a:off x="1881906" y="2026234"/>
            <a:ext cx="8428188" cy="93867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5500" b="1" dirty="0">
                <a:solidFill>
                  <a:schemeClr val="lt1"/>
                </a:solidFill>
                <a:ea typeface="Calibri"/>
                <a:cs typeface="Arial" panose="020B0604020202020204" pitchFamily="34" charset="0"/>
                <a:sym typeface="Calibri"/>
              </a:rPr>
              <a:t>M</a:t>
            </a:r>
            <a:r>
              <a:rPr lang="en-US" sz="5500" b="1" i="0" strike="noStrike" cap="none" dirty="0">
                <a:solidFill>
                  <a:schemeClr val="lt1"/>
                </a:solidFill>
                <a:ea typeface="Calibri"/>
                <a:cs typeface="Arial" panose="020B0604020202020204" pitchFamily="34" charset="0"/>
                <a:sym typeface="Calibri"/>
              </a:rPr>
              <a:t>ake the world better place</a:t>
            </a:r>
            <a:endParaRPr lang="en-US" sz="5500" b="1" dirty="0">
              <a:solidFill>
                <a:schemeClr val="lt1"/>
              </a:solidFill>
              <a:ea typeface="Calibri"/>
              <a:cs typeface="Arial" panose="020B0604020202020204" pitchFamily="34" charset="0"/>
              <a:sym typeface="Calibri"/>
            </a:endParaRPr>
          </a:p>
        </p:txBody>
      </p:sp>
      <p:sp>
        <p:nvSpPr>
          <p:cNvPr id="15" name="TextBox 14">
            <a:extLst>
              <a:ext uri="{FF2B5EF4-FFF2-40B4-BE49-F238E27FC236}">
                <a16:creationId xmlns:a16="http://schemas.microsoft.com/office/drawing/2014/main" id="{D8902BF7-7B99-4D37-AE35-54836178B8DA}"/>
              </a:ext>
            </a:extLst>
          </p:cNvPr>
          <p:cNvSpPr txBox="1"/>
          <p:nvPr/>
        </p:nvSpPr>
        <p:spPr>
          <a:xfrm>
            <a:off x="9143733" y="5548714"/>
            <a:ext cx="2434073" cy="923330"/>
          </a:xfrm>
          <a:prstGeom prst="rect">
            <a:avLst/>
          </a:prstGeom>
          <a:noFill/>
        </p:spPr>
        <p:txBody>
          <a:bodyPr wrap="square" rtlCol="0">
            <a:spAutoFit/>
          </a:bodyPr>
          <a:lstStyle/>
          <a:p>
            <a:pPr algn="r"/>
            <a:r>
              <a:rPr lang="en-US" altLang="ko-KR" b="1" dirty="0">
                <a:solidFill>
                  <a:schemeClr val="bg1"/>
                </a:solidFill>
                <a:ea typeface="배달의민족 도현" panose="020B0600000101010101" pitchFamily="50" charset="-127"/>
                <a:cs typeface="Arial" panose="020B0604020202020204" pitchFamily="34" charset="0"/>
              </a:rPr>
              <a:t>Boya Li</a:t>
            </a:r>
          </a:p>
          <a:p>
            <a:pPr algn="r"/>
            <a:r>
              <a:rPr lang="en-US" altLang="ko-KR" b="1" dirty="0">
                <a:solidFill>
                  <a:schemeClr val="bg1"/>
                </a:solidFill>
                <a:ea typeface="배달의민족 도현" panose="020B0600000101010101" pitchFamily="50" charset="-127"/>
                <a:cs typeface="Arial" panose="020B0604020202020204" pitchFamily="34" charset="0"/>
              </a:rPr>
              <a:t>David Moon</a:t>
            </a:r>
          </a:p>
          <a:p>
            <a:pPr algn="r"/>
            <a:r>
              <a:rPr lang="en-US" altLang="ko-KR" b="1" dirty="0" err="1">
                <a:solidFill>
                  <a:schemeClr val="bg1"/>
                </a:solidFill>
                <a:ea typeface="배달의민족 도현" panose="020B0600000101010101" pitchFamily="50" charset="-127"/>
                <a:cs typeface="Arial" panose="020B0604020202020204" pitchFamily="34" charset="0"/>
              </a:rPr>
              <a:t>EunJeong</a:t>
            </a:r>
            <a:r>
              <a:rPr lang="en-US" altLang="ko-KR" b="1" dirty="0">
                <a:solidFill>
                  <a:schemeClr val="bg1"/>
                </a:solidFill>
                <a:ea typeface="배달의민족 도현" panose="020B0600000101010101" pitchFamily="50" charset="-127"/>
                <a:cs typeface="Arial" panose="020B0604020202020204" pitchFamily="34" charset="0"/>
              </a:rPr>
              <a:t> Heo</a:t>
            </a:r>
            <a:endParaRPr lang="ko-KR" altLang="en-US" b="1" dirty="0">
              <a:solidFill>
                <a:schemeClr val="bg1"/>
              </a:solidFill>
              <a:ea typeface="배달의민족 도현" panose="020B0600000101010101" pitchFamily="50" charset="-127"/>
              <a:cs typeface="Arial" panose="020B0604020202020204" pitchFamily="34" charset="0"/>
            </a:endParaRPr>
          </a:p>
        </p:txBody>
      </p:sp>
      <p:pic>
        <p:nvPicPr>
          <p:cNvPr id="16" name="Google Shape;88;p1" descr="A picture containing text, vector graphics&#10;&#10;Description automatically generated">
            <a:extLst>
              <a:ext uri="{FF2B5EF4-FFF2-40B4-BE49-F238E27FC236}">
                <a16:creationId xmlns:a16="http://schemas.microsoft.com/office/drawing/2014/main" id="{4C2BF1B5-9938-4E48-8E1A-42EA1E5EE5D1}"/>
              </a:ext>
            </a:extLst>
          </p:cNvPr>
          <p:cNvPicPr preferRelativeResize="0"/>
          <p:nvPr/>
        </p:nvPicPr>
        <p:blipFill rotWithShape="1">
          <a:blip r:embed="rId4">
            <a:alphaModFix/>
          </a:blip>
          <a:srcRect l="27254" t="5694" r="22057" b="60278"/>
          <a:stretch/>
        </p:blipFill>
        <p:spPr>
          <a:xfrm>
            <a:off x="8529539" y="5136248"/>
            <a:ext cx="1565112" cy="13357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2) Clustering</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5</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pic>
        <p:nvPicPr>
          <p:cNvPr id="5" name="Picture 4">
            <a:extLst>
              <a:ext uri="{FF2B5EF4-FFF2-40B4-BE49-F238E27FC236}">
                <a16:creationId xmlns:a16="http://schemas.microsoft.com/office/drawing/2014/main" id="{5A657C39-D608-482F-82CE-276A76EEA432}"/>
              </a:ext>
            </a:extLst>
          </p:cNvPr>
          <p:cNvPicPr>
            <a:picLocks noChangeAspect="1"/>
          </p:cNvPicPr>
          <p:nvPr/>
        </p:nvPicPr>
        <p:blipFill>
          <a:blip r:embed="rId5"/>
          <a:stretch>
            <a:fillRect/>
          </a:stretch>
        </p:blipFill>
        <p:spPr>
          <a:xfrm>
            <a:off x="687376" y="1591802"/>
            <a:ext cx="5134919" cy="4731697"/>
          </a:xfrm>
          <a:prstGeom prst="rect">
            <a:avLst/>
          </a:prstGeom>
        </p:spPr>
      </p:pic>
      <p:sp>
        <p:nvSpPr>
          <p:cNvPr id="6" name="TextBox 5">
            <a:extLst>
              <a:ext uri="{FF2B5EF4-FFF2-40B4-BE49-F238E27FC236}">
                <a16:creationId xmlns:a16="http://schemas.microsoft.com/office/drawing/2014/main" id="{615959B9-80D7-4F51-89C3-1ECBB5BA2AAB}"/>
              </a:ext>
            </a:extLst>
          </p:cNvPr>
          <p:cNvSpPr txBox="1"/>
          <p:nvPr/>
        </p:nvSpPr>
        <p:spPr>
          <a:xfrm>
            <a:off x="6861488" y="2228671"/>
            <a:ext cx="55760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04040"/>
                </a:solidFill>
              </a:rPr>
              <a:t>'</a:t>
            </a:r>
            <a:r>
              <a:rPr lang="en-US" dirty="0" err="1">
                <a:solidFill>
                  <a:srgbClr val="404040"/>
                </a:solidFill>
              </a:rPr>
              <a:t>child_mortality</a:t>
            </a:r>
            <a:r>
              <a:rPr lang="en-US" dirty="0">
                <a:solidFill>
                  <a:srgbClr val="404040"/>
                </a:solidFill>
              </a:rPr>
              <a:t>’ &amp; '</a:t>
            </a:r>
            <a:r>
              <a:rPr lang="en-US" dirty="0" err="1">
                <a:solidFill>
                  <a:srgbClr val="404040"/>
                </a:solidFill>
              </a:rPr>
              <a:t>life_expentency</a:t>
            </a:r>
            <a:r>
              <a:rPr lang="en-US" dirty="0">
                <a:solidFill>
                  <a:srgbClr val="404040"/>
                </a:solidFill>
              </a:rPr>
              <a:t>’ :  -0.89</a:t>
            </a:r>
          </a:p>
          <a:p>
            <a:pPr marL="285750" indent="-285750">
              <a:buFont typeface="Arial" panose="020B0604020202020204" pitchFamily="34" charset="0"/>
              <a:buChar char="•"/>
            </a:pPr>
            <a:r>
              <a:rPr lang="en-US" dirty="0">
                <a:solidFill>
                  <a:srgbClr val="404040"/>
                </a:solidFill>
              </a:rPr>
              <a:t>'</a:t>
            </a:r>
            <a:r>
              <a:rPr lang="en-US" dirty="0" err="1">
                <a:solidFill>
                  <a:srgbClr val="404040"/>
                </a:solidFill>
              </a:rPr>
              <a:t>child_mortality</a:t>
            </a:r>
            <a:r>
              <a:rPr lang="en-US" dirty="0">
                <a:solidFill>
                  <a:srgbClr val="404040"/>
                </a:solidFill>
              </a:rPr>
              <a:t>’ &amp; '</a:t>
            </a:r>
            <a:r>
              <a:rPr lang="en-US" dirty="0" err="1">
                <a:solidFill>
                  <a:srgbClr val="404040"/>
                </a:solidFill>
              </a:rPr>
              <a:t>total_fertility</a:t>
            </a:r>
            <a:r>
              <a:rPr lang="en-US" dirty="0">
                <a:solidFill>
                  <a:srgbClr val="404040"/>
                </a:solidFill>
              </a:rPr>
              <a:t>’:  0.85</a:t>
            </a:r>
          </a:p>
          <a:p>
            <a:pPr marL="285750" indent="-285750">
              <a:buFont typeface="Arial" panose="020B0604020202020204" pitchFamily="34" charset="0"/>
              <a:buChar char="•"/>
            </a:pPr>
            <a:r>
              <a:rPr lang="en-US" dirty="0">
                <a:solidFill>
                  <a:srgbClr val="404040"/>
                </a:solidFill>
              </a:rPr>
              <a:t>'exports’ &amp; 'imports' 0.74 </a:t>
            </a:r>
          </a:p>
          <a:p>
            <a:pPr marL="285750" indent="-285750">
              <a:buFont typeface="Arial" panose="020B0604020202020204" pitchFamily="34" charset="0"/>
              <a:buChar char="•"/>
            </a:pPr>
            <a:r>
              <a:rPr lang="en-US" dirty="0">
                <a:solidFill>
                  <a:srgbClr val="404040"/>
                </a:solidFill>
              </a:rPr>
              <a:t>'</a:t>
            </a:r>
            <a:r>
              <a:rPr lang="en-US" dirty="0" err="1">
                <a:solidFill>
                  <a:srgbClr val="404040"/>
                </a:solidFill>
              </a:rPr>
              <a:t>life_expentency</a:t>
            </a:r>
            <a:r>
              <a:rPr lang="en-US" dirty="0">
                <a:solidFill>
                  <a:srgbClr val="404040"/>
                </a:solidFill>
              </a:rPr>
              <a:t>’ &amp; '</a:t>
            </a:r>
            <a:r>
              <a:rPr lang="en-US" dirty="0" err="1">
                <a:solidFill>
                  <a:srgbClr val="404040"/>
                </a:solidFill>
              </a:rPr>
              <a:t>total_fertility</a:t>
            </a:r>
            <a:r>
              <a:rPr lang="en-US" dirty="0">
                <a:solidFill>
                  <a:srgbClr val="404040"/>
                </a:solidFill>
              </a:rPr>
              <a:t>' : -0.76</a:t>
            </a:r>
          </a:p>
        </p:txBody>
      </p:sp>
      <p:sp>
        <p:nvSpPr>
          <p:cNvPr id="12" name="TextBox 11">
            <a:extLst>
              <a:ext uri="{FF2B5EF4-FFF2-40B4-BE49-F238E27FC236}">
                <a16:creationId xmlns:a16="http://schemas.microsoft.com/office/drawing/2014/main" id="{45DF1E29-4AEA-4897-A981-19D37FFDE461}"/>
              </a:ext>
            </a:extLst>
          </p:cNvPr>
          <p:cNvSpPr txBox="1"/>
          <p:nvPr/>
        </p:nvSpPr>
        <p:spPr>
          <a:xfrm>
            <a:off x="6509672" y="4295932"/>
            <a:ext cx="557604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04040"/>
                </a:solidFill>
              </a:rPr>
              <a:t>Graphics</a:t>
            </a:r>
          </a:p>
          <a:p>
            <a:pPr marL="285750" indent="-285750">
              <a:buFont typeface="Arial" panose="020B0604020202020204" pitchFamily="34" charset="0"/>
              <a:buChar char="•"/>
            </a:pPr>
            <a:r>
              <a:rPr lang="en-US" dirty="0">
                <a:solidFill>
                  <a:srgbClr val="404040"/>
                </a:solidFill>
              </a:rPr>
              <a:t>Explain clustering models in detail</a:t>
            </a:r>
          </a:p>
          <a:p>
            <a:pPr marL="285750" indent="-285750">
              <a:buFont typeface="Arial" panose="020B0604020202020204" pitchFamily="34" charset="0"/>
              <a:buChar char="•"/>
            </a:pPr>
            <a:r>
              <a:rPr lang="en-US" dirty="0">
                <a:solidFill>
                  <a:srgbClr val="404040"/>
                </a:solidFill>
              </a:rPr>
              <a:t>Final insight </a:t>
            </a:r>
          </a:p>
          <a:p>
            <a:pPr marL="285750" indent="-285750">
              <a:buFont typeface="Arial" panose="020B0604020202020204" pitchFamily="34" charset="0"/>
              <a:buChar char="•"/>
            </a:pPr>
            <a:r>
              <a:rPr lang="en-US" dirty="0">
                <a:solidFill>
                  <a:srgbClr val="404040"/>
                </a:solidFill>
                <a:sym typeface="Wingdings" panose="05000000000000000000" pitchFamily="2" charset="2"/>
              </a:rPr>
              <a:t> important feature : lesson learned (different </a:t>
            </a:r>
            <a:r>
              <a:rPr lang="en-US" dirty="0" err="1">
                <a:solidFill>
                  <a:srgbClr val="404040"/>
                </a:solidFill>
                <a:sym typeface="Wingdings" panose="05000000000000000000" pitchFamily="2" charset="2"/>
              </a:rPr>
              <a:t>corr</a:t>
            </a:r>
            <a:r>
              <a:rPr lang="en-US" dirty="0">
                <a:solidFill>
                  <a:srgbClr val="404040"/>
                </a:solidFill>
                <a:sym typeface="Wingdings" panose="05000000000000000000" pitchFamily="2" charset="2"/>
              </a:rPr>
              <a:t>)</a:t>
            </a:r>
          </a:p>
          <a:p>
            <a:pPr marL="285750" indent="-285750">
              <a:buFont typeface="Arial" panose="020B0604020202020204" pitchFamily="34" charset="0"/>
              <a:buChar char="•"/>
            </a:pPr>
            <a:r>
              <a:rPr lang="en-US" dirty="0">
                <a:solidFill>
                  <a:srgbClr val="404040"/>
                </a:solidFill>
                <a:sym typeface="Wingdings" panose="05000000000000000000" pitchFamily="2" charset="2"/>
              </a:rPr>
              <a:t> recommendations from ml</a:t>
            </a:r>
          </a:p>
          <a:p>
            <a:pPr marL="285750" indent="-285750">
              <a:buFont typeface="Arial" panose="020B0604020202020204" pitchFamily="34" charset="0"/>
              <a:buChar char="•"/>
            </a:pPr>
            <a:r>
              <a:rPr lang="en-US" dirty="0">
                <a:solidFill>
                  <a:srgbClr val="404040"/>
                </a:solidFill>
                <a:sym typeface="Wingdings" panose="05000000000000000000" pitchFamily="2" charset="2"/>
              </a:rPr>
              <a:t> further improvements</a:t>
            </a:r>
          </a:p>
          <a:p>
            <a:pPr marL="285750" indent="-285750">
              <a:buFont typeface="Arial" panose="020B0604020202020204" pitchFamily="34" charset="0"/>
              <a:buChar char="•"/>
            </a:pPr>
            <a:endParaRPr lang="en-US" dirty="0">
              <a:solidFill>
                <a:srgbClr val="404040"/>
              </a:solidFill>
              <a:sym typeface="Wingdings" panose="05000000000000000000" pitchFamily="2" charset="2"/>
            </a:endParaRPr>
          </a:p>
          <a:p>
            <a:pPr marL="285750" indent="-285750">
              <a:buFont typeface="Arial" panose="020B0604020202020204" pitchFamily="34" charset="0"/>
              <a:buChar char="•"/>
            </a:pPr>
            <a:endParaRPr lang="en-US" dirty="0">
              <a:solidFill>
                <a:srgbClr val="404040"/>
              </a:solidFill>
              <a:sym typeface="Wingdings" panose="05000000000000000000" pitchFamily="2" charset="2"/>
            </a:endParaRPr>
          </a:p>
          <a:p>
            <a:pPr marL="285750" indent="-285750">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135418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563511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Foreign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2</a:t>
            </a:r>
            <a:endParaRPr sz="3200" b="1" dirty="0">
              <a:solidFill>
                <a:schemeClr val="lt1"/>
              </a:solidFill>
              <a:latin typeface="Calibri"/>
              <a:ea typeface="Calibri"/>
              <a:cs typeface="Calibri"/>
              <a:sym typeface="Calibri"/>
            </a:endParaRPr>
          </a:p>
        </p:txBody>
      </p:sp>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7150778" cy="477054"/>
          </a:xfrm>
          <a:prstGeom prst="rect">
            <a:avLst/>
          </a:prstGeom>
          <a:noFill/>
        </p:spPr>
        <p:txBody>
          <a:bodyPr wrap="square">
            <a:spAutoFit/>
          </a:bodyPr>
          <a:lstStyle/>
          <a:p>
            <a:r>
              <a:rPr lang="en-US" sz="2500" b="1" dirty="0">
                <a:solidFill>
                  <a:srgbClr val="404040"/>
                </a:solidFill>
              </a:rPr>
              <a:t>Is dividing in the ‘rich’ and ‘poor’ countries enough?</a:t>
            </a:r>
          </a:p>
        </p:txBody>
      </p:sp>
      <p:pic>
        <p:nvPicPr>
          <p:cNvPr id="7" name="Picture 6" descr="A picture containing text, standing, overlooking&#10;&#10;Description automatically generated">
            <a:extLst>
              <a:ext uri="{FF2B5EF4-FFF2-40B4-BE49-F238E27FC236}">
                <a16:creationId xmlns:a16="http://schemas.microsoft.com/office/drawing/2014/main" id="{26551A9C-1ED4-47EA-8DF6-DAA21C060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814" y="2491481"/>
            <a:ext cx="4455074" cy="3079242"/>
          </a:xfrm>
          <a:prstGeom prst="rect">
            <a:avLst/>
          </a:prstGeom>
        </p:spPr>
      </p:pic>
      <p:sp>
        <p:nvSpPr>
          <p:cNvPr id="20" name="TextBox 19">
            <a:extLst>
              <a:ext uri="{FF2B5EF4-FFF2-40B4-BE49-F238E27FC236}">
                <a16:creationId xmlns:a16="http://schemas.microsoft.com/office/drawing/2014/main" id="{48FEB168-B453-431C-96FD-4416764F24DA}"/>
              </a:ext>
            </a:extLst>
          </p:cNvPr>
          <p:cNvSpPr txBox="1"/>
          <p:nvPr/>
        </p:nvSpPr>
        <p:spPr>
          <a:xfrm>
            <a:off x="6728800" y="3602414"/>
            <a:ext cx="4693921" cy="830997"/>
          </a:xfrm>
          <a:prstGeom prst="rect">
            <a:avLst/>
          </a:prstGeom>
          <a:noFill/>
        </p:spPr>
        <p:txBody>
          <a:bodyPr wrap="square" rtlCol="0">
            <a:spAutoFit/>
          </a:bodyPr>
          <a:lstStyle/>
          <a:p>
            <a:pPr algn="ctr"/>
            <a:r>
              <a:rPr lang="en-US" sz="2400" b="0" i="0" dirty="0">
                <a:solidFill>
                  <a:srgbClr val="000000"/>
                </a:solidFill>
                <a:effectLst/>
                <a:latin typeface="Lusitana"/>
              </a:rPr>
              <a:t> standing on top of a skyscraper </a:t>
            </a:r>
          </a:p>
          <a:p>
            <a:pPr algn="ctr"/>
            <a:r>
              <a:rPr lang="en-US" sz="2400" b="0" i="0" dirty="0">
                <a:solidFill>
                  <a:srgbClr val="000000"/>
                </a:solidFill>
                <a:effectLst/>
                <a:latin typeface="Lusitana"/>
              </a:rPr>
              <a:t>and looking down at a city</a:t>
            </a:r>
            <a:endParaRPr lang="en-US" sz="2200" dirty="0"/>
          </a:p>
        </p:txBody>
      </p:sp>
      <p:sp>
        <p:nvSpPr>
          <p:cNvPr id="21" name="TextBox 20">
            <a:extLst>
              <a:ext uri="{FF2B5EF4-FFF2-40B4-BE49-F238E27FC236}">
                <a16:creationId xmlns:a16="http://schemas.microsoft.com/office/drawing/2014/main" id="{37A20F69-7FBA-4845-9A1D-75A807670B97}"/>
              </a:ext>
            </a:extLst>
          </p:cNvPr>
          <p:cNvSpPr txBox="1"/>
          <p:nvPr/>
        </p:nvSpPr>
        <p:spPr>
          <a:xfrm>
            <a:off x="5705863" y="3526537"/>
            <a:ext cx="1045251" cy="861774"/>
          </a:xfrm>
          <a:prstGeom prst="rect">
            <a:avLst/>
          </a:prstGeom>
          <a:noFill/>
        </p:spPr>
        <p:txBody>
          <a:bodyPr wrap="square" rtlCol="0">
            <a:spAutoFit/>
          </a:bodyPr>
          <a:lstStyle/>
          <a:p>
            <a:pPr algn="ctr"/>
            <a:r>
              <a:rPr lang="en-US" sz="5000" dirty="0">
                <a:solidFill>
                  <a:srgbClr val="000000"/>
                </a:solidFill>
                <a:latin typeface="Lusitana"/>
              </a:rPr>
              <a:t>=</a:t>
            </a:r>
            <a:endParaRPr lang="en-US" sz="5000" dirty="0"/>
          </a:p>
        </p:txBody>
      </p:sp>
      <p:grpSp>
        <p:nvGrpSpPr>
          <p:cNvPr id="22" name="Group 21">
            <a:extLst>
              <a:ext uri="{FF2B5EF4-FFF2-40B4-BE49-F238E27FC236}">
                <a16:creationId xmlns:a16="http://schemas.microsoft.com/office/drawing/2014/main" id="{73040C0E-62BC-4055-9D4E-A93E6744D08A}"/>
              </a:ext>
            </a:extLst>
          </p:cNvPr>
          <p:cNvGrpSpPr/>
          <p:nvPr/>
        </p:nvGrpSpPr>
        <p:grpSpPr>
          <a:xfrm>
            <a:off x="11041307" y="319070"/>
            <a:ext cx="762828" cy="783502"/>
            <a:chOff x="11041307" y="319070"/>
            <a:chExt cx="762828" cy="783502"/>
          </a:xfrm>
        </p:grpSpPr>
        <p:sp>
          <p:nvSpPr>
            <p:cNvPr id="23" name="Oval 22">
              <a:extLst>
                <a:ext uri="{FF2B5EF4-FFF2-40B4-BE49-F238E27FC236}">
                  <a16:creationId xmlns:a16="http://schemas.microsoft.com/office/drawing/2014/main" id="{ED46D38D-EB18-4F6E-9A9E-0DBA2D5954AE}"/>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88;p1" descr="A picture containing text, vector graphics&#10;&#10;Description automatically generated">
              <a:extLst>
                <a:ext uri="{FF2B5EF4-FFF2-40B4-BE49-F238E27FC236}">
                  <a16:creationId xmlns:a16="http://schemas.microsoft.com/office/drawing/2014/main" id="{C2953184-83AB-4843-AEEB-8960EC1A590A}"/>
                </a:ext>
              </a:extLst>
            </p:cNvPr>
            <p:cNvPicPr preferRelativeResize="0"/>
            <p:nvPr/>
          </p:nvPicPr>
          <p:blipFill rotWithShape="1">
            <a:blip r:embed="rId5">
              <a:alphaModFix/>
            </a:blip>
            <a:srcRect l="27254" t="5694" r="22057" b="60278"/>
            <a:stretch/>
          </p:blipFill>
          <p:spPr>
            <a:xfrm>
              <a:off x="11126983" y="351677"/>
              <a:ext cx="650910" cy="683398"/>
            </a:xfrm>
            <a:prstGeom prst="rect">
              <a:avLst/>
            </a:prstGeom>
            <a:noFill/>
            <a:ln>
              <a:noFill/>
            </a:ln>
          </p:spPr>
        </p:pic>
      </p:grpSp>
    </p:spTree>
    <p:extLst>
      <p:ext uri="{BB962C8B-B14F-4D97-AF65-F5344CB8AC3E}">
        <p14:creationId xmlns:p14="http://schemas.microsoft.com/office/powerpoint/2010/main" val="389911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321280" y="714379"/>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41" name="직사각형 19">
            <a:extLst>
              <a:ext uri="{FF2B5EF4-FFF2-40B4-BE49-F238E27FC236}">
                <a16:creationId xmlns:a16="http://schemas.microsoft.com/office/drawing/2014/main" id="{2DB00531-8731-4333-8FBE-234125D4D5D2}"/>
              </a:ext>
            </a:extLst>
          </p:cNvPr>
          <p:cNvSpPr/>
          <p:nvPr/>
        </p:nvSpPr>
        <p:spPr>
          <a:xfrm>
            <a:off x="3114926" y="3104402"/>
            <a:ext cx="1998906" cy="1528624"/>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Data clean up</a:t>
            </a:r>
            <a:br>
              <a:rPr lang="en-US" altLang="ko-KR" sz="1600" b="1" dirty="0">
                <a:solidFill>
                  <a:prstClr val="black">
                    <a:lumMod val="65000"/>
                    <a:lumOff val="35000"/>
                  </a:prstClr>
                </a:solidFill>
                <a:latin typeface="Roboto" panose="02000000000000000000" pitchFamily="2" charset="0"/>
                <a:ea typeface="Roboto" panose="02000000000000000000" pitchFamily="2" charset="0"/>
              </a:rPr>
            </a:b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Exploration</a:t>
            </a:r>
            <a:endParaRPr lang="ko-KR" altLang="en-US" sz="1000" dirty="0">
              <a:solidFill>
                <a:prstClr val="black">
                  <a:lumMod val="65000"/>
                  <a:lumOff val="35000"/>
                </a:prstClr>
              </a:solidFill>
              <a:latin typeface="Roboto" panose="02000000000000000000" pitchFamily="2" charset="0"/>
            </a:endParaRPr>
          </a:p>
        </p:txBody>
      </p:sp>
      <p:sp>
        <p:nvSpPr>
          <p:cNvPr id="42" name="Freeform 9">
            <a:extLst>
              <a:ext uri="{FF2B5EF4-FFF2-40B4-BE49-F238E27FC236}">
                <a16:creationId xmlns:a16="http://schemas.microsoft.com/office/drawing/2014/main" id="{C3A6B511-A4AD-4250-A70B-FA88768ACC74}"/>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sp>
        <p:nvSpPr>
          <p:cNvPr id="43" name="자유형 23">
            <a:extLst>
              <a:ext uri="{FF2B5EF4-FFF2-40B4-BE49-F238E27FC236}">
                <a16:creationId xmlns:a16="http://schemas.microsoft.com/office/drawing/2014/main" id="{FB9F0187-D7FB-4490-9EC3-4A1057F3AD3F}"/>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latin typeface="Roboto" panose="02000000000000000000" pitchFamily="2" charset="0"/>
            </a:endParaRPr>
          </a:p>
        </p:txBody>
      </p:sp>
      <p:sp>
        <p:nvSpPr>
          <p:cNvPr id="44" name="Freeform 6">
            <a:extLst>
              <a:ext uri="{FF2B5EF4-FFF2-40B4-BE49-F238E27FC236}">
                <a16:creationId xmlns:a16="http://schemas.microsoft.com/office/drawing/2014/main" id="{689700F6-E3E5-4C4F-BC5F-CC8803449E0C}"/>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grpSp>
        <p:nvGrpSpPr>
          <p:cNvPr id="45" name="그룹 35">
            <a:extLst>
              <a:ext uri="{FF2B5EF4-FFF2-40B4-BE49-F238E27FC236}">
                <a16:creationId xmlns:a16="http://schemas.microsoft.com/office/drawing/2014/main" id="{9B010F48-25DB-467E-AD61-6D825CA898DD}"/>
              </a:ext>
            </a:extLst>
          </p:cNvPr>
          <p:cNvGrpSpPr/>
          <p:nvPr/>
        </p:nvGrpSpPr>
        <p:grpSpPr>
          <a:xfrm flipV="1">
            <a:off x="5386766" y="3920888"/>
            <a:ext cx="2846547" cy="1446846"/>
            <a:chOff x="2031517" y="2753557"/>
            <a:chExt cx="2846547" cy="1446846"/>
          </a:xfrm>
        </p:grpSpPr>
        <p:sp>
          <p:nvSpPr>
            <p:cNvPr id="46" name="타원 36">
              <a:extLst>
                <a:ext uri="{FF2B5EF4-FFF2-40B4-BE49-F238E27FC236}">
                  <a16:creationId xmlns:a16="http://schemas.microsoft.com/office/drawing/2014/main" id="{F22D4FA8-8B8E-423B-849D-8DC348CE7449}"/>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47" name="오른쪽 대괄호 37">
              <a:extLst>
                <a:ext uri="{FF2B5EF4-FFF2-40B4-BE49-F238E27FC236}">
                  <a16:creationId xmlns:a16="http://schemas.microsoft.com/office/drawing/2014/main" id="{6D3ADA53-09FF-4684-AFA1-BBA1E1093AF8}"/>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grpSp>
        <p:nvGrpSpPr>
          <p:cNvPr id="50" name="그룹 40">
            <a:extLst>
              <a:ext uri="{FF2B5EF4-FFF2-40B4-BE49-F238E27FC236}">
                <a16:creationId xmlns:a16="http://schemas.microsoft.com/office/drawing/2014/main" id="{B6ADE18A-3BA4-49F2-99CA-233555CD2DC0}"/>
              </a:ext>
            </a:extLst>
          </p:cNvPr>
          <p:cNvGrpSpPr/>
          <p:nvPr/>
        </p:nvGrpSpPr>
        <p:grpSpPr>
          <a:xfrm>
            <a:off x="8098041" y="2276559"/>
            <a:ext cx="2848723" cy="2622654"/>
            <a:chOff x="7874103" y="2461911"/>
            <a:chExt cx="2848723" cy="2622654"/>
          </a:xfrm>
        </p:grpSpPr>
        <p:grpSp>
          <p:nvGrpSpPr>
            <p:cNvPr id="51" name="그룹 41">
              <a:extLst>
                <a:ext uri="{FF2B5EF4-FFF2-40B4-BE49-F238E27FC236}">
                  <a16:creationId xmlns:a16="http://schemas.microsoft.com/office/drawing/2014/main" id="{91D57F14-054D-40F8-A5D8-53A70F43EFD3}"/>
                </a:ext>
              </a:extLst>
            </p:cNvPr>
            <p:cNvGrpSpPr/>
            <p:nvPr/>
          </p:nvGrpSpPr>
          <p:grpSpPr>
            <a:xfrm>
              <a:off x="7874103" y="2461911"/>
              <a:ext cx="2846547" cy="1446846"/>
              <a:chOff x="7361229" y="2765671"/>
              <a:chExt cx="2846547" cy="1446846"/>
            </a:xfrm>
          </p:grpSpPr>
          <p:sp>
            <p:nvSpPr>
              <p:cNvPr id="53" name="타원 43">
                <a:extLst>
                  <a:ext uri="{FF2B5EF4-FFF2-40B4-BE49-F238E27FC236}">
                    <a16:creationId xmlns:a16="http://schemas.microsoft.com/office/drawing/2014/main" id="{CB6AF33D-3949-4753-8063-A2F0B5DE45AE}"/>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54" name="오른쪽 대괄호 44">
                <a:extLst>
                  <a:ext uri="{FF2B5EF4-FFF2-40B4-BE49-F238E27FC236}">
                    <a16:creationId xmlns:a16="http://schemas.microsoft.com/office/drawing/2014/main" id="{229A1415-C4BE-4F2B-870F-6314F8BB7190}"/>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cxnSp>
          <p:nvCxnSpPr>
            <p:cNvPr id="52" name="직선 화살표 연결선 42">
              <a:extLst>
                <a:ext uri="{FF2B5EF4-FFF2-40B4-BE49-F238E27FC236}">
                  <a16:creationId xmlns:a16="http://schemas.microsoft.com/office/drawing/2014/main" id="{EFC9F077-E00F-4F29-A29B-AEDDC11AD327}"/>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직사각형 45">
            <a:extLst>
              <a:ext uri="{FF2B5EF4-FFF2-40B4-BE49-F238E27FC236}">
                <a16:creationId xmlns:a16="http://schemas.microsoft.com/office/drawing/2014/main" id="{C46F0B0E-77FA-4F1A-9E6E-6E547372C439}"/>
              </a:ext>
            </a:extLst>
          </p:cNvPr>
          <p:cNvSpPr/>
          <p:nvPr/>
        </p:nvSpPr>
        <p:spPr>
          <a:xfrm>
            <a:off x="10431802" y="5008948"/>
            <a:ext cx="1025572" cy="358786"/>
          </a:xfrm>
          <a:prstGeom prst="rect">
            <a:avLst/>
          </a:prstGeom>
          <a:solidFill>
            <a:srgbClr val="FF55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Website</a:t>
            </a:r>
            <a:endParaRPr lang="ko-KR" altLang="en-US" sz="1200" b="1" dirty="0">
              <a:solidFill>
                <a:prstClr val="white"/>
              </a:solidFill>
              <a:latin typeface="Roboto" panose="02000000000000000000" pitchFamily="2" charset="0"/>
            </a:endParaRPr>
          </a:p>
        </p:txBody>
      </p:sp>
      <p:grpSp>
        <p:nvGrpSpPr>
          <p:cNvPr id="56" name="그룹 46">
            <a:extLst>
              <a:ext uri="{FF2B5EF4-FFF2-40B4-BE49-F238E27FC236}">
                <a16:creationId xmlns:a16="http://schemas.microsoft.com/office/drawing/2014/main" id="{34F8CE7C-7E62-4876-B312-357A268CEF70}"/>
              </a:ext>
            </a:extLst>
          </p:cNvPr>
          <p:cNvGrpSpPr/>
          <p:nvPr/>
        </p:nvGrpSpPr>
        <p:grpSpPr>
          <a:xfrm>
            <a:off x="1197741" y="2276559"/>
            <a:ext cx="4279817" cy="1506047"/>
            <a:chOff x="973803" y="2461911"/>
            <a:chExt cx="4279817" cy="1506047"/>
          </a:xfrm>
        </p:grpSpPr>
        <p:sp>
          <p:nvSpPr>
            <p:cNvPr id="57" name="오른쪽 대괄호 47">
              <a:extLst>
                <a:ext uri="{FF2B5EF4-FFF2-40B4-BE49-F238E27FC236}">
                  <a16:creationId xmlns:a16="http://schemas.microsoft.com/office/drawing/2014/main" id="{E14AAF54-D1C3-4716-B0BC-BDF5A6FE6CAF}"/>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sp>
          <p:nvSpPr>
            <p:cNvPr id="58" name="직사각형 48">
              <a:extLst>
                <a:ext uri="{FF2B5EF4-FFF2-40B4-BE49-F238E27FC236}">
                  <a16:creationId xmlns:a16="http://schemas.microsoft.com/office/drawing/2014/main" id="{F54CFE7A-D175-4EA7-A210-58A189B3DE36}"/>
                </a:ext>
              </a:extLst>
            </p:cNvPr>
            <p:cNvSpPr/>
            <p:nvPr/>
          </p:nvSpPr>
          <p:spPr>
            <a:xfrm>
              <a:off x="973803" y="3609172"/>
              <a:ext cx="1025572" cy="358786"/>
            </a:xfrm>
            <a:prstGeom prst="rect">
              <a:avLst/>
            </a:prstGeom>
            <a:solidFill>
              <a:schemeClr val="tx1">
                <a:lumMod val="75000"/>
                <a:lumOff val="25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START</a:t>
              </a:r>
              <a:endParaRPr lang="ko-KR" altLang="en-US" sz="1200" b="1" dirty="0">
                <a:solidFill>
                  <a:prstClr val="white"/>
                </a:solidFill>
                <a:latin typeface="Roboto" panose="02000000000000000000" pitchFamily="2" charset="0"/>
              </a:endParaRPr>
            </a:p>
          </p:txBody>
        </p:sp>
        <p:cxnSp>
          <p:nvCxnSpPr>
            <p:cNvPr id="59" name="직선 화살표 연결선 49">
              <a:extLst>
                <a:ext uri="{FF2B5EF4-FFF2-40B4-BE49-F238E27FC236}">
                  <a16:creationId xmlns:a16="http://schemas.microsoft.com/office/drawing/2014/main" id="{E6D46E3E-D2F2-4E41-854B-1D821E07AFBD}"/>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0" name="직사각형 19">
            <a:extLst>
              <a:ext uri="{FF2B5EF4-FFF2-40B4-BE49-F238E27FC236}">
                <a16:creationId xmlns:a16="http://schemas.microsoft.com/office/drawing/2014/main" id="{5B3A2E40-4B5C-4DD7-AC1A-D75BE5E2F5AC}"/>
              </a:ext>
            </a:extLst>
          </p:cNvPr>
          <p:cNvSpPr/>
          <p:nvPr/>
        </p:nvSpPr>
        <p:spPr>
          <a:xfrm>
            <a:off x="5902573" y="3101073"/>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MongoDB</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 Flask</a:t>
            </a:r>
            <a:endParaRPr lang="ko-KR" altLang="en-US" sz="1000" dirty="0">
              <a:solidFill>
                <a:prstClr val="black">
                  <a:lumMod val="65000"/>
                  <a:lumOff val="35000"/>
                </a:prstClr>
              </a:solidFill>
              <a:latin typeface="Roboto" panose="02000000000000000000" pitchFamily="2" charset="0"/>
            </a:endParaRPr>
          </a:p>
        </p:txBody>
      </p:sp>
      <p:sp>
        <p:nvSpPr>
          <p:cNvPr id="61" name="직사각형 19">
            <a:extLst>
              <a:ext uri="{FF2B5EF4-FFF2-40B4-BE49-F238E27FC236}">
                <a16:creationId xmlns:a16="http://schemas.microsoft.com/office/drawing/2014/main" id="{CF71457A-7599-481F-B168-60770B866591}"/>
              </a:ext>
            </a:extLst>
          </p:cNvPr>
          <p:cNvSpPr/>
          <p:nvPr/>
        </p:nvSpPr>
        <p:spPr>
          <a:xfrm>
            <a:off x="8616024" y="3096548"/>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JavaScript</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HTML/CSS</a:t>
            </a:r>
            <a:endParaRPr lang="ko-KR" altLang="en-US" sz="1000" dirty="0">
              <a:solidFill>
                <a:prstClr val="black">
                  <a:lumMod val="65000"/>
                  <a:lumOff val="35000"/>
                </a:prstClr>
              </a:solidFill>
              <a:latin typeface="Roboto" panose="02000000000000000000" pitchFamily="2" charset="0"/>
            </a:endParaRPr>
          </a:p>
        </p:txBody>
      </p:sp>
    </p:spTree>
    <p:extLst>
      <p:ext uri="{BB962C8B-B14F-4D97-AF65-F5344CB8AC3E}">
        <p14:creationId xmlns:p14="http://schemas.microsoft.com/office/powerpoint/2010/main" val="121953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79147" y="139959"/>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236;p8">
            <a:extLst>
              <a:ext uri="{FF2B5EF4-FFF2-40B4-BE49-F238E27FC236}">
                <a16:creationId xmlns:a16="http://schemas.microsoft.com/office/drawing/2014/main" id="{B16C4C79-9526-400D-A647-9EC3360C9F4A}"/>
              </a:ext>
            </a:extLst>
          </p:cNvPr>
          <p:cNvSpPr txBox="1"/>
          <p:nvPr/>
        </p:nvSpPr>
        <p:spPr>
          <a:xfrm>
            <a:off x="1870458" y="1308388"/>
            <a:ext cx="2953465" cy="43084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Dataset Manipulation</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15" name="Straight Connector 14">
            <a:extLst>
              <a:ext uri="{FF2B5EF4-FFF2-40B4-BE49-F238E27FC236}">
                <a16:creationId xmlns:a16="http://schemas.microsoft.com/office/drawing/2014/main" id="{887D1136-9928-4F0D-9439-48CC8497F1B1}"/>
              </a:ext>
            </a:extLst>
          </p:cNvPr>
          <p:cNvCxnSpPr>
            <a:cxnSpLocks/>
          </p:cNvCxnSpPr>
          <p:nvPr/>
        </p:nvCxnSpPr>
        <p:spPr>
          <a:xfrm>
            <a:off x="1409434" y="1798004"/>
            <a:ext cx="9936590"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grpSp>
        <p:nvGrpSpPr>
          <p:cNvPr id="66" name="Google Shape;235;p8">
            <a:extLst>
              <a:ext uri="{FF2B5EF4-FFF2-40B4-BE49-F238E27FC236}">
                <a16:creationId xmlns:a16="http://schemas.microsoft.com/office/drawing/2014/main" id="{1A933DFF-059B-42AA-8994-644E839700EC}"/>
              </a:ext>
            </a:extLst>
          </p:cNvPr>
          <p:cNvGrpSpPr/>
          <p:nvPr/>
        </p:nvGrpSpPr>
        <p:grpSpPr>
          <a:xfrm>
            <a:off x="6201101" y="4692681"/>
            <a:ext cx="3592073" cy="487442"/>
            <a:chOff x="1071186" y="3456543"/>
            <a:chExt cx="3855299" cy="425254"/>
          </a:xfrm>
        </p:grpSpPr>
        <p:sp>
          <p:nvSpPr>
            <p:cNvPr id="67" name="Google Shape;236;p8">
              <a:extLst>
                <a:ext uri="{FF2B5EF4-FFF2-40B4-BE49-F238E27FC236}">
                  <a16:creationId xmlns:a16="http://schemas.microsoft.com/office/drawing/2014/main" id="{77651614-CA58-48D5-853B-A0D93B0568D0}"/>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68" name="Google Shape;237;p8" descr="Shape&#10;&#10;Description automatically generated with low confidence">
              <a:extLst>
                <a:ext uri="{FF2B5EF4-FFF2-40B4-BE49-F238E27FC236}">
                  <a16:creationId xmlns:a16="http://schemas.microsoft.com/office/drawing/2014/main" id="{DC786088-0668-4254-AD98-43CCEADE6DF7}"/>
                </a:ext>
              </a:extLst>
            </p:cNvPr>
            <p:cNvPicPr preferRelativeResize="0"/>
            <p:nvPr/>
          </p:nvPicPr>
          <p:blipFill rotWithShape="1">
            <a:blip r:embed="rId2">
              <a:alphaModFix/>
            </a:blip>
            <a:srcRect/>
            <a:stretch/>
          </p:blipFill>
          <p:spPr>
            <a:xfrm>
              <a:off x="1071186" y="3456543"/>
              <a:ext cx="498286" cy="402733"/>
            </a:xfrm>
            <a:prstGeom prst="rect">
              <a:avLst/>
            </a:prstGeom>
            <a:noFill/>
            <a:ln>
              <a:noFill/>
            </a:ln>
          </p:spPr>
        </p:pic>
      </p:grpSp>
      <p:cxnSp>
        <p:nvCxnSpPr>
          <p:cNvPr id="69" name="Straight Connector 68">
            <a:extLst>
              <a:ext uri="{FF2B5EF4-FFF2-40B4-BE49-F238E27FC236}">
                <a16:creationId xmlns:a16="http://schemas.microsoft.com/office/drawing/2014/main" id="{2EE7EEBA-D6C4-4241-AD4A-112404B55948}"/>
              </a:ext>
            </a:extLst>
          </p:cNvPr>
          <p:cNvCxnSpPr>
            <a:cxnSpLocks/>
          </p:cNvCxnSpPr>
          <p:nvPr/>
        </p:nvCxnSpPr>
        <p:spPr>
          <a:xfrm>
            <a:off x="6297391" y="5210255"/>
            <a:ext cx="5103894"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70" name="Google Shape;232;p8">
            <a:extLst>
              <a:ext uri="{FF2B5EF4-FFF2-40B4-BE49-F238E27FC236}">
                <a16:creationId xmlns:a16="http://schemas.microsoft.com/office/drawing/2014/main" id="{D6A98F89-D507-4CBA-8B20-5BB51DDBF793}"/>
              </a:ext>
            </a:extLst>
          </p:cNvPr>
          <p:cNvSpPr txBox="1"/>
          <p:nvPr/>
        </p:nvSpPr>
        <p:spPr>
          <a:xfrm>
            <a:off x="6064634" y="5455797"/>
            <a:ext cx="2365017" cy="43854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Pandas</a:t>
            </a:r>
          </a:p>
        </p:txBody>
      </p:sp>
      <p:pic>
        <p:nvPicPr>
          <p:cNvPr id="71" name="Picture 70" descr="Shape&#10;&#10;Description automatically generated with low confidence">
            <a:extLst>
              <a:ext uri="{FF2B5EF4-FFF2-40B4-BE49-F238E27FC236}">
                <a16:creationId xmlns:a16="http://schemas.microsoft.com/office/drawing/2014/main" id="{6AF476FA-0E0C-4A44-B3D4-B8E0E20067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574" y="1341879"/>
            <a:ext cx="382042" cy="350106"/>
          </a:xfrm>
          <a:prstGeom prst="rect">
            <a:avLst/>
          </a:prstGeom>
          <a:solidFill>
            <a:schemeClr val="bg1"/>
          </a:solidFill>
        </p:spPr>
      </p:pic>
      <p:pic>
        <p:nvPicPr>
          <p:cNvPr id="9" name="Picture 8" descr="A screenshot of a computer&#10;&#10;Description automatically generated with medium confidence">
            <a:extLst>
              <a:ext uri="{FF2B5EF4-FFF2-40B4-BE49-F238E27FC236}">
                <a16:creationId xmlns:a16="http://schemas.microsoft.com/office/drawing/2014/main" id="{B745C059-DD76-4CBC-AF19-4802B4BD8270}"/>
              </a:ext>
            </a:extLst>
          </p:cNvPr>
          <p:cNvPicPr>
            <a:picLocks noChangeAspect="1"/>
          </p:cNvPicPr>
          <p:nvPr/>
        </p:nvPicPr>
        <p:blipFill rotWithShape="1">
          <a:blip r:embed="rId4"/>
          <a:srcRect b="45358"/>
          <a:stretch/>
        </p:blipFill>
        <p:spPr>
          <a:xfrm>
            <a:off x="6297006" y="2290824"/>
            <a:ext cx="5049018" cy="777951"/>
          </a:xfrm>
          <a:prstGeom prst="rect">
            <a:avLst/>
          </a:prstGeom>
        </p:spPr>
      </p:pic>
      <p:pic>
        <p:nvPicPr>
          <p:cNvPr id="13" name="Picture 12">
            <a:extLst>
              <a:ext uri="{FF2B5EF4-FFF2-40B4-BE49-F238E27FC236}">
                <a16:creationId xmlns:a16="http://schemas.microsoft.com/office/drawing/2014/main" id="{F51A6BCA-3AD1-4955-A4B8-3A4C3EB4AEA0}"/>
              </a:ext>
            </a:extLst>
          </p:cNvPr>
          <p:cNvPicPr>
            <a:picLocks noChangeAspect="1"/>
          </p:cNvPicPr>
          <p:nvPr/>
        </p:nvPicPr>
        <p:blipFill rotWithShape="1">
          <a:blip r:embed="rId5"/>
          <a:srcRect r="32423"/>
          <a:stretch/>
        </p:blipFill>
        <p:spPr>
          <a:xfrm>
            <a:off x="6201102" y="3767705"/>
            <a:ext cx="5228175" cy="622248"/>
          </a:xfrm>
          <a:prstGeom prst="rect">
            <a:avLst/>
          </a:prstGeom>
        </p:spPr>
      </p:pic>
      <p:pic>
        <p:nvPicPr>
          <p:cNvPr id="8" name="Graphic 7" descr="Arrow Down with solid fill">
            <a:extLst>
              <a:ext uri="{FF2B5EF4-FFF2-40B4-BE49-F238E27FC236}">
                <a16:creationId xmlns:a16="http://schemas.microsoft.com/office/drawing/2014/main" id="{183545D5-0C64-440E-99E4-D0FE53428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2329" y="3061554"/>
            <a:ext cx="457200" cy="457200"/>
          </a:xfrm>
          <a:prstGeom prst="rect">
            <a:avLst/>
          </a:prstGeom>
        </p:spPr>
      </p:pic>
      <p:pic>
        <p:nvPicPr>
          <p:cNvPr id="3" name="Picture 2" descr="Text&#10;&#10;Description automatically generated">
            <a:extLst>
              <a:ext uri="{FF2B5EF4-FFF2-40B4-BE49-F238E27FC236}">
                <a16:creationId xmlns:a16="http://schemas.microsoft.com/office/drawing/2014/main" id="{AF166480-A2E9-4B95-B948-E4CB5926B86E}"/>
              </a:ext>
            </a:extLst>
          </p:cNvPr>
          <p:cNvPicPr>
            <a:picLocks noChangeAspect="1"/>
          </p:cNvPicPr>
          <p:nvPr/>
        </p:nvPicPr>
        <p:blipFill>
          <a:blip r:embed="rId8"/>
          <a:stretch>
            <a:fillRect/>
          </a:stretch>
        </p:blipFill>
        <p:spPr>
          <a:xfrm>
            <a:off x="1416879" y="1889391"/>
            <a:ext cx="4644088" cy="4227630"/>
          </a:xfrm>
          <a:prstGeom prst="rect">
            <a:avLst/>
          </a:prstGeom>
        </p:spPr>
      </p:pic>
    </p:spTree>
    <p:extLst>
      <p:ext uri="{BB962C8B-B14F-4D97-AF65-F5344CB8AC3E}">
        <p14:creationId xmlns:p14="http://schemas.microsoft.com/office/powerpoint/2010/main" val="98428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38269" y="233544"/>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019CC45-62A1-4524-845C-E1DE1C07A07B}"/>
              </a:ext>
            </a:extLst>
          </p:cNvPr>
          <p:cNvGrpSpPr/>
          <p:nvPr/>
        </p:nvGrpSpPr>
        <p:grpSpPr>
          <a:xfrm>
            <a:off x="1558891" y="1252403"/>
            <a:ext cx="4272736" cy="430847"/>
            <a:chOff x="1390505" y="1456538"/>
            <a:chExt cx="3505471" cy="430847"/>
          </a:xfrm>
          <a:solidFill>
            <a:schemeClr val="bg1"/>
          </a:solidFill>
        </p:grpSpPr>
        <p:sp>
          <p:nvSpPr>
            <p:cNvPr id="23" name="Google Shape;236;p8">
              <a:extLst>
                <a:ext uri="{FF2B5EF4-FFF2-40B4-BE49-F238E27FC236}">
                  <a16:creationId xmlns:a16="http://schemas.microsoft.com/office/drawing/2014/main" id="{94569E9D-77C2-41FF-A990-0367FBB1A17A}"/>
                </a:ext>
              </a:extLst>
            </p:cNvPr>
            <p:cNvSpPr txBox="1"/>
            <p:nvPr/>
          </p:nvSpPr>
          <p:spPr>
            <a:xfrm>
              <a:off x="1706199" y="1456538"/>
              <a:ext cx="3189777" cy="430847"/>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363636"/>
                  </a:solidFill>
                  <a:latin typeface="Roboto" panose="02000000000000000000" pitchFamily="2" charset="0"/>
                  <a:ea typeface="Roboto" panose="02000000000000000000" pitchFamily="2" charset="0"/>
                  <a:cs typeface="Calibri"/>
                  <a:sym typeface="Calibri"/>
                </a:rPr>
                <a:t>Build a Database</a:t>
              </a:r>
            </a:p>
          </p:txBody>
        </p:sp>
        <p:pic>
          <p:nvPicPr>
            <p:cNvPr id="29" name="Picture 28" descr="Shape&#10;&#10;Description automatically generated with low confidence">
              <a:extLst>
                <a:ext uri="{FF2B5EF4-FFF2-40B4-BE49-F238E27FC236}">
                  <a16:creationId xmlns:a16="http://schemas.microsoft.com/office/drawing/2014/main" id="{A13EB7CE-D0C5-456E-88F6-1F850902A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505" y="1471368"/>
              <a:ext cx="313438" cy="350106"/>
            </a:xfrm>
            <a:prstGeom prst="rect">
              <a:avLst/>
            </a:prstGeom>
            <a:grpFill/>
          </p:spPr>
        </p:pic>
      </p:grpSp>
      <p:grpSp>
        <p:nvGrpSpPr>
          <p:cNvPr id="34" name="Google Shape;235;p8">
            <a:extLst>
              <a:ext uri="{FF2B5EF4-FFF2-40B4-BE49-F238E27FC236}">
                <a16:creationId xmlns:a16="http://schemas.microsoft.com/office/drawing/2014/main" id="{E4A8E7A6-B21C-4C6D-A3B7-3ADE0D8C03E0}"/>
              </a:ext>
            </a:extLst>
          </p:cNvPr>
          <p:cNvGrpSpPr/>
          <p:nvPr/>
        </p:nvGrpSpPr>
        <p:grpSpPr>
          <a:xfrm>
            <a:off x="7670031" y="4476465"/>
            <a:ext cx="3871388" cy="487442"/>
            <a:chOff x="1071186" y="3456543"/>
            <a:chExt cx="3855299" cy="425254"/>
          </a:xfrm>
        </p:grpSpPr>
        <p:sp>
          <p:nvSpPr>
            <p:cNvPr id="35" name="Google Shape;236;p8">
              <a:extLst>
                <a:ext uri="{FF2B5EF4-FFF2-40B4-BE49-F238E27FC236}">
                  <a16:creationId xmlns:a16="http://schemas.microsoft.com/office/drawing/2014/main" id="{A45ACD4B-6052-460B-B285-C02AE32A83EE}"/>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3">
              <a:alphaModFix/>
            </a:blip>
            <a:srcRect/>
            <a:stretch/>
          </p:blipFill>
          <p:spPr>
            <a:xfrm>
              <a:off x="1071186" y="3456543"/>
              <a:ext cx="498286" cy="402733"/>
            </a:xfrm>
            <a:prstGeom prst="rect">
              <a:avLst/>
            </a:prstGeom>
            <a:noFill/>
            <a:ln>
              <a:noFill/>
            </a:ln>
          </p:spPr>
        </p:pic>
      </p:grpSp>
      <p:cxnSp>
        <p:nvCxnSpPr>
          <p:cNvPr id="38" name="Straight Connector 37">
            <a:extLst>
              <a:ext uri="{FF2B5EF4-FFF2-40B4-BE49-F238E27FC236}">
                <a16:creationId xmlns:a16="http://schemas.microsoft.com/office/drawing/2014/main" id="{762D92AF-2BA3-449A-A389-4760561F6221}"/>
              </a:ext>
            </a:extLst>
          </p:cNvPr>
          <p:cNvCxnSpPr>
            <a:cxnSpLocks/>
          </p:cNvCxnSpPr>
          <p:nvPr/>
        </p:nvCxnSpPr>
        <p:spPr>
          <a:xfrm>
            <a:off x="1474750" y="1686033"/>
            <a:ext cx="9787548"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6283F0-CBE0-4150-8862-7D4B7FCC698A}"/>
              </a:ext>
            </a:extLst>
          </p:cNvPr>
          <p:cNvCxnSpPr>
            <a:cxnSpLocks/>
          </p:cNvCxnSpPr>
          <p:nvPr/>
        </p:nvCxnSpPr>
        <p:spPr>
          <a:xfrm>
            <a:off x="7648763" y="4994039"/>
            <a:ext cx="3744451"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2" name="Google Shape;232;p8">
            <a:extLst>
              <a:ext uri="{FF2B5EF4-FFF2-40B4-BE49-F238E27FC236}">
                <a16:creationId xmlns:a16="http://schemas.microsoft.com/office/drawing/2014/main" id="{17236515-EE31-4EC3-A435-D7C32D76AC5D}"/>
              </a:ext>
            </a:extLst>
          </p:cNvPr>
          <p:cNvSpPr txBox="1"/>
          <p:nvPr/>
        </p:nvSpPr>
        <p:spPr>
          <a:xfrm>
            <a:off x="7670031" y="5167123"/>
            <a:ext cx="3059305" cy="1131038"/>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flask, </a:t>
            </a: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jsonify</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MongoDB</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114300">
              <a:lnSpc>
                <a:spcPct val="150000"/>
              </a:lnSpc>
              <a:buClr>
                <a:srgbClr val="000000"/>
              </a:buClr>
              <a:buSzPts val="1800"/>
            </a:pP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4" name="TextBox 3">
            <a:extLst>
              <a:ext uri="{FF2B5EF4-FFF2-40B4-BE49-F238E27FC236}">
                <a16:creationId xmlns:a16="http://schemas.microsoft.com/office/drawing/2014/main" id="{BE5C5AC5-1EBB-47DC-AB1C-52C634ED0763}"/>
              </a:ext>
            </a:extLst>
          </p:cNvPr>
          <p:cNvSpPr txBox="1"/>
          <p:nvPr/>
        </p:nvSpPr>
        <p:spPr>
          <a:xfrm>
            <a:off x="7872614" y="2507187"/>
            <a:ext cx="3389684"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Import our </a:t>
            </a:r>
            <a:r>
              <a:rPr lang="en-US" dirty="0" err="1">
                <a:latin typeface="Roboto" panose="02000000000000000000" pitchFamily="2" charset="0"/>
                <a:ea typeface="Roboto" panose="02000000000000000000" pitchFamily="2" charset="0"/>
              </a:rPr>
              <a:t>pymongo</a:t>
            </a:r>
            <a:r>
              <a:rPr lang="en-US" dirty="0">
                <a:latin typeface="Roboto" panose="02000000000000000000" pitchFamily="2" charset="0"/>
                <a:ea typeface="Roboto" panose="02000000000000000000" pitchFamily="2" charset="0"/>
              </a:rPr>
              <a:t> library, </a:t>
            </a:r>
          </a:p>
          <a:p>
            <a:r>
              <a:rPr lang="en-US" dirty="0">
                <a:latin typeface="Roboto" panose="02000000000000000000" pitchFamily="2" charset="0"/>
                <a:ea typeface="Roboto" panose="02000000000000000000" pitchFamily="2" charset="0"/>
              </a:rPr>
              <a:t>which lets us connect our Flask app to our Mongo database</a:t>
            </a:r>
          </a:p>
        </p:txBody>
      </p:sp>
      <p:sp>
        <p:nvSpPr>
          <p:cNvPr id="2" name="AutoShape 2">
            <a:extLst>
              <a:ext uri="{FF2B5EF4-FFF2-40B4-BE49-F238E27FC236}">
                <a16:creationId xmlns:a16="http://schemas.microsoft.com/office/drawing/2014/main" id="{31FD60B9-25CA-450F-AEC4-29DCA484B8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 name="Picture 36" descr="Text&#10;&#10;Description automatically generated">
            <a:extLst>
              <a:ext uri="{FF2B5EF4-FFF2-40B4-BE49-F238E27FC236}">
                <a16:creationId xmlns:a16="http://schemas.microsoft.com/office/drawing/2014/main" id="{0C92159A-3C86-4674-94AC-92A5B16E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35" y="1842396"/>
            <a:ext cx="5858011" cy="4285131"/>
          </a:xfrm>
          <a:prstGeom prst="rect">
            <a:avLst/>
          </a:prstGeom>
        </p:spPr>
      </p:pic>
    </p:spTree>
    <p:extLst>
      <p:ext uri="{BB962C8B-B14F-4D97-AF65-F5344CB8AC3E}">
        <p14:creationId xmlns:p14="http://schemas.microsoft.com/office/powerpoint/2010/main" val="409901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9330" y="148473"/>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2">
            <a:alphaModFix/>
          </a:blip>
          <a:srcRect/>
          <a:stretch/>
        </p:blipFill>
        <p:spPr>
          <a:xfrm>
            <a:off x="1972213" y="2663226"/>
            <a:ext cx="1927984" cy="1843459"/>
          </a:xfrm>
          <a:prstGeom prst="rect">
            <a:avLst/>
          </a:prstGeom>
          <a:noFill/>
          <a:ln>
            <a:noFill/>
          </a:ln>
        </p:spPr>
      </p:pic>
      <p:sp>
        <p:nvSpPr>
          <p:cNvPr id="40" name="Google Shape;236;p8">
            <a:extLst>
              <a:ext uri="{FF2B5EF4-FFF2-40B4-BE49-F238E27FC236}">
                <a16:creationId xmlns:a16="http://schemas.microsoft.com/office/drawing/2014/main" id="{0B72947B-68CD-4D9E-A1FD-27E9B03B382D}"/>
              </a:ext>
            </a:extLst>
          </p:cNvPr>
          <p:cNvSpPr txBox="1"/>
          <p:nvPr/>
        </p:nvSpPr>
        <p:spPr>
          <a:xfrm>
            <a:off x="4885478" y="2131564"/>
            <a:ext cx="3389684"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Additionally 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43" name="Straight Connector 42">
            <a:extLst>
              <a:ext uri="{FF2B5EF4-FFF2-40B4-BE49-F238E27FC236}">
                <a16:creationId xmlns:a16="http://schemas.microsoft.com/office/drawing/2014/main" id="{A7C19314-7E1B-4939-94A2-F7A3C1387229}"/>
              </a:ext>
            </a:extLst>
          </p:cNvPr>
          <p:cNvCxnSpPr>
            <a:cxnSpLocks/>
          </p:cNvCxnSpPr>
          <p:nvPr/>
        </p:nvCxnSpPr>
        <p:spPr>
          <a:xfrm>
            <a:off x="4952563" y="2562411"/>
            <a:ext cx="6169527"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4" name="Google Shape;232;p8">
            <a:extLst>
              <a:ext uri="{FF2B5EF4-FFF2-40B4-BE49-F238E27FC236}">
                <a16:creationId xmlns:a16="http://schemas.microsoft.com/office/drawing/2014/main" id="{C4F42129-6195-40D1-A553-EB5836660F97}"/>
              </a:ext>
            </a:extLst>
          </p:cNvPr>
          <p:cNvSpPr txBox="1"/>
          <p:nvPr/>
        </p:nvSpPr>
        <p:spPr>
          <a:xfrm>
            <a:off x="4854517" y="2993258"/>
            <a:ext cx="6365618" cy="21697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dirty="0" err="1">
                <a:solidFill>
                  <a:srgbClr val="363636"/>
                </a:solidFill>
                <a:latin typeface="Roboto" panose="02000000000000000000" pitchFamily="2" charset="0"/>
                <a:ea typeface="Roboto" panose="02000000000000000000" pitchFamily="2" charset="0"/>
                <a:cs typeface="Calibri"/>
                <a:sym typeface="Calibri"/>
              </a:rPr>
              <a:t>Plotly</a:t>
            </a:r>
            <a:r>
              <a:rPr lang="en-US" dirty="0">
                <a:solidFill>
                  <a:srgbClr val="363636"/>
                </a:solidFill>
                <a:latin typeface="Roboto" panose="02000000000000000000" pitchFamily="2" charset="0"/>
                <a:ea typeface="Roboto" panose="02000000000000000000" pitchFamily="2" charset="0"/>
                <a:cs typeface="Calibri"/>
                <a:sym typeface="Calibri"/>
              </a:rPr>
              <a:t>/D3 JavaScript</a:t>
            </a:r>
            <a:endParaRPr lang="en-US"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err="1">
                <a:solidFill>
                  <a:srgbClr val="363636"/>
                </a:solidFill>
                <a:latin typeface="Roboto" panose="02000000000000000000" pitchFamily="2" charset="0"/>
                <a:ea typeface="Roboto" panose="02000000000000000000" pitchFamily="2" charset="0"/>
                <a:cs typeface="Calibri"/>
                <a:sym typeface="Calibri"/>
              </a:rPr>
              <a:t>HighCharts</a:t>
            </a: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 – Interactive JavaScript charts library</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Surveyjs.io - customizable surveys, forms and quizzes that seamlessly integrate into your application</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endParaRPr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Tree>
    <p:extLst>
      <p:ext uri="{BB962C8B-B14F-4D97-AF65-F5344CB8AC3E}">
        <p14:creationId xmlns:p14="http://schemas.microsoft.com/office/powerpoint/2010/main" val="321204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363636"/>
                </a:solidFill>
                <a:latin typeface="Roboto" panose="02000000000000000000" pitchFamily="2" charset="0"/>
                <a:ea typeface="Roboto" panose="02000000000000000000" pitchFamily="2" charset="0"/>
              </a:rPr>
              <a:t>05. Data Analysis</a:t>
            </a:r>
            <a:endParaRPr lang="en-US" altLang="ko-KR" sz="2500" kern="0" dirty="0">
              <a:solidFill>
                <a:srgbClr val="363636"/>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05</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pic>
        <p:nvPicPr>
          <p:cNvPr id="3" name="Picture 2" descr="Logo&#10;&#10;Description automatically generated with medium confidence">
            <a:hlinkClick r:id="rId2"/>
            <a:extLst>
              <a:ext uri="{FF2B5EF4-FFF2-40B4-BE49-F238E27FC236}">
                <a16:creationId xmlns:a16="http://schemas.microsoft.com/office/drawing/2014/main" id="{4B7F7E17-89DE-4DF3-B8D7-9597EBF37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819" y="2013696"/>
            <a:ext cx="5318799" cy="4553334"/>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60006E08-2B27-4349-B0F2-F9E3438FA5C4}"/>
              </a:ext>
            </a:extLst>
          </p:cNvPr>
          <p:cNvGrpSpPr/>
          <p:nvPr/>
        </p:nvGrpSpPr>
        <p:grpSpPr>
          <a:xfrm>
            <a:off x="7143275" y="1241525"/>
            <a:ext cx="1832774" cy="1179769"/>
            <a:chOff x="7143275" y="1241525"/>
            <a:chExt cx="1832774" cy="1179769"/>
          </a:xfrm>
        </p:grpSpPr>
        <p:sp>
          <p:nvSpPr>
            <p:cNvPr id="4" name="Speech Bubble: Oval 3">
              <a:extLst>
                <a:ext uri="{FF2B5EF4-FFF2-40B4-BE49-F238E27FC236}">
                  <a16:creationId xmlns:a16="http://schemas.microsoft.com/office/drawing/2014/main" id="{DAC44C9E-1240-437F-BA0D-3E51AFE63D95}"/>
                </a:ext>
              </a:extLst>
            </p:cNvPr>
            <p:cNvSpPr/>
            <p:nvPr/>
          </p:nvSpPr>
          <p:spPr>
            <a:xfrm>
              <a:off x="7143275" y="1241525"/>
              <a:ext cx="1832774" cy="1179769"/>
            </a:xfrm>
            <a:prstGeom prst="wedgeEllipseCallout">
              <a:avLst>
                <a:gd name="adj1" fmla="val -37129"/>
                <a:gd name="adj2" fmla="val 64696"/>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636"/>
                </a:solidFill>
              </a:endParaRPr>
            </a:p>
          </p:txBody>
        </p:sp>
        <p:sp>
          <p:nvSpPr>
            <p:cNvPr id="6" name="TextBox 5">
              <a:extLst>
                <a:ext uri="{FF2B5EF4-FFF2-40B4-BE49-F238E27FC236}">
                  <a16:creationId xmlns:a16="http://schemas.microsoft.com/office/drawing/2014/main" id="{A954A6B1-8B2B-47C3-B013-3937D49B3F3B}"/>
                </a:ext>
              </a:extLst>
            </p:cNvPr>
            <p:cNvSpPr txBox="1"/>
            <p:nvPr/>
          </p:nvSpPr>
          <p:spPr>
            <a:xfrm>
              <a:off x="7419005" y="1462185"/>
              <a:ext cx="1367052" cy="707886"/>
            </a:xfrm>
            <a:prstGeom prst="rect">
              <a:avLst/>
            </a:prstGeom>
            <a:noFill/>
          </p:spPr>
          <p:txBody>
            <a:bodyPr wrap="square" rtlCol="0">
              <a:spAutoFit/>
            </a:bodyPr>
            <a:lstStyle/>
            <a:p>
              <a:r>
                <a:rPr lang="en-US" sz="2000" b="1" dirty="0">
                  <a:solidFill>
                    <a:srgbClr val="363636"/>
                  </a:solidFill>
                  <a:latin typeface="Roboto" panose="02000000000000000000" pitchFamily="2" charset="0"/>
                  <a:ea typeface="Roboto" panose="02000000000000000000" pitchFamily="2" charset="0"/>
                </a:rPr>
                <a:t>Hey, </a:t>
              </a:r>
            </a:p>
            <a:p>
              <a:r>
                <a:rPr lang="en-US" sz="2000" b="1" dirty="0">
                  <a:solidFill>
                    <a:srgbClr val="363636"/>
                  </a:solidFill>
                  <a:latin typeface="Roboto" panose="02000000000000000000" pitchFamily="2" charset="0"/>
                  <a:ea typeface="Roboto" panose="02000000000000000000" pitchFamily="2" charset="0"/>
                </a:rPr>
                <a:t>click me ! </a:t>
              </a:r>
            </a:p>
          </p:txBody>
        </p:sp>
      </p:grpSp>
    </p:spTree>
    <p:extLst>
      <p:ext uri="{BB962C8B-B14F-4D97-AF65-F5344CB8AC3E}">
        <p14:creationId xmlns:p14="http://schemas.microsoft.com/office/powerpoint/2010/main" val="325375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6281494" y="2889437"/>
            <a:ext cx="4483509"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Recognize that the world isn’t </a:t>
            </a:r>
          </a:p>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as bad as I thought</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867874"/>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1</a:t>
            </a:r>
          </a:p>
        </p:txBody>
      </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4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50">
            <a:extLst>
              <a:ext uri="{FF2B5EF4-FFF2-40B4-BE49-F238E27FC236}">
                <a16:creationId xmlns:a16="http://schemas.microsoft.com/office/drawing/2014/main" id="{2738A4AA-E213-4E89-ADE1-CA31E8D1DA4F}"/>
              </a:ext>
            </a:extLst>
          </p:cNvPr>
          <p:cNvSpPr/>
          <p:nvPr/>
        </p:nvSpPr>
        <p:spPr>
          <a:xfrm>
            <a:off x="1492202" y="4037004"/>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20" name="직사각형 22">
            <a:extLst>
              <a:ext uri="{FF2B5EF4-FFF2-40B4-BE49-F238E27FC236}">
                <a16:creationId xmlns:a16="http://schemas.microsoft.com/office/drawing/2014/main" id="{A2320AB4-B339-4FF5-8C7A-B2D318A676C8}"/>
              </a:ext>
            </a:extLst>
          </p:cNvPr>
          <p:cNvSpPr/>
          <p:nvPr/>
        </p:nvSpPr>
        <p:spPr>
          <a:xfrm>
            <a:off x="1440560" y="4962953"/>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Rectangle 20">
            <a:extLst>
              <a:ext uri="{FF2B5EF4-FFF2-40B4-BE49-F238E27FC236}">
                <a16:creationId xmlns:a16="http://schemas.microsoft.com/office/drawing/2014/main" id="{A7107365-A6B8-43D4-B4C2-EEEC3EF5FF78}"/>
              </a:ext>
            </a:extLst>
          </p:cNvPr>
          <p:cNvSpPr/>
          <p:nvPr/>
        </p:nvSpPr>
        <p:spPr>
          <a:xfrm>
            <a:off x="1491756" y="1712997"/>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Icon&#10;&#10;Description automatically generated">
            <a:extLst>
              <a:ext uri="{FF2B5EF4-FFF2-40B4-BE49-F238E27FC236}">
                <a16:creationId xmlns:a16="http://schemas.microsoft.com/office/drawing/2014/main" id="{BC1A404F-3DB8-43C1-8585-F543A1041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806" y="2205173"/>
            <a:ext cx="1526760" cy="1526760"/>
          </a:xfrm>
          <a:prstGeom prst="rect">
            <a:avLst/>
          </a:prstGeom>
        </p:spPr>
      </p:pic>
      <p:pic>
        <p:nvPicPr>
          <p:cNvPr id="8" name="Picture 7" descr="A picture containing letter&#10;&#10;Description automatically generated">
            <a:extLst>
              <a:ext uri="{FF2B5EF4-FFF2-40B4-BE49-F238E27FC236}">
                <a16:creationId xmlns:a16="http://schemas.microsoft.com/office/drawing/2014/main" id="{7ACE148F-37A7-448E-804E-93C467C8B1CA}"/>
              </a:ext>
            </a:extLst>
          </p:cNvPr>
          <p:cNvPicPr>
            <a:picLocks noChangeAspect="1"/>
          </p:cNvPicPr>
          <p:nvPr/>
        </p:nvPicPr>
        <p:blipFill rotWithShape="1">
          <a:blip r:embed="rId4">
            <a:extLst>
              <a:ext uri="{28A0092B-C50C-407E-A947-70E740481C1C}">
                <a14:useLocalDpi xmlns:a14="http://schemas.microsoft.com/office/drawing/2010/main" val="0"/>
              </a:ext>
            </a:extLst>
          </a:blip>
          <a:srcRect b="35221"/>
          <a:stretch/>
        </p:blipFill>
        <p:spPr>
          <a:xfrm>
            <a:off x="5869876" y="1482595"/>
            <a:ext cx="5121960" cy="4442571"/>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589453" y="1802449"/>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2</a:t>
            </a:r>
          </a:p>
        </p:txBody>
      </p:sp>
    </p:spTree>
    <p:extLst>
      <p:ext uri="{BB962C8B-B14F-4D97-AF65-F5344CB8AC3E}">
        <p14:creationId xmlns:p14="http://schemas.microsoft.com/office/powerpoint/2010/main" val="349297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8" name="직사각형 53">
            <a:extLst>
              <a:ext uri="{FF2B5EF4-FFF2-40B4-BE49-F238E27FC236}">
                <a16:creationId xmlns:a16="http://schemas.microsoft.com/office/drawing/2014/main" id="{2EB00209-86B2-4A11-80BC-D54027AF94D5}"/>
              </a:ext>
            </a:extLst>
          </p:cNvPr>
          <p:cNvSpPr/>
          <p:nvPr/>
        </p:nvSpPr>
        <p:spPr>
          <a:xfrm>
            <a:off x="1309253" y="3974056"/>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sp>
        <p:nvSpPr>
          <p:cNvPr id="19" name="직사각형 22">
            <a:extLst>
              <a:ext uri="{FF2B5EF4-FFF2-40B4-BE49-F238E27FC236}">
                <a16:creationId xmlns:a16="http://schemas.microsoft.com/office/drawing/2014/main" id="{A55027EF-4586-46B2-8FC3-978003CBE473}"/>
              </a:ext>
            </a:extLst>
          </p:cNvPr>
          <p:cNvSpPr/>
          <p:nvPr/>
        </p:nvSpPr>
        <p:spPr>
          <a:xfrm>
            <a:off x="6010512" y="2911505"/>
            <a:ext cx="4529796"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See the world in multiple angles!</a:t>
            </a:r>
          </a:p>
        </p:txBody>
      </p:sp>
      <p:sp>
        <p:nvSpPr>
          <p:cNvPr id="23" name="Rectangle 22">
            <a:extLst>
              <a:ext uri="{FF2B5EF4-FFF2-40B4-BE49-F238E27FC236}">
                <a16:creationId xmlns:a16="http://schemas.microsoft.com/office/drawing/2014/main" id="{0AF77E94-5554-4FA6-A628-56FF42000F92}"/>
              </a:ext>
            </a:extLst>
          </p:cNvPr>
          <p:cNvSpPr/>
          <p:nvPr/>
        </p:nvSpPr>
        <p:spPr>
          <a:xfrm>
            <a:off x="1303393" y="1650048"/>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Icon&#10;&#10;Description automatically generated">
            <a:extLst>
              <a:ext uri="{FF2B5EF4-FFF2-40B4-BE49-F238E27FC236}">
                <a16:creationId xmlns:a16="http://schemas.microsoft.com/office/drawing/2014/main" id="{D05F6434-5544-436C-8369-A400E55E9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2929" y="1964281"/>
            <a:ext cx="1686207" cy="168620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719911"/>
            <a:ext cx="983226"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Step 3</a:t>
            </a:r>
          </a:p>
        </p:txBody>
      </p:sp>
    </p:spTree>
    <p:extLst>
      <p:ext uri="{BB962C8B-B14F-4D97-AF65-F5344CB8AC3E}">
        <p14:creationId xmlns:p14="http://schemas.microsoft.com/office/powerpoint/2010/main" val="71060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3"/>
        <p:cNvGrpSpPr/>
        <p:nvPr/>
      </p:nvGrpSpPr>
      <p:grpSpPr>
        <a:xfrm>
          <a:off x="0" y="0"/>
          <a:ext cx="0" cy="0"/>
          <a:chOff x="0" y="0"/>
          <a:chExt cx="0" cy="0"/>
        </a:xfrm>
      </p:grpSpPr>
      <p:sp>
        <p:nvSpPr>
          <p:cNvPr id="104" name="Google Shape;104;p2"/>
          <p:cNvSpPr/>
          <p:nvPr/>
        </p:nvSpPr>
        <p:spPr>
          <a:xfrm>
            <a:off x="2987088" y="1688319"/>
            <a:ext cx="6478474"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404040"/>
                </a:solidFill>
                <a:latin typeface="Calibri"/>
                <a:ea typeface="Calibri"/>
                <a:cs typeface="Calibri"/>
                <a:sym typeface="Calibri"/>
              </a:rPr>
              <a:t>Table of Content</a:t>
            </a:r>
            <a:endParaRPr sz="2000" b="1" dirty="0">
              <a:solidFill>
                <a:srgbClr val="404040"/>
              </a:solidFill>
              <a:latin typeface="Calibri"/>
              <a:ea typeface="Calibri"/>
              <a:cs typeface="Calibri"/>
              <a:sym typeface="Calibri"/>
            </a:endParaRPr>
          </a:p>
        </p:txBody>
      </p:sp>
      <p:sp>
        <p:nvSpPr>
          <p:cNvPr id="4" name="Oval 3">
            <a:extLst>
              <a:ext uri="{FF2B5EF4-FFF2-40B4-BE49-F238E27FC236}">
                <a16:creationId xmlns:a16="http://schemas.microsoft.com/office/drawing/2014/main" id="{77E174A0-EE33-43D8-B25A-E571D80330F1}"/>
              </a:ext>
            </a:extLst>
          </p:cNvPr>
          <p:cNvSpPr/>
          <p:nvPr/>
        </p:nvSpPr>
        <p:spPr>
          <a:xfrm>
            <a:off x="2708248" y="1386794"/>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59FDB0B-F2D5-45EF-9AED-61AD89958F8E}"/>
              </a:ext>
            </a:extLst>
          </p:cNvPr>
          <p:cNvGrpSpPr/>
          <p:nvPr/>
        </p:nvGrpSpPr>
        <p:grpSpPr>
          <a:xfrm>
            <a:off x="3900307" y="2010949"/>
            <a:ext cx="4533446" cy="3969522"/>
            <a:chOff x="1257755" y="1735047"/>
            <a:chExt cx="4533446"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01</a:t>
              </a:r>
              <a:endParaRPr sz="3200" b="1" dirty="0">
                <a:solidFill>
                  <a:schemeClr val="accent1">
                    <a:lumMod val="75000"/>
                  </a:schemeClr>
                </a:solidFill>
                <a:latin typeface="Calibri"/>
                <a:ea typeface="Calibri"/>
                <a:cs typeface="Calibri"/>
                <a:sym typeface="Calibri"/>
              </a:endParaRPr>
            </a:p>
          </p:txBody>
        </p:sp>
        <p:sp>
          <p:nvSpPr>
            <p:cNvPr id="108" name="Google Shape;108;p2"/>
            <p:cNvSpPr txBox="1"/>
            <p:nvPr/>
          </p:nvSpPr>
          <p:spPr>
            <a:xfrm>
              <a:off x="2337698" y="1827380"/>
              <a:ext cx="345350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404040"/>
                  </a:solidFill>
                  <a:latin typeface="Calibri"/>
                  <a:ea typeface="Calibri"/>
                  <a:cs typeface="Calibri"/>
                  <a:sym typeface="Calibri"/>
                </a:rPr>
                <a:t>Motivation </a:t>
              </a:r>
            </a:p>
          </p:txBody>
        </p:sp>
        <p:sp>
          <p:nvSpPr>
            <p:cNvPr id="110" name="Google Shape;110;p2"/>
            <p:cNvSpPr txBox="1"/>
            <p:nvPr/>
          </p:nvSpPr>
          <p:spPr>
            <a:xfrm>
              <a:off x="2337699" y="3180550"/>
              <a:ext cx="3085640"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Dataset Summary</a:t>
              </a:r>
            </a:p>
          </p:txBody>
        </p:sp>
        <p:sp>
          <p:nvSpPr>
            <p:cNvPr id="112" name="Google Shape;112;p2"/>
            <p:cNvSpPr txBox="1"/>
            <p:nvPr/>
          </p:nvSpPr>
          <p:spPr>
            <a:xfrm>
              <a:off x="2337698" y="5210305"/>
              <a:ext cx="1834909" cy="400069"/>
            </a:xfrm>
            <a:prstGeom prst="rect">
              <a:avLst/>
            </a:prstGeom>
            <a:noFill/>
            <a:ln>
              <a:noFill/>
            </a:ln>
          </p:spPr>
          <p:txBody>
            <a:bodyPr spcFirstLastPara="1" wrap="square" lIns="91425" tIns="45700" rIns="91425" bIns="45700" anchor="t" anchorCtr="0">
              <a:spAutoFit/>
            </a:bodyPr>
            <a:lstStyle/>
            <a:p>
              <a:r>
                <a:rPr lang="en-US" sz="2000" b="1" dirty="0">
                  <a:solidFill>
                    <a:srgbClr val="3F3F3F"/>
                  </a:solidFill>
                  <a:latin typeface="Calibri"/>
                  <a:ea typeface="Calibri"/>
                  <a:cs typeface="Calibri"/>
                  <a:sym typeface="Calibri"/>
                </a:rPr>
                <a:t>Conclusion</a:t>
              </a: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02</a:t>
              </a:r>
              <a:endParaRPr sz="3200" b="1" dirty="0">
                <a:solidFill>
                  <a:schemeClr val="accent1">
                    <a:lumMod val="75000"/>
                  </a:schemeClr>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03</a:t>
              </a:r>
              <a:endParaRPr sz="3200" b="1" dirty="0">
                <a:solidFill>
                  <a:schemeClr val="accent1">
                    <a:lumMod val="75000"/>
                  </a:schemeClr>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04</a:t>
              </a:r>
              <a:endParaRPr sz="3200" b="1" dirty="0">
                <a:solidFill>
                  <a:schemeClr val="accent1">
                    <a:lumMod val="75000"/>
                  </a:schemeClr>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05</a:t>
              </a:r>
              <a:endParaRPr sz="3200" b="1" dirty="0">
                <a:solidFill>
                  <a:schemeClr val="accent1">
                    <a:lumMod val="75000"/>
                  </a:schemeClr>
                </a:solidFill>
                <a:latin typeface="Calibri"/>
                <a:ea typeface="Calibri"/>
                <a:cs typeface="Calibri"/>
                <a:sym typeface="Calibri"/>
              </a:endParaRPr>
            </a:p>
          </p:txBody>
        </p:sp>
        <p:cxnSp>
          <p:nvCxnSpPr>
            <p:cNvPr id="117" name="Google Shape;117;p2"/>
            <p:cNvCxnSpPr/>
            <p:nvPr/>
          </p:nvCxnSpPr>
          <p:spPr>
            <a:xfrm>
              <a:off x="2075340"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06</a:t>
              </a:r>
              <a:endParaRPr sz="3200" b="1" dirty="0">
                <a:solidFill>
                  <a:schemeClr val="accent1">
                    <a:lumMod val="75000"/>
                  </a:schemeClr>
                </a:solidFill>
                <a:latin typeface="Calibri"/>
                <a:ea typeface="Calibri"/>
                <a:cs typeface="Calibri"/>
                <a:sym typeface="Calibri"/>
              </a:endParaRPr>
            </a:p>
          </p:txBody>
        </p:sp>
        <p:sp>
          <p:nvSpPr>
            <p:cNvPr id="134" name="Google Shape;134;p2"/>
            <p:cNvSpPr txBox="1"/>
            <p:nvPr/>
          </p:nvSpPr>
          <p:spPr>
            <a:xfrm>
              <a:off x="2337699" y="2503965"/>
              <a:ext cx="2370934"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Question to Answer</a:t>
              </a: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9" y="3857135"/>
              <a:ext cx="2959516"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Key Approaches</a:t>
              </a: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9" y="4533720"/>
              <a:ext cx="3453502"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Machine Learning Models</a:t>
              </a:r>
              <a:endParaRPr sz="2000" b="1" dirty="0">
                <a:solidFill>
                  <a:srgbClr val="404040"/>
                </a:solidFill>
                <a:latin typeface="Calibri"/>
                <a:ea typeface="Calibri"/>
                <a:cs typeface="Calibri"/>
                <a:sym typeface="Calibri"/>
              </a:endParaRPr>
            </a:p>
          </p:txBody>
        </p:sp>
      </p:grpSp>
      <p:pic>
        <p:nvPicPr>
          <p:cNvPr id="23" name="Google Shape;88;p1" descr="A picture containing text, vector graphics&#10;&#10;Description automatically generated">
            <a:extLst>
              <a:ext uri="{FF2B5EF4-FFF2-40B4-BE49-F238E27FC236}">
                <a16:creationId xmlns:a16="http://schemas.microsoft.com/office/drawing/2014/main" id="{ED7A869D-1315-4C69-ABE6-7E5DCB177D03}"/>
              </a:ext>
            </a:extLst>
          </p:cNvPr>
          <p:cNvPicPr preferRelativeResize="0"/>
          <p:nvPr/>
        </p:nvPicPr>
        <p:blipFill rotWithShape="1">
          <a:blip r:embed="rId3">
            <a:alphaModFix/>
          </a:blip>
          <a:srcRect l="27254" t="5694" r="22057" b="60278"/>
          <a:stretch/>
        </p:blipFill>
        <p:spPr>
          <a:xfrm>
            <a:off x="2738630" y="1447754"/>
            <a:ext cx="732446" cy="639042"/>
          </a:xfrm>
          <a:prstGeom prst="rect">
            <a:avLst/>
          </a:prstGeom>
          <a:noFill/>
          <a:ln>
            <a:noFill/>
          </a:ln>
        </p:spPr>
      </p:pic>
      <p:sp>
        <p:nvSpPr>
          <p:cNvPr id="22" name="Google Shape;95;p2">
            <a:extLst>
              <a:ext uri="{FF2B5EF4-FFF2-40B4-BE49-F238E27FC236}">
                <a16:creationId xmlns:a16="http://schemas.microsoft.com/office/drawing/2014/main" id="{43B58426-1C7C-4F5A-A597-D469774ABF05}"/>
              </a:ext>
            </a:extLst>
          </p:cNvPr>
          <p:cNvSpPr/>
          <p:nvPr/>
        </p:nvSpPr>
        <p:spPr>
          <a:xfrm rot="10800000" flipV="1">
            <a:off x="588531" y="953408"/>
            <a:ext cx="2036356" cy="45719"/>
          </a:xfrm>
          <a:custGeom>
            <a:avLst/>
            <a:gdLst>
              <a:gd name="connsiteX0" fmla="*/ 0 w 2036356"/>
              <a:gd name="connsiteY0" fmla="*/ 45719 h 45719"/>
              <a:gd name="connsiteX1" fmla="*/ 2036355 w 2036356"/>
              <a:gd name="connsiteY1" fmla="*/ 37446 h 45719"/>
            </a:gdLst>
            <a:ahLst/>
            <a:cxnLst>
              <a:cxn ang="0">
                <a:pos x="connsiteX0" y="connsiteY0"/>
              </a:cxn>
              <a:cxn ang="0">
                <a:pos x="connsiteX1" y="connsiteY1"/>
              </a:cxn>
            </a:cxnLst>
            <a:rect l="l" t="t" r="r" b="b"/>
            <a:pathLst>
              <a:path w="2036356" h="45719" fill="none" extrusionOk="0">
                <a:moveTo>
                  <a:pt x="0" y="45719"/>
                </a:moveTo>
                <a:cubicBezTo>
                  <a:pt x="724185" y="142475"/>
                  <a:pt x="1339014" y="100929"/>
                  <a:pt x="2036355" y="37446"/>
                </a:cubicBezTo>
              </a:path>
              <a:path w="2036356" h="45719" stroke="0" extrusionOk="0">
                <a:moveTo>
                  <a:pt x="0" y="45719"/>
                </a:moveTo>
                <a:cubicBezTo>
                  <a:pt x="665813" y="96619"/>
                  <a:pt x="1410876" y="-64031"/>
                  <a:pt x="2036355" y="37446"/>
                </a:cubicBezTo>
              </a:path>
            </a:pathLst>
          </a:custGeom>
          <a:solidFill>
            <a:srgbClr val="404040"/>
          </a:solidFill>
          <a:ln w="38100" cap="flat" cmpd="sng">
            <a:solidFill>
              <a:schemeClr val="accent1">
                <a:lumMod val="75000"/>
              </a:schemeClr>
            </a:solidFill>
            <a:prstDash val="solid"/>
            <a:miter lim="800000"/>
            <a:headEnd type="none" w="sm" len="sm"/>
            <a:tailEnd type="none" w="sm" len="sm"/>
            <a:extLst>
              <a:ext uri="{C807C97D-BFC1-408E-A445-0C87EB9F89A2}">
                <ask:lineSketchStyleProps xmlns:ask="http://schemas.microsoft.com/office/drawing/2018/sketchyshapes" sd="2177963799">
                  <a:custGeom>
                    <a:avLst/>
                    <a:gdLst/>
                    <a:ahLst/>
                    <a:cxnLst/>
                    <a:rect l="l" t="t" r="r" b="b"/>
                    <a:pathLst>
                      <a:path w="2695575" h="52643" extrusionOk="0">
                        <a:moveTo>
                          <a:pt x="0" y="52643"/>
                        </a:moveTo>
                        <a:cubicBezTo>
                          <a:pt x="870873" y="124916"/>
                          <a:pt x="1820903" y="-15"/>
                          <a:pt x="2695575" y="43118"/>
                        </a:cubicBezTo>
                      </a:path>
                    </a:pathLst>
                  </a:custGeom>
                  <ask:type>
                    <ask:lineSketchCurved/>
                  </ask:type>
                </ask:lineSketchStyleProps>
              </a:ext>
            </a:extLst>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dirty="0">
              <a:solidFill>
                <a:srgbClr val="404040"/>
              </a:solidFill>
              <a:latin typeface="Malgun Gothic"/>
              <a:ea typeface="Malgun Gothic"/>
              <a:cs typeface="Tahoma" panose="020B0604030504040204" pitchFamily="34" charset="0"/>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1281865"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Recognize that the world isn’t as bad as I thought</a:t>
            </a:r>
          </a:p>
        </p:txBody>
      </p:sp>
      <p:sp>
        <p:nvSpPr>
          <p:cNvPr id="14" name="직사각형 50">
            <a:extLst>
              <a:ext uri="{FF2B5EF4-FFF2-40B4-BE49-F238E27FC236}">
                <a16:creationId xmlns:a16="http://schemas.microsoft.com/office/drawing/2014/main" id="{70B7A692-1233-4392-BEF6-AD627177A5BC}"/>
              </a:ext>
            </a:extLst>
          </p:cNvPr>
          <p:cNvSpPr/>
          <p:nvPr/>
        </p:nvSpPr>
        <p:spPr>
          <a:xfrm>
            <a:off x="4665306" y="4123363"/>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17" name="직사각형 53">
            <a:extLst>
              <a:ext uri="{FF2B5EF4-FFF2-40B4-BE49-F238E27FC236}">
                <a16:creationId xmlns:a16="http://schemas.microsoft.com/office/drawing/2014/main" id="{F558940D-7222-4993-A53C-D7C04536AA05}"/>
              </a:ext>
            </a:extLst>
          </p:cNvPr>
          <p:cNvSpPr/>
          <p:nvPr/>
        </p:nvSpPr>
        <p:spPr>
          <a:xfrm>
            <a:off x="8185172" y="4123363"/>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pic>
        <p:nvPicPr>
          <p:cNvPr id="3" name="Graphic 2" descr="Chevron arrows with solid fill">
            <a:extLst>
              <a:ext uri="{FF2B5EF4-FFF2-40B4-BE49-F238E27FC236}">
                <a16:creationId xmlns:a16="http://schemas.microsoft.com/office/drawing/2014/main" id="{4F70A181-70BF-45B1-93CC-54D5EC3C1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322" y="2753351"/>
            <a:ext cx="457200" cy="457200"/>
          </a:xfrm>
          <a:prstGeom prst="rect">
            <a:avLst/>
          </a:prstGeom>
        </p:spPr>
      </p:pic>
      <p:pic>
        <p:nvPicPr>
          <p:cNvPr id="19" name="Graphic 18" descr="Chevron arrows with solid fill">
            <a:extLst>
              <a:ext uri="{FF2B5EF4-FFF2-40B4-BE49-F238E27FC236}">
                <a16:creationId xmlns:a16="http://schemas.microsoft.com/office/drawing/2014/main" id="{8AFE187F-E8CF-4A16-AA21-910FB0F51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6880" y="2753351"/>
            <a:ext cx="457200" cy="457200"/>
          </a:xfrm>
          <a:prstGeom prst="rect">
            <a:avLst/>
          </a:prstGeom>
        </p:spPr>
      </p:pic>
      <p:sp>
        <p:nvSpPr>
          <p:cNvPr id="20" name="직사각형 22">
            <a:extLst>
              <a:ext uri="{FF2B5EF4-FFF2-40B4-BE49-F238E27FC236}">
                <a16:creationId xmlns:a16="http://schemas.microsoft.com/office/drawing/2014/main" id="{422DFFD8-0A1F-4C58-9FDA-0724EE9205FA}"/>
              </a:ext>
            </a:extLst>
          </p:cNvPr>
          <p:cNvSpPr/>
          <p:nvPr/>
        </p:nvSpPr>
        <p:spPr>
          <a:xfrm>
            <a:off x="4613664"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직사각형 22">
            <a:extLst>
              <a:ext uri="{FF2B5EF4-FFF2-40B4-BE49-F238E27FC236}">
                <a16:creationId xmlns:a16="http://schemas.microsoft.com/office/drawing/2014/main" id="{731B4A2D-D7EC-4EFE-80B3-A1BB12EFD2BD}"/>
              </a:ext>
            </a:extLst>
          </p:cNvPr>
          <p:cNvSpPr/>
          <p:nvPr/>
        </p:nvSpPr>
        <p:spPr>
          <a:xfrm>
            <a:off x="8185172"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See the world </a:t>
            </a:r>
          </a:p>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in multiple angles</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543696-98B5-4F48-BC4C-E8A9B056EB3D}"/>
              </a:ext>
            </a:extLst>
          </p:cNvPr>
          <p:cNvSpPr/>
          <p:nvPr/>
        </p:nvSpPr>
        <p:spPr>
          <a:xfrm>
            <a:off x="4664860" y="1799356"/>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841247-7B7C-4F43-8C34-3DD53DD0FB53}"/>
              </a:ext>
            </a:extLst>
          </p:cNvPr>
          <p:cNvSpPr/>
          <p:nvPr/>
        </p:nvSpPr>
        <p:spPr>
          <a:xfrm>
            <a:off x="8179312" y="1799355"/>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a:extLst>
              <a:ext uri="{FF2B5EF4-FFF2-40B4-BE49-F238E27FC236}">
                <a16:creationId xmlns:a16="http://schemas.microsoft.com/office/drawing/2014/main" id="{2FE816EF-5E0D-438E-92A3-012C2AAF9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910" y="2291532"/>
            <a:ext cx="1526760" cy="1526760"/>
          </a:xfrm>
          <a:prstGeom prst="rect">
            <a:avLst/>
          </a:prstGeom>
        </p:spPr>
      </p:pic>
      <p:pic>
        <p:nvPicPr>
          <p:cNvPr id="10" name="Picture 9" descr="Icon&#10;&#10;Description automatically generated">
            <a:extLst>
              <a:ext uri="{FF2B5EF4-FFF2-40B4-BE49-F238E27FC236}">
                <a16:creationId xmlns:a16="http://schemas.microsoft.com/office/drawing/2014/main" id="{3CE14938-C0A5-48A3-B502-444139784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8848" y="2113588"/>
            <a:ext cx="1686207" cy="1686207"/>
          </a:xfrm>
          <a:prstGeom prst="rect">
            <a:avLst/>
          </a:prstGeom>
        </p:spPr>
      </p:pic>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Tree>
    <p:extLst>
      <p:ext uri="{BB962C8B-B14F-4D97-AF65-F5344CB8AC3E}">
        <p14:creationId xmlns:p14="http://schemas.microsoft.com/office/powerpoint/2010/main" val="254942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schemeClr val="bg1"/>
                    </a:solidFill>
                    <a:latin typeface="Roboto" panose="02000000000000000000" pitchFamily="2" charset="0"/>
                    <a:ea typeface="Roboto" panose="02000000000000000000" pitchFamily="2" charset="0"/>
                  </a:rPr>
                  <a:t>06</a:t>
                </a:r>
                <a:endParaRPr lang="ko-KR" altLang="en-US" sz="3200" b="1" dirty="0">
                  <a:solidFill>
                    <a:schemeClr val="bg1"/>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srgbClr val="404040"/>
                    </a:solidFill>
                    <a:latin typeface="Roboto" panose="02000000000000000000" pitchFamily="2" charset="0"/>
                    <a:ea typeface="Roboto" panose="02000000000000000000" pitchFamily="2" charset="0"/>
                  </a:rPr>
                  <a:t>page</a:t>
                </a: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pic>
        <p:nvPicPr>
          <p:cNvPr id="12" name="Picture 11" descr="Text&#10;&#10;Description automatically generated">
            <a:extLst>
              <a:ext uri="{FF2B5EF4-FFF2-40B4-BE49-F238E27FC236}">
                <a16:creationId xmlns:a16="http://schemas.microsoft.com/office/drawing/2014/main" id="{9CBE1900-715A-4262-987E-E7FD1F280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26" y="1510574"/>
            <a:ext cx="3012532" cy="4218422"/>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98AA170B-F180-4D26-B6B7-84489F2429B8}"/>
              </a:ext>
            </a:extLst>
          </p:cNvPr>
          <p:cNvGrpSpPr/>
          <p:nvPr/>
        </p:nvGrpSpPr>
        <p:grpSpPr>
          <a:xfrm>
            <a:off x="5081270" y="4310006"/>
            <a:ext cx="6137571" cy="1323824"/>
            <a:chOff x="5114107" y="1604609"/>
            <a:chExt cx="6137571" cy="1323824"/>
          </a:xfrm>
        </p:grpSpPr>
        <p:sp>
          <p:nvSpPr>
            <p:cNvPr id="14" name="TextBox 13">
              <a:extLst>
                <a:ext uri="{FF2B5EF4-FFF2-40B4-BE49-F238E27FC236}">
                  <a16:creationId xmlns:a16="http://schemas.microsoft.com/office/drawing/2014/main" id="{EA9A8AB2-8B3A-40AD-9DBA-864504A5273E}"/>
                </a:ext>
              </a:extLst>
            </p:cNvPr>
            <p:cNvSpPr txBox="1"/>
            <p:nvPr/>
          </p:nvSpPr>
          <p:spPr>
            <a:xfrm>
              <a:off x="5227808" y="2005103"/>
              <a:ext cx="5910170" cy="923330"/>
            </a:xfrm>
            <a:prstGeom prst="rect">
              <a:avLst/>
            </a:prstGeom>
            <a:noFill/>
          </p:spPr>
          <p:txBody>
            <a:bodyPr wrap="square" rtlCol="0">
              <a:spAutoFit/>
            </a:bodyPr>
            <a:lstStyle/>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Do you like to know more about the world you live in?</a:t>
              </a:r>
            </a:p>
            <a:p>
              <a:pPr algn="ctr"/>
              <a:endParaRPr lang="en-US" dirty="0">
                <a:solidFill>
                  <a:srgbClr val="404040"/>
                </a:solidFill>
                <a:latin typeface="Roboto" panose="02000000000000000000" pitchFamily="2" charset="0"/>
                <a:ea typeface="Roboto" panose="02000000000000000000" pitchFamily="2" charset="0"/>
                <a:cs typeface="Tahoma" panose="020B0604030504040204" pitchFamily="34" charset="0"/>
              </a:endParaRPr>
            </a:p>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Read this book! </a:t>
              </a:r>
            </a:p>
          </p:txBody>
        </p:sp>
        <p:pic>
          <p:nvPicPr>
            <p:cNvPr id="15" name="Graphic 14" descr="Open quotation mark with solid fill">
              <a:extLst>
                <a:ext uri="{FF2B5EF4-FFF2-40B4-BE49-F238E27FC236}">
                  <a16:creationId xmlns:a16="http://schemas.microsoft.com/office/drawing/2014/main" id="{CCC0877C-99DE-43CB-9598-F9F258E685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4107" y="1604609"/>
              <a:ext cx="269059" cy="269059"/>
            </a:xfrm>
            <a:prstGeom prst="rect">
              <a:avLst/>
            </a:prstGeom>
          </p:spPr>
        </p:pic>
        <p:pic>
          <p:nvPicPr>
            <p:cNvPr id="16" name="Graphic 15" descr="Open quotation mark with solid fill">
              <a:extLst>
                <a:ext uri="{FF2B5EF4-FFF2-40B4-BE49-F238E27FC236}">
                  <a16:creationId xmlns:a16="http://schemas.microsoft.com/office/drawing/2014/main" id="{9FD4E3F0-300E-4109-8179-7E08171842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982619" y="1604609"/>
              <a:ext cx="269059" cy="269059"/>
            </a:xfrm>
            <a:prstGeom prst="rect">
              <a:avLst/>
            </a:prstGeom>
          </p:spPr>
        </p:pic>
      </p:grpSp>
      <p:pic>
        <p:nvPicPr>
          <p:cNvPr id="1026" name="Picture 2" descr="Qr code&#10;&#10;Description automatically generated">
            <a:extLst>
              <a:ext uri="{FF2B5EF4-FFF2-40B4-BE49-F238E27FC236}">
                <a16:creationId xmlns:a16="http://schemas.microsoft.com/office/drawing/2014/main" id="{08405E02-E58A-42B5-8341-D187D41E6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620" y="122417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80F426E-50D2-48E9-A9E8-C93AD96A15A1}"/>
              </a:ext>
            </a:extLst>
          </p:cNvPr>
          <p:cNvSpPr txBox="1"/>
          <p:nvPr/>
        </p:nvSpPr>
        <p:spPr>
          <a:xfrm>
            <a:off x="5174141" y="3822843"/>
            <a:ext cx="5910170" cy="369332"/>
          </a:xfrm>
          <a:prstGeom prst="rect">
            <a:avLst/>
          </a:prstGeom>
          <a:noFill/>
        </p:spPr>
        <p:txBody>
          <a:bodyPr wrap="square" rtlCol="0">
            <a:spAutoFit/>
          </a:bodyPr>
          <a:lstStyle/>
          <a:p>
            <a:pPr algn="ctr"/>
            <a:r>
              <a:rPr lang="en-US" b="1" dirty="0">
                <a:solidFill>
                  <a:srgbClr val="404040"/>
                </a:solidFill>
                <a:latin typeface="Roboto" panose="02000000000000000000" pitchFamily="2" charset="0"/>
                <a:ea typeface="Roboto" panose="02000000000000000000" pitchFamily="2" charset="0"/>
                <a:cs typeface="Tahoma" panose="020B0604030504040204" pitchFamily="34" charset="0"/>
              </a:rPr>
              <a:t>All 13 questions are here</a:t>
            </a:r>
          </a:p>
        </p:txBody>
      </p:sp>
    </p:spTree>
    <p:extLst>
      <p:ext uri="{BB962C8B-B14F-4D97-AF65-F5344CB8AC3E}">
        <p14:creationId xmlns:p14="http://schemas.microsoft.com/office/powerpoint/2010/main" val="189996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3392489"/>
          </a:xfrm>
          <a:prstGeom prst="rect">
            <a:avLst/>
          </a:prstGeom>
          <a:pattFill prst="pct90">
            <a:fgClr>
              <a:srgbClr val="FF5500"/>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endParaRPr>
          </a:p>
        </p:txBody>
      </p:sp>
      <p:sp>
        <p:nvSpPr>
          <p:cNvPr id="6" name="모서리가 둥근 직사각형 5"/>
          <p:cNvSpPr/>
          <p:nvPr/>
        </p:nvSpPr>
        <p:spPr>
          <a:xfrm>
            <a:off x="464024" y="354842"/>
            <a:ext cx="11177801" cy="6237027"/>
          </a:xfrm>
          <a:prstGeom prst="rect">
            <a:avLst/>
          </a:prstGeom>
          <a:solidFill>
            <a:schemeClr val="bg1"/>
          </a:solidFill>
          <a:ln w="41275">
            <a:no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6000" kern="0" dirty="0">
              <a:solidFill>
                <a:prstClr val="white">
                  <a:lumMod val="75000"/>
                </a:prstClr>
              </a:solidFill>
              <a:latin typeface="Roboto" panose="02000000000000000000" pitchFamily="2" charset="0"/>
            </a:endParaRPr>
          </a:p>
        </p:txBody>
      </p:sp>
      <p:cxnSp>
        <p:nvCxnSpPr>
          <p:cNvPr id="3" name="직선 연결선 2">
            <a:extLst>
              <a:ext uri="{FF2B5EF4-FFF2-40B4-BE49-F238E27FC236}">
                <a16:creationId xmlns:a16="http://schemas.microsoft.com/office/drawing/2014/main" id="{39DC34DE-026D-40D6-BEB1-A3325EAB07A6}"/>
              </a:ext>
            </a:extLst>
          </p:cNvPr>
          <p:cNvCxnSpPr>
            <a:cxnSpLocks/>
          </p:cNvCxnSpPr>
          <p:nvPr/>
        </p:nvCxnSpPr>
        <p:spPr>
          <a:xfrm>
            <a:off x="464024" y="354842"/>
            <a:ext cx="11177801" cy="0"/>
          </a:xfrm>
          <a:prstGeom prst="line">
            <a:avLst/>
          </a:prstGeom>
          <a:ln w="22225">
            <a:solidFill>
              <a:srgbClr val="FF3300"/>
            </a:solidFill>
          </a:ln>
          <a:effectLst/>
        </p:spPr>
        <p:style>
          <a:lnRef idx="1">
            <a:schemeClr val="accent1"/>
          </a:lnRef>
          <a:fillRef idx="0">
            <a:schemeClr val="accent1"/>
          </a:fillRef>
          <a:effectRef idx="0">
            <a:schemeClr val="accent1"/>
          </a:effectRef>
          <a:fontRef idx="minor">
            <a:schemeClr val="tx1"/>
          </a:fontRef>
        </p:style>
      </p:cxnSp>
      <p:sp>
        <p:nvSpPr>
          <p:cNvPr id="8" name="Freeform 6">
            <a:extLst>
              <a:ext uri="{FF2B5EF4-FFF2-40B4-BE49-F238E27FC236}">
                <a16:creationId xmlns:a16="http://schemas.microsoft.com/office/drawing/2014/main" id="{8FBB7162-C92F-4F09-8753-295AB6C8A991}"/>
              </a:ext>
            </a:extLst>
          </p:cNvPr>
          <p:cNvSpPr>
            <a:spLocks noEditPoints="1"/>
          </p:cNvSpPr>
          <p:nvPr/>
        </p:nvSpPr>
        <p:spPr bwMode="auto">
          <a:xfrm>
            <a:off x="2108040" y="1410624"/>
            <a:ext cx="7900662" cy="4324248"/>
          </a:xfrm>
          <a:custGeom>
            <a:avLst/>
            <a:gdLst>
              <a:gd name="T0" fmla="*/ 3354 w 3448"/>
              <a:gd name="T1" fmla="*/ 1504 h 1773"/>
              <a:gd name="T2" fmla="*/ 2152 w 3448"/>
              <a:gd name="T3" fmla="*/ 1144 h 1773"/>
              <a:gd name="T4" fmla="*/ 3068 w 3448"/>
              <a:gd name="T5" fmla="*/ 1084 h 1773"/>
              <a:gd name="T6" fmla="*/ 3043 w 3448"/>
              <a:gd name="T7" fmla="*/ 1388 h 1773"/>
              <a:gd name="T8" fmla="*/ 2791 w 3448"/>
              <a:gd name="T9" fmla="*/ 1339 h 1773"/>
              <a:gd name="T10" fmla="*/ 3012 w 3448"/>
              <a:gd name="T11" fmla="*/ 1095 h 1773"/>
              <a:gd name="T12" fmla="*/ 3123 w 3448"/>
              <a:gd name="T13" fmla="*/ 1040 h 1773"/>
              <a:gd name="T14" fmla="*/ 2958 w 3448"/>
              <a:gd name="T15" fmla="*/ 993 h 1773"/>
              <a:gd name="T16" fmla="*/ 2745 w 3448"/>
              <a:gd name="T17" fmla="*/ 1019 h 1773"/>
              <a:gd name="T18" fmla="*/ 1939 w 3448"/>
              <a:gd name="T19" fmla="*/ 551 h 1773"/>
              <a:gd name="T20" fmla="*/ 2183 w 3448"/>
              <a:gd name="T21" fmla="*/ 454 h 1773"/>
              <a:gd name="T22" fmla="*/ 2178 w 3448"/>
              <a:gd name="T23" fmla="*/ 528 h 1773"/>
              <a:gd name="T24" fmla="*/ 3088 w 3448"/>
              <a:gd name="T25" fmla="*/ 398 h 1773"/>
              <a:gd name="T26" fmla="*/ 3067 w 3448"/>
              <a:gd name="T27" fmla="*/ 610 h 1773"/>
              <a:gd name="T28" fmla="*/ 3070 w 3448"/>
              <a:gd name="T29" fmla="*/ 398 h 1773"/>
              <a:gd name="T30" fmla="*/ 1599 w 3448"/>
              <a:gd name="T31" fmla="*/ 246 h 1773"/>
              <a:gd name="T32" fmla="*/ 1576 w 3448"/>
              <a:gd name="T33" fmla="*/ 189 h 1773"/>
              <a:gd name="T34" fmla="*/ 1299 w 3448"/>
              <a:gd name="T35" fmla="*/ 208 h 1773"/>
              <a:gd name="T36" fmla="*/ 1186 w 3448"/>
              <a:gd name="T37" fmla="*/ 384 h 1773"/>
              <a:gd name="T38" fmla="*/ 3448 w 3448"/>
              <a:gd name="T39" fmla="*/ 189 h 1773"/>
              <a:gd name="T40" fmla="*/ 3211 w 3448"/>
              <a:gd name="T41" fmla="*/ 305 h 1773"/>
              <a:gd name="T42" fmla="*/ 3020 w 3448"/>
              <a:gd name="T43" fmla="*/ 322 h 1773"/>
              <a:gd name="T44" fmla="*/ 2948 w 3448"/>
              <a:gd name="T45" fmla="*/ 613 h 1773"/>
              <a:gd name="T46" fmla="*/ 2866 w 3448"/>
              <a:gd name="T47" fmla="*/ 673 h 1773"/>
              <a:gd name="T48" fmla="*/ 2698 w 3448"/>
              <a:gd name="T49" fmla="*/ 898 h 1773"/>
              <a:gd name="T50" fmla="*/ 2761 w 3448"/>
              <a:gd name="T51" fmla="*/ 1045 h 1773"/>
              <a:gd name="T52" fmla="*/ 2663 w 3448"/>
              <a:gd name="T53" fmla="*/ 961 h 1773"/>
              <a:gd name="T54" fmla="*/ 2453 w 3448"/>
              <a:gd name="T55" fmla="*/ 825 h 1773"/>
              <a:gd name="T56" fmla="*/ 2188 w 3448"/>
              <a:gd name="T57" fmla="*/ 702 h 1773"/>
              <a:gd name="T58" fmla="*/ 2257 w 3448"/>
              <a:gd name="T59" fmla="*/ 765 h 1773"/>
              <a:gd name="T60" fmla="*/ 2161 w 3448"/>
              <a:gd name="T61" fmla="*/ 857 h 1773"/>
              <a:gd name="T62" fmla="*/ 1927 w 3448"/>
              <a:gd name="T63" fmla="*/ 1336 h 1773"/>
              <a:gd name="T64" fmla="*/ 1572 w 3448"/>
              <a:gd name="T65" fmla="*/ 948 h 1773"/>
              <a:gd name="T66" fmla="*/ 1766 w 3448"/>
              <a:gd name="T67" fmla="*/ 631 h 1773"/>
              <a:gd name="T68" fmla="*/ 2005 w 3448"/>
              <a:gd name="T69" fmla="*/ 610 h 1773"/>
              <a:gd name="T70" fmla="*/ 1845 w 3448"/>
              <a:gd name="T71" fmla="*/ 559 h 1773"/>
              <a:gd name="T72" fmla="*/ 1834 w 3448"/>
              <a:gd name="T73" fmla="*/ 549 h 1773"/>
              <a:gd name="T74" fmla="*/ 1630 w 3448"/>
              <a:gd name="T75" fmla="*/ 600 h 1773"/>
              <a:gd name="T76" fmla="*/ 1599 w 3448"/>
              <a:gd name="T77" fmla="*/ 430 h 1773"/>
              <a:gd name="T78" fmla="*/ 1746 w 3448"/>
              <a:gd name="T79" fmla="*/ 305 h 1773"/>
              <a:gd name="T80" fmla="*/ 1889 w 3448"/>
              <a:gd name="T81" fmla="*/ 260 h 1773"/>
              <a:gd name="T82" fmla="*/ 1861 w 3448"/>
              <a:gd name="T83" fmla="*/ 201 h 1773"/>
              <a:gd name="T84" fmla="*/ 1872 w 3448"/>
              <a:gd name="T85" fmla="*/ 127 h 1773"/>
              <a:gd name="T86" fmla="*/ 1783 w 3448"/>
              <a:gd name="T87" fmla="*/ 322 h 1773"/>
              <a:gd name="T88" fmla="*/ 1735 w 3448"/>
              <a:gd name="T89" fmla="*/ 172 h 1773"/>
              <a:gd name="T90" fmla="*/ 2134 w 3448"/>
              <a:gd name="T91" fmla="*/ 77 h 1773"/>
              <a:gd name="T92" fmla="*/ 2361 w 3448"/>
              <a:gd name="T93" fmla="*/ 54 h 1773"/>
              <a:gd name="T94" fmla="*/ 2573 w 3448"/>
              <a:gd name="T95" fmla="*/ 31 h 1773"/>
              <a:gd name="T96" fmla="*/ 2703 w 3448"/>
              <a:gd name="T97" fmla="*/ 18 h 1773"/>
              <a:gd name="T98" fmla="*/ 337 w 3448"/>
              <a:gd name="T99" fmla="*/ 108 h 1773"/>
              <a:gd name="T100" fmla="*/ 750 w 3448"/>
              <a:gd name="T101" fmla="*/ 276 h 1773"/>
              <a:gd name="T102" fmla="*/ 969 w 3448"/>
              <a:gd name="T103" fmla="*/ 300 h 1773"/>
              <a:gd name="T104" fmla="*/ 908 w 3448"/>
              <a:gd name="T105" fmla="*/ 668 h 1773"/>
              <a:gd name="T106" fmla="*/ 673 w 3448"/>
              <a:gd name="T107" fmla="*/ 789 h 1773"/>
              <a:gd name="T108" fmla="*/ 738 w 3448"/>
              <a:gd name="T109" fmla="*/ 925 h 1773"/>
              <a:gd name="T110" fmla="*/ 1022 w 3448"/>
              <a:gd name="T111" fmla="*/ 976 h 1773"/>
              <a:gd name="T112" fmla="*/ 1127 w 3448"/>
              <a:gd name="T113" fmla="*/ 1365 h 1773"/>
              <a:gd name="T114" fmla="*/ 835 w 3448"/>
              <a:gd name="T115" fmla="*/ 1749 h 1773"/>
              <a:gd name="T116" fmla="*/ 826 w 3448"/>
              <a:gd name="T117" fmla="*/ 1015 h 1773"/>
              <a:gd name="T118" fmla="*/ 474 w 3448"/>
              <a:gd name="T119" fmla="*/ 741 h 1773"/>
              <a:gd name="T120" fmla="*/ 134 w 3448"/>
              <a:gd name="T121" fmla="*/ 308 h 1773"/>
              <a:gd name="T122" fmla="*/ 73 w 3448"/>
              <a:gd name="T123" fmla="*/ 176 h 1773"/>
              <a:gd name="T124" fmla="*/ 137 w 3448"/>
              <a:gd name="T12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8" h="1773">
                <a:moveTo>
                  <a:pt x="3375" y="1350"/>
                </a:moveTo>
                <a:lnTo>
                  <a:pt x="3415" y="1381"/>
                </a:lnTo>
                <a:lnTo>
                  <a:pt x="3439" y="1383"/>
                </a:lnTo>
                <a:lnTo>
                  <a:pt x="3402" y="1433"/>
                </a:lnTo>
                <a:lnTo>
                  <a:pt x="3354" y="1504"/>
                </a:lnTo>
                <a:lnTo>
                  <a:pt x="3301" y="1499"/>
                </a:lnTo>
                <a:lnTo>
                  <a:pt x="3384" y="1423"/>
                </a:lnTo>
                <a:lnTo>
                  <a:pt x="3375" y="1350"/>
                </a:lnTo>
                <a:close/>
                <a:moveTo>
                  <a:pt x="2143" y="1101"/>
                </a:moveTo>
                <a:lnTo>
                  <a:pt x="2152" y="1144"/>
                </a:lnTo>
                <a:lnTo>
                  <a:pt x="2117" y="1246"/>
                </a:lnTo>
                <a:lnTo>
                  <a:pt x="2082" y="1230"/>
                </a:lnTo>
                <a:lnTo>
                  <a:pt x="2086" y="1146"/>
                </a:lnTo>
                <a:lnTo>
                  <a:pt x="2143" y="1101"/>
                </a:lnTo>
                <a:close/>
                <a:moveTo>
                  <a:pt x="3068" y="1084"/>
                </a:moveTo>
                <a:lnTo>
                  <a:pt x="3111" y="1166"/>
                </a:lnTo>
                <a:lnTo>
                  <a:pt x="3184" y="1236"/>
                </a:lnTo>
                <a:lnTo>
                  <a:pt x="3157" y="1378"/>
                </a:lnTo>
                <a:lnTo>
                  <a:pt x="3109" y="1407"/>
                </a:lnTo>
                <a:lnTo>
                  <a:pt x="3043" y="1388"/>
                </a:lnTo>
                <a:lnTo>
                  <a:pt x="3027" y="1342"/>
                </a:lnTo>
                <a:lnTo>
                  <a:pt x="3004" y="1354"/>
                </a:lnTo>
                <a:lnTo>
                  <a:pt x="2953" y="1325"/>
                </a:lnTo>
                <a:lnTo>
                  <a:pt x="2823" y="1357"/>
                </a:lnTo>
                <a:lnTo>
                  <a:pt x="2791" y="1339"/>
                </a:lnTo>
                <a:lnTo>
                  <a:pt x="2799" y="1316"/>
                </a:lnTo>
                <a:lnTo>
                  <a:pt x="2778" y="1198"/>
                </a:lnTo>
                <a:lnTo>
                  <a:pt x="2866" y="1166"/>
                </a:lnTo>
                <a:lnTo>
                  <a:pt x="2948" y="1091"/>
                </a:lnTo>
                <a:lnTo>
                  <a:pt x="3012" y="1095"/>
                </a:lnTo>
                <a:lnTo>
                  <a:pt x="3001" y="1131"/>
                </a:lnTo>
                <a:lnTo>
                  <a:pt x="3059" y="1153"/>
                </a:lnTo>
                <a:lnTo>
                  <a:pt x="3068" y="1084"/>
                </a:lnTo>
                <a:close/>
                <a:moveTo>
                  <a:pt x="3014" y="987"/>
                </a:moveTo>
                <a:lnTo>
                  <a:pt x="3123" y="1040"/>
                </a:lnTo>
                <a:lnTo>
                  <a:pt x="3146" y="1090"/>
                </a:lnTo>
                <a:lnTo>
                  <a:pt x="3088" y="1053"/>
                </a:lnTo>
                <a:lnTo>
                  <a:pt x="3071" y="1069"/>
                </a:lnTo>
                <a:lnTo>
                  <a:pt x="3030" y="1066"/>
                </a:lnTo>
                <a:lnTo>
                  <a:pt x="2958" y="993"/>
                </a:lnTo>
                <a:lnTo>
                  <a:pt x="3014" y="987"/>
                </a:lnTo>
                <a:close/>
                <a:moveTo>
                  <a:pt x="2828" y="919"/>
                </a:moveTo>
                <a:lnTo>
                  <a:pt x="2847" y="935"/>
                </a:lnTo>
                <a:lnTo>
                  <a:pt x="2815" y="1032"/>
                </a:lnTo>
                <a:lnTo>
                  <a:pt x="2745" y="1019"/>
                </a:lnTo>
                <a:lnTo>
                  <a:pt x="2735" y="977"/>
                </a:lnTo>
                <a:lnTo>
                  <a:pt x="2828" y="919"/>
                </a:lnTo>
                <a:close/>
                <a:moveTo>
                  <a:pt x="1959" y="465"/>
                </a:moveTo>
                <a:lnTo>
                  <a:pt x="1924" y="524"/>
                </a:lnTo>
                <a:lnTo>
                  <a:pt x="1939" y="551"/>
                </a:lnTo>
                <a:lnTo>
                  <a:pt x="2004" y="541"/>
                </a:lnTo>
                <a:lnTo>
                  <a:pt x="2051" y="553"/>
                </a:lnTo>
                <a:lnTo>
                  <a:pt x="2070" y="522"/>
                </a:lnTo>
                <a:lnTo>
                  <a:pt x="1959" y="465"/>
                </a:lnTo>
                <a:close/>
                <a:moveTo>
                  <a:pt x="2183" y="454"/>
                </a:moveTo>
                <a:lnTo>
                  <a:pt x="2115" y="490"/>
                </a:lnTo>
                <a:lnTo>
                  <a:pt x="2139" y="549"/>
                </a:lnTo>
                <a:lnTo>
                  <a:pt x="2129" y="590"/>
                </a:lnTo>
                <a:lnTo>
                  <a:pt x="2188" y="594"/>
                </a:lnTo>
                <a:lnTo>
                  <a:pt x="2178" y="528"/>
                </a:lnTo>
                <a:lnTo>
                  <a:pt x="2156" y="496"/>
                </a:lnTo>
                <a:lnTo>
                  <a:pt x="2183" y="485"/>
                </a:lnTo>
                <a:lnTo>
                  <a:pt x="2183" y="454"/>
                </a:lnTo>
                <a:close/>
                <a:moveTo>
                  <a:pt x="3070" y="398"/>
                </a:moveTo>
                <a:lnTo>
                  <a:pt x="3088" y="398"/>
                </a:lnTo>
                <a:lnTo>
                  <a:pt x="3097" y="429"/>
                </a:lnTo>
                <a:lnTo>
                  <a:pt x="3080" y="484"/>
                </a:lnTo>
                <a:lnTo>
                  <a:pt x="3109" y="508"/>
                </a:lnTo>
                <a:lnTo>
                  <a:pt x="3072" y="542"/>
                </a:lnTo>
                <a:lnTo>
                  <a:pt x="3067" y="610"/>
                </a:lnTo>
                <a:lnTo>
                  <a:pt x="2955" y="675"/>
                </a:lnTo>
                <a:lnTo>
                  <a:pt x="2958" y="636"/>
                </a:lnTo>
                <a:lnTo>
                  <a:pt x="3020" y="592"/>
                </a:lnTo>
                <a:lnTo>
                  <a:pt x="3067" y="492"/>
                </a:lnTo>
                <a:lnTo>
                  <a:pt x="3070" y="398"/>
                </a:lnTo>
                <a:close/>
                <a:moveTo>
                  <a:pt x="1610" y="166"/>
                </a:moveTo>
                <a:lnTo>
                  <a:pt x="1669" y="276"/>
                </a:lnTo>
                <a:lnTo>
                  <a:pt x="1653" y="299"/>
                </a:lnTo>
                <a:lnTo>
                  <a:pt x="1599" y="322"/>
                </a:lnTo>
                <a:lnTo>
                  <a:pt x="1599" y="246"/>
                </a:lnTo>
                <a:lnTo>
                  <a:pt x="1582" y="297"/>
                </a:lnTo>
                <a:lnTo>
                  <a:pt x="1543" y="297"/>
                </a:lnTo>
                <a:lnTo>
                  <a:pt x="1545" y="256"/>
                </a:lnTo>
                <a:lnTo>
                  <a:pt x="1578" y="218"/>
                </a:lnTo>
                <a:lnTo>
                  <a:pt x="1576" y="189"/>
                </a:lnTo>
                <a:lnTo>
                  <a:pt x="1610" y="166"/>
                </a:lnTo>
                <a:close/>
                <a:moveTo>
                  <a:pt x="1165" y="62"/>
                </a:moveTo>
                <a:lnTo>
                  <a:pt x="1225" y="78"/>
                </a:lnTo>
                <a:lnTo>
                  <a:pt x="1276" y="165"/>
                </a:lnTo>
                <a:lnTo>
                  <a:pt x="1299" y="208"/>
                </a:lnTo>
                <a:lnTo>
                  <a:pt x="1267" y="267"/>
                </a:lnTo>
                <a:lnTo>
                  <a:pt x="1265" y="297"/>
                </a:lnTo>
                <a:lnTo>
                  <a:pt x="1235" y="316"/>
                </a:lnTo>
                <a:lnTo>
                  <a:pt x="1232" y="395"/>
                </a:lnTo>
                <a:lnTo>
                  <a:pt x="1186" y="384"/>
                </a:lnTo>
                <a:lnTo>
                  <a:pt x="1091" y="140"/>
                </a:lnTo>
                <a:lnTo>
                  <a:pt x="1165" y="62"/>
                </a:lnTo>
                <a:close/>
                <a:moveTo>
                  <a:pt x="2716" y="17"/>
                </a:moveTo>
                <a:lnTo>
                  <a:pt x="3421" y="115"/>
                </a:lnTo>
                <a:lnTo>
                  <a:pt x="3448" y="189"/>
                </a:lnTo>
                <a:lnTo>
                  <a:pt x="3352" y="241"/>
                </a:lnTo>
                <a:lnTo>
                  <a:pt x="3279" y="256"/>
                </a:lnTo>
                <a:lnTo>
                  <a:pt x="3282" y="316"/>
                </a:lnTo>
                <a:lnTo>
                  <a:pt x="3214" y="400"/>
                </a:lnTo>
                <a:lnTo>
                  <a:pt x="3211" y="305"/>
                </a:lnTo>
                <a:lnTo>
                  <a:pt x="3300" y="198"/>
                </a:lnTo>
                <a:lnTo>
                  <a:pt x="3246" y="206"/>
                </a:lnTo>
                <a:lnTo>
                  <a:pt x="3174" y="264"/>
                </a:lnTo>
                <a:lnTo>
                  <a:pt x="3085" y="258"/>
                </a:lnTo>
                <a:lnTo>
                  <a:pt x="3020" y="322"/>
                </a:lnTo>
                <a:lnTo>
                  <a:pt x="3067" y="355"/>
                </a:lnTo>
                <a:lnTo>
                  <a:pt x="3011" y="508"/>
                </a:lnTo>
                <a:lnTo>
                  <a:pt x="2964" y="516"/>
                </a:lnTo>
                <a:lnTo>
                  <a:pt x="2934" y="557"/>
                </a:lnTo>
                <a:lnTo>
                  <a:pt x="2948" y="613"/>
                </a:lnTo>
                <a:lnTo>
                  <a:pt x="2913" y="631"/>
                </a:lnTo>
                <a:lnTo>
                  <a:pt x="2903" y="581"/>
                </a:lnTo>
                <a:lnTo>
                  <a:pt x="2873" y="542"/>
                </a:lnTo>
                <a:lnTo>
                  <a:pt x="2833" y="583"/>
                </a:lnTo>
                <a:lnTo>
                  <a:pt x="2866" y="673"/>
                </a:lnTo>
                <a:lnTo>
                  <a:pt x="2820" y="754"/>
                </a:lnTo>
                <a:lnTo>
                  <a:pt x="2722" y="759"/>
                </a:lnTo>
                <a:lnTo>
                  <a:pt x="2701" y="793"/>
                </a:lnTo>
                <a:lnTo>
                  <a:pt x="2745" y="858"/>
                </a:lnTo>
                <a:lnTo>
                  <a:pt x="2698" y="898"/>
                </a:lnTo>
                <a:lnTo>
                  <a:pt x="2648" y="848"/>
                </a:lnTo>
                <a:lnTo>
                  <a:pt x="2647" y="895"/>
                </a:lnTo>
                <a:lnTo>
                  <a:pt x="2689" y="943"/>
                </a:lnTo>
                <a:lnTo>
                  <a:pt x="2708" y="1027"/>
                </a:lnTo>
                <a:lnTo>
                  <a:pt x="2761" y="1045"/>
                </a:lnTo>
                <a:lnTo>
                  <a:pt x="2833" y="1074"/>
                </a:lnTo>
                <a:lnTo>
                  <a:pt x="2701" y="1050"/>
                </a:lnTo>
                <a:lnTo>
                  <a:pt x="2645" y="998"/>
                </a:lnTo>
                <a:lnTo>
                  <a:pt x="2594" y="927"/>
                </a:lnTo>
                <a:lnTo>
                  <a:pt x="2663" y="961"/>
                </a:lnTo>
                <a:lnTo>
                  <a:pt x="2631" y="904"/>
                </a:lnTo>
                <a:lnTo>
                  <a:pt x="2625" y="825"/>
                </a:lnTo>
                <a:lnTo>
                  <a:pt x="2594" y="833"/>
                </a:lnTo>
                <a:lnTo>
                  <a:pt x="2557" y="754"/>
                </a:lnTo>
                <a:lnTo>
                  <a:pt x="2453" y="825"/>
                </a:lnTo>
                <a:lnTo>
                  <a:pt x="2453" y="871"/>
                </a:lnTo>
                <a:lnTo>
                  <a:pt x="2416" y="906"/>
                </a:lnTo>
                <a:lnTo>
                  <a:pt x="2368" y="789"/>
                </a:lnTo>
                <a:lnTo>
                  <a:pt x="2316" y="726"/>
                </a:lnTo>
                <a:lnTo>
                  <a:pt x="2188" y="702"/>
                </a:lnTo>
                <a:lnTo>
                  <a:pt x="2151" y="671"/>
                </a:lnTo>
                <a:lnTo>
                  <a:pt x="2132" y="681"/>
                </a:lnTo>
                <a:lnTo>
                  <a:pt x="2158" y="745"/>
                </a:lnTo>
                <a:lnTo>
                  <a:pt x="2201" y="723"/>
                </a:lnTo>
                <a:lnTo>
                  <a:pt x="2257" y="765"/>
                </a:lnTo>
                <a:lnTo>
                  <a:pt x="2092" y="863"/>
                </a:lnTo>
                <a:lnTo>
                  <a:pt x="2007" y="697"/>
                </a:lnTo>
                <a:lnTo>
                  <a:pt x="1988" y="700"/>
                </a:lnTo>
                <a:lnTo>
                  <a:pt x="2076" y="897"/>
                </a:lnTo>
                <a:lnTo>
                  <a:pt x="2161" y="857"/>
                </a:lnTo>
                <a:lnTo>
                  <a:pt x="2134" y="949"/>
                </a:lnTo>
                <a:lnTo>
                  <a:pt x="2050" y="1025"/>
                </a:lnTo>
                <a:lnTo>
                  <a:pt x="2062" y="1137"/>
                </a:lnTo>
                <a:lnTo>
                  <a:pt x="2015" y="1174"/>
                </a:lnTo>
                <a:lnTo>
                  <a:pt x="1927" y="1336"/>
                </a:lnTo>
                <a:lnTo>
                  <a:pt x="1840" y="1352"/>
                </a:lnTo>
                <a:lnTo>
                  <a:pt x="1763" y="1169"/>
                </a:lnTo>
                <a:lnTo>
                  <a:pt x="1782" y="1084"/>
                </a:lnTo>
                <a:lnTo>
                  <a:pt x="1733" y="937"/>
                </a:lnTo>
                <a:lnTo>
                  <a:pt x="1572" y="948"/>
                </a:lnTo>
                <a:lnTo>
                  <a:pt x="1481" y="861"/>
                </a:lnTo>
                <a:lnTo>
                  <a:pt x="1497" y="720"/>
                </a:lnTo>
                <a:lnTo>
                  <a:pt x="1584" y="616"/>
                </a:lnTo>
                <a:lnTo>
                  <a:pt x="1754" y="586"/>
                </a:lnTo>
                <a:lnTo>
                  <a:pt x="1766" y="631"/>
                </a:lnTo>
                <a:lnTo>
                  <a:pt x="1834" y="675"/>
                </a:lnTo>
                <a:lnTo>
                  <a:pt x="1861" y="639"/>
                </a:lnTo>
                <a:lnTo>
                  <a:pt x="1966" y="666"/>
                </a:lnTo>
                <a:lnTo>
                  <a:pt x="1994" y="649"/>
                </a:lnTo>
                <a:lnTo>
                  <a:pt x="2005" y="610"/>
                </a:lnTo>
                <a:lnTo>
                  <a:pt x="1933" y="598"/>
                </a:lnTo>
                <a:lnTo>
                  <a:pt x="1909" y="558"/>
                </a:lnTo>
                <a:lnTo>
                  <a:pt x="1892" y="549"/>
                </a:lnTo>
                <a:lnTo>
                  <a:pt x="1877" y="600"/>
                </a:lnTo>
                <a:lnTo>
                  <a:pt x="1845" y="559"/>
                </a:lnTo>
                <a:lnTo>
                  <a:pt x="1847" y="526"/>
                </a:lnTo>
                <a:lnTo>
                  <a:pt x="1804" y="492"/>
                </a:lnTo>
                <a:lnTo>
                  <a:pt x="1777" y="479"/>
                </a:lnTo>
                <a:lnTo>
                  <a:pt x="1779" y="514"/>
                </a:lnTo>
                <a:lnTo>
                  <a:pt x="1834" y="549"/>
                </a:lnTo>
                <a:lnTo>
                  <a:pt x="1806" y="581"/>
                </a:lnTo>
                <a:lnTo>
                  <a:pt x="1767" y="530"/>
                </a:lnTo>
                <a:lnTo>
                  <a:pt x="1739" y="498"/>
                </a:lnTo>
                <a:lnTo>
                  <a:pt x="1675" y="530"/>
                </a:lnTo>
                <a:lnTo>
                  <a:pt x="1630" y="600"/>
                </a:lnTo>
                <a:lnTo>
                  <a:pt x="1561" y="590"/>
                </a:lnTo>
                <a:lnTo>
                  <a:pt x="1557" y="505"/>
                </a:lnTo>
                <a:lnTo>
                  <a:pt x="1644" y="511"/>
                </a:lnTo>
                <a:lnTo>
                  <a:pt x="1617" y="467"/>
                </a:lnTo>
                <a:lnTo>
                  <a:pt x="1599" y="430"/>
                </a:lnTo>
                <a:lnTo>
                  <a:pt x="1667" y="409"/>
                </a:lnTo>
                <a:lnTo>
                  <a:pt x="1702" y="360"/>
                </a:lnTo>
                <a:lnTo>
                  <a:pt x="1732" y="358"/>
                </a:lnTo>
                <a:lnTo>
                  <a:pt x="1727" y="330"/>
                </a:lnTo>
                <a:lnTo>
                  <a:pt x="1746" y="305"/>
                </a:lnTo>
                <a:lnTo>
                  <a:pt x="1760" y="348"/>
                </a:lnTo>
                <a:lnTo>
                  <a:pt x="1845" y="350"/>
                </a:lnTo>
                <a:lnTo>
                  <a:pt x="1868" y="290"/>
                </a:lnTo>
                <a:lnTo>
                  <a:pt x="1901" y="301"/>
                </a:lnTo>
                <a:lnTo>
                  <a:pt x="1889" y="260"/>
                </a:lnTo>
                <a:lnTo>
                  <a:pt x="1940" y="245"/>
                </a:lnTo>
                <a:lnTo>
                  <a:pt x="1924" y="227"/>
                </a:lnTo>
                <a:lnTo>
                  <a:pt x="1879" y="239"/>
                </a:lnTo>
                <a:lnTo>
                  <a:pt x="1863" y="201"/>
                </a:lnTo>
                <a:lnTo>
                  <a:pt x="1861" y="201"/>
                </a:lnTo>
                <a:lnTo>
                  <a:pt x="1862" y="198"/>
                </a:lnTo>
                <a:lnTo>
                  <a:pt x="1855" y="182"/>
                </a:lnTo>
                <a:lnTo>
                  <a:pt x="1873" y="169"/>
                </a:lnTo>
                <a:lnTo>
                  <a:pt x="1889" y="129"/>
                </a:lnTo>
                <a:lnTo>
                  <a:pt x="1872" y="127"/>
                </a:lnTo>
                <a:lnTo>
                  <a:pt x="1845" y="160"/>
                </a:lnTo>
                <a:lnTo>
                  <a:pt x="1821" y="212"/>
                </a:lnTo>
                <a:lnTo>
                  <a:pt x="1847" y="240"/>
                </a:lnTo>
                <a:lnTo>
                  <a:pt x="1821" y="307"/>
                </a:lnTo>
                <a:lnTo>
                  <a:pt x="1783" y="322"/>
                </a:lnTo>
                <a:lnTo>
                  <a:pt x="1760" y="254"/>
                </a:lnTo>
                <a:lnTo>
                  <a:pt x="1716" y="279"/>
                </a:lnTo>
                <a:lnTo>
                  <a:pt x="1695" y="267"/>
                </a:lnTo>
                <a:lnTo>
                  <a:pt x="1696" y="201"/>
                </a:lnTo>
                <a:lnTo>
                  <a:pt x="1735" y="172"/>
                </a:lnTo>
                <a:lnTo>
                  <a:pt x="1768" y="94"/>
                </a:lnTo>
                <a:lnTo>
                  <a:pt x="1849" y="49"/>
                </a:lnTo>
                <a:lnTo>
                  <a:pt x="2054" y="85"/>
                </a:lnTo>
                <a:lnTo>
                  <a:pt x="2092" y="82"/>
                </a:lnTo>
                <a:lnTo>
                  <a:pt x="2134" y="77"/>
                </a:lnTo>
                <a:lnTo>
                  <a:pt x="2177" y="73"/>
                </a:lnTo>
                <a:lnTo>
                  <a:pt x="2222" y="69"/>
                </a:lnTo>
                <a:lnTo>
                  <a:pt x="2268" y="64"/>
                </a:lnTo>
                <a:lnTo>
                  <a:pt x="2315" y="58"/>
                </a:lnTo>
                <a:lnTo>
                  <a:pt x="2361" y="54"/>
                </a:lnTo>
                <a:lnTo>
                  <a:pt x="2406" y="49"/>
                </a:lnTo>
                <a:lnTo>
                  <a:pt x="2452" y="45"/>
                </a:lnTo>
                <a:lnTo>
                  <a:pt x="2494" y="40"/>
                </a:lnTo>
                <a:lnTo>
                  <a:pt x="2535" y="35"/>
                </a:lnTo>
                <a:lnTo>
                  <a:pt x="2573" y="31"/>
                </a:lnTo>
                <a:lnTo>
                  <a:pt x="2608" y="28"/>
                </a:lnTo>
                <a:lnTo>
                  <a:pt x="2639" y="25"/>
                </a:lnTo>
                <a:lnTo>
                  <a:pt x="2665" y="22"/>
                </a:lnTo>
                <a:lnTo>
                  <a:pt x="2686" y="20"/>
                </a:lnTo>
                <a:lnTo>
                  <a:pt x="2703" y="18"/>
                </a:lnTo>
                <a:lnTo>
                  <a:pt x="2713" y="17"/>
                </a:lnTo>
                <a:lnTo>
                  <a:pt x="2716" y="17"/>
                </a:lnTo>
                <a:close/>
                <a:moveTo>
                  <a:pt x="137" y="0"/>
                </a:moveTo>
                <a:lnTo>
                  <a:pt x="138" y="0"/>
                </a:lnTo>
                <a:lnTo>
                  <a:pt x="337" y="108"/>
                </a:lnTo>
                <a:lnTo>
                  <a:pt x="410" y="41"/>
                </a:lnTo>
                <a:lnTo>
                  <a:pt x="568" y="132"/>
                </a:lnTo>
                <a:lnTo>
                  <a:pt x="872" y="100"/>
                </a:lnTo>
                <a:lnTo>
                  <a:pt x="872" y="252"/>
                </a:lnTo>
                <a:lnTo>
                  <a:pt x="750" y="276"/>
                </a:lnTo>
                <a:lnTo>
                  <a:pt x="726" y="341"/>
                </a:lnTo>
                <a:lnTo>
                  <a:pt x="843" y="465"/>
                </a:lnTo>
                <a:lnTo>
                  <a:pt x="872" y="460"/>
                </a:lnTo>
                <a:lnTo>
                  <a:pt x="892" y="304"/>
                </a:lnTo>
                <a:lnTo>
                  <a:pt x="969" y="300"/>
                </a:lnTo>
                <a:lnTo>
                  <a:pt x="1002" y="389"/>
                </a:lnTo>
                <a:lnTo>
                  <a:pt x="1042" y="365"/>
                </a:lnTo>
                <a:lnTo>
                  <a:pt x="1131" y="560"/>
                </a:lnTo>
                <a:lnTo>
                  <a:pt x="1006" y="616"/>
                </a:lnTo>
                <a:lnTo>
                  <a:pt x="908" y="668"/>
                </a:lnTo>
                <a:lnTo>
                  <a:pt x="832" y="772"/>
                </a:lnTo>
                <a:lnTo>
                  <a:pt x="832" y="824"/>
                </a:lnTo>
                <a:lnTo>
                  <a:pt x="803" y="828"/>
                </a:lnTo>
                <a:lnTo>
                  <a:pt x="782" y="772"/>
                </a:lnTo>
                <a:lnTo>
                  <a:pt x="673" y="789"/>
                </a:lnTo>
                <a:lnTo>
                  <a:pt x="649" y="856"/>
                </a:lnTo>
                <a:lnTo>
                  <a:pt x="677" y="897"/>
                </a:lnTo>
                <a:lnTo>
                  <a:pt x="718" y="865"/>
                </a:lnTo>
                <a:lnTo>
                  <a:pt x="758" y="868"/>
                </a:lnTo>
                <a:lnTo>
                  <a:pt x="738" y="925"/>
                </a:lnTo>
                <a:lnTo>
                  <a:pt x="786" y="928"/>
                </a:lnTo>
                <a:lnTo>
                  <a:pt x="803" y="989"/>
                </a:lnTo>
                <a:lnTo>
                  <a:pt x="835" y="999"/>
                </a:lnTo>
                <a:lnTo>
                  <a:pt x="860" y="960"/>
                </a:lnTo>
                <a:lnTo>
                  <a:pt x="1022" y="976"/>
                </a:lnTo>
                <a:lnTo>
                  <a:pt x="1131" y="1056"/>
                </a:lnTo>
                <a:lnTo>
                  <a:pt x="1147" y="1121"/>
                </a:lnTo>
                <a:lnTo>
                  <a:pt x="1290" y="1189"/>
                </a:lnTo>
                <a:lnTo>
                  <a:pt x="1208" y="1352"/>
                </a:lnTo>
                <a:lnTo>
                  <a:pt x="1127" y="1365"/>
                </a:lnTo>
                <a:lnTo>
                  <a:pt x="1115" y="1429"/>
                </a:lnTo>
                <a:lnTo>
                  <a:pt x="949" y="1569"/>
                </a:lnTo>
                <a:lnTo>
                  <a:pt x="872" y="1712"/>
                </a:lnTo>
                <a:lnTo>
                  <a:pt x="929" y="1773"/>
                </a:lnTo>
                <a:lnTo>
                  <a:pt x="835" y="1749"/>
                </a:lnTo>
                <a:lnTo>
                  <a:pt x="803" y="1669"/>
                </a:lnTo>
                <a:lnTo>
                  <a:pt x="896" y="1297"/>
                </a:lnTo>
                <a:lnTo>
                  <a:pt x="819" y="1229"/>
                </a:lnTo>
                <a:lnTo>
                  <a:pt x="782" y="1084"/>
                </a:lnTo>
                <a:lnTo>
                  <a:pt x="826" y="1015"/>
                </a:lnTo>
                <a:lnTo>
                  <a:pt x="786" y="1021"/>
                </a:lnTo>
                <a:lnTo>
                  <a:pt x="729" y="948"/>
                </a:lnTo>
                <a:lnTo>
                  <a:pt x="681" y="924"/>
                </a:lnTo>
                <a:lnTo>
                  <a:pt x="568" y="884"/>
                </a:lnTo>
                <a:lnTo>
                  <a:pt x="474" y="741"/>
                </a:lnTo>
                <a:lnTo>
                  <a:pt x="418" y="636"/>
                </a:lnTo>
                <a:lnTo>
                  <a:pt x="418" y="497"/>
                </a:lnTo>
                <a:lnTo>
                  <a:pt x="324" y="341"/>
                </a:lnTo>
                <a:lnTo>
                  <a:pt x="207" y="268"/>
                </a:lnTo>
                <a:lnTo>
                  <a:pt x="134" y="308"/>
                </a:lnTo>
                <a:lnTo>
                  <a:pt x="0" y="372"/>
                </a:lnTo>
                <a:lnTo>
                  <a:pt x="85" y="304"/>
                </a:lnTo>
                <a:lnTo>
                  <a:pt x="33" y="292"/>
                </a:lnTo>
                <a:lnTo>
                  <a:pt x="13" y="224"/>
                </a:lnTo>
                <a:lnTo>
                  <a:pt x="73" y="176"/>
                </a:lnTo>
                <a:lnTo>
                  <a:pt x="13" y="168"/>
                </a:lnTo>
                <a:lnTo>
                  <a:pt x="24" y="124"/>
                </a:lnTo>
                <a:lnTo>
                  <a:pt x="69" y="124"/>
                </a:lnTo>
                <a:lnTo>
                  <a:pt x="28" y="65"/>
                </a:lnTo>
                <a:lnTo>
                  <a:pt x="137" y="0"/>
                </a:lnTo>
                <a:close/>
              </a:path>
            </a:pathLst>
          </a:custGeom>
          <a:solidFill>
            <a:schemeClr val="bg1">
              <a:lumMod val="8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dirty="0">
              <a:solidFill>
                <a:prstClr val="black"/>
              </a:solidFill>
            </a:endParaRPr>
          </a:p>
        </p:txBody>
      </p:sp>
      <p:sp>
        <p:nvSpPr>
          <p:cNvPr id="2" name="TextBox 1">
            <a:extLst>
              <a:ext uri="{FF2B5EF4-FFF2-40B4-BE49-F238E27FC236}">
                <a16:creationId xmlns:a16="http://schemas.microsoft.com/office/drawing/2014/main" id="{5003754F-173D-427D-8B36-4327F28DFB6C}"/>
              </a:ext>
            </a:extLst>
          </p:cNvPr>
          <p:cNvSpPr txBox="1"/>
          <p:nvPr/>
        </p:nvSpPr>
        <p:spPr>
          <a:xfrm>
            <a:off x="2965938" y="354841"/>
            <a:ext cx="6260123" cy="2490425"/>
          </a:xfrm>
          <a:prstGeom prst="rect">
            <a:avLst/>
          </a:prstGeom>
          <a:noFill/>
        </p:spPr>
        <p:txBody>
          <a:bodyPr wrap="square" rtlCol="0">
            <a:spAutoFit/>
          </a:bodyPr>
          <a:lstStyle/>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Thank you!</a:t>
            </a:r>
          </a:p>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Q&amp;A?</a:t>
            </a:r>
            <a:endParaRPr lang="en-US" sz="5500" b="1" dirty="0">
              <a:latin typeface="Roboto" panose="02000000000000000000" pitchFamily="2" charset="0"/>
              <a:ea typeface="Roboto" panose="02000000000000000000" pitchFamily="2" charset="0"/>
            </a:endParaRPr>
          </a:p>
        </p:txBody>
      </p:sp>
      <p:pic>
        <p:nvPicPr>
          <p:cNvPr id="7" name="Google Shape;88;p1" descr="A picture containing text, vector graphics&#10;&#10;Description automatically generated">
            <a:extLst>
              <a:ext uri="{FF2B5EF4-FFF2-40B4-BE49-F238E27FC236}">
                <a16:creationId xmlns:a16="http://schemas.microsoft.com/office/drawing/2014/main" id="{B3BEA65F-DDC4-4F3A-B43D-D66235080604}"/>
              </a:ext>
            </a:extLst>
          </p:cNvPr>
          <p:cNvPicPr preferRelativeResize="0"/>
          <p:nvPr/>
        </p:nvPicPr>
        <p:blipFill rotWithShape="1">
          <a:blip r:embed="rId2">
            <a:alphaModFix/>
          </a:blip>
          <a:srcRect l="27254" t="5694" r="22057" b="60278"/>
          <a:stretch/>
        </p:blipFill>
        <p:spPr>
          <a:xfrm>
            <a:off x="4624470" y="3200109"/>
            <a:ext cx="3314996" cy="3158501"/>
          </a:xfrm>
          <a:prstGeom prst="rect">
            <a:avLst/>
          </a:prstGeom>
          <a:noFill/>
          <a:ln>
            <a:noFill/>
          </a:ln>
        </p:spPr>
      </p:pic>
    </p:spTree>
    <p:extLst>
      <p:ext uri="{BB962C8B-B14F-4D97-AF65-F5344CB8AC3E}">
        <p14:creationId xmlns:p14="http://schemas.microsoft.com/office/powerpoint/2010/main" val="3098592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03367F96-A164-4A3F-8DA9-209DD165CB99}"/>
              </a:ext>
            </a:extLst>
          </p:cNvPr>
          <p:cNvSpPr/>
          <p:nvPr/>
        </p:nvSpPr>
        <p:spPr>
          <a:xfrm>
            <a:off x="279147" y="801182"/>
            <a:ext cx="11633705" cy="5843267"/>
          </a:xfrm>
          <a:prstGeom prst="rect">
            <a:avLst/>
          </a:pr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DFCD7843-E9C0-4F9A-951F-28D165599991}"/>
              </a:ext>
            </a:extLst>
          </p:cNvPr>
          <p:cNvSpPr/>
          <p:nvPr/>
        </p:nvSpPr>
        <p:spPr>
          <a:xfrm>
            <a:off x="278621" y="207297"/>
            <a:ext cx="11633704" cy="593888"/>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lvl="1" latinLnBrk="0">
              <a:defRPr/>
            </a:pPr>
            <a:r>
              <a:rPr lang="en-US" altLang="ko-KR" b="1" dirty="0">
                <a:latin typeface="Verdana" panose="020B0604030504040204" pitchFamily="34" charset="0"/>
                <a:ea typeface="Verdana" panose="020B0604030504040204" pitchFamily="34" charset="0"/>
                <a:cs typeface="Aharoni" panose="02010803020104030203" pitchFamily="2" charset="-79"/>
              </a:rPr>
              <a:t>Reference</a:t>
            </a:r>
          </a:p>
        </p:txBody>
      </p:sp>
      <p:sp>
        <p:nvSpPr>
          <p:cNvPr id="9" name="직사각형 8">
            <a:extLst>
              <a:ext uri="{FF2B5EF4-FFF2-40B4-BE49-F238E27FC236}">
                <a16:creationId xmlns:a16="http://schemas.microsoft.com/office/drawing/2014/main" id="{1D4A37EC-FD4B-4E2F-B0B9-5B6AA4B098EC}"/>
              </a:ext>
            </a:extLst>
          </p:cNvPr>
          <p:cNvSpPr/>
          <p:nvPr/>
        </p:nvSpPr>
        <p:spPr>
          <a:xfrm>
            <a:off x="11748290" y="207297"/>
            <a:ext cx="164561" cy="164561"/>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prstClr val="white"/>
                </a:solidFill>
              </a:rPr>
              <a:t>X</a:t>
            </a:r>
            <a:endParaRPr lang="ko-KR" altLang="en-US" sz="600" dirty="0">
              <a:solidFill>
                <a:prstClr val="white"/>
              </a:solidFill>
            </a:endParaRPr>
          </a:p>
        </p:txBody>
      </p:sp>
      <p:cxnSp>
        <p:nvCxnSpPr>
          <p:cNvPr id="12" name="직선 연결선 11">
            <a:extLst>
              <a:ext uri="{FF2B5EF4-FFF2-40B4-BE49-F238E27FC236}">
                <a16:creationId xmlns:a16="http://schemas.microsoft.com/office/drawing/2014/main" id="{2F24F0BC-52C0-40ED-BF29-E8965C3D0C1D}"/>
              </a:ext>
            </a:extLst>
          </p:cNvPr>
          <p:cNvCxnSpPr>
            <a:cxnSpLocks/>
          </p:cNvCxnSpPr>
          <p:nvPr/>
        </p:nvCxnSpPr>
        <p:spPr>
          <a:xfrm>
            <a:off x="278621" y="6644455"/>
            <a:ext cx="1080000"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B6D83F-A4A0-4BEE-9769-B1F538F8A64E}"/>
              </a:ext>
            </a:extLst>
          </p:cNvPr>
          <p:cNvSpPr txBox="1"/>
          <p:nvPr/>
        </p:nvSpPr>
        <p:spPr>
          <a:xfrm>
            <a:off x="727786" y="1395070"/>
            <a:ext cx="10926147"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H., </a:t>
            </a: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O., &amp; </a:t>
            </a:r>
            <a:r>
              <a:rPr lang="en-US" sz="1500" dirty="0" err="1">
                <a:latin typeface="Roboto" panose="02000000000000000000" pitchFamily="2" charset="0"/>
                <a:ea typeface="Roboto" panose="02000000000000000000" pitchFamily="2" charset="0"/>
              </a:rPr>
              <a:t>Rönnlund</a:t>
            </a:r>
            <a:r>
              <a:rPr lang="en-US" sz="1500" dirty="0">
                <a:latin typeface="Roboto" panose="02000000000000000000" pitchFamily="2" charset="0"/>
                <a:ea typeface="Roboto" panose="02000000000000000000" pitchFamily="2" charset="0"/>
              </a:rPr>
              <a:t>, A. R. (2019). </a:t>
            </a:r>
            <a:r>
              <a:rPr lang="en-US" sz="1500" dirty="0" err="1">
                <a:latin typeface="Roboto" panose="02000000000000000000" pitchFamily="2" charset="0"/>
                <a:ea typeface="Roboto" panose="02000000000000000000" pitchFamily="2" charset="0"/>
              </a:rPr>
              <a:t>Factfulness</a:t>
            </a:r>
            <a:r>
              <a:rPr lang="en-US" sz="1500" dirty="0">
                <a:latin typeface="Roboto" panose="02000000000000000000" pitchFamily="2" charset="0"/>
                <a:ea typeface="Roboto" panose="02000000000000000000" pitchFamily="2" charset="0"/>
              </a:rPr>
              <a:t>: ten reasons we're wrong about the world - and why things are better than you think </a:t>
            </a:r>
          </a:p>
          <a:p>
            <a:pPr marL="285750" indent="-285750">
              <a:lnSpc>
                <a:spcPct val="200000"/>
              </a:lnSpc>
              <a:buFont typeface="Arial" panose="020B0604020202020204" pitchFamily="34" charset="0"/>
              <a:buChar char="•"/>
            </a:pPr>
            <a:r>
              <a:rPr lang="en-US" sz="1500" dirty="0" err="1">
                <a:latin typeface="Roboto" panose="02000000000000000000" pitchFamily="2" charset="0"/>
                <a:ea typeface="Roboto" panose="02000000000000000000" pitchFamily="2" charset="0"/>
              </a:rPr>
              <a:t>Gapminder</a:t>
            </a:r>
            <a:r>
              <a:rPr lang="en-US" sz="1500" dirty="0">
                <a:latin typeface="Roboto" panose="02000000000000000000" pitchFamily="2" charset="0"/>
                <a:ea typeface="Roboto" panose="02000000000000000000" pitchFamily="2" charset="0"/>
              </a:rPr>
              <a:t> : </a:t>
            </a:r>
            <a:r>
              <a:rPr lang="en-US" sz="1500" dirty="0">
                <a:latin typeface="Roboto" panose="02000000000000000000" pitchFamily="2" charset="0"/>
                <a:ea typeface="Roboto" panose="02000000000000000000" pitchFamily="2" charset="0"/>
                <a:hlinkClick r:id="rId2"/>
              </a:rPr>
              <a:t>https://www.gapminder.org/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World Bank : </a:t>
            </a:r>
            <a:r>
              <a:rPr lang="en-US" sz="1500" dirty="0">
                <a:latin typeface="Roboto" panose="02000000000000000000" pitchFamily="2" charset="0"/>
                <a:ea typeface="Roboto" panose="02000000000000000000" pitchFamily="2" charset="0"/>
                <a:hlinkClick r:id="rId3"/>
              </a:rPr>
              <a:t>https://data.worldbank.org/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UNESCO Database : </a:t>
            </a:r>
            <a:r>
              <a:rPr lang="en-US" sz="1500" dirty="0">
                <a:latin typeface="Roboto" panose="02000000000000000000" pitchFamily="2" charset="0"/>
                <a:ea typeface="Roboto" panose="02000000000000000000" pitchFamily="2" charset="0"/>
                <a:hlinkClick r:id="rId4"/>
              </a:rPr>
              <a:t>http://data.uis.unesco.org/</a:t>
            </a:r>
            <a:r>
              <a:rPr lang="en-US" sz="1500" dirty="0">
                <a:latin typeface="Roboto" panose="02000000000000000000" pitchFamily="2" charset="0"/>
                <a:ea typeface="Roboto" panose="02000000000000000000" pitchFamily="2" charset="0"/>
              </a:rPr>
              <a:t> </a:t>
            </a:r>
          </a:p>
          <a:p>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48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ea typeface="Roboto" panose="02000000000000000000" pitchFamily="2" charset="0"/>
              </a:rPr>
              <a:t>Quiz</a:t>
            </a:r>
            <a:endParaRPr lang="en-US" altLang="ko-KR" sz="2500" kern="0" dirty="0">
              <a:solidFill>
                <a:srgbClr val="404040"/>
              </a:solidFill>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chemeClr val="accent1">
                  <a:lumMod val="75000"/>
                </a:schemeClr>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400" b="1" dirty="0">
                    <a:solidFill>
                      <a:srgbClr val="FFFFFF"/>
                    </a:solidFill>
                    <a:ea typeface="Roboto" panose="02000000000000000000" pitchFamily="2" charset="0"/>
                  </a:rPr>
                  <a:t>QUIZ</a:t>
                </a:r>
                <a:endParaRPr lang="ko-KR" altLang="en-US" sz="1400" b="1" dirty="0">
                  <a:solidFill>
                    <a:srgbClr val="FFFFFF"/>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1200" dirty="0">
                  <a:solidFill>
                    <a:srgbClr val="404040"/>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ea typeface="Roboto" panose="02000000000000000000" pitchFamily="2" charset="0"/>
                </a:rPr>
                <a:t>X</a:t>
              </a:r>
              <a:endParaRPr lang="ko-KR" altLang="en-US" sz="400" dirty="0">
                <a:solidFill>
                  <a:srgbClr val="404040"/>
                </a:solidFill>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638316" cy="230832"/>
          </a:xfrm>
          <a:prstGeom prst="rect">
            <a:avLst/>
          </a:prstGeom>
        </p:spPr>
        <p:txBody>
          <a:bodyPr wrap="none">
            <a:spAutoFit/>
          </a:bodyPr>
          <a:lstStyle/>
          <a:p>
            <a:r>
              <a:rPr lang="en-US" altLang="ko-KR" sz="900" dirty="0">
                <a:solidFill>
                  <a:srgbClr val="404040"/>
                </a:solidFill>
                <a:ea typeface="Roboto" panose="02000000000000000000" pitchFamily="2" charset="0"/>
              </a:rPr>
              <a:t>CONTENT</a:t>
            </a:r>
            <a:endParaRPr lang="ko-KR" altLang="en-US" sz="1100" dirty="0">
              <a:solidFill>
                <a:srgbClr val="404040"/>
              </a:solidFill>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638316" cy="230832"/>
          </a:xfrm>
          <a:prstGeom prst="rect">
            <a:avLst/>
          </a:prstGeom>
        </p:spPr>
        <p:txBody>
          <a:bodyPr wrap="none">
            <a:spAutoFit/>
          </a:bodyPr>
          <a:lstStyle/>
          <a:p>
            <a:r>
              <a:rPr lang="en-US" altLang="ko-KR" sz="900" dirty="0">
                <a:solidFill>
                  <a:srgbClr val="404040"/>
                </a:solidFill>
                <a:ea typeface="Roboto" panose="02000000000000000000" pitchFamily="2" charset="0"/>
              </a:rPr>
              <a:t>CONTENT</a:t>
            </a:r>
            <a:endParaRPr lang="ko-KR" altLang="en-US" sz="1100" dirty="0">
              <a:solidFill>
                <a:srgbClr val="404040"/>
              </a:solidFill>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271972"/>
          <a:ext cx="9954543" cy="4722244"/>
        </p:xfrm>
        <a:graphic>
          <a:graphicData uri="http://schemas.openxmlformats.org/drawingml/2006/table">
            <a:tbl>
              <a:tblPr firstRow="1" bandRow="1">
                <a:tableStyleId>{5C22544A-7EE6-4342-B048-85BDC9FD1C3A}</a:tableStyleId>
              </a:tblPr>
              <a:tblGrid>
                <a:gridCol w="9954543">
                  <a:extLst>
                    <a:ext uri="{9D8B030D-6E8A-4147-A177-3AD203B41FA5}">
                      <a16:colId xmlns:a16="http://schemas.microsoft.com/office/drawing/2014/main" val="20000"/>
                    </a:ext>
                  </a:extLst>
                </a:gridCol>
              </a:tblGrid>
              <a:tr h="851127">
                <a:tc>
                  <a:txBody>
                    <a:bodyPr/>
                    <a:lstStyle/>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15569">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15617">
                <a:tc>
                  <a:txBody>
                    <a:bodyPr/>
                    <a:lstStyle/>
                    <a:p>
                      <a:pPr algn="l" rtl="0" fontAlgn="t">
                        <a:spcBef>
                          <a:spcPts val="1200"/>
                        </a:spcBef>
                        <a:spcAft>
                          <a:spcPts val="0"/>
                        </a:spcAft>
                      </a:pP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grpSp>
        <p:nvGrpSpPr>
          <p:cNvPr id="2" name="Group 1">
            <a:extLst>
              <a:ext uri="{FF2B5EF4-FFF2-40B4-BE49-F238E27FC236}">
                <a16:creationId xmlns:a16="http://schemas.microsoft.com/office/drawing/2014/main" id="{AFECE30F-526F-4E96-AAFC-EA032AF87F74}"/>
              </a:ext>
            </a:extLst>
          </p:cNvPr>
          <p:cNvGrpSpPr/>
          <p:nvPr/>
        </p:nvGrpSpPr>
        <p:grpSpPr>
          <a:xfrm>
            <a:off x="1816988" y="1865125"/>
            <a:ext cx="2406812" cy="391696"/>
            <a:chOff x="1816988" y="1865125"/>
            <a:chExt cx="2406812" cy="391696"/>
          </a:xfrm>
        </p:grpSpPr>
        <p:sp>
          <p:nvSpPr>
            <p:cNvPr id="52" name="TextBox 51">
              <a:extLst>
                <a:ext uri="{FF2B5EF4-FFF2-40B4-BE49-F238E27FC236}">
                  <a16:creationId xmlns:a16="http://schemas.microsoft.com/office/drawing/2014/main" id="{5E0EA6CF-6831-4FDB-AA33-E3AADCD556CD}"/>
                </a:ext>
              </a:extLst>
            </p:cNvPr>
            <p:cNvSpPr txBox="1"/>
            <p:nvPr/>
          </p:nvSpPr>
          <p:spPr>
            <a:xfrm>
              <a:off x="1816988" y="1887489"/>
              <a:ext cx="100386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20% </a:t>
              </a:r>
              <a:endParaRPr lang="en-US" dirty="0">
                <a:solidFill>
                  <a:srgbClr val="404040"/>
                </a:solidFill>
                <a:ea typeface="Roboto" panose="02000000000000000000" pitchFamily="2" charset="0"/>
              </a:endParaRPr>
            </a:p>
          </p:txBody>
        </p:sp>
        <p:sp>
          <p:nvSpPr>
            <p:cNvPr id="53" name="TextBox 52">
              <a:extLst>
                <a:ext uri="{FF2B5EF4-FFF2-40B4-BE49-F238E27FC236}">
                  <a16:creationId xmlns:a16="http://schemas.microsoft.com/office/drawing/2014/main" id="{49CB9339-FDE2-4D42-A535-B30F50017522}"/>
                </a:ext>
              </a:extLst>
            </p:cNvPr>
            <p:cNvSpPr txBox="1"/>
            <p:nvPr/>
          </p:nvSpPr>
          <p:spPr>
            <a:xfrm>
              <a:off x="3219932" y="1865125"/>
              <a:ext cx="100386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40% </a:t>
              </a:r>
              <a:endParaRPr lang="en-US" dirty="0">
                <a:solidFill>
                  <a:srgbClr val="404040"/>
                </a:solidFill>
                <a:ea typeface="Roboto" panose="02000000000000000000" pitchFamily="2" charset="0"/>
              </a:endParaRPr>
            </a:p>
          </p:txBody>
        </p:sp>
      </p:grpSp>
      <p:sp>
        <p:nvSpPr>
          <p:cNvPr id="54" name="TextBox 53">
            <a:extLst>
              <a:ext uri="{FF2B5EF4-FFF2-40B4-BE49-F238E27FC236}">
                <a16:creationId xmlns:a16="http://schemas.microsoft.com/office/drawing/2014/main" id="{C59EB157-23F0-4B54-861D-C925E5DCA5CC}"/>
              </a:ext>
            </a:extLst>
          </p:cNvPr>
          <p:cNvSpPr txBox="1"/>
          <p:nvPr/>
        </p:nvSpPr>
        <p:spPr>
          <a:xfrm>
            <a:off x="1440689" y="1429286"/>
            <a:ext cx="9290181" cy="323165"/>
          </a:xfrm>
          <a:prstGeom prst="rect">
            <a:avLst/>
          </a:prstGeom>
          <a:noFill/>
        </p:spPr>
        <p:txBody>
          <a:bodyPr wrap="square" rtlCol="0">
            <a:spAutoFit/>
          </a:bodyPr>
          <a:lstStyle/>
          <a:p>
            <a:r>
              <a:rPr lang="en-US" altLang="ko-KR" sz="1500" dirty="0">
                <a:solidFill>
                  <a:srgbClr val="404040"/>
                </a:solidFill>
                <a:ea typeface="Roboto" panose="02000000000000000000" pitchFamily="2" charset="0"/>
              </a:rPr>
              <a:t>Q1. In all low-income countries across the world today, how many girls finish primary school?</a:t>
            </a:r>
          </a:p>
        </p:txBody>
      </p:sp>
      <p:sp>
        <p:nvSpPr>
          <p:cNvPr id="55" name="TextBox 54">
            <a:extLst>
              <a:ext uri="{FF2B5EF4-FFF2-40B4-BE49-F238E27FC236}">
                <a16:creationId xmlns:a16="http://schemas.microsoft.com/office/drawing/2014/main" id="{934536C2-4D7C-4F9C-9D41-094923D63EA4}"/>
              </a:ext>
            </a:extLst>
          </p:cNvPr>
          <p:cNvSpPr txBox="1"/>
          <p:nvPr/>
        </p:nvSpPr>
        <p:spPr>
          <a:xfrm>
            <a:off x="1450909" y="2564964"/>
            <a:ext cx="9290181" cy="323165"/>
          </a:xfrm>
          <a:prstGeom prst="rect">
            <a:avLst/>
          </a:prstGeom>
          <a:noFill/>
        </p:spPr>
        <p:txBody>
          <a:bodyPr wrap="square" rtlCol="0">
            <a:spAutoFit/>
          </a:bodyPr>
          <a:lstStyle/>
          <a:p>
            <a:r>
              <a:rPr lang="en-US" sz="1500" dirty="0">
                <a:solidFill>
                  <a:srgbClr val="404040"/>
                </a:solidFill>
                <a:ea typeface="Roboto" panose="02000000000000000000" pitchFamily="2" charset="0"/>
              </a:rPr>
              <a:t>Q3. In the last 20 years, the proportion of the world population living in extreme poverty has . . .</a:t>
            </a:r>
            <a:endParaRPr lang="en-US" altLang="ko-KR" sz="1500" dirty="0">
              <a:solidFill>
                <a:srgbClr val="404040"/>
              </a:solidFill>
              <a:ea typeface="Roboto" panose="02000000000000000000" pitchFamily="2" charset="0"/>
            </a:endParaRPr>
          </a:p>
        </p:txBody>
      </p:sp>
      <p:sp>
        <p:nvSpPr>
          <p:cNvPr id="57" name="TextBox 56">
            <a:extLst>
              <a:ext uri="{FF2B5EF4-FFF2-40B4-BE49-F238E27FC236}">
                <a16:creationId xmlns:a16="http://schemas.microsoft.com/office/drawing/2014/main" id="{0ED9E0E5-5215-46F4-AA99-8B6EF3AAEE74}"/>
              </a:ext>
            </a:extLst>
          </p:cNvPr>
          <p:cNvSpPr txBox="1"/>
          <p:nvPr/>
        </p:nvSpPr>
        <p:spPr>
          <a:xfrm>
            <a:off x="1816988" y="3101021"/>
            <a:ext cx="2139192"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Almost doubled </a:t>
            </a:r>
          </a:p>
        </p:txBody>
      </p:sp>
      <p:sp>
        <p:nvSpPr>
          <p:cNvPr id="58" name="TextBox 57">
            <a:extLst>
              <a:ext uri="{FF2B5EF4-FFF2-40B4-BE49-F238E27FC236}">
                <a16:creationId xmlns:a16="http://schemas.microsoft.com/office/drawing/2014/main" id="{2E6FAC85-8C78-4717-90EE-725B3B608581}"/>
              </a:ext>
            </a:extLst>
          </p:cNvPr>
          <p:cNvSpPr txBox="1"/>
          <p:nvPr/>
        </p:nvSpPr>
        <p:spPr>
          <a:xfrm>
            <a:off x="4120942" y="3085457"/>
            <a:ext cx="3898525"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Remained more or less the same</a:t>
            </a:r>
            <a:endParaRPr lang="en-US" dirty="0">
              <a:solidFill>
                <a:srgbClr val="404040"/>
              </a:solidFill>
              <a:ea typeface="Roboto" panose="02000000000000000000" pitchFamily="2" charset="0"/>
            </a:endParaRPr>
          </a:p>
        </p:txBody>
      </p:sp>
      <p:sp>
        <p:nvSpPr>
          <p:cNvPr id="59" name="TextBox 58">
            <a:extLst>
              <a:ext uri="{FF2B5EF4-FFF2-40B4-BE49-F238E27FC236}">
                <a16:creationId xmlns:a16="http://schemas.microsoft.com/office/drawing/2014/main" id="{479CE130-93EC-4F18-85E2-DDE01AD37FF1}"/>
              </a:ext>
            </a:extLst>
          </p:cNvPr>
          <p:cNvSpPr txBox="1"/>
          <p:nvPr/>
        </p:nvSpPr>
        <p:spPr>
          <a:xfrm>
            <a:off x="1450909" y="3826007"/>
            <a:ext cx="9290181" cy="553998"/>
          </a:xfrm>
          <a:prstGeom prst="rect">
            <a:avLst/>
          </a:prstGeom>
          <a:noFill/>
        </p:spPr>
        <p:txBody>
          <a:bodyPr wrap="square" rtlCol="0">
            <a:spAutoFit/>
          </a:bodyPr>
          <a:lstStyle/>
          <a:p>
            <a:r>
              <a:rPr lang="en-US" sz="1500" dirty="0">
                <a:solidFill>
                  <a:srgbClr val="404040"/>
                </a:solidFill>
                <a:ea typeface="Roboto" panose="02000000000000000000" pitchFamily="2" charset="0"/>
              </a:rPr>
              <a:t>Q5. There are 2 billion children in the world today, aged 0 to 15 years old.</a:t>
            </a:r>
          </a:p>
          <a:p>
            <a:r>
              <a:rPr lang="en-US" sz="1500" dirty="0">
                <a:solidFill>
                  <a:srgbClr val="404040"/>
                </a:solidFill>
                <a:ea typeface="Roboto" panose="02000000000000000000" pitchFamily="2" charset="0"/>
              </a:rPr>
              <a:t>       How many children will there be in the year 2100, according to the United Nations</a:t>
            </a:r>
            <a:endParaRPr lang="en-US" altLang="ko-KR" sz="1500" dirty="0">
              <a:solidFill>
                <a:srgbClr val="404040"/>
              </a:solidFill>
              <a:ea typeface="Roboto" panose="02000000000000000000" pitchFamily="2" charset="0"/>
            </a:endParaRPr>
          </a:p>
        </p:txBody>
      </p:sp>
      <p:sp>
        <p:nvSpPr>
          <p:cNvPr id="61" name="TextBox 60">
            <a:extLst>
              <a:ext uri="{FF2B5EF4-FFF2-40B4-BE49-F238E27FC236}">
                <a16:creationId xmlns:a16="http://schemas.microsoft.com/office/drawing/2014/main" id="{C08B8A81-6186-4601-A22F-52984C18B2E1}"/>
              </a:ext>
            </a:extLst>
          </p:cNvPr>
          <p:cNvSpPr txBox="1"/>
          <p:nvPr/>
        </p:nvSpPr>
        <p:spPr>
          <a:xfrm>
            <a:off x="1816988" y="4470219"/>
            <a:ext cx="2139192"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A) 4 billion </a:t>
            </a:r>
          </a:p>
        </p:txBody>
      </p:sp>
      <p:sp>
        <p:nvSpPr>
          <p:cNvPr id="62" name="TextBox 61">
            <a:extLst>
              <a:ext uri="{FF2B5EF4-FFF2-40B4-BE49-F238E27FC236}">
                <a16:creationId xmlns:a16="http://schemas.microsoft.com/office/drawing/2014/main" id="{129FBE38-0CE2-48D7-8DC3-2241654383B3}"/>
              </a:ext>
            </a:extLst>
          </p:cNvPr>
          <p:cNvSpPr txBox="1"/>
          <p:nvPr/>
        </p:nvSpPr>
        <p:spPr>
          <a:xfrm>
            <a:off x="4665018" y="4470219"/>
            <a:ext cx="1608054"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3 billion</a:t>
            </a:r>
            <a:endParaRPr lang="en-US" dirty="0">
              <a:solidFill>
                <a:srgbClr val="404040"/>
              </a:solidFill>
              <a:ea typeface="Roboto" panose="02000000000000000000" pitchFamily="2" charset="0"/>
            </a:endParaRPr>
          </a:p>
        </p:txBody>
      </p:sp>
      <p:sp>
        <p:nvSpPr>
          <p:cNvPr id="63" name="TextBox 62">
            <a:extLst>
              <a:ext uri="{FF2B5EF4-FFF2-40B4-BE49-F238E27FC236}">
                <a16:creationId xmlns:a16="http://schemas.microsoft.com/office/drawing/2014/main" id="{532FAC40-E6F6-43EE-BE51-C52EE90468A6}"/>
              </a:ext>
            </a:extLst>
          </p:cNvPr>
          <p:cNvSpPr txBox="1"/>
          <p:nvPr/>
        </p:nvSpPr>
        <p:spPr>
          <a:xfrm>
            <a:off x="1450909" y="5095408"/>
            <a:ext cx="9290181" cy="323165"/>
          </a:xfrm>
          <a:prstGeom prst="rect">
            <a:avLst/>
          </a:prstGeom>
          <a:noFill/>
        </p:spPr>
        <p:txBody>
          <a:bodyPr wrap="square" rtlCol="0">
            <a:spAutoFit/>
          </a:bodyPr>
          <a:lstStyle/>
          <a:p>
            <a:r>
              <a:rPr lang="en-US" altLang="ko-KR" sz="1500" dirty="0">
                <a:solidFill>
                  <a:srgbClr val="404040"/>
                </a:solidFill>
                <a:ea typeface="Roboto" panose="02000000000000000000" pitchFamily="2" charset="0"/>
              </a:rPr>
              <a:t>Q13. Global climate experts believe that, over the next 100 years, the average temperature will...      </a:t>
            </a:r>
            <a:endParaRPr lang="ko-KR" altLang="en-US" sz="1500" b="1" dirty="0">
              <a:solidFill>
                <a:srgbClr val="404040"/>
              </a:solidFill>
            </a:endParaRPr>
          </a:p>
        </p:txBody>
      </p:sp>
      <p:sp>
        <p:nvSpPr>
          <p:cNvPr id="67" name="TextBox 66">
            <a:extLst>
              <a:ext uri="{FF2B5EF4-FFF2-40B4-BE49-F238E27FC236}">
                <a16:creationId xmlns:a16="http://schemas.microsoft.com/office/drawing/2014/main" id="{C46E83EC-03F8-4772-9B8A-5F3EE354BE25}"/>
              </a:ext>
            </a:extLst>
          </p:cNvPr>
          <p:cNvSpPr txBox="1"/>
          <p:nvPr/>
        </p:nvSpPr>
        <p:spPr>
          <a:xfrm>
            <a:off x="8184229" y="5468472"/>
            <a:ext cx="2368693" cy="369332"/>
          </a:xfrm>
          <a:prstGeom prst="rect">
            <a:avLst/>
          </a:prstGeom>
          <a:noFill/>
        </p:spPr>
        <p:txBody>
          <a:bodyPr wrap="square" rtlCol="0">
            <a:spAutoFit/>
          </a:bodyPr>
          <a:lstStyle/>
          <a:p>
            <a:r>
              <a:rPr lang="en-US" dirty="0">
                <a:solidFill>
                  <a:srgbClr val="404040"/>
                </a:solidFill>
                <a:ea typeface="Roboto" panose="02000000000000000000" pitchFamily="2" charset="0"/>
              </a:rPr>
              <a:t>C) get colder</a:t>
            </a:r>
          </a:p>
        </p:txBody>
      </p:sp>
      <p:grpSp>
        <p:nvGrpSpPr>
          <p:cNvPr id="3" name="Group 2">
            <a:extLst>
              <a:ext uri="{FF2B5EF4-FFF2-40B4-BE49-F238E27FC236}">
                <a16:creationId xmlns:a16="http://schemas.microsoft.com/office/drawing/2014/main" id="{10317A81-CE49-4251-9C4B-3D91C4CE5327}"/>
              </a:ext>
            </a:extLst>
          </p:cNvPr>
          <p:cNvGrpSpPr/>
          <p:nvPr/>
        </p:nvGrpSpPr>
        <p:grpSpPr>
          <a:xfrm>
            <a:off x="1816988" y="1865871"/>
            <a:ext cx="8735934" cy="3971933"/>
            <a:chOff x="1816988" y="1865871"/>
            <a:chExt cx="8735934" cy="3971933"/>
          </a:xfrm>
        </p:grpSpPr>
        <p:sp>
          <p:nvSpPr>
            <p:cNvPr id="51" name="TextBox 50">
              <a:extLst>
                <a:ext uri="{FF2B5EF4-FFF2-40B4-BE49-F238E27FC236}">
                  <a16:creationId xmlns:a16="http://schemas.microsoft.com/office/drawing/2014/main" id="{73B6A961-A3C0-4AD2-96B1-2919599AF3C9}"/>
                </a:ext>
              </a:extLst>
            </p:cNvPr>
            <p:cNvSpPr txBox="1"/>
            <p:nvPr/>
          </p:nvSpPr>
          <p:spPr>
            <a:xfrm>
              <a:off x="4622877" y="1865871"/>
              <a:ext cx="1009309"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sym typeface="Wingdings" panose="05000000000000000000" pitchFamily="2" charset="2"/>
                </a:rPr>
                <a:t>C) </a:t>
              </a:r>
              <a:r>
                <a:rPr lang="en-US" b="1" dirty="0">
                  <a:solidFill>
                    <a:schemeClr val="accent1">
                      <a:lumMod val="75000"/>
                    </a:schemeClr>
                  </a:solidFill>
                  <a:ea typeface="Roboto" panose="02000000000000000000" pitchFamily="2" charset="0"/>
                </a:rPr>
                <a:t>60 %</a:t>
              </a:r>
            </a:p>
          </p:txBody>
        </p:sp>
        <p:sp>
          <p:nvSpPr>
            <p:cNvPr id="56" name="TextBox 55">
              <a:extLst>
                <a:ext uri="{FF2B5EF4-FFF2-40B4-BE49-F238E27FC236}">
                  <a16:creationId xmlns:a16="http://schemas.microsoft.com/office/drawing/2014/main" id="{12DEB4DD-E554-40AD-9B79-0BB0EB2BBCF1}"/>
                </a:ext>
              </a:extLst>
            </p:cNvPr>
            <p:cNvSpPr txBox="1"/>
            <p:nvPr/>
          </p:nvSpPr>
          <p:spPr>
            <a:xfrm>
              <a:off x="8184229" y="3085457"/>
              <a:ext cx="2368693"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rPr>
                <a:t>C) Almost halved</a:t>
              </a:r>
            </a:p>
          </p:txBody>
        </p:sp>
        <p:sp>
          <p:nvSpPr>
            <p:cNvPr id="60" name="TextBox 59">
              <a:extLst>
                <a:ext uri="{FF2B5EF4-FFF2-40B4-BE49-F238E27FC236}">
                  <a16:creationId xmlns:a16="http://schemas.microsoft.com/office/drawing/2014/main" id="{7C2579EF-3C84-4E87-8D80-2FCFC0E25CC7}"/>
                </a:ext>
              </a:extLst>
            </p:cNvPr>
            <p:cNvSpPr txBox="1"/>
            <p:nvPr/>
          </p:nvSpPr>
          <p:spPr>
            <a:xfrm>
              <a:off x="8184229" y="4470219"/>
              <a:ext cx="2368693"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rPr>
                <a:t>C) 2 billion</a:t>
              </a:r>
            </a:p>
          </p:txBody>
        </p:sp>
        <p:sp>
          <p:nvSpPr>
            <p:cNvPr id="68" name="TextBox 67">
              <a:extLst>
                <a:ext uri="{FF2B5EF4-FFF2-40B4-BE49-F238E27FC236}">
                  <a16:creationId xmlns:a16="http://schemas.microsoft.com/office/drawing/2014/main" id="{65892BDB-FBA4-40A9-B749-DDBED5A2A199}"/>
                </a:ext>
              </a:extLst>
            </p:cNvPr>
            <p:cNvSpPr txBox="1"/>
            <p:nvPr/>
          </p:nvSpPr>
          <p:spPr>
            <a:xfrm>
              <a:off x="1816988" y="5468472"/>
              <a:ext cx="2139192" cy="369332"/>
            </a:xfrm>
            <a:prstGeom prst="rect">
              <a:avLst/>
            </a:prstGeom>
            <a:noFill/>
          </p:spPr>
          <p:txBody>
            <a:bodyPr wrap="square" rtlCol="0">
              <a:spAutoFit/>
            </a:bodyPr>
            <a:lstStyle/>
            <a:p>
              <a:r>
                <a:rPr lang="en-US" b="1" dirty="0">
                  <a:solidFill>
                    <a:schemeClr val="accent1">
                      <a:lumMod val="75000"/>
                    </a:schemeClr>
                  </a:solidFill>
                  <a:ea typeface="Roboto" panose="02000000000000000000" pitchFamily="2" charset="0"/>
                  <a:sym typeface="Wingdings" panose="05000000000000000000" pitchFamily="2" charset="2"/>
                </a:rPr>
                <a:t>A) get warmer</a:t>
              </a:r>
            </a:p>
          </p:txBody>
        </p:sp>
      </p:grpSp>
      <p:sp>
        <p:nvSpPr>
          <p:cNvPr id="69" name="TextBox 68">
            <a:extLst>
              <a:ext uri="{FF2B5EF4-FFF2-40B4-BE49-F238E27FC236}">
                <a16:creationId xmlns:a16="http://schemas.microsoft.com/office/drawing/2014/main" id="{347CFF76-B865-4105-9F0E-604D1EA5C0BF}"/>
              </a:ext>
            </a:extLst>
          </p:cNvPr>
          <p:cNvSpPr txBox="1"/>
          <p:nvPr/>
        </p:nvSpPr>
        <p:spPr>
          <a:xfrm>
            <a:off x="4665018" y="5468472"/>
            <a:ext cx="2276958" cy="369332"/>
          </a:xfrm>
          <a:prstGeom prst="rect">
            <a:avLst/>
          </a:prstGeom>
          <a:noFill/>
        </p:spPr>
        <p:txBody>
          <a:bodyPr wrap="square" rtlCol="0">
            <a:spAutoFit/>
          </a:bodyPr>
          <a:lstStyle/>
          <a:p>
            <a:r>
              <a:rPr lang="en-US" dirty="0">
                <a:solidFill>
                  <a:srgbClr val="404040"/>
                </a:solidFill>
                <a:ea typeface="Roboto" panose="02000000000000000000" pitchFamily="2" charset="0"/>
                <a:sym typeface="Wingdings" panose="05000000000000000000" pitchFamily="2" charset="2"/>
              </a:rPr>
              <a:t>B. remain the same</a:t>
            </a:r>
            <a:endParaRPr lang="en-US" dirty="0">
              <a:solidFill>
                <a:srgbClr val="404040"/>
              </a:solidFill>
              <a:ea typeface="Roboto" panose="02000000000000000000" pitchFamily="2" charset="0"/>
            </a:endParaRPr>
          </a:p>
        </p:txBody>
      </p:sp>
    </p:spTree>
    <p:extLst>
      <p:ext uri="{BB962C8B-B14F-4D97-AF65-F5344CB8AC3E}">
        <p14:creationId xmlns:p14="http://schemas.microsoft.com/office/powerpoint/2010/main" val="417272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130D4D9-8911-429D-988F-BEB77342924A}"/>
              </a:ext>
            </a:extLst>
          </p:cNvPr>
          <p:cNvPicPr>
            <a:picLocks noChangeAspect="1"/>
          </p:cNvPicPr>
          <p:nvPr/>
        </p:nvPicPr>
        <p:blipFill>
          <a:blip r:embed="rId4"/>
          <a:stretch>
            <a:fillRect/>
          </a:stretch>
        </p:blipFill>
        <p:spPr>
          <a:xfrm>
            <a:off x="791579" y="2781195"/>
            <a:ext cx="5581229" cy="2593013"/>
          </a:xfrm>
          <a:prstGeom prst="rect">
            <a:avLst/>
          </a:prstGeom>
        </p:spPr>
      </p:pic>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10986454" cy="477054"/>
          </a:xfrm>
          <a:prstGeom prst="rect">
            <a:avLst/>
          </a:prstGeom>
          <a:noFill/>
        </p:spPr>
        <p:txBody>
          <a:bodyPr wrap="square">
            <a:spAutoFit/>
          </a:bodyPr>
          <a:lstStyle/>
          <a:p>
            <a:r>
              <a:rPr lang="en-US" sz="2500" b="1" dirty="0">
                <a:solidFill>
                  <a:srgbClr val="404040"/>
                </a:solidFill>
              </a:rPr>
              <a:t>Why do we need Foreign Aid? </a:t>
            </a:r>
          </a:p>
        </p:txBody>
      </p:sp>
      <p:sp>
        <p:nvSpPr>
          <p:cNvPr id="2" name="TextBox 1">
            <a:extLst>
              <a:ext uri="{FF2B5EF4-FFF2-40B4-BE49-F238E27FC236}">
                <a16:creationId xmlns:a16="http://schemas.microsoft.com/office/drawing/2014/main" id="{3BCEDDEB-5CC2-44DA-8F7A-7B8A2BDE5086}"/>
              </a:ext>
            </a:extLst>
          </p:cNvPr>
          <p:cNvSpPr txBox="1"/>
          <p:nvPr/>
        </p:nvSpPr>
        <p:spPr>
          <a:xfrm>
            <a:off x="6445172" y="3625575"/>
            <a:ext cx="4863363" cy="1446550"/>
          </a:xfrm>
          <a:prstGeom prst="rect">
            <a:avLst/>
          </a:prstGeom>
          <a:noFill/>
        </p:spPr>
        <p:txBody>
          <a:bodyPr wrap="square" rtlCol="0">
            <a:spAutoFit/>
          </a:bodyPr>
          <a:lstStyle/>
          <a:p>
            <a:pPr algn="ctr"/>
            <a:r>
              <a:rPr lang="en-US" sz="2200" i="0" dirty="0">
                <a:solidFill>
                  <a:srgbClr val="1A1A1A"/>
                </a:solidFill>
                <a:effectLst/>
              </a:rPr>
              <a:t>The most common type of foreign aid is official development assistance(ODA), which is assistance given to promote development and to combat poverty.</a:t>
            </a:r>
            <a:endParaRPr lang="en-US" sz="2200" dirty="0"/>
          </a:p>
        </p:txBody>
      </p:sp>
      <p:pic>
        <p:nvPicPr>
          <p:cNvPr id="14" name="Graphic 13" descr="Open quotation mark with solid fill">
            <a:extLst>
              <a:ext uri="{FF2B5EF4-FFF2-40B4-BE49-F238E27FC236}">
                <a16:creationId xmlns:a16="http://schemas.microsoft.com/office/drawing/2014/main" id="{BB603C2D-DB5E-46D0-BE58-526DE7F2BF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3075730"/>
            <a:ext cx="448626" cy="414410"/>
          </a:xfrm>
          <a:prstGeom prst="rect">
            <a:avLst/>
          </a:prstGeom>
        </p:spPr>
      </p:pic>
      <p:grpSp>
        <p:nvGrpSpPr>
          <p:cNvPr id="4" name="Group 3">
            <a:extLst>
              <a:ext uri="{FF2B5EF4-FFF2-40B4-BE49-F238E27FC236}">
                <a16:creationId xmlns:a16="http://schemas.microsoft.com/office/drawing/2014/main" id="{1ACCF78C-C3DD-44E2-9CF4-6825AD4FCCB4}"/>
              </a:ext>
            </a:extLst>
          </p:cNvPr>
          <p:cNvGrpSpPr/>
          <p:nvPr/>
        </p:nvGrpSpPr>
        <p:grpSpPr>
          <a:xfrm>
            <a:off x="11041307" y="319070"/>
            <a:ext cx="762828" cy="783502"/>
            <a:chOff x="11041307" y="319070"/>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oogle Shape;88;p1" descr="A picture containing text, vector graphics&#10;&#10;Description automatically generated">
              <a:extLst>
                <a:ext uri="{FF2B5EF4-FFF2-40B4-BE49-F238E27FC236}">
                  <a16:creationId xmlns:a16="http://schemas.microsoft.com/office/drawing/2014/main" id="{E69BD81B-E71E-4E7A-B43E-2B602C231F29}"/>
                </a:ext>
              </a:extLst>
            </p:cNvPr>
            <p:cNvPicPr preferRelativeResize="0"/>
            <p:nvPr/>
          </p:nvPicPr>
          <p:blipFill rotWithShape="1">
            <a:blip r:embed="rId7">
              <a:alphaModFix/>
            </a:blip>
            <a:srcRect l="27254" t="5694" r="22057" b="60278"/>
            <a:stretch/>
          </p:blipFill>
          <p:spPr>
            <a:xfrm>
              <a:off x="11126983" y="351677"/>
              <a:ext cx="650910" cy="683398"/>
            </a:xfrm>
            <a:prstGeom prst="rect">
              <a:avLst/>
            </a:prstGeom>
            <a:noFill/>
            <a:ln>
              <a:noFill/>
            </a:ln>
          </p:spPr>
        </p:pic>
      </p:grpSp>
      <p:pic>
        <p:nvPicPr>
          <p:cNvPr id="18" name="Graphic 17" descr="Open quotation mark with solid fill">
            <a:extLst>
              <a:ext uri="{FF2B5EF4-FFF2-40B4-BE49-F238E27FC236}">
                <a16:creationId xmlns:a16="http://schemas.microsoft.com/office/drawing/2014/main" id="{494D06E2-4283-4C21-87A2-2C7D2E8D2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126983" y="3022481"/>
            <a:ext cx="448626" cy="414410"/>
          </a:xfrm>
          <a:prstGeom prst="rect">
            <a:avLst/>
          </a:prstGeom>
        </p:spPr>
      </p:pic>
    </p:spTree>
    <p:extLst>
      <p:ext uri="{BB962C8B-B14F-4D97-AF65-F5344CB8AC3E}">
        <p14:creationId xmlns:p14="http://schemas.microsoft.com/office/powerpoint/2010/main" val="172820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563511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Foreign 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sp>
        <p:nvSpPr>
          <p:cNvPr id="32" name="TextBox 31">
            <a:extLst>
              <a:ext uri="{FF2B5EF4-FFF2-40B4-BE49-F238E27FC236}">
                <a16:creationId xmlns:a16="http://schemas.microsoft.com/office/drawing/2014/main" id="{77734AD5-D312-42CD-B0C4-CD59ED0E2AEE}"/>
              </a:ext>
            </a:extLst>
          </p:cNvPr>
          <p:cNvSpPr txBox="1"/>
          <p:nvPr/>
        </p:nvSpPr>
        <p:spPr>
          <a:xfrm>
            <a:off x="791439" y="1577313"/>
            <a:ext cx="7150778" cy="477054"/>
          </a:xfrm>
          <a:prstGeom prst="rect">
            <a:avLst/>
          </a:prstGeom>
          <a:noFill/>
        </p:spPr>
        <p:txBody>
          <a:bodyPr wrap="square">
            <a:spAutoFit/>
          </a:bodyPr>
          <a:lstStyle/>
          <a:p>
            <a:r>
              <a:rPr lang="en-US" sz="2500" b="1" dirty="0">
                <a:solidFill>
                  <a:srgbClr val="404040"/>
                </a:solidFill>
              </a:rPr>
              <a:t>Is dividing in the ‘rich’ and ‘poor’ countries enough?</a:t>
            </a:r>
          </a:p>
        </p:txBody>
      </p:sp>
      <p:grpSp>
        <p:nvGrpSpPr>
          <p:cNvPr id="9" name="Group 8">
            <a:extLst>
              <a:ext uri="{FF2B5EF4-FFF2-40B4-BE49-F238E27FC236}">
                <a16:creationId xmlns:a16="http://schemas.microsoft.com/office/drawing/2014/main" id="{03001C83-34E0-4521-89B6-B5DEDA9428A5}"/>
              </a:ext>
            </a:extLst>
          </p:cNvPr>
          <p:cNvGrpSpPr/>
          <p:nvPr/>
        </p:nvGrpSpPr>
        <p:grpSpPr>
          <a:xfrm>
            <a:off x="1327526" y="2388844"/>
            <a:ext cx="9536948" cy="2640356"/>
            <a:chOff x="1252973" y="2388844"/>
            <a:chExt cx="9536948" cy="2640356"/>
          </a:xfrm>
        </p:grpSpPr>
        <p:pic>
          <p:nvPicPr>
            <p:cNvPr id="7" name="Picture 6" descr="A picture containing text, standing, overlooking&#10;&#10;Description automatically generated">
              <a:extLst>
                <a:ext uri="{FF2B5EF4-FFF2-40B4-BE49-F238E27FC236}">
                  <a16:creationId xmlns:a16="http://schemas.microsoft.com/office/drawing/2014/main" id="{26551A9C-1ED4-47EA-8DF6-DAA21C060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973" y="2388844"/>
              <a:ext cx="3820090" cy="2640356"/>
            </a:xfrm>
            <a:prstGeom prst="rect">
              <a:avLst/>
            </a:prstGeom>
          </p:spPr>
        </p:pic>
        <p:sp>
          <p:nvSpPr>
            <p:cNvPr id="20" name="TextBox 19">
              <a:extLst>
                <a:ext uri="{FF2B5EF4-FFF2-40B4-BE49-F238E27FC236}">
                  <a16:creationId xmlns:a16="http://schemas.microsoft.com/office/drawing/2014/main" id="{48FEB168-B453-431C-96FD-4416764F24DA}"/>
                </a:ext>
              </a:extLst>
            </p:cNvPr>
            <p:cNvSpPr txBox="1"/>
            <p:nvPr/>
          </p:nvSpPr>
          <p:spPr>
            <a:xfrm>
              <a:off x="6096000" y="3293523"/>
              <a:ext cx="4693921" cy="830997"/>
            </a:xfrm>
            <a:prstGeom prst="rect">
              <a:avLst/>
            </a:prstGeom>
            <a:noFill/>
          </p:spPr>
          <p:txBody>
            <a:bodyPr wrap="square" rtlCol="0">
              <a:spAutoFit/>
            </a:bodyPr>
            <a:lstStyle/>
            <a:p>
              <a:pPr algn="ctr"/>
              <a:r>
                <a:rPr lang="en-US" sz="2400" b="0" i="0" dirty="0">
                  <a:solidFill>
                    <a:srgbClr val="000000"/>
                  </a:solidFill>
                  <a:effectLst/>
                  <a:latin typeface="Lusitana"/>
                </a:rPr>
                <a:t> standing on top of a skyscraper </a:t>
              </a:r>
            </a:p>
            <a:p>
              <a:pPr algn="ctr"/>
              <a:r>
                <a:rPr lang="en-US" sz="2400" b="0" i="0" dirty="0">
                  <a:solidFill>
                    <a:srgbClr val="000000"/>
                  </a:solidFill>
                  <a:effectLst/>
                  <a:latin typeface="Lusitana"/>
                </a:rPr>
                <a:t>and looking down at a city</a:t>
              </a:r>
              <a:endParaRPr lang="en-US" sz="2200" dirty="0"/>
            </a:p>
          </p:txBody>
        </p:sp>
        <p:sp>
          <p:nvSpPr>
            <p:cNvPr id="21" name="TextBox 20">
              <a:extLst>
                <a:ext uri="{FF2B5EF4-FFF2-40B4-BE49-F238E27FC236}">
                  <a16:creationId xmlns:a16="http://schemas.microsoft.com/office/drawing/2014/main" id="{37A20F69-7FBA-4845-9A1D-75A807670B97}"/>
                </a:ext>
              </a:extLst>
            </p:cNvPr>
            <p:cNvSpPr txBox="1"/>
            <p:nvPr/>
          </p:nvSpPr>
          <p:spPr>
            <a:xfrm>
              <a:off x="5280786" y="3216181"/>
              <a:ext cx="1045251" cy="861774"/>
            </a:xfrm>
            <a:prstGeom prst="rect">
              <a:avLst/>
            </a:prstGeom>
            <a:noFill/>
          </p:spPr>
          <p:txBody>
            <a:bodyPr wrap="square" rtlCol="0">
              <a:spAutoFit/>
            </a:bodyPr>
            <a:lstStyle/>
            <a:p>
              <a:pPr algn="ctr"/>
              <a:r>
                <a:rPr lang="en-US" sz="5000" dirty="0">
                  <a:solidFill>
                    <a:srgbClr val="000000"/>
                  </a:solidFill>
                  <a:latin typeface="Lusitana"/>
                </a:rPr>
                <a:t>=</a:t>
              </a:r>
              <a:endParaRPr lang="en-US" sz="5000" dirty="0"/>
            </a:p>
          </p:txBody>
        </p:sp>
      </p:grpSp>
      <p:grpSp>
        <p:nvGrpSpPr>
          <p:cNvPr id="22" name="Group 21">
            <a:extLst>
              <a:ext uri="{FF2B5EF4-FFF2-40B4-BE49-F238E27FC236}">
                <a16:creationId xmlns:a16="http://schemas.microsoft.com/office/drawing/2014/main" id="{73040C0E-62BC-4055-9D4E-A93E6744D08A}"/>
              </a:ext>
            </a:extLst>
          </p:cNvPr>
          <p:cNvGrpSpPr/>
          <p:nvPr/>
        </p:nvGrpSpPr>
        <p:grpSpPr>
          <a:xfrm>
            <a:off x="11041307" y="319070"/>
            <a:ext cx="762828" cy="783502"/>
            <a:chOff x="11041307" y="319070"/>
            <a:chExt cx="762828" cy="783502"/>
          </a:xfrm>
        </p:grpSpPr>
        <p:sp>
          <p:nvSpPr>
            <p:cNvPr id="23" name="Oval 22">
              <a:extLst>
                <a:ext uri="{FF2B5EF4-FFF2-40B4-BE49-F238E27FC236}">
                  <a16:creationId xmlns:a16="http://schemas.microsoft.com/office/drawing/2014/main" id="{ED46D38D-EB18-4F6E-9A9E-0DBA2D5954AE}"/>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oogle Shape;88;p1" descr="A picture containing text, vector graphics&#10;&#10;Description automatically generated">
              <a:extLst>
                <a:ext uri="{FF2B5EF4-FFF2-40B4-BE49-F238E27FC236}">
                  <a16:creationId xmlns:a16="http://schemas.microsoft.com/office/drawing/2014/main" id="{C2953184-83AB-4843-AEEB-8960EC1A590A}"/>
                </a:ext>
              </a:extLst>
            </p:cNvPr>
            <p:cNvPicPr preferRelativeResize="0"/>
            <p:nvPr/>
          </p:nvPicPr>
          <p:blipFill rotWithShape="1">
            <a:blip r:embed="rId5">
              <a:alphaModFix/>
            </a:blip>
            <a:srcRect l="27254" t="5694" r="22057" b="60278"/>
            <a:stretch/>
          </p:blipFill>
          <p:spPr>
            <a:xfrm>
              <a:off x="11126983" y="351677"/>
              <a:ext cx="650910" cy="683398"/>
            </a:xfrm>
            <a:prstGeom prst="rect">
              <a:avLst/>
            </a:prstGeom>
            <a:noFill/>
            <a:ln>
              <a:noFill/>
            </a:ln>
          </p:spPr>
        </p:pic>
      </p:grpSp>
      <p:sp>
        <p:nvSpPr>
          <p:cNvPr id="26" name="TextBox 25">
            <a:extLst>
              <a:ext uri="{FF2B5EF4-FFF2-40B4-BE49-F238E27FC236}">
                <a16:creationId xmlns:a16="http://schemas.microsoft.com/office/drawing/2014/main" id="{8B1579A5-7658-4F46-B326-728A3799286D}"/>
              </a:ext>
            </a:extLst>
          </p:cNvPr>
          <p:cNvSpPr txBox="1"/>
          <p:nvPr/>
        </p:nvSpPr>
        <p:spPr>
          <a:xfrm>
            <a:off x="1948925" y="5440761"/>
            <a:ext cx="9178058"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Lusitana"/>
              </a:rPr>
              <a:t>I</a:t>
            </a:r>
            <a:r>
              <a:rPr lang="en-US" sz="2200" b="0" i="0" dirty="0">
                <a:solidFill>
                  <a:srgbClr val="000000"/>
                </a:solidFill>
                <a:effectLst/>
                <a:latin typeface="Lusitana"/>
              </a:rPr>
              <a:t>t’s hard to prioritize which country should be aided first for the efficiency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000000"/>
                </a:solidFill>
                <a:effectLst/>
                <a:latin typeface="Lusitana"/>
              </a:rPr>
              <a:t>and pick up on progress if you divide the world into just two options!</a:t>
            </a:r>
            <a:endParaRPr lang="en-US" sz="2200" dirty="0">
              <a:solidFill>
                <a:srgbClr val="000000"/>
              </a:solidFill>
              <a:latin typeface="Lusit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b="0" i="0" dirty="0">
              <a:solidFill>
                <a:srgbClr val="000000"/>
              </a:solidFill>
              <a:effectLst/>
              <a:latin typeface="Lusitana"/>
            </a:endParaRPr>
          </a:p>
        </p:txBody>
      </p:sp>
      <p:sp>
        <p:nvSpPr>
          <p:cNvPr id="34" name="Google Shape;319;gded672123d_0_0">
            <a:extLst>
              <a:ext uri="{FF2B5EF4-FFF2-40B4-BE49-F238E27FC236}">
                <a16:creationId xmlns:a16="http://schemas.microsoft.com/office/drawing/2014/main" id="{F111B44F-D384-41D8-932F-96300D2653D7}"/>
              </a:ext>
            </a:extLst>
          </p:cNvPr>
          <p:cNvSpPr/>
          <p:nvPr/>
        </p:nvSpPr>
        <p:spPr>
          <a:xfrm>
            <a:off x="1413202" y="5622444"/>
            <a:ext cx="442711" cy="372315"/>
          </a:xfrm>
          <a:prstGeom prst="rightArrow">
            <a:avLst>
              <a:gd name="adj1" fmla="val 25624"/>
              <a:gd name="adj2" fmla="val 50000"/>
            </a:avLst>
          </a:prstGeom>
          <a:solidFill>
            <a:schemeClr val="accent1">
              <a:lumMod val="75000"/>
            </a:schemeClr>
          </a:solidFill>
          <a:ln w="12700" cap="flat" cmpd="sng">
            <a:solidFill>
              <a:schemeClr val="accent1">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388656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9505554"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Question to Answer</a:t>
            </a:r>
          </a:p>
          <a:p>
            <a:pPr marL="0" marR="0" lvl="0" indent="0" algn="l" rtl="0">
              <a:spcBef>
                <a:spcPts val="0"/>
              </a:spcBef>
              <a:spcAft>
                <a:spcPts val="0"/>
              </a:spcAft>
              <a:buNone/>
            </a:pPr>
            <a:r>
              <a:rPr lang="en-US" sz="2400" b="1" dirty="0">
                <a:solidFill>
                  <a:srgbClr val="404040"/>
                </a:solidFill>
                <a:latin typeface="Calibri"/>
                <a:cs typeface="Calibri"/>
                <a:sym typeface="Calibri"/>
              </a:rPr>
              <a:t>: How to predict which countries should be prioritized to Foreign Aid?</a:t>
            </a:r>
          </a:p>
          <a:p>
            <a:pPr marL="0" marR="0" lvl="0" indent="0" algn="l" rtl="0">
              <a:spcBef>
                <a:spcPts val="0"/>
              </a:spcBef>
              <a:spcAft>
                <a:spcPts val="0"/>
              </a:spcAft>
              <a:buNone/>
            </a:pPr>
            <a:endParaRPr lang="en-US"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2</a:t>
            </a:r>
            <a:endParaRPr sz="3200" b="1" dirty="0">
              <a:solidFill>
                <a:schemeClr val="lt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sp>
        <p:nvSpPr>
          <p:cNvPr id="14" name="TextBox 13">
            <a:extLst>
              <a:ext uri="{FF2B5EF4-FFF2-40B4-BE49-F238E27FC236}">
                <a16:creationId xmlns:a16="http://schemas.microsoft.com/office/drawing/2014/main" id="{955EA03F-E6C4-4797-A801-6416B932C1D4}"/>
              </a:ext>
            </a:extLst>
          </p:cNvPr>
          <p:cNvSpPr txBox="1"/>
          <p:nvPr/>
        </p:nvSpPr>
        <p:spPr>
          <a:xfrm>
            <a:off x="1141126" y="2686333"/>
            <a:ext cx="9630306" cy="2924071"/>
          </a:xfrm>
          <a:prstGeom prst="rect">
            <a:avLst/>
          </a:prstGeom>
          <a:noFill/>
          <a:ln w="28575">
            <a:solidFill>
              <a:srgbClr val="363636"/>
            </a:solidFill>
            <a:prstDash val="sysDot"/>
          </a:ln>
        </p:spPr>
        <p:txBody>
          <a:bodyPr wrap="square" rtlCol="0">
            <a:spAutoFit/>
          </a:bodyPr>
          <a:lstStyle/>
          <a:p>
            <a:endParaRPr lang="en-US" dirty="0"/>
          </a:p>
        </p:txBody>
      </p:sp>
      <p:sp>
        <p:nvSpPr>
          <p:cNvPr id="16" name="TextBox 15">
            <a:extLst>
              <a:ext uri="{FF2B5EF4-FFF2-40B4-BE49-F238E27FC236}">
                <a16:creationId xmlns:a16="http://schemas.microsoft.com/office/drawing/2014/main" id="{98EF99FA-4AA3-433C-B0F3-EB9733DFC7BB}"/>
              </a:ext>
            </a:extLst>
          </p:cNvPr>
          <p:cNvSpPr txBox="1"/>
          <p:nvPr/>
        </p:nvSpPr>
        <p:spPr>
          <a:xfrm>
            <a:off x="1327696" y="3826532"/>
            <a:ext cx="9318984" cy="609782"/>
          </a:xfrm>
          <a:prstGeom prst="rect">
            <a:avLst/>
          </a:prstGeom>
          <a:noFill/>
        </p:spPr>
        <p:txBody>
          <a:bodyPr wrap="square" rtlCol="0">
            <a:spAutoFit/>
          </a:bodyPr>
          <a:lstStyle/>
          <a:p>
            <a:pPr latinLnBrk="0">
              <a:lnSpc>
                <a:spcPct val="150000"/>
              </a:lnSpc>
              <a:defRPr/>
            </a:pPr>
            <a:r>
              <a:rPr lang="en-US" altLang="ko-KR" sz="2500" b="1" kern="0" dirty="0">
                <a:solidFill>
                  <a:srgbClr val="404040"/>
                </a:solidFill>
                <a:latin typeface="calirbi"/>
                <a:ea typeface="Roboto" panose="02000000000000000000" pitchFamily="2" charset="0"/>
              </a:rPr>
              <a:t>How to </a:t>
            </a:r>
            <a:r>
              <a:rPr lang="en-US" altLang="ko-KR" sz="2500" b="1" kern="0" dirty="0">
                <a:solidFill>
                  <a:schemeClr val="accent1">
                    <a:lumMod val="75000"/>
                  </a:schemeClr>
                </a:solidFill>
                <a:latin typeface="calirbi"/>
                <a:ea typeface="Roboto" panose="02000000000000000000" pitchFamily="2" charset="0"/>
              </a:rPr>
              <a:t>predict</a:t>
            </a:r>
            <a:r>
              <a:rPr lang="en-US" altLang="ko-KR" sz="2500" b="1" kern="0" dirty="0">
                <a:solidFill>
                  <a:srgbClr val="404040"/>
                </a:solidFill>
                <a:latin typeface="calirbi"/>
                <a:ea typeface="Roboto" panose="02000000000000000000" pitchFamily="2" charset="0"/>
              </a:rPr>
              <a:t> which countries should be </a:t>
            </a:r>
            <a:r>
              <a:rPr lang="en-US" altLang="ko-KR" sz="2500" b="1" kern="0" dirty="0">
                <a:solidFill>
                  <a:schemeClr val="accent1">
                    <a:lumMod val="75000"/>
                  </a:schemeClr>
                </a:solidFill>
                <a:latin typeface="calirbi"/>
                <a:ea typeface="Roboto" panose="02000000000000000000" pitchFamily="2" charset="0"/>
              </a:rPr>
              <a:t>prioritized to Foreign Aid</a:t>
            </a:r>
            <a:r>
              <a:rPr lang="en-US" altLang="ko-KR" sz="2500" b="1" kern="0" dirty="0">
                <a:solidFill>
                  <a:srgbClr val="404040"/>
                </a:solidFill>
                <a:latin typeface="calirbi"/>
                <a:ea typeface="Roboto" panose="02000000000000000000" pitchFamily="2" charset="0"/>
              </a:rPr>
              <a:t>?</a:t>
            </a:r>
          </a:p>
        </p:txBody>
      </p:sp>
      <p:grpSp>
        <p:nvGrpSpPr>
          <p:cNvPr id="3" name="Group 2">
            <a:extLst>
              <a:ext uri="{FF2B5EF4-FFF2-40B4-BE49-F238E27FC236}">
                <a16:creationId xmlns:a16="http://schemas.microsoft.com/office/drawing/2014/main" id="{78C6A68B-31C7-4510-8D02-31F36C631392}"/>
              </a:ext>
            </a:extLst>
          </p:cNvPr>
          <p:cNvGrpSpPr/>
          <p:nvPr/>
        </p:nvGrpSpPr>
        <p:grpSpPr>
          <a:xfrm>
            <a:off x="9699661" y="1979183"/>
            <a:ext cx="1894040" cy="1809722"/>
            <a:chOff x="9281802" y="1140199"/>
            <a:chExt cx="1334278" cy="1266787"/>
          </a:xfrm>
        </p:grpSpPr>
        <p:sp>
          <p:nvSpPr>
            <p:cNvPr id="2" name="Oval 1">
              <a:extLst>
                <a:ext uri="{FF2B5EF4-FFF2-40B4-BE49-F238E27FC236}">
                  <a16:creationId xmlns:a16="http://schemas.microsoft.com/office/drawing/2014/main" id="{FBAB874D-5E59-4DC1-AACE-D3345BB8AA1B}"/>
                </a:ext>
              </a:extLst>
            </p:cNvPr>
            <p:cNvSpPr/>
            <p:nvPr/>
          </p:nvSpPr>
          <p:spPr>
            <a:xfrm>
              <a:off x="9281802" y="1140199"/>
              <a:ext cx="1334278" cy="1266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24F2FCF6-BA72-49FF-BBCF-4F74B003325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9870" y="1263529"/>
              <a:ext cx="958141" cy="898760"/>
            </a:xfrm>
            <a:prstGeom prst="rect">
              <a:avLst/>
            </a:prstGeom>
          </p:spPr>
        </p:pic>
      </p:grpSp>
    </p:spTree>
    <p:extLst>
      <p:ext uri="{BB962C8B-B14F-4D97-AF65-F5344CB8AC3E}">
        <p14:creationId xmlns:p14="http://schemas.microsoft.com/office/powerpoint/2010/main" val="106899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99171"/>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latin typeface="Calibri"/>
                <a:ea typeface="Calibri"/>
                <a:cs typeface="Calibri"/>
                <a:sym typeface="Calibri"/>
              </a:rPr>
              <a:t>Dataset Summary</a:t>
            </a:r>
          </a:p>
          <a:p>
            <a:pPr marL="0" marR="0" lvl="0" indent="0" algn="l" rtl="0">
              <a:spcBef>
                <a:spcPts val="0"/>
              </a:spcBef>
              <a:spcAft>
                <a:spcPts val="0"/>
              </a:spcAft>
              <a:buNone/>
            </a:pPr>
            <a:r>
              <a:rPr lang="en-US" b="1" dirty="0">
                <a:solidFill>
                  <a:srgbClr val="404040"/>
                </a:solidFill>
              </a:rPr>
              <a:t>1) World Health Statistics	2) Socio-Economic Factors</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3</a:t>
            </a:r>
            <a:endParaRPr sz="3200" b="1" dirty="0">
              <a:solidFill>
                <a:schemeClr val="lt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sp>
        <p:nvSpPr>
          <p:cNvPr id="68" name="Google Shape;156;gc768a9f218_2_581">
            <a:extLst>
              <a:ext uri="{FF2B5EF4-FFF2-40B4-BE49-F238E27FC236}">
                <a16:creationId xmlns:a16="http://schemas.microsoft.com/office/drawing/2014/main" id="{65B716B4-A781-47B3-B733-EED5CEE5AE7B}"/>
              </a:ext>
            </a:extLst>
          </p:cNvPr>
          <p:cNvSpPr/>
          <p:nvPr/>
        </p:nvSpPr>
        <p:spPr>
          <a:xfrm>
            <a:off x="755181" y="1647357"/>
            <a:ext cx="208800" cy="210000"/>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157;gc768a9f218_2_581">
            <a:extLst>
              <a:ext uri="{FF2B5EF4-FFF2-40B4-BE49-F238E27FC236}">
                <a16:creationId xmlns:a16="http://schemas.microsoft.com/office/drawing/2014/main" id="{454D5214-45D3-49A3-BD5B-FEC783CC1B37}"/>
              </a:ext>
            </a:extLst>
          </p:cNvPr>
          <p:cNvSpPr txBox="1"/>
          <p:nvPr/>
        </p:nvSpPr>
        <p:spPr>
          <a:xfrm>
            <a:off x="985814" y="1571440"/>
            <a:ext cx="5529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262626"/>
                </a:solidFill>
                <a:latin typeface="Calibri"/>
                <a:ea typeface="Calibri"/>
                <a:cs typeface="Calibri"/>
                <a:sym typeface="Calibri"/>
              </a:rPr>
              <a:t>Data Source: Kaggle</a:t>
            </a:r>
            <a:endParaRPr dirty="0"/>
          </a:p>
        </p:txBody>
      </p:sp>
      <p:sp>
        <p:nvSpPr>
          <p:cNvPr id="70" name="Google Shape;158;gc768a9f218_2_581">
            <a:extLst>
              <a:ext uri="{FF2B5EF4-FFF2-40B4-BE49-F238E27FC236}">
                <a16:creationId xmlns:a16="http://schemas.microsoft.com/office/drawing/2014/main" id="{95EAAEA0-898C-4BEE-9E7F-528A744D13E5}"/>
              </a:ext>
            </a:extLst>
          </p:cNvPr>
          <p:cNvSpPr txBox="1"/>
          <p:nvPr/>
        </p:nvSpPr>
        <p:spPr>
          <a:xfrm>
            <a:off x="985814" y="3023179"/>
            <a:ext cx="2648891"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rgbClr val="404040"/>
                </a:solidFill>
                <a:latin typeface="Calibri"/>
                <a:ea typeface="Calibri"/>
                <a:cs typeface="Calibri"/>
                <a:sym typeface="Calibri"/>
              </a:rPr>
              <a:t>Independent variables (X)</a:t>
            </a:r>
          </a:p>
        </p:txBody>
      </p:sp>
      <p:grpSp>
        <p:nvGrpSpPr>
          <p:cNvPr id="38" name="Group 37">
            <a:extLst>
              <a:ext uri="{FF2B5EF4-FFF2-40B4-BE49-F238E27FC236}">
                <a16:creationId xmlns:a16="http://schemas.microsoft.com/office/drawing/2014/main" id="{0D5A444E-76EA-4219-814A-235AB57D4E37}"/>
              </a:ext>
            </a:extLst>
          </p:cNvPr>
          <p:cNvGrpSpPr/>
          <p:nvPr/>
        </p:nvGrpSpPr>
        <p:grpSpPr>
          <a:xfrm>
            <a:off x="6391470" y="2578033"/>
            <a:ext cx="4898572" cy="3361205"/>
            <a:chOff x="6199664" y="2322836"/>
            <a:chExt cx="5760000" cy="3815900"/>
          </a:xfrm>
        </p:grpSpPr>
        <p:sp>
          <p:nvSpPr>
            <p:cNvPr id="39" name="Google Shape;177;gc768a9f218_2_597">
              <a:extLst>
                <a:ext uri="{FF2B5EF4-FFF2-40B4-BE49-F238E27FC236}">
                  <a16:creationId xmlns:a16="http://schemas.microsoft.com/office/drawing/2014/main" id="{7445C025-7216-420F-8359-B06E66CFF33C}"/>
                </a:ext>
              </a:extLst>
            </p:cNvPr>
            <p:cNvSpPr/>
            <p:nvPr/>
          </p:nvSpPr>
          <p:spPr>
            <a:xfrm>
              <a:off x="6199664" y="2746636"/>
              <a:ext cx="5760000" cy="3392100"/>
            </a:xfrm>
            <a:prstGeom prst="rect">
              <a:avLst/>
            </a:prstGeom>
            <a:noFill/>
            <a:ln w="12700" cap="flat" cmpd="sng">
              <a:solidFill>
                <a:srgbClr val="4219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0" name="Google Shape;175;gc768a9f218_2_597">
              <a:extLst>
                <a:ext uri="{FF2B5EF4-FFF2-40B4-BE49-F238E27FC236}">
                  <a16:creationId xmlns:a16="http://schemas.microsoft.com/office/drawing/2014/main" id="{7E583023-C7DD-45E8-82B2-C9E50B90062E}"/>
                </a:ext>
              </a:extLst>
            </p:cNvPr>
            <p:cNvSpPr txBox="1"/>
            <p:nvPr/>
          </p:nvSpPr>
          <p:spPr>
            <a:xfrm>
              <a:off x="6834576" y="2322836"/>
              <a:ext cx="4832612" cy="419248"/>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aid_to_underdeveloped_countries.csv</a:t>
              </a:r>
            </a:p>
          </p:txBody>
        </p:sp>
      </p:grpSp>
      <p:grpSp>
        <p:nvGrpSpPr>
          <p:cNvPr id="45" name="Group 44">
            <a:extLst>
              <a:ext uri="{FF2B5EF4-FFF2-40B4-BE49-F238E27FC236}">
                <a16:creationId xmlns:a16="http://schemas.microsoft.com/office/drawing/2014/main" id="{04DB8020-E3AE-415E-9D7B-A65389FAD5F9}"/>
              </a:ext>
            </a:extLst>
          </p:cNvPr>
          <p:cNvGrpSpPr/>
          <p:nvPr/>
        </p:nvGrpSpPr>
        <p:grpSpPr>
          <a:xfrm>
            <a:off x="859581" y="2305044"/>
            <a:ext cx="5088517" cy="3634194"/>
            <a:chOff x="6199664" y="2012918"/>
            <a:chExt cx="5760000" cy="4125818"/>
          </a:xfrm>
        </p:grpSpPr>
        <p:sp>
          <p:nvSpPr>
            <p:cNvPr id="46" name="Google Shape;177;gc768a9f218_2_597">
              <a:extLst>
                <a:ext uri="{FF2B5EF4-FFF2-40B4-BE49-F238E27FC236}">
                  <a16:creationId xmlns:a16="http://schemas.microsoft.com/office/drawing/2014/main" id="{C7470998-0A6C-4199-9E1A-21F8CB192368}"/>
                </a:ext>
              </a:extLst>
            </p:cNvPr>
            <p:cNvSpPr/>
            <p:nvPr/>
          </p:nvSpPr>
          <p:spPr>
            <a:xfrm>
              <a:off x="6199664" y="2746636"/>
              <a:ext cx="5760000" cy="3392100"/>
            </a:xfrm>
            <a:prstGeom prst="rect">
              <a:avLst/>
            </a:prstGeom>
            <a:noFill/>
            <a:ln w="12700" cap="flat" cmpd="sng">
              <a:solidFill>
                <a:srgbClr val="4219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7" name="Google Shape;175;gc768a9f218_2_597">
              <a:extLst>
                <a:ext uri="{FF2B5EF4-FFF2-40B4-BE49-F238E27FC236}">
                  <a16:creationId xmlns:a16="http://schemas.microsoft.com/office/drawing/2014/main" id="{366E159E-1F2B-4493-A39F-7B76561B816C}"/>
                </a:ext>
              </a:extLst>
            </p:cNvPr>
            <p:cNvSpPr txBox="1"/>
            <p:nvPr/>
          </p:nvSpPr>
          <p:spPr>
            <a:xfrm>
              <a:off x="6871816" y="2012918"/>
              <a:ext cx="4203081" cy="733718"/>
            </a:xfrm>
            <a:prstGeom prst="rect">
              <a:avLst/>
            </a:prstGeom>
            <a:solidFill>
              <a:schemeClr val="accent1">
                <a:lumMod val="75000"/>
              </a:schemeClr>
            </a:solidFill>
            <a:ln>
              <a:solidFill>
                <a:schemeClr val="accent1">
                  <a:lumMod val="75000"/>
                </a:schemeClr>
              </a:solid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world_health_statistics.csv</a:t>
              </a:r>
            </a:p>
            <a:p>
              <a:pPr marL="285750" marR="0" lvl="0" indent="-285750" rtl="0">
                <a:spcBef>
                  <a:spcPts val="0"/>
                </a:spcBef>
                <a:spcAft>
                  <a:spcPts val="0"/>
                </a:spcAft>
                <a:buFont typeface="Arial" panose="020B0604020202020204" pitchFamily="34" charset="0"/>
                <a:buChar char="•"/>
              </a:pPr>
              <a:r>
                <a:rPr lang="en-US" sz="1800" b="1" dirty="0">
                  <a:solidFill>
                    <a:schemeClr val="lt1"/>
                  </a:solidFill>
                  <a:latin typeface="Calibri"/>
                  <a:ea typeface="Calibri"/>
                  <a:cs typeface="Calibri"/>
                  <a:sym typeface="Calibri"/>
                </a:rPr>
                <a:t>US_health_disbursement.csv</a:t>
              </a:r>
            </a:p>
          </p:txBody>
        </p:sp>
      </p:grpSp>
      <p:sp>
        <p:nvSpPr>
          <p:cNvPr id="48" name="Google Shape;158;gc768a9f218_2_581">
            <a:extLst>
              <a:ext uri="{FF2B5EF4-FFF2-40B4-BE49-F238E27FC236}">
                <a16:creationId xmlns:a16="http://schemas.microsoft.com/office/drawing/2014/main" id="{309AB454-8C63-47D0-9C76-FA6B3B760CC7}"/>
              </a:ext>
            </a:extLst>
          </p:cNvPr>
          <p:cNvSpPr txBox="1"/>
          <p:nvPr/>
        </p:nvSpPr>
        <p:spPr>
          <a:xfrm>
            <a:off x="985814" y="4474148"/>
            <a:ext cx="2648891"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rgbClr val="404040"/>
                </a:solidFill>
                <a:latin typeface="Calibri"/>
                <a:ea typeface="Calibri"/>
                <a:cs typeface="Calibri"/>
                <a:sym typeface="Calibri"/>
              </a:rPr>
              <a:t>Dependent Variables(Y)</a:t>
            </a:r>
            <a:endParaRPr lang="en-US" sz="1800" b="1" dirty="0">
              <a:solidFill>
                <a:srgbClr val="404040"/>
              </a:solidFill>
              <a:latin typeface="Calibri"/>
              <a:ea typeface="Calibri"/>
              <a:cs typeface="Calibri"/>
              <a:sym typeface="Calibri"/>
            </a:endParaRPr>
          </a:p>
        </p:txBody>
      </p:sp>
      <p:sp>
        <p:nvSpPr>
          <p:cNvPr id="49" name="Google Shape;158;gc768a9f218_2_581">
            <a:extLst>
              <a:ext uri="{FF2B5EF4-FFF2-40B4-BE49-F238E27FC236}">
                <a16:creationId xmlns:a16="http://schemas.microsoft.com/office/drawing/2014/main" id="{45E2D290-05CC-476E-8779-C4F1DEFBD9C4}"/>
              </a:ext>
            </a:extLst>
          </p:cNvPr>
          <p:cNvSpPr txBox="1"/>
          <p:nvPr/>
        </p:nvSpPr>
        <p:spPr>
          <a:xfrm>
            <a:off x="985814" y="3368078"/>
            <a:ext cx="4822925" cy="107717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rgbClr val="404040"/>
                </a:solidFill>
                <a:latin typeface="Calibri"/>
                <a:ea typeface="Calibri"/>
                <a:cs typeface="Calibri"/>
                <a:sym typeface="Calibri"/>
              </a:rPr>
              <a:t>cancer, </a:t>
            </a:r>
            <a:r>
              <a:rPr lang="en-US" sz="1600" dirty="0" err="1">
                <a:solidFill>
                  <a:srgbClr val="404040"/>
                </a:solidFill>
                <a:latin typeface="Calibri"/>
                <a:ea typeface="Calibri"/>
                <a:cs typeface="Calibri"/>
                <a:sym typeface="Calibri"/>
              </a:rPr>
              <a:t>air_pollution_death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alchol_abuse</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drinking_water</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hand_wash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fuel_tech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UHC_data_access</a:t>
            </a:r>
            <a:r>
              <a:rPr lang="en-US" sz="1600" dirty="0">
                <a:solidFill>
                  <a:srgbClr val="404040"/>
                </a:solidFill>
                <a:latin typeface="Calibri"/>
                <a:ea typeface="Calibri"/>
                <a:cs typeface="Calibri"/>
                <a:sym typeface="Calibri"/>
              </a:rPr>
              <a:t> , tuberculosis, doctors, poisoning, </a:t>
            </a:r>
            <a:r>
              <a:rPr lang="en-US" sz="1600" dirty="0" err="1">
                <a:solidFill>
                  <a:srgbClr val="404040"/>
                </a:solidFill>
                <a:latin typeface="Calibri"/>
                <a:ea typeface="Calibri"/>
                <a:cs typeface="Calibri"/>
                <a:sym typeface="Calibri"/>
              </a:rPr>
              <a:t>unsafe_wash</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tabacco</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life_expectancy</a:t>
            </a:r>
            <a:r>
              <a:rPr lang="en-US" sz="1600" dirty="0">
                <a:solidFill>
                  <a:srgbClr val="404040"/>
                </a:solidFill>
                <a:latin typeface="Calibri"/>
                <a:ea typeface="Calibri"/>
                <a:cs typeface="Calibri"/>
                <a:sym typeface="Calibri"/>
              </a:rPr>
              <a:t>, population, etc. </a:t>
            </a:r>
          </a:p>
        </p:txBody>
      </p:sp>
      <p:sp>
        <p:nvSpPr>
          <p:cNvPr id="50" name="Google Shape;158;gc768a9f218_2_581">
            <a:extLst>
              <a:ext uri="{FF2B5EF4-FFF2-40B4-BE49-F238E27FC236}">
                <a16:creationId xmlns:a16="http://schemas.microsoft.com/office/drawing/2014/main" id="{E8845A48-05FC-4366-AC16-CEF152D67112}"/>
              </a:ext>
            </a:extLst>
          </p:cNvPr>
          <p:cNvSpPr txBox="1"/>
          <p:nvPr/>
        </p:nvSpPr>
        <p:spPr>
          <a:xfrm>
            <a:off x="985814" y="4848311"/>
            <a:ext cx="3003456" cy="33851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err="1">
                <a:solidFill>
                  <a:srgbClr val="404040"/>
                </a:solidFill>
                <a:latin typeface="Calibri"/>
                <a:ea typeface="Calibri"/>
                <a:cs typeface="Calibri"/>
                <a:sym typeface="Calibri"/>
              </a:rPr>
              <a:t>US_disbursement_health_sector</a:t>
            </a:r>
            <a:endParaRPr lang="en-US" sz="1600" dirty="0">
              <a:solidFill>
                <a:srgbClr val="404040"/>
              </a:solidFill>
              <a:latin typeface="Calibri"/>
              <a:ea typeface="Calibri"/>
              <a:cs typeface="Calibri"/>
              <a:sym typeface="Calibri"/>
            </a:endParaRPr>
          </a:p>
        </p:txBody>
      </p:sp>
      <p:sp>
        <p:nvSpPr>
          <p:cNvPr id="51" name="Google Shape;158;gc768a9f218_2_581">
            <a:extLst>
              <a:ext uri="{FF2B5EF4-FFF2-40B4-BE49-F238E27FC236}">
                <a16:creationId xmlns:a16="http://schemas.microsoft.com/office/drawing/2014/main" id="{AA08756B-1B4E-47D5-BD68-0B0EA2005D27}"/>
              </a:ext>
            </a:extLst>
          </p:cNvPr>
          <p:cNvSpPr txBox="1"/>
          <p:nvPr/>
        </p:nvSpPr>
        <p:spPr>
          <a:xfrm>
            <a:off x="6630402" y="3827837"/>
            <a:ext cx="4822925" cy="83095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rgbClr val="404040"/>
                </a:solidFill>
                <a:latin typeface="Calibri"/>
                <a:ea typeface="Calibri"/>
                <a:cs typeface="Calibri"/>
                <a:sym typeface="Calibri"/>
              </a:rPr>
              <a:t>Country, </a:t>
            </a:r>
            <a:r>
              <a:rPr lang="en-US" sz="1600" dirty="0" err="1">
                <a:solidFill>
                  <a:srgbClr val="404040"/>
                </a:solidFill>
                <a:latin typeface="Calibri"/>
                <a:ea typeface="Calibri"/>
                <a:cs typeface="Calibri"/>
                <a:sym typeface="Calibri"/>
              </a:rPr>
              <a:t>child_mortality</a:t>
            </a:r>
            <a:r>
              <a:rPr lang="en-US" sz="1600" dirty="0">
                <a:solidFill>
                  <a:srgbClr val="404040"/>
                </a:solidFill>
                <a:latin typeface="Calibri"/>
                <a:ea typeface="Calibri"/>
                <a:cs typeface="Calibri"/>
                <a:sym typeface="Calibri"/>
              </a:rPr>
              <a:t>, Exports, Imports, Health,</a:t>
            </a:r>
          </a:p>
          <a:p>
            <a:pPr marR="0" lvl="0" algn="l" rtl="0">
              <a:spcBef>
                <a:spcPts val="0"/>
              </a:spcBef>
              <a:spcAft>
                <a:spcPts val="0"/>
              </a:spcAft>
            </a:pPr>
            <a:r>
              <a:rPr lang="en-US" sz="1600" dirty="0">
                <a:solidFill>
                  <a:srgbClr val="404040"/>
                </a:solidFill>
                <a:latin typeface="Calibri"/>
                <a:ea typeface="Calibri"/>
                <a:cs typeface="Calibri"/>
                <a:sym typeface="Calibri"/>
              </a:rPr>
              <a:t>Income, Inflation, </a:t>
            </a:r>
            <a:r>
              <a:rPr lang="en-US" sz="1600" dirty="0" err="1">
                <a:solidFill>
                  <a:srgbClr val="404040"/>
                </a:solidFill>
                <a:latin typeface="Calibri"/>
                <a:ea typeface="Calibri"/>
                <a:cs typeface="Calibri"/>
                <a:sym typeface="Calibri"/>
              </a:rPr>
              <a:t>Life_expectancy</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Totla</a:t>
            </a:r>
            <a:r>
              <a:rPr lang="en-US" sz="1600" dirty="0">
                <a:solidFill>
                  <a:srgbClr val="404040"/>
                </a:solidFill>
                <a:latin typeface="Calibri"/>
                <a:ea typeface="Calibri"/>
                <a:cs typeface="Calibri"/>
                <a:sym typeface="Calibri"/>
              </a:rPr>
              <a:t>_ fertility, </a:t>
            </a:r>
            <a:r>
              <a:rPr lang="en-US" sz="1600" dirty="0" err="1">
                <a:solidFill>
                  <a:srgbClr val="404040"/>
                </a:solidFill>
                <a:latin typeface="Calibri"/>
                <a:ea typeface="Calibri"/>
                <a:cs typeface="Calibri"/>
                <a:sym typeface="Calibri"/>
              </a:rPr>
              <a:t>gdp</a:t>
            </a:r>
            <a:endParaRPr lang="en-US" sz="1600" dirty="0">
              <a:solidFill>
                <a:srgbClr val="404040"/>
              </a:solidFill>
              <a:latin typeface="Calibri"/>
              <a:ea typeface="Calibri"/>
              <a:cs typeface="Calibri"/>
              <a:sym typeface="Calibri"/>
            </a:endParaRPr>
          </a:p>
          <a:p>
            <a:pPr marR="0" lvl="0" algn="l" rtl="0">
              <a:spcBef>
                <a:spcPts val="0"/>
              </a:spcBef>
              <a:spcAft>
                <a:spcPts val="0"/>
              </a:spcAft>
            </a:pPr>
            <a:endParaRPr lang="en-US" sz="1600" dirty="0">
              <a:solidFill>
                <a:srgbClr val="404040"/>
              </a:solidFill>
              <a:latin typeface="Calibri"/>
              <a:ea typeface="Calibri"/>
              <a:cs typeface="Calibri"/>
              <a:sym typeface="Calibri"/>
            </a:endParaRPr>
          </a:p>
        </p:txBody>
      </p:sp>
      <p:sp>
        <p:nvSpPr>
          <p:cNvPr id="52" name="Google Shape;158;gc768a9f218_2_581">
            <a:extLst>
              <a:ext uri="{FF2B5EF4-FFF2-40B4-BE49-F238E27FC236}">
                <a16:creationId xmlns:a16="http://schemas.microsoft.com/office/drawing/2014/main" id="{6F743D21-FC57-4E1C-A889-538C3E957184}"/>
              </a:ext>
            </a:extLst>
          </p:cNvPr>
          <p:cNvSpPr txBox="1"/>
          <p:nvPr/>
        </p:nvSpPr>
        <p:spPr>
          <a:xfrm>
            <a:off x="7137949" y="5314003"/>
            <a:ext cx="4478663"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chemeClr val="accent1">
                    <a:lumMod val="75000"/>
                  </a:schemeClr>
                </a:solidFill>
                <a:latin typeface="Calibri"/>
                <a:ea typeface="Calibri"/>
                <a:cs typeface="Calibri"/>
                <a:sym typeface="Calibri"/>
              </a:rPr>
              <a:t>Can we cluster by its characteristics?</a:t>
            </a:r>
          </a:p>
        </p:txBody>
      </p:sp>
      <p:sp>
        <p:nvSpPr>
          <p:cNvPr id="53" name="Google Shape;319;gded672123d_0_0">
            <a:extLst>
              <a:ext uri="{FF2B5EF4-FFF2-40B4-BE49-F238E27FC236}">
                <a16:creationId xmlns:a16="http://schemas.microsoft.com/office/drawing/2014/main" id="{D423158E-8894-4457-9661-A723A4FC9877}"/>
              </a:ext>
            </a:extLst>
          </p:cNvPr>
          <p:cNvSpPr/>
          <p:nvPr/>
        </p:nvSpPr>
        <p:spPr>
          <a:xfrm>
            <a:off x="6787273" y="5388367"/>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
        <p:nvSpPr>
          <p:cNvPr id="54" name="Google Shape;158;gc768a9f218_2_581">
            <a:extLst>
              <a:ext uri="{FF2B5EF4-FFF2-40B4-BE49-F238E27FC236}">
                <a16:creationId xmlns:a16="http://schemas.microsoft.com/office/drawing/2014/main" id="{885F93E5-5B9D-496D-8F34-23AE67A37CD8}"/>
              </a:ext>
            </a:extLst>
          </p:cNvPr>
          <p:cNvSpPr txBox="1"/>
          <p:nvPr/>
        </p:nvSpPr>
        <p:spPr>
          <a:xfrm>
            <a:off x="1430725" y="5305083"/>
            <a:ext cx="4822925" cy="36929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chemeClr val="accent1">
                    <a:lumMod val="75000"/>
                  </a:schemeClr>
                </a:solidFill>
                <a:latin typeface="Calibri"/>
                <a:ea typeface="Calibri"/>
                <a:cs typeface="Calibri"/>
                <a:sym typeface="Calibri"/>
              </a:rPr>
              <a:t>Can we predict the amount of disbursement?</a:t>
            </a:r>
          </a:p>
        </p:txBody>
      </p:sp>
      <p:sp>
        <p:nvSpPr>
          <p:cNvPr id="55" name="Google Shape;319;gded672123d_0_0">
            <a:extLst>
              <a:ext uri="{FF2B5EF4-FFF2-40B4-BE49-F238E27FC236}">
                <a16:creationId xmlns:a16="http://schemas.microsoft.com/office/drawing/2014/main" id="{059F5370-6035-49D6-88F7-9230AD39E225}"/>
              </a:ext>
            </a:extLst>
          </p:cNvPr>
          <p:cNvSpPr/>
          <p:nvPr/>
        </p:nvSpPr>
        <p:spPr>
          <a:xfrm>
            <a:off x="1082186" y="5382855"/>
            <a:ext cx="275639" cy="231589"/>
          </a:xfrm>
          <a:prstGeom prst="rightArrow">
            <a:avLst>
              <a:gd name="adj1" fmla="val 25624"/>
              <a:gd name="adj2" fmla="val 50000"/>
            </a:avLst>
          </a:prstGeom>
          <a:solidFill>
            <a:srgbClr val="404040"/>
          </a:solidFill>
          <a:ln w="12700" cap="flat" cmpd="sng">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404040"/>
              </a:solidFill>
              <a:latin typeface="Calibri"/>
              <a:ea typeface="Calibri"/>
              <a:cs typeface="Calibri"/>
              <a:sym typeface="Calibri"/>
            </a:endParaRPr>
          </a:p>
        </p:txBody>
      </p:sp>
    </p:spTree>
    <p:extLst>
      <p:ext uri="{BB962C8B-B14F-4D97-AF65-F5344CB8AC3E}">
        <p14:creationId xmlns:p14="http://schemas.microsoft.com/office/powerpoint/2010/main" val="318061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Key Approaches</a:t>
            </a:r>
          </a:p>
          <a:p>
            <a:pPr marL="0" marR="0" lvl="0" indent="0" algn="l" rtl="0">
              <a:spcBef>
                <a:spcPts val="0"/>
              </a:spcBef>
              <a:spcAft>
                <a:spcPts val="0"/>
              </a:spcAft>
              <a:buNone/>
            </a:pPr>
            <a:r>
              <a:rPr lang="en-US" b="1" dirty="0">
                <a:solidFill>
                  <a:srgbClr val="404040"/>
                </a:solidFill>
              </a:rPr>
              <a:t>: Overall process</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4</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grpSp>
        <p:nvGrpSpPr>
          <p:cNvPr id="2" name="Group 1">
            <a:extLst>
              <a:ext uri="{FF2B5EF4-FFF2-40B4-BE49-F238E27FC236}">
                <a16:creationId xmlns:a16="http://schemas.microsoft.com/office/drawing/2014/main" id="{FE3DA614-A607-473C-9CC6-38045F75EB72}"/>
              </a:ext>
            </a:extLst>
          </p:cNvPr>
          <p:cNvGrpSpPr/>
          <p:nvPr/>
        </p:nvGrpSpPr>
        <p:grpSpPr>
          <a:xfrm>
            <a:off x="1067113" y="2873718"/>
            <a:ext cx="10259633" cy="3091175"/>
            <a:chOff x="1197741" y="2276559"/>
            <a:chExt cx="10259633" cy="3091175"/>
          </a:xfrm>
        </p:grpSpPr>
        <p:sp>
          <p:nvSpPr>
            <p:cNvPr id="26" name="직사각형 19">
              <a:extLst>
                <a:ext uri="{FF2B5EF4-FFF2-40B4-BE49-F238E27FC236}">
                  <a16:creationId xmlns:a16="http://schemas.microsoft.com/office/drawing/2014/main" id="{D7B56924-88B6-428D-9098-2EB65CFECEEB}"/>
                </a:ext>
              </a:extLst>
            </p:cNvPr>
            <p:cNvSpPr/>
            <p:nvPr/>
          </p:nvSpPr>
          <p:spPr>
            <a:xfrm>
              <a:off x="3114926" y="3104402"/>
              <a:ext cx="1998906" cy="1531445"/>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ea typeface="Roboto" panose="02000000000000000000" pitchFamily="2" charset="0"/>
                </a:rPr>
                <a:t>Data clean up</a:t>
              </a:r>
              <a:br>
                <a:rPr lang="en-US" altLang="ko-KR" sz="1600" b="1" dirty="0">
                  <a:solidFill>
                    <a:prstClr val="black">
                      <a:lumMod val="65000"/>
                      <a:lumOff val="35000"/>
                    </a:prstClr>
                  </a:solidFill>
                  <a:ea typeface="Roboto" panose="02000000000000000000" pitchFamily="2" charset="0"/>
                </a:rPr>
              </a:br>
              <a:r>
                <a:rPr lang="en-US" altLang="ko-KR" sz="1600" b="1" dirty="0">
                  <a:solidFill>
                    <a:prstClr val="black">
                      <a:lumMod val="65000"/>
                      <a:lumOff val="35000"/>
                    </a:prstClr>
                  </a:solidFill>
                  <a:ea typeface="Roboto" panose="02000000000000000000" pitchFamily="2" charset="0"/>
                </a:rPr>
                <a:t>(Python)</a:t>
              </a:r>
            </a:p>
            <a:p>
              <a:pPr algn="ctr">
                <a:lnSpc>
                  <a:spcPct val="150000"/>
                </a:lnSpc>
              </a:pPr>
              <a:r>
                <a:rPr lang="en-US" altLang="ko-KR" sz="1600" b="1" dirty="0">
                  <a:solidFill>
                    <a:prstClr val="black">
                      <a:lumMod val="65000"/>
                      <a:lumOff val="35000"/>
                    </a:prstClr>
                  </a:solidFill>
                  <a:ea typeface="Roboto" panose="02000000000000000000" pitchFamily="2" charset="0"/>
                </a:rPr>
                <a:t>&amp;</a:t>
              </a:r>
            </a:p>
            <a:p>
              <a:pPr algn="ctr">
                <a:lnSpc>
                  <a:spcPct val="150000"/>
                </a:lnSpc>
              </a:pPr>
              <a:r>
                <a:rPr lang="en-US" altLang="ko-KR" sz="1600" b="1" dirty="0">
                  <a:solidFill>
                    <a:prstClr val="black">
                      <a:lumMod val="65000"/>
                      <a:lumOff val="35000"/>
                    </a:prstClr>
                  </a:solidFill>
                  <a:ea typeface="Roboto" panose="02000000000000000000" pitchFamily="2" charset="0"/>
                </a:rPr>
                <a:t>Exploration</a:t>
              </a:r>
              <a:endParaRPr lang="ko-KR" altLang="en-US" sz="1600" dirty="0">
                <a:solidFill>
                  <a:prstClr val="black">
                    <a:lumMod val="65000"/>
                    <a:lumOff val="35000"/>
                  </a:prstClr>
                </a:solidFill>
              </a:endParaRPr>
            </a:p>
          </p:txBody>
        </p:sp>
        <p:sp>
          <p:nvSpPr>
            <p:cNvPr id="27" name="Freeform 9">
              <a:extLst>
                <a:ext uri="{FF2B5EF4-FFF2-40B4-BE49-F238E27FC236}">
                  <a16:creationId xmlns:a16="http://schemas.microsoft.com/office/drawing/2014/main" id="{C1CC8949-A4B0-4357-A188-F3067F426AC8}"/>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자유형 23">
              <a:extLst>
                <a:ext uri="{FF2B5EF4-FFF2-40B4-BE49-F238E27FC236}">
                  <a16:creationId xmlns:a16="http://schemas.microsoft.com/office/drawing/2014/main" id="{BE81A917-AC2E-4A2D-8B6A-594A28B2A715}"/>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29" name="Freeform 6">
              <a:extLst>
                <a:ext uri="{FF2B5EF4-FFF2-40B4-BE49-F238E27FC236}">
                  <a16:creationId xmlns:a16="http://schemas.microsoft.com/office/drawing/2014/main" id="{4C782C95-FD63-43A6-B8EA-54CB5CF2BF44}"/>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nvGrpSpPr>
            <p:cNvPr id="30" name="그룹 35">
              <a:extLst>
                <a:ext uri="{FF2B5EF4-FFF2-40B4-BE49-F238E27FC236}">
                  <a16:creationId xmlns:a16="http://schemas.microsoft.com/office/drawing/2014/main" id="{61722445-A953-4F07-9912-D777DEB3DDE2}"/>
                </a:ext>
              </a:extLst>
            </p:cNvPr>
            <p:cNvGrpSpPr/>
            <p:nvPr/>
          </p:nvGrpSpPr>
          <p:grpSpPr>
            <a:xfrm flipV="1">
              <a:off x="5386766" y="3920888"/>
              <a:ext cx="2846547" cy="1446846"/>
              <a:chOff x="2031517" y="2753557"/>
              <a:chExt cx="2846547" cy="1446846"/>
            </a:xfrm>
          </p:grpSpPr>
          <p:sp>
            <p:nvSpPr>
              <p:cNvPr id="31" name="타원 36">
                <a:extLst>
                  <a:ext uri="{FF2B5EF4-FFF2-40B4-BE49-F238E27FC236}">
                    <a16:creationId xmlns:a16="http://schemas.microsoft.com/office/drawing/2014/main" id="{5E9324B6-9F7C-40F3-AFA4-F703148196B0}"/>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2" name="오른쪽 대괄호 37">
                <a:extLst>
                  <a:ext uri="{FF2B5EF4-FFF2-40B4-BE49-F238E27FC236}">
                    <a16:creationId xmlns:a16="http://schemas.microsoft.com/office/drawing/2014/main" id="{AEB8263F-195B-413B-ACF6-F423B1E1620A}"/>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grpSp>
        <p:grpSp>
          <p:nvGrpSpPr>
            <p:cNvPr id="33" name="그룹 40">
              <a:extLst>
                <a:ext uri="{FF2B5EF4-FFF2-40B4-BE49-F238E27FC236}">
                  <a16:creationId xmlns:a16="http://schemas.microsoft.com/office/drawing/2014/main" id="{DFF2FA7E-5FA6-492A-88F4-DFDF053255D7}"/>
                </a:ext>
              </a:extLst>
            </p:cNvPr>
            <p:cNvGrpSpPr/>
            <p:nvPr/>
          </p:nvGrpSpPr>
          <p:grpSpPr>
            <a:xfrm>
              <a:off x="8098041" y="2276559"/>
              <a:ext cx="2848723" cy="2622654"/>
              <a:chOff x="7874103" y="2461911"/>
              <a:chExt cx="2848723" cy="2622654"/>
            </a:xfrm>
          </p:grpSpPr>
          <p:grpSp>
            <p:nvGrpSpPr>
              <p:cNvPr id="34" name="그룹 41">
                <a:extLst>
                  <a:ext uri="{FF2B5EF4-FFF2-40B4-BE49-F238E27FC236}">
                    <a16:creationId xmlns:a16="http://schemas.microsoft.com/office/drawing/2014/main" id="{37B0505A-E421-43AB-B561-2EF7541EBB0D}"/>
                  </a:ext>
                </a:extLst>
              </p:cNvPr>
              <p:cNvGrpSpPr/>
              <p:nvPr/>
            </p:nvGrpSpPr>
            <p:grpSpPr>
              <a:xfrm>
                <a:off x="7874103" y="2461911"/>
                <a:ext cx="2846547" cy="1446846"/>
                <a:chOff x="7361229" y="2765671"/>
                <a:chExt cx="2846547" cy="1446846"/>
              </a:xfrm>
            </p:grpSpPr>
            <p:sp>
              <p:nvSpPr>
                <p:cNvPr id="36" name="타원 43">
                  <a:extLst>
                    <a:ext uri="{FF2B5EF4-FFF2-40B4-BE49-F238E27FC236}">
                      <a16:creationId xmlns:a16="http://schemas.microsoft.com/office/drawing/2014/main" id="{BD4EF1FC-6A61-4167-AC35-01C911AD06DF}"/>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7" name="오른쪽 대괄호 44">
                  <a:extLst>
                    <a:ext uri="{FF2B5EF4-FFF2-40B4-BE49-F238E27FC236}">
                      <a16:creationId xmlns:a16="http://schemas.microsoft.com/office/drawing/2014/main" id="{C61C85AC-7BC1-49FD-8050-37BE8EFD66FE}"/>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grpSp>
          <p:cxnSp>
            <p:nvCxnSpPr>
              <p:cNvPr id="35" name="직선 화살표 연결선 42">
                <a:extLst>
                  <a:ext uri="{FF2B5EF4-FFF2-40B4-BE49-F238E27FC236}">
                    <a16:creationId xmlns:a16="http://schemas.microsoft.com/office/drawing/2014/main" id="{4BB4DC77-6B55-4F5B-8865-07ECDC626C82}"/>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직사각형 45">
              <a:extLst>
                <a:ext uri="{FF2B5EF4-FFF2-40B4-BE49-F238E27FC236}">
                  <a16:creationId xmlns:a16="http://schemas.microsoft.com/office/drawing/2014/main" id="{930CA63F-4709-40D4-8F50-CFF9018381E5}"/>
                </a:ext>
              </a:extLst>
            </p:cNvPr>
            <p:cNvSpPr/>
            <p:nvPr/>
          </p:nvSpPr>
          <p:spPr>
            <a:xfrm>
              <a:off x="10431802" y="5008948"/>
              <a:ext cx="1025572" cy="358786"/>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Website</a:t>
              </a:r>
              <a:endParaRPr lang="ko-KR" altLang="en-US" sz="1400" b="1" dirty="0">
                <a:solidFill>
                  <a:prstClr val="white"/>
                </a:solidFill>
              </a:endParaRPr>
            </a:p>
          </p:txBody>
        </p:sp>
        <p:grpSp>
          <p:nvGrpSpPr>
            <p:cNvPr id="42" name="그룹 46">
              <a:extLst>
                <a:ext uri="{FF2B5EF4-FFF2-40B4-BE49-F238E27FC236}">
                  <a16:creationId xmlns:a16="http://schemas.microsoft.com/office/drawing/2014/main" id="{0726A00B-89AF-46FE-8E4A-66BF889795AE}"/>
                </a:ext>
              </a:extLst>
            </p:cNvPr>
            <p:cNvGrpSpPr/>
            <p:nvPr/>
          </p:nvGrpSpPr>
          <p:grpSpPr>
            <a:xfrm>
              <a:off x="1197741" y="2276559"/>
              <a:ext cx="4279817" cy="1506047"/>
              <a:chOff x="973803" y="2461911"/>
              <a:chExt cx="4279817" cy="1506047"/>
            </a:xfrm>
          </p:grpSpPr>
          <p:sp>
            <p:nvSpPr>
              <p:cNvPr id="43" name="오른쪽 대괄호 47">
                <a:extLst>
                  <a:ext uri="{FF2B5EF4-FFF2-40B4-BE49-F238E27FC236}">
                    <a16:creationId xmlns:a16="http://schemas.microsoft.com/office/drawing/2014/main" id="{62A80900-FAF6-49D6-8429-67166F585354}"/>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sp>
            <p:nvSpPr>
              <p:cNvPr id="44" name="직사각형 48">
                <a:extLst>
                  <a:ext uri="{FF2B5EF4-FFF2-40B4-BE49-F238E27FC236}">
                    <a16:creationId xmlns:a16="http://schemas.microsoft.com/office/drawing/2014/main" id="{1A60A26E-A877-4103-AE02-DAFEA16E3F30}"/>
                  </a:ext>
                </a:extLst>
              </p:cNvPr>
              <p:cNvSpPr/>
              <p:nvPr/>
            </p:nvSpPr>
            <p:spPr>
              <a:xfrm>
                <a:off x="973803" y="3609172"/>
                <a:ext cx="1025572" cy="358786"/>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START</a:t>
                </a:r>
                <a:endParaRPr lang="ko-KR" altLang="en-US" sz="1400" b="1" dirty="0">
                  <a:solidFill>
                    <a:prstClr val="white"/>
                  </a:solidFill>
                </a:endParaRPr>
              </a:p>
            </p:txBody>
          </p:sp>
          <p:cxnSp>
            <p:nvCxnSpPr>
              <p:cNvPr id="56" name="직선 화살표 연결선 49">
                <a:extLst>
                  <a:ext uri="{FF2B5EF4-FFF2-40B4-BE49-F238E27FC236}">
                    <a16:creationId xmlns:a16="http://schemas.microsoft.com/office/drawing/2014/main" id="{FE61D154-202D-48AE-B826-DC9572EA55DC}"/>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7" name="직사각형 19">
              <a:extLst>
                <a:ext uri="{FF2B5EF4-FFF2-40B4-BE49-F238E27FC236}">
                  <a16:creationId xmlns:a16="http://schemas.microsoft.com/office/drawing/2014/main" id="{8A2F2A94-C3E0-40AC-887D-120EAB24D783}"/>
                </a:ext>
              </a:extLst>
            </p:cNvPr>
            <p:cNvSpPr/>
            <p:nvPr/>
          </p:nvSpPr>
          <p:spPr>
            <a:xfrm>
              <a:off x="5860269" y="3152548"/>
              <a:ext cx="2450930" cy="1162113"/>
            </a:xfrm>
            <a:prstGeom prst="rect">
              <a:avLst/>
            </a:prstGeom>
          </p:spPr>
          <p:txBody>
            <a:bodyPr wrap="square">
              <a:spAutoFit/>
            </a:bodyPr>
            <a:lstStyle/>
            <a:p>
              <a:pPr>
                <a:lnSpc>
                  <a:spcPct val="150000"/>
                </a:lnSpc>
              </a:pPr>
              <a:r>
                <a:rPr lang="en-US" altLang="ko-KR" sz="1600" b="1" dirty="0">
                  <a:solidFill>
                    <a:prstClr val="black">
                      <a:lumMod val="65000"/>
                      <a:lumOff val="35000"/>
                    </a:prstClr>
                  </a:solidFill>
                  <a:ea typeface="Roboto" panose="02000000000000000000" pitchFamily="2" charset="0"/>
                </a:rPr>
                <a:t>Multi-linear regression</a:t>
              </a:r>
            </a:p>
            <a:p>
              <a:pPr>
                <a:lnSpc>
                  <a:spcPct val="150000"/>
                </a:lnSpc>
              </a:pPr>
              <a:r>
                <a:rPr lang="en-US" altLang="ko-KR" sz="1600" b="1" dirty="0">
                  <a:solidFill>
                    <a:prstClr val="black">
                      <a:lumMod val="65000"/>
                      <a:lumOff val="35000"/>
                    </a:prstClr>
                  </a:solidFill>
                  <a:ea typeface="Roboto" panose="02000000000000000000" pitchFamily="2" charset="0"/>
                </a:rPr>
                <a:t>K-means</a:t>
              </a:r>
            </a:p>
            <a:p>
              <a:pPr>
                <a:lnSpc>
                  <a:spcPct val="150000"/>
                </a:lnSpc>
              </a:pPr>
              <a:r>
                <a:rPr lang="en-US" altLang="ko-KR" sz="1600" b="1" dirty="0">
                  <a:solidFill>
                    <a:prstClr val="black">
                      <a:lumMod val="65000"/>
                      <a:lumOff val="35000"/>
                    </a:prstClr>
                  </a:solidFill>
                  <a:ea typeface="Roboto" panose="02000000000000000000" pitchFamily="2" charset="0"/>
                </a:rPr>
                <a:t>Hierarchical Clustering</a:t>
              </a:r>
            </a:p>
          </p:txBody>
        </p:sp>
        <p:sp>
          <p:nvSpPr>
            <p:cNvPr id="58" name="직사각형 19">
              <a:extLst>
                <a:ext uri="{FF2B5EF4-FFF2-40B4-BE49-F238E27FC236}">
                  <a16:creationId xmlns:a16="http://schemas.microsoft.com/office/drawing/2014/main" id="{06160775-4FDC-454E-BB71-C30A2CA18899}"/>
                </a:ext>
              </a:extLst>
            </p:cNvPr>
            <p:cNvSpPr/>
            <p:nvPr/>
          </p:nvSpPr>
          <p:spPr>
            <a:xfrm>
              <a:off x="8616024" y="3096548"/>
              <a:ext cx="1998906" cy="1162113"/>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ea typeface="Roboto" panose="02000000000000000000" pitchFamily="2" charset="0"/>
                </a:rPr>
                <a:t>HTML/CSS</a:t>
              </a:r>
            </a:p>
            <a:p>
              <a:pPr algn="ctr">
                <a:lnSpc>
                  <a:spcPct val="150000"/>
                </a:lnSpc>
              </a:pPr>
              <a:r>
                <a:rPr lang="en-US" altLang="ko-KR" sz="1600" b="1" dirty="0">
                  <a:solidFill>
                    <a:prstClr val="black">
                      <a:lumMod val="65000"/>
                      <a:lumOff val="35000"/>
                    </a:prstClr>
                  </a:solidFill>
                  <a:ea typeface="Roboto" panose="02000000000000000000" pitchFamily="2" charset="0"/>
                </a:rPr>
                <a:t>&amp;</a:t>
              </a:r>
            </a:p>
            <a:p>
              <a:pPr algn="ctr">
                <a:lnSpc>
                  <a:spcPct val="150000"/>
                </a:lnSpc>
              </a:pPr>
              <a:r>
                <a:rPr lang="en-US" altLang="ko-KR" sz="1600" b="1" dirty="0">
                  <a:solidFill>
                    <a:prstClr val="black">
                      <a:lumMod val="65000"/>
                      <a:lumOff val="35000"/>
                    </a:prstClr>
                  </a:solidFill>
                  <a:ea typeface="Roboto" panose="02000000000000000000" pitchFamily="2" charset="0"/>
                </a:rPr>
                <a:t>Tableau</a:t>
              </a:r>
              <a:endParaRPr lang="ko-KR" altLang="en-US" sz="1600" dirty="0">
                <a:solidFill>
                  <a:prstClr val="black">
                    <a:lumMod val="65000"/>
                    <a:lumOff val="35000"/>
                  </a:prstClr>
                </a:solidFill>
              </a:endParaRPr>
            </a:p>
          </p:txBody>
        </p:sp>
      </p:grpSp>
      <p:sp>
        <p:nvSpPr>
          <p:cNvPr id="59" name="직사각형 48">
            <a:extLst>
              <a:ext uri="{FF2B5EF4-FFF2-40B4-BE49-F238E27FC236}">
                <a16:creationId xmlns:a16="http://schemas.microsoft.com/office/drawing/2014/main" id="{41A579C1-6C79-4AA1-B10C-74D6CC3C6FB3}"/>
              </a:ext>
            </a:extLst>
          </p:cNvPr>
          <p:cNvSpPr/>
          <p:nvPr/>
        </p:nvSpPr>
        <p:spPr>
          <a:xfrm>
            <a:off x="3470963" y="2104938"/>
            <a:ext cx="1110367"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Data Load</a:t>
            </a:r>
            <a:endParaRPr lang="ko-KR" altLang="en-US" sz="1400" b="1" dirty="0">
              <a:solidFill>
                <a:prstClr val="white"/>
              </a:solidFill>
            </a:endParaRPr>
          </a:p>
        </p:txBody>
      </p:sp>
      <p:sp>
        <p:nvSpPr>
          <p:cNvPr id="60" name="직사각형 48">
            <a:extLst>
              <a:ext uri="{FF2B5EF4-FFF2-40B4-BE49-F238E27FC236}">
                <a16:creationId xmlns:a16="http://schemas.microsoft.com/office/drawing/2014/main" id="{E3DC6876-B867-444D-8EE4-AEC8D7B21C6D}"/>
              </a:ext>
            </a:extLst>
          </p:cNvPr>
          <p:cNvSpPr/>
          <p:nvPr/>
        </p:nvSpPr>
        <p:spPr>
          <a:xfrm>
            <a:off x="5959846" y="2110123"/>
            <a:ext cx="1481406"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Build ML models</a:t>
            </a:r>
            <a:endParaRPr lang="ko-KR" altLang="en-US" sz="1400" b="1" dirty="0">
              <a:solidFill>
                <a:prstClr val="white"/>
              </a:solidFill>
            </a:endParaRPr>
          </a:p>
        </p:txBody>
      </p:sp>
      <p:sp>
        <p:nvSpPr>
          <p:cNvPr id="61" name="직사각형 48">
            <a:extLst>
              <a:ext uri="{FF2B5EF4-FFF2-40B4-BE49-F238E27FC236}">
                <a16:creationId xmlns:a16="http://schemas.microsoft.com/office/drawing/2014/main" id="{BD8849AE-CCAA-4BF9-BD1D-4F23A006F54B}"/>
              </a:ext>
            </a:extLst>
          </p:cNvPr>
          <p:cNvSpPr/>
          <p:nvPr/>
        </p:nvSpPr>
        <p:spPr>
          <a:xfrm>
            <a:off x="8744146" y="2104938"/>
            <a:ext cx="1481406" cy="358786"/>
          </a:xfrm>
          <a:prstGeom prst="rect">
            <a:avLst/>
          </a:prstGeom>
          <a:solidFill>
            <a:srgbClr val="40404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prstClr val="white"/>
                </a:solidFill>
                <a:ea typeface="Roboto" panose="02000000000000000000" pitchFamily="2" charset="0"/>
              </a:rPr>
              <a:t>Web application</a:t>
            </a:r>
            <a:endParaRPr lang="ko-KR" altLang="en-US" sz="1400" b="1" dirty="0">
              <a:solidFill>
                <a:prstClr val="white"/>
              </a:solidFill>
            </a:endParaRPr>
          </a:p>
        </p:txBody>
      </p:sp>
    </p:spTree>
    <p:extLst>
      <p:ext uri="{BB962C8B-B14F-4D97-AF65-F5344CB8AC3E}">
        <p14:creationId xmlns:p14="http://schemas.microsoft.com/office/powerpoint/2010/main" val="32760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1"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alibri"/>
              <a:cs typeface="Calibri"/>
              <a:sym typeface="Calibri"/>
            </a:endParaRPr>
          </a:p>
        </p:txBody>
      </p:sp>
      <p:sp>
        <p:nvSpPr>
          <p:cNvPr id="145" name="Google Shape;145;gdedb7a5c26_0_0"/>
          <p:cNvSpPr txBox="1"/>
          <p:nvPr/>
        </p:nvSpPr>
        <p:spPr>
          <a:xfrm>
            <a:off x="1141126" y="309243"/>
            <a:ext cx="9505554" cy="738623"/>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ea typeface="Calibri"/>
                <a:cs typeface="Calibri"/>
                <a:sym typeface="Calibri"/>
              </a:rPr>
              <a:t>Machine Learning Models</a:t>
            </a:r>
          </a:p>
          <a:p>
            <a:pPr marL="0" marR="0" lvl="0" indent="0" algn="l" rtl="0">
              <a:spcBef>
                <a:spcPts val="0"/>
              </a:spcBef>
              <a:spcAft>
                <a:spcPts val="0"/>
              </a:spcAft>
              <a:buNone/>
            </a:pPr>
            <a:r>
              <a:rPr lang="en-US" b="1" dirty="0">
                <a:solidFill>
                  <a:srgbClr val="404040"/>
                </a:solidFill>
              </a:rPr>
              <a:t>1) multi-linear regression</a:t>
            </a:r>
          </a:p>
        </p:txBody>
      </p:sp>
      <p:sp>
        <p:nvSpPr>
          <p:cNvPr id="167" name="Google Shape;167;gdedb7a5c26_0_0"/>
          <p:cNvSpPr txBox="1"/>
          <p:nvPr/>
        </p:nvSpPr>
        <p:spPr>
          <a:xfrm>
            <a:off x="368575" y="450075"/>
            <a:ext cx="5145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ea typeface="Calibri"/>
                <a:cs typeface="Calibri"/>
                <a:sym typeface="Calibri"/>
              </a:rPr>
              <a:t>5</a:t>
            </a:r>
            <a:endParaRPr sz="3200" b="1" dirty="0">
              <a:solidFill>
                <a:schemeClr val="lt1"/>
              </a:solidFill>
              <a:ea typeface="Calibri"/>
              <a:cs typeface="Calibri"/>
              <a:sym typeface="Calibri"/>
            </a:endParaRPr>
          </a:p>
        </p:txBody>
      </p:sp>
      <p:grpSp>
        <p:nvGrpSpPr>
          <p:cNvPr id="19" name="Group 18">
            <a:extLst>
              <a:ext uri="{FF2B5EF4-FFF2-40B4-BE49-F238E27FC236}">
                <a16:creationId xmlns:a16="http://schemas.microsoft.com/office/drawing/2014/main" id="{1D35B9A9-7CA0-4054-89AC-9D967FF4A554}"/>
              </a:ext>
            </a:extLst>
          </p:cNvPr>
          <p:cNvGrpSpPr/>
          <p:nvPr/>
        </p:nvGrpSpPr>
        <p:grpSpPr>
          <a:xfrm>
            <a:off x="11041307" y="319070"/>
            <a:ext cx="762828" cy="783502"/>
            <a:chOff x="11041307" y="319070"/>
            <a:chExt cx="762828" cy="783502"/>
          </a:xfrm>
        </p:grpSpPr>
        <p:sp>
          <p:nvSpPr>
            <p:cNvPr id="22" name="Oval 21">
              <a:extLst>
                <a:ext uri="{FF2B5EF4-FFF2-40B4-BE49-F238E27FC236}">
                  <a16:creationId xmlns:a16="http://schemas.microsoft.com/office/drawing/2014/main" id="{50BE9775-6427-4083-B3EE-6ECA7061B4D8}"/>
                </a:ext>
              </a:extLst>
            </p:cNvPr>
            <p:cNvSpPr/>
            <p:nvPr/>
          </p:nvSpPr>
          <p:spPr>
            <a:xfrm>
              <a:off x="11041307" y="319070"/>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oogle Shape;88;p1" descr="A picture containing text, vector graphics&#10;&#10;Description automatically generated">
              <a:extLst>
                <a:ext uri="{FF2B5EF4-FFF2-40B4-BE49-F238E27FC236}">
                  <a16:creationId xmlns:a16="http://schemas.microsoft.com/office/drawing/2014/main" id="{9A83ABB7-06A2-441A-B878-AC17141D2F31}"/>
                </a:ext>
              </a:extLst>
            </p:cNvPr>
            <p:cNvPicPr preferRelativeResize="0"/>
            <p:nvPr/>
          </p:nvPicPr>
          <p:blipFill rotWithShape="1">
            <a:blip r:embed="rId4">
              <a:alphaModFix/>
            </a:blip>
            <a:srcRect l="27254" t="5694" r="22057" b="60278"/>
            <a:stretch/>
          </p:blipFill>
          <p:spPr>
            <a:xfrm>
              <a:off x="11126983" y="351677"/>
              <a:ext cx="650910" cy="683398"/>
            </a:xfrm>
            <a:prstGeom prst="rect">
              <a:avLst/>
            </a:prstGeom>
            <a:noFill/>
            <a:ln>
              <a:noFill/>
            </a:ln>
          </p:spPr>
        </p:pic>
      </p:grpSp>
      <p:cxnSp>
        <p:nvCxnSpPr>
          <p:cNvPr id="63" name="Google Shape;182;gdedb7a5c26_0_29">
            <a:extLst>
              <a:ext uri="{FF2B5EF4-FFF2-40B4-BE49-F238E27FC236}">
                <a16:creationId xmlns:a16="http://schemas.microsoft.com/office/drawing/2014/main" id="{8D21E5C1-58CF-47E7-BCDA-F106DF48A4C7}"/>
              </a:ext>
            </a:extLst>
          </p:cNvPr>
          <p:cNvCxnSpPr>
            <a:cxnSpLocks/>
          </p:cNvCxnSpPr>
          <p:nvPr/>
        </p:nvCxnSpPr>
        <p:spPr>
          <a:xfrm flipV="1">
            <a:off x="5893903" y="1505203"/>
            <a:ext cx="0" cy="4921845"/>
          </a:xfrm>
          <a:prstGeom prst="straightConnector1">
            <a:avLst/>
          </a:prstGeom>
          <a:noFill/>
          <a:ln w="9525" cap="flat" cmpd="sng">
            <a:solidFill>
              <a:srgbClr val="3A3838"/>
            </a:solidFill>
            <a:prstDash val="dash"/>
            <a:miter lim="800000"/>
            <a:headEnd type="none" w="sm" len="sm"/>
            <a:tailEnd type="none" w="sm" len="sm"/>
          </a:ln>
        </p:spPr>
      </p:cxnSp>
      <p:sp>
        <p:nvSpPr>
          <p:cNvPr id="99" name="Google Shape;158;gc768a9f218_2_581">
            <a:extLst>
              <a:ext uri="{FF2B5EF4-FFF2-40B4-BE49-F238E27FC236}">
                <a16:creationId xmlns:a16="http://schemas.microsoft.com/office/drawing/2014/main" id="{49EEA0EF-645C-4118-AC29-4F2D13F7E35C}"/>
              </a:ext>
            </a:extLst>
          </p:cNvPr>
          <p:cNvSpPr txBox="1"/>
          <p:nvPr/>
        </p:nvSpPr>
        <p:spPr>
          <a:xfrm>
            <a:off x="6761803" y="1545238"/>
            <a:ext cx="4521305"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000" b="1" dirty="0">
                <a:solidFill>
                  <a:srgbClr val="404040"/>
                </a:solidFill>
                <a:latin typeface="Calibri"/>
                <a:ea typeface="Calibri"/>
                <a:cs typeface="Calibri"/>
                <a:sym typeface="Calibri"/>
              </a:rPr>
              <a:t>Hurdles and lesson learned</a:t>
            </a:r>
          </a:p>
        </p:txBody>
      </p:sp>
      <p:pic>
        <p:nvPicPr>
          <p:cNvPr id="100" name="Graphic 99" descr="Aspiration with solid fill">
            <a:extLst>
              <a:ext uri="{FF2B5EF4-FFF2-40B4-BE49-F238E27FC236}">
                <a16:creationId xmlns:a16="http://schemas.microsoft.com/office/drawing/2014/main" id="{7635A276-3BE9-4EC2-B730-35B73EE9B5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6006" y="1442072"/>
            <a:ext cx="503235" cy="503235"/>
          </a:xfrm>
          <a:prstGeom prst="rect">
            <a:avLst/>
          </a:prstGeom>
        </p:spPr>
      </p:pic>
      <p:cxnSp>
        <p:nvCxnSpPr>
          <p:cNvPr id="101" name="Straight Connector 100">
            <a:extLst>
              <a:ext uri="{FF2B5EF4-FFF2-40B4-BE49-F238E27FC236}">
                <a16:creationId xmlns:a16="http://schemas.microsoft.com/office/drawing/2014/main" id="{ADE2D3B2-4BED-49EB-910D-7F7EEC98C164}"/>
              </a:ext>
            </a:extLst>
          </p:cNvPr>
          <p:cNvCxnSpPr>
            <a:cxnSpLocks/>
          </p:cNvCxnSpPr>
          <p:nvPr/>
        </p:nvCxnSpPr>
        <p:spPr>
          <a:xfrm>
            <a:off x="6246006" y="2046635"/>
            <a:ext cx="499534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088BFC94-A76B-49FE-9E37-D835FCEC1EAB}"/>
              </a:ext>
            </a:extLst>
          </p:cNvPr>
          <p:cNvPicPr>
            <a:picLocks noChangeAspect="1"/>
          </p:cNvPicPr>
          <p:nvPr/>
        </p:nvPicPr>
        <p:blipFill>
          <a:blip r:embed="rId7"/>
          <a:stretch>
            <a:fillRect/>
          </a:stretch>
        </p:blipFill>
        <p:spPr>
          <a:xfrm>
            <a:off x="753727" y="1471280"/>
            <a:ext cx="4738551" cy="4894372"/>
          </a:xfrm>
          <a:prstGeom prst="rect">
            <a:avLst/>
          </a:prstGeom>
        </p:spPr>
      </p:pic>
      <p:sp>
        <p:nvSpPr>
          <p:cNvPr id="110" name="Google Shape;158;gc768a9f218_2_581">
            <a:extLst>
              <a:ext uri="{FF2B5EF4-FFF2-40B4-BE49-F238E27FC236}">
                <a16:creationId xmlns:a16="http://schemas.microsoft.com/office/drawing/2014/main" id="{71095CAF-6259-49C2-8168-356D1DDBD2D9}"/>
              </a:ext>
            </a:extLst>
          </p:cNvPr>
          <p:cNvSpPr txBox="1"/>
          <p:nvPr/>
        </p:nvSpPr>
        <p:spPr>
          <a:xfrm>
            <a:off x="6246006" y="2097220"/>
            <a:ext cx="4786824" cy="175428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Creating a new dataset</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Dealing with null values</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Low correlations between X and Y</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High p-value and low R-squared</a:t>
            </a:r>
          </a:p>
        </p:txBody>
      </p:sp>
      <p:sp>
        <p:nvSpPr>
          <p:cNvPr id="18" name="Rectangle 17">
            <a:extLst>
              <a:ext uri="{FF2B5EF4-FFF2-40B4-BE49-F238E27FC236}">
                <a16:creationId xmlns:a16="http://schemas.microsoft.com/office/drawing/2014/main" id="{A53F1861-62A2-44F7-8254-2179D9589A64}"/>
              </a:ext>
            </a:extLst>
          </p:cNvPr>
          <p:cNvSpPr/>
          <p:nvPr/>
        </p:nvSpPr>
        <p:spPr>
          <a:xfrm>
            <a:off x="2864345" y="1735494"/>
            <a:ext cx="2472769" cy="121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E5238330-9CF0-478A-B5E9-8EA2896047C8}"/>
              </a:ext>
            </a:extLst>
          </p:cNvPr>
          <p:cNvSpPr/>
          <p:nvPr/>
        </p:nvSpPr>
        <p:spPr>
          <a:xfrm>
            <a:off x="3623231" y="2886717"/>
            <a:ext cx="584876" cy="27303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Google Shape;158;gc768a9f218_2_581">
            <a:extLst>
              <a:ext uri="{FF2B5EF4-FFF2-40B4-BE49-F238E27FC236}">
                <a16:creationId xmlns:a16="http://schemas.microsoft.com/office/drawing/2014/main" id="{4C5F313A-E07F-4EFD-9C9B-842529820031}"/>
              </a:ext>
            </a:extLst>
          </p:cNvPr>
          <p:cNvSpPr txBox="1"/>
          <p:nvPr/>
        </p:nvSpPr>
        <p:spPr>
          <a:xfrm>
            <a:off x="6749241" y="4021633"/>
            <a:ext cx="5054893"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000" b="1" dirty="0">
                <a:solidFill>
                  <a:srgbClr val="404040"/>
                </a:solidFill>
                <a:latin typeface="Calibri"/>
                <a:ea typeface="Calibri"/>
                <a:cs typeface="Calibri"/>
                <a:sym typeface="Calibri"/>
              </a:rPr>
              <a:t>Lesson learned: “too many external factors!”</a:t>
            </a:r>
          </a:p>
        </p:txBody>
      </p:sp>
      <p:cxnSp>
        <p:nvCxnSpPr>
          <p:cNvPr id="115" name="Straight Connector 114">
            <a:extLst>
              <a:ext uri="{FF2B5EF4-FFF2-40B4-BE49-F238E27FC236}">
                <a16:creationId xmlns:a16="http://schemas.microsoft.com/office/drawing/2014/main" id="{B1C77605-4EFC-4B19-90FD-7B52E996E25B}"/>
              </a:ext>
            </a:extLst>
          </p:cNvPr>
          <p:cNvCxnSpPr>
            <a:cxnSpLocks/>
          </p:cNvCxnSpPr>
          <p:nvPr/>
        </p:nvCxnSpPr>
        <p:spPr>
          <a:xfrm>
            <a:off x="6233444" y="4523030"/>
            <a:ext cx="525254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1" name="Graphic 20" descr="Books with solid fill">
            <a:extLst>
              <a:ext uri="{FF2B5EF4-FFF2-40B4-BE49-F238E27FC236}">
                <a16:creationId xmlns:a16="http://schemas.microsoft.com/office/drawing/2014/main" id="{EEFC8BD4-4BF0-45F7-9677-521D20DB2E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006" y="3918466"/>
            <a:ext cx="503235" cy="503235"/>
          </a:xfrm>
          <a:prstGeom prst="rect">
            <a:avLst/>
          </a:prstGeom>
        </p:spPr>
      </p:pic>
      <p:sp>
        <p:nvSpPr>
          <p:cNvPr id="118" name="Google Shape;158;gc768a9f218_2_581">
            <a:extLst>
              <a:ext uri="{FF2B5EF4-FFF2-40B4-BE49-F238E27FC236}">
                <a16:creationId xmlns:a16="http://schemas.microsoft.com/office/drawing/2014/main" id="{7BD6CD63-4D9C-45C2-895D-F963EB67BF41}"/>
              </a:ext>
            </a:extLst>
          </p:cNvPr>
          <p:cNvSpPr txBox="1"/>
          <p:nvPr/>
        </p:nvSpPr>
        <p:spPr>
          <a:xfrm>
            <a:off x="6246006" y="4577736"/>
            <a:ext cx="5437729" cy="1754286"/>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US" dirty="0">
                <a:solidFill>
                  <a:srgbClr val="404040"/>
                </a:solidFill>
                <a:latin typeface="Calibri"/>
                <a:ea typeface="Calibri"/>
                <a:cs typeface="Calibri"/>
                <a:sym typeface="Calibri"/>
              </a:rPr>
              <a:t>Countries often provide foreign aid …</a:t>
            </a:r>
          </a:p>
          <a:p>
            <a:pPr marL="285750" marR="0" lvl="0" indent="-28575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 to enhance their own security</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to achieve a country’s diplomatic goals</a:t>
            </a:r>
          </a:p>
          <a:p>
            <a:pPr marL="342900" marR="0" lvl="0" indent="-342900" algn="l" rtl="0">
              <a:lnSpc>
                <a:spcPct val="150000"/>
              </a:lnSpc>
              <a:spcBef>
                <a:spcPts val="0"/>
              </a:spcBef>
              <a:spcAft>
                <a:spcPts val="0"/>
              </a:spcAft>
              <a:buFont typeface="Wingdings" panose="05000000000000000000" pitchFamily="2" charset="2"/>
              <a:buChar char="ü"/>
            </a:pPr>
            <a:r>
              <a:rPr lang="en-US" dirty="0">
                <a:solidFill>
                  <a:srgbClr val="404040"/>
                </a:solidFill>
                <a:latin typeface="Calibri"/>
                <a:ea typeface="Calibri"/>
                <a:cs typeface="Calibri"/>
                <a:sym typeface="Calibri"/>
              </a:rPr>
              <a:t>to promoting a country’s exports</a:t>
            </a:r>
          </a:p>
        </p:txBody>
      </p:sp>
    </p:spTree>
    <p:extLst>
      <p:ext uri="{BB962C8B-B14F-4D97-AF65-F5344CB8AC3E}">
        <p14:creationId xmlns:p14="http://schemas.microsoft.com/office/powerpoint/2010/main" val="25738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2B226D2205D940945431F91FE6D693" ma:contentTypeVersion="12" ma:contentTypeDescription="Create a new document." ma:contentTypeScope="" ma:versionID="a0cfd5116a5b7d4670a3e5a316bdeac6">
  <xsd:schema xmlns:xsd="http://www.w3.org/2001/XMLSchema" xmlns:xs="http://www.w3.org/2001/XMLSchema" xmlns:p="http://schemas.microsoft.com/office/2006/metadata/properties" xmlns:ns3="ed1f0453-c1ac-4837-bd78-ed2f45344e90" xmlns:ns4="18525225-e3c7-4a06-8eb4-9ccfeb9e7998" targetNamespace="http://schemas.microsoft.com/office/2006/metadata/properties" ma:root="true" ma:fieldsID="75d8da8f6bd074d12478fb1d814fa3f2" ns3:_="" ns4:_="">
    <xsd:import namespace="ed1f0453-c1ac-4837-bd78-ed2f45344e90"/>
    <xsd:import namespace="18525225-e3c7-4a06-8eb4-9ccfeb9e79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f0453-c1ac-4837-bd78-ed2f45344e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5225-e3c7-4a06-8eb4-9ccfeb9e79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6B0349-3FA6-495F-B468-D06904BC5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1f0453-c1ac-4837-bd78-ed2f45344e90"/>
    <ds:schemaRef ds:uri="18525225-e3c7-4a06-8eb4-9ccfeb9e79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EF041-89CF-4F75-9174-FC9CCA5297B1}">
  <ds:schemaRefs>
    <ds:schemaRef ds:uri="http://schemas.microsoft.com/sharepoint/v3/contenttype/forms"/>
  </ds:schemaRefs>
</ds:datastoreItem>
</file>

<file path=customXml/itemProps3.xml><?xml version="1.0" encoding="utf-8"?>
<ds:datastoreItem xmlns:ds="http://schemas.openxmlformats.org/officeDocument/2006/customXml" ds:itemID="{AF176247-098A-43D4-8FD8-ADDC9DA3F448}">
  <ds:schemaRefs>
    <ds:schemaRef ds:uri="ed1f0453-c1ac-4837-bd78-ed2f45344e90"/>
    <ds:schemaRef ds:uri="http://purl.org/dc/dcmitype/"/>
    <ds:schemaRef ds:uri="18525225-e3c7-4a06-8eb4-9ccfeb9e7998"/>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679</TotalTime>
  <Words>2604</Words>
  <Application>Microsoft Office PowerPoint</Application>
  <PresentationFormat>Widescreen</PresentationFormat>
  <Paragraphs>277</Paragraphs>
  <Slides>23</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calirbi</vt:lpstr>
      <vt:lpstr>Lusitana</vt:lpstr>
      <vt:lpstr>Malgun Gothic</vt:lpstr>
      <vt:lpstr>Slack-Lato</vt:lpstr>
      <vt:lpstr>Arial</vt:lpstr>
      <vt:lpstr>Calibri</vt:lpstr>
      <vt:lpstr>Calibri Light</vt:lpstr>
      <vt:lpstr>Georgia</vt:lpstr>
      <vt:lpstr>Roboto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Heo, Eunjeong</dc:creator>
  <cp:lastModifiedBy>Heo, Eunjeong</cp:lastModifiedBy>
  <cp:revision>11</cp:revision>
  <dcterms:created xsi:type="dcterms:W3CDTF">2021-08-18T05:15:22Z</dcterms:created>
  <dcterms:modified xsi:type="dcterms:W3CDTF">2021-09-27T05:05:42Z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0x010100842B226D2205D940945431F91FE6D693</vt:lpwstr>
  </property>
</Properties>
</file>