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94" r:id="rId3"/>
    <p:sldId id="282" r:id="rId4"/>
    <p:sldId id="258" r:id="rId5"/>
    <p:sldId id="283" r:id="rId6"/>
    <p:sldId id="260" r:id="rId7"/>
    <p:sldId id="285" r:id="rId8"/>
    <p:sldId id="266" r:id="rId9"/>
    <p:sldId id="289" r:id="rId10"/>
    <p:sldId id="291" r:id="rId11"/>
    <p:sldId id="287" r:id="rId12"/>
    <p:sldId id="264" r:id="rId13"/>
    <p:sldId id="293" r:id="rId14"/>
    <p:sldId id="292" r:id="rId15"/>
    <p:sldId id="281"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hAULklWW7gFRwSgSRY4QMHCw/ys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CC2233"/>
    <a:srgbClr val="FFFFFF"/>
    <a:srgbClr val="720C26"/>
    <a:srgbClr val="F2F2F2"/>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7CD4A6-C4B7-4A9D-B046-39C0DC44AD45}">
  <a:tblStyle styleId="{D97CD4A6-C4B7-4A9D-B046-39C0DC44AD4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0DD8433-0AE2-471A-9A47-9FF999FC76E7}"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226" autoAdjust="0"/>
  </p:normalViewPr>
  <p:slideViewPr>
    <p:cSldViewPr snapToGrid="0">
      <p:cViewPr varScale="1">
        <p:scale>
          <a:sx n="82" d="100"/>
          <a:sy n="82" d="100"/>
        </p:scale>
        <p:origin x="6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36"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err="1"/>
              <a:t>Orderline</a:t>
            </a:r>
            <a:r>
              <a:rPr lang="en-US" dirty="0"/>
              <a:t> + Order </a:t>
            </a:r>
            <a:r>
              <a:rPr lang="en-US" baseline="0" dirty="0"/>
              <a:t>(example)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c:v>
                </c:pt>
              </c:strCache>
            </c:strRef>
          </c:tx>
          <c:spPr>
            <a:ln w="28575" cap="rnd">
              <a:solidFill>
                <a:schemeClr val="accent1"/>
              </a:solidFill>
              <a:round/>
            </a:ln>
            <a:effectLst/>
          </c:spPr>
          <c:marker>
            <c:symbol val="none"/>
          </c:marker>
          <c:cat>
            <c:strRef>
              <c:f>Sheet1!$A$2:$A$10</c:f>
              <c:strCache>
                <c:ptCount val="9"/>
                <c:pt idx="0">
                  <c:v>Jan</c:v>
                </c:pt>
                <c:pt idx="1">
                  <c:v>Fab</c:v>
                </c:pt>
                <c:pt idx="2">
                  <c:v>March</c:v>
                </c:pt>
                <c:pt idx="3">
                  <c:v>April</c:v>
                </c:pt>
                <c:pt idx="4">
                  <c:v>May</c:v>
                </c:pt>
                <c:pt idx="5">
                  <c:v>June</c:v>
                </c:pt>
                <c:pt idx="6">
                  <c:v>July</c:v>
                </c:pt>
                <c:pt idx="7">
                  <c:v>Aug</c:v>
                </c:pt>
                <c:pt idx="8">
                  <c:v>Sept</c:v>
                </c:pt>
              </c:strCache>
            </c:strRef>
          </c:cat>
          <c:val>
            <c:numRef>
              <c:f>Sheet1!$B$2:$B$10</c:f>
              <c:numCache>
                <c:formatCode>General</c:formatCode>
                <c:ptCount val="9"/>
                <c:pt idx="0">
                  <c:v>7124</c:v>
                </c:pt>
                <c:pt idx="1">
                  <c:v>8647</c:v>
                </c:pt>
                <c:pt idx="2">
                  <c:v>8700</c:v>
                </c:pt>
                <c:pt idx="3">
                  <c:v>8812</c:v>
                </c:pt>
                <c:pt idx="4">
                  <c:v>9000</c:v>
                </c:pt>
                <c:pt idx="5">
                  <c:v>8800</c:v>
                </c:pt>
                <c:pt idx="6">
                  <c:v>8070</c:v>
                </c:pt>
                <c:pt idx="7">
                  <c:v>6000</c:v>
                </c:pt>
                <c:pt idx="8">
                  <c:v>4821</c:v>
                </c:pt>
              </c:numCache>
            </c:numRef>
          </c:val>
          <c:smooth val="0"/>
          <c:extLst>
            <c:ext xmlns:c16="http://schemas.microsoft.com/office/drawing/2014/chart" uri="{C3380CC4-5D6E-409C-BE32-E72D297353CC}">
              <c16:uniqueId val="{00000000-534C-4FFC-8FC0-29C80824F19B}"/>
            </c:ext>
          </c:extLst>
        </c:ser>
        <c:ser>
          <c:idx val="1"/>
          <c:order val="1"/>
          <c:tx>
            <c:strRef>
              <c:f>Sheet1!$C$1</c:f>
              <c:strCache>
                <c:ptCount val="1"/>
                <c:pt idx="0">
                  <c:v>B</c:v>
                </c:pt>
              </c:strCache>
            </c:strRef>
          </c:tx>
          <c:spPr>
            <a:ln w="28575" cap="rnd">
              <a:solidFill>
                <a:schemeClr val="accent2"/>
              </a:solidFill>
              <a:round/>
            </a:ln>
            <a:effectLst/>
          </c:spPr>
          <c:marker>
            <c:symbol val="none"/>
          </c:marker>
          <c:cat>
            <c:strRef>
              <c:f>Sheet1!$A$2:$A$10</c:f>
              <c:strCache>
                <c:ptCount val="9"/>
                <c:pt idx="0">
                  <c:v>Jan</c:v>
                </c:pt>
                <c:pt idx="1">
                  <c:v>Fab</c:v>
                </c:pt>
                <c:pt idx="2">
                  <c:v>March</c:v>
                </c:pt>
                <c:pt idx="3">
                  <c:v>April</c:v>
                </c:pt>
                <c:pt idx="4">
                  <c:v>May</c:v>
                </c:pt>
                <c:pt idx="5">
                  <c:v>June</c:v>
                </c:pt>
                <c:pt idx="6">
                  <c:v>July</c:v>
                </c:pt>
                <c:pt idx="7">
                  <c:v>Aug</c:v>
                </c:pt>
                <c:pt idx="8">
                  <c:v>Sept</c:v>
                </c:pt>
              </c:strCache>
            </c:strRef>
          </c:cat>
          <c:val>
            <c:numRef>
              <c:f>Sheet1!$C$2:$C$10</c:f>
              <c:numCache>
                <c:formatCode>General</c:formatCode>
                <c:ptCount val="9"/>
                <c:pt idx="0">
                  <c:v>6124</c:v>
                </c:pt>
                <c:pt idx="1">
                  <c:v>7647</c:v>
                </c:pt>
                <c:pt idx="2">
                  <c:v>7700</c:v>
                </c:pt>
                <c:pt idx="3">
                  <c:v>7812</c:v>
                </c:pt>
                <c:pt idx="4">
                  <c:v>8000</c:v>
                </c:pt>
                <c:pt idx="5">
                  <c:v>7800</c:v>
                </c:pt>
                <c:pt idx="6">
                  <c:v>7070</c:v>
                </c:pt>
                <c:pt idx="7">
                  <c:v>6000</c:v>
                </c:pt>
                <c:pt idx="8">
                  <c:v>4511</c:v>
                </c:pt>
              </c:numCache>
            </c:numRef>
          </c:val>
          <c:smooth val="0"/>
          <c:extLst>
            <c:ext xmlns:c16="http://schemas.microsoft.com/office/drawing/2014/chart" uri="{C3380CC4-5D6E-409C-BE32-E72D297353CC}">
              <c16:uniqueId val="{00000001-534C-4FFC-8FC0-29C80824F19B}"/>
            </c:ext>
          </c:extLst>
        </c:ser>
        <c:ser>
          <c:idx val="2"/>
          <c:order val="2"/>
          <c:tx>
            <c:strRef>
              <c:f>Sheet1!$D$1</c:f>
              <c:strCache>
                <c:ptCount val="1"/>
                <c:pt idx="0">
                  <c:v>C</c:v>
                </c:pt>
              </c:strCache>
            </c:strRef>
          </c:tx>
          <c:spPr>
            <a:ln w="28575" cap="rnd">
              <a:solidFill>
                <a:schemeClr val="accent3"/>
              </a:solidFill>
              <a:round/>
            </a:ln>
            <a:effectLst/>
          </c:spPr>
          <c:marker>
            <c:symbol val="none"/>
          </c:marker>
          <c:cat>
            <c:strRef>
              <c:f>Sheet1!$A$2:$A$10</c:f>
              <c:strCache>
                <c:ptCount val="9"/>
                <c:pt idx="0">
                  <c:v>Jan</c:v>
                </c:pt>
                <c:pt idx="1">
                  <c:v>Fab</c:v>
                </c:pt>
                <c:pt idx="2">
                  <c:v>March</c:v>
                </c:pt>
                <c:pt idx="3">
                  <c:v>April</c:v>
                </c:pt>
                <c:pt idx="4">
                  <c:v>May</c:v>
                </c:pt>
                <c:pt idx="5">
                  <c:v>June</c:v>
                </c:pt>
                <c:pt idx="6">
                  <c:v>July</c:v>
                </c:pt>
                <c:pt idx="7">
                  <c:v>Aug</c:v>
                </c:pt>
                <c:pt idx="8">
                  <c:v>Sept</c:v>
                </c:pt>
              </c:strCache>
            </c:strRef>
          </c:cat>
          <c:val>
            <c:numRef>
              <c:f>Sheet1!$D$2:$D$10</c:f>
              <c:numCache>
                <c:formatCode>General</c:formatCode>
                <c:ptCount val="9"/>
                <c:pt idx="0">
                  <c:v>9124</c:v>
                </c:pt>
                <c:pt idx="1">
                  <c:v>10540</c:v>
                </c:pt>
                <c:pt idx="2">
                  <c:v>11540</c:v>
                </c:pt>
                <c:pt idx="3">
                  <c:v>12580</c:v>
                </c:pt>
                <c:pt idx="4">
                  <c:v>11424</c:v>
                </c:pt>
                <c:pt idx="5">
                  <c:v>13424</c:v>
                </c:pt>
                <c:pt idx="6">
                  <c:v>12424</c:v>
                </c:pt>
                <c:pt idx="7">
                  <c:v>9837</c:v>
                </c:pt>
                <c:pt idx="8">
                  <c:v>8790</c:v>
                </c:pt>
              </c:numCache>
            </c:numRef>
          </c:val>
          <c:smooth val="0"/>
          <c:extLst>
            <c:ext xmlns:c16="http://schemas.microsoft.com/office/drawing/2014/chart" uri="{C3380CC4-5D6E-409C-BE32-E72D297353CC}">
              <c16:uniqueId val="{00000002-534C-4FFC-8FC0-29C80824F19B}"/>
            </c:ext>
          </c:extLst>
        </c:ser>
        <c:ser>
          <c:idx val="3"/>
          <c:order val="3"/>
          <c:tx>
            <c:strRef>
              <c:f>Sheet1!$E$1</c:f>
              <c:strCache>
                <c:ptCount val="1"/>
                <c:pt idx="0">
                  <c:v>D</c:v>
                </c:pt>
              </c:strCache>
            </c:strRef>
          </c:tx>
          <c:spPr>
            <a:ln w="28575" cap="rnd">
              <a:solidFill>
                <a:schemeClr val="accent4"/>
              </a:solidFill>
              <a:round/>
            </a:ln>
            <a:effectLst/>
          </c:spPr>
          <c:marker>
            <c:symbol val="none"/>
          </c:marker>
          <c:cat>
            <c:strRef>
              <c:f>Sheet1!$A$2:$A$10</c:f>
              <c:strCache>
                <c:ptCount val="9"/>
                <c:pt idx="0">
                  <c:v>Jan</c:v>
                </c:pt>
                <c:pt idx="1">
                  <c:v>Fab</c:v>
                </c:pt>
                <c:pt idx="2">
                  <c:v>March</c:v>
                </c:pt>
                <c:pt idx="3">
                  <c:v>April</c:v>
                </c:pt>
                <c:pt idx="4">
                  <c:v>May</c:v>
                </c:pt>
                <c:pt idx="5">
                  <c:v>June</c:v>
                </c:pt>
                <c:pt idx="6">
                  <c:v>July</c:v>
                </c:pt>
                <c:pt idx="7">
                  <c:v>Aug</c:v>
                </c:pt>
                <c:pt idx="8">
                  <c:v>Sept</c:v>
                </c:pt>
              </c:strCache>
            </c:strRef>
          </c:cat>
          <c:val>
            <c:numRef>
              <c:f>Sheet1!$E$2:$E$10</c:f>
              <c:numCache>
                <c:formatCode>General</c:formatCode>
                <c:ptCount val="9"/>
                <c:pt idx="0">
                  <c:v>5124</c:v>
                </c:pt>
                <c:pt idx="1">
                  <c:v>6647</c:v>
                </c:pt>
                <c:pt idx="2">
                  <c:v>6700</c:v>
                </c:pt>
                <c:pt idx="3">
                  <c:v>6812</c:v>
                </c:pt>
                <c:pt idx="4">
                  <c:v>7546</c:v>
                </c:pt>
                <c:pt idx="5">
                  <c:v>7889</c:v>
                </c:pt>
                <c:pt idx="6">
                  <c:v>8200</c:v>
                </c:pt>
                <c:pt idx="7">
                  <c:v>8123</c:v>
                </c:pt>
                <c:pt idx="8">
                  <c:v>8200</c:v>
                </c:pt>
              </c:numCache>
            </c:numRef>
          </c:val>
          <c:smooth val="0"/>
          <c:extLst>
            <c:ext xmlns:c16="http://schemas.microsoft.com/office/drawing/2014/chart" uri="{C3380CC4-5D6E-409C-BE32-E72D297353CC}">
              <c16:uniqueId val="{00000003-534C-4FFC-8FC0-29C80824F19B}"/>
            </c:ext>
          </c:extLst>
        </c:ser>
        <c:ser>
          <c:idx val="4"/>
          <c:order val="4"/>
          <c:tx>
            <c:strRef>
              <c:f>Sheet1!$F$1</c:f>
              <c:strCache>
                <c:ptCount val="1"/>
                <c:pt idx="0">
                  <c:v>E</c:v>
                </c:pt>
              </c:strCache>
            </c:strRef>
          </c:tx>
          <c:spPr>
            <a:ln w="28575" cap="rnd">
              <a:solidFill>
                <a:schemeClr val="accent5"/>
              </a:solidFill>
              <a:round/>
            </a:ln>
            <a:effectLst/>
          </c:spPr>
          <c:marker>
            <c:symbol val="none"/>
          </c:marker>
          <c:cat>
            <c:strRef>
              <c:f>Sheet1!$A$2:$A$10</c:f>
              <c:strCache>
                <c:ptCount val="9"/>
                <c:pt idx="0">
                  <c:v>Jan</c:v>
                </c:pt>
                <c:pt idx="1">
                  <c:v>Fab</c:v>
                </c:pt>
                <c:pt idx="2">
                  <c:v>March</c:v>
                </c:pt>
                <c:pt idx="3">
                  <c:v>April</c:v>
                </c:pt>
                <c:pt idx="4">
                  <c:v>May</c:v>
                </c:pt>
                <c:pt idx="5">
                  <c:v>June</c:v>
                </c:pt>
                <c:pt idx="6">
                  <c:v>July</c:v>
                </c:pt>
                <c:pt idx="7">
                  <c:v>Aug</c:v>
                </c:pt>
                <c:pt idx="8">
                  <c:v>Sept</c:v>
                </c:pt>
              </c:strCache>
            </c:strRef>
          </c:cat>
          <c:val>
            <c:numRef>
              <c:f>Sheet1!$F$2:$F$10</c:f>
              <c:numCache>
                <c:formatCode>General</c:formatCode>
                <c:ptCount val="9"/>
                <c:pt idx="0">
                  <c:v>3124</c:v>
                </c:pt>
                <c:pt idx="1">
                  <c:v>6647</c:v>
                </c:pt>
                <c:pt idx="2">
                  <c:v>6700</c:v>
                </c:pt>
                <c:pt idx="3">
                  <c:v>6812</c:v>
                </c:pt>
                <c:pt idx="4">
                  <c:v>7546</c:v>
                </c:pt>
                <c:pt idx="5">
                  <c:v>7889</c:v>
                </c:pt>
                <c:pt idx="6">
                  <c:v>8200</c:v>
                </c:pt>
                <c:pt idx="7">
                  <c:v>8123</c:v>
                </c:pt>
                <c:pt idx="8">
                  <c:v>8200</c:v>
                </c:pt>
              </c:numCache>
            </c:numRef>
          </c:val>
          <c:smooth val="0"/>
          <c:extLst>
            <c:ext xmlns:c16="http://schemas.microsoft.com/office/drawing/2014/chart" uri="{C3380CC4-5D6E-409C-BE32-E72D297353CC}">
              <c16:uniqueId val="{00000004-534C-4FFC-8FC0-29C80824F19B}"/>
            </c:ext>
          </c:extLst>
        </c:ser>
        <c:ser>
          <c:idx val="5"/>
          <c:order val="5"/>
          <c:tx>
            <c:strRef>
              <c:f>Sheet1!$G$1</c:f>
              <c:strCache>
                <c:ptCount val="1"/>
                <c:pt idx="0">
                  <c:v>F</c:v>
                </c:pt>
              </c:strCache>
            </c:strRef>
          </c:tx>
          <c:spPr>
            <a:ln w="28575" cap="rnd">
              <a:solidFill>
                <a:schemeClr val="accent6"/>
              </a:solidFill>
              <a:round/>
            </a:ln>
            <a:effectLst/>
          </c:spPr>
          <c:marker>
            <c:symbol val="none"/>
          </c:marker>
          <c:cat>
            <c:strRef>
              <c:f>Sheet1!$A$2:$A$10</c:f>
              <c:strCache>
                <c:ptCount val="9"/>
                <c:pt idx="0">
                  <c:v>Jan</c:v>
                </c:pt>
                <c:pt idx="1">
                  <c:v>Fab</c:v>
                </c:pt>
                <c:pt idx="2">
                  <c:v>March</c:v>
                </c:pt>
                <c:pt idx="3">
                  <c:v>April</c:v>
                </c:pt>
                <c:pt idx="4">
                  <c:v>May</c:v>
                </c:pt>
                <c:pt idx="5">
                  <c:v>June</c:v>
                </c:pt>
                <c:pt idx="6">
                  <c:v>July</c:v>
                </c:pt>
                <c:pt idx="7">
                  <c:v>Aug</c:v>
                </c:pt>
                <c:pt idx="8">
                  <c:v>Sept</c:v>
                </c:pt>
              </c:strCache>
            </c:strRef>
          </c:cat>
          <c:val>
            <c:numRef>
              <c:f>Sheet1!$G$2:$G$10</c:f>
              <c:numCache>
                <c:formatCode>General</c:formatCode>
                <c:ptCount val="9"/>
                <c:pt idx="0">
                  <c:v>5879</c:v>
                </c:pt>
                <c:pt idx="1">
                  <c:v>5877</c:v>
                </c:pt>
                <c:pt idx="2">
                  <c:v>5978</c:v>
                </c:pt>
                <c:pt idx="3">
                  <c:v>5900</c:v>
                </c:pt>
                <c:pt idx="4">
                  <c:v>6342</c:v>
                </c:pt>
                <c:pt idx="5">
                  <c:v>6119</c:v>
                </c:pt>
                <c:pt idx="6">
                  <c:v>6188</c:v>
                </c:pt>
                <c:pt idx="7">
                  <c:v>6522</c:v>
                </c:pt>
                <c:pt idx="8">
                  <c:v>6654</c:v>
                </c:pt>
              </c:numCache>
            </c:numRef>
          </c:val>
          <c:smooth val="0"/>
          <c:extLst>
            <c:ext xmlns:c16="http://schemas.microsoft.com/office/drawing/2014/chart" uri="{C3380CC4-5D6E-409C-BE32-E72D297353CC}">
              <c16:uniqueId val="{00000005-534C-4FFC-8FC0-29C80824F19B}"/>
            </c:ext>
          </c:extLst>
        </c:ser>
        <c:ser>
          <c:idx val="6"/>
          <c:order val="6"/>
          <c:tx>
            <c:strRef>
              <c:f>Sheet1!$H$1</c:f>
              <c:strCache>
                <c:ptCount val="1"/>
                <c:pt idx="0">
                  <c:v>G</c:v>
                </c:pt>
              </c:strCache>
            </c:strRef>
          </c:tx>
          <c:spPr>
            <a:ln w="28575" cap="rnd">
              <a:solidFill>
                <a:schemeClr val="accent1">
                  <a:lumMod val="60000"/>
                </a:schemeClr>
              </a:solidFill>
              <a:round/>
            </a:ln>
            <a:effectLst/>
          </c:spPr>
          <c:marker>
            <c:symbol val="none"/>
          </c:marker>
          <c:cat>
            <c:strRef>
              <c:f>Sheet1!$A$2:$A$10</c:f>
              <c:strCache>
                <c:ptCount val="9"/>
                <c:pt idx="0">
                  <c:v>Jan</c:v>
                </c:pt>
                <c:pt idx="1">
                  <c:v>Fab</c:v>
                </c:pt>
                <c:pt idx="2">
                  <c:v>March</c:v>
                </c:pt>
                <c:pt idx="3">
                  <c:v>April</c:v>
                </c:pt>
                <c:pt idx="4">
                  <c:v>May</c:v>
                </c:pt>
                <c:pt idx="5">
                  <c:v>June</c:v>
                </c:pt>
                <c:pt idx="6">
                  <c:v>July</c:v>
                </c:pt>
                <c:pt idx="7">
                  <c:v>Aug</c:v>
                </c:pt>
                <c:pt idx="8">
                  <c:v>Sept</c:v>
                </c:pt>
              </c:strCache>
            </c:strRef>
          </c:cat>
          <c:val>
            <c:numRef>
              <c:f>Sheet1!$H$2:$H$10</c:f>
              <c:numCache>
                <c:formatCode>General</c:formatCode>
                <c:ptCount val="9"/>
                <c:pt idx="0">
                  <c:v>2124</c:v>
                </c:pt>
                <c:pt idx="1">
                  <c:v>2132</c:v>
                </c:pt>
                <c:pt idx="2">
                  <c:v>2502</c:v>
                </c:pt>
                <c:pt idx="3">
                  <c:v>2302</c:v>
                </c:pt>
                <c:pt idx="4">
                  <c:v>2511</c:v>
                </c:pt>
                <c:pt idx="5">
                  <c:v>2498</c:v>
                </c:pt>
                <c:pt idx="6">
                  <c:v>2198</c:v>
                </c:pt>
                <c:pt idx="7">
                  <c:v>2298</c:v>
                </c:pt>
                <c:pt idx="8">
                  <c:v>2198</c:v>
                </c:pt>
              </c:numCache>
            </c:numRef>
          </c:val>
          <c:smooth val="0"/>
          <c:extLst>
            <c:ext xmlns:c16="http://schemas.microsoft.com/office/drawing/2014/chart" uri="{C3380CC4-5D6E-409C-BE32-E72D297353CC}">
              <c16:uniqueId val="{00000006-534C-4FFC-8FC0-29C80824F19B}"/>
            </c:ext>
          </c:extLst>
        </c:ser>
        <c:ser>
          <c:idx val="7"/>
          <c:order val="7"/>
          <c:tx>
            <c:strRef>
              <c:f>Sheet1!$I$1</c:f>
              <c:strCache>
                <c:ptCount val="1"/>
                <c:pt idx="0">
                  <c:v>H</c:v>
                </c:pt>
              </c:strCache>
            </c:strRef>
          </c:tx>
          <c:spPr>
            <a:ln w="28575" cap="rnd">
              <a:solidFill>
                <a:schemeClr val="accent2">
                  <a:lumMod val="60000"/>
                </a:schemeClr>
              </a:solidFill>
              <a:round/>
            </a:ln>
            <a:effectLst/>
          </c:spPr>
          <c:marker>
            <c:symbol val="none"/>
          </c:marker>
          <c:cat>
            <c:strRef>
              <c:f>Sheet1!$A$2:$A$10</c:f>
              <c:strCache>
                <c:ptCount val="9"/>
                <c:pt idx="0">
                  <c:v>Jan</c:v>
                </c:pt>
                <c:pt idx="1">
                  <c:v>Fab</c:v>
                </c:pt>
                <c:pt idx="2">
                  <c:v>March</c:v>
                </c:pt>
                <c:pt idx="3">
                  <c:v>April</c:v>
                </c:pt>
                <c:pt idx="4">
                  <c:v>May</c:v>
                </c:pt>
                <c:pt idx="5">
                  <c:v>June</c:v>
                </c:pt>
                <c:pt idx="6">
                  <c:v>July</c:v>
                </c:pt>
                <c:pt idx="7">
                  <c:v>Aug</c:v>
                </c:pt>
                <c:pt idx="8">
                  <c:v>Sept</c:v>
                </c:pt>
              </c:strCache>
            </c:strRef>
          </c:cat>
          <c:val>
            <c:numRef>
              <c:f>Sheet1!$I$2:$I$10</c:f>
              <c:numCache>
                <c:formatCode>General</c:formatCode>
                <c:ptCount val="9"/>
                <c:pt idx="0">
                  <c:v>1124</c:v>
                </c:pt>
                <c:pt idx="1">
                  <c:v>1300</c:v>
                </c:pt>
                <c:pt idx="2">
                  <c:v>1254</c:v>
                </c:pt>
                <c:pt idx="3">
                  <c:v>1478</c:v>
                </c:pt>
                <c:pt idx="4">
                  <c:v>1597</c:v>
                </c:pt>
                <c:pt idx="5">
                  <c:v>1634</c:v>
                </c:pt>
                <c:pt idx="6">
                  <c:v>1928</c:v>
                </c:pt>
                <c:pt idx="7">
                  <c:v>1912</c:v>
                </c:pt>
                <c:pt idx="8">
                  <c:v>1935</c:v>
                </c:pt>
              </c:numCache>
            </c:numRef>
          </c:val>
          <c:smooth val="0"/>
          <c:extLst>
            <c:ext xmlns:c16="http://schemas.microsoft.com/office/drawing/2014/chart" uri="{C3380CC4-5D6E-409C-BE32-E72D297353CC}">
              <c16:uniqueId val="{00000007-534C-4FFC-8FC0-29C80824F19B}"/>
            </c:ext>
          </c:extLst>
        </c:ser>
        <c:dLbls>
          <c:showLegendKey val="0"/>
          <c:showVal val="0"/>
          <c:showCatName val="0"/>
          <c:showSerName val="0"/>
          <c:showPercent val="0"/>
          <c:showBubbleSize val="0"/>
        </c:dLbls>
        <c:smooth val="0"/>
        <c:axId val="201701871"/>
        <c:axId val="201703535"/>
      </c:lineChart>
      <c:catAx>
        <c:axId val="2017018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703535"/>
        <c:crosses val="autoZero"/>
        <c:auto val="1"/>
        <c:lblAlgn val="ctr"/>
        <c:lblOffset val="100"/>
        <c:noMultiLvlLbl val="0"/>
      </c:catAx>
      <c:valAx>
        <c:axId val="2017035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7018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DF3F7F-A94D-4106-AD88-113A8440FE64}" type="doc">
      <dgm:prSet loTypeId="urn:microsoft.com/office/officeart/2005/8/layout/hierarchy2" loCatId="hierarchy" qsTypeId="urn:microsoft.com/office/officeart/2005/8/quickstyle/simple1" qsCatId="simple" csTypeId="urn:microsoft.com/office/officeart/2005/8/colors/accent0_1" csCatId="mainScheme" phldr="1"/>
      <dgm:spPr/>
      <dgm:t>
        <a:bodyPr/>
        <a:lstStyle/>
        <a:p>
          <a:endParaRPr lang="en-US"/>
        </a:p>
      </dgm:t>
    </dgm:pt>
    <dgm:pt modelId="{33E6D591-48BA-4FE6-AF70-14CBC8A952DC}">
      <dgm:prSet phldrT="[Text]" custT="1"/>
      <dgm:spPr>
        <a:solidFill>
          <a:srgbClr val="CC2233"/>
        </a:solidFill>
      </dgm:spPr>
      <dgm:t>
        <a:bodyPr/>
        <a:lstStyle/>
        <a:p>
          <a:r>
            <a:rPr lang="en-US" sz="1800" b="1" dirty="0">
              <a:solidFill>
                <a:schemeClr val="bg1"/>
              </a:solidFill>
              <a:latin typeface="Calibri" panose="020F0502020204030204" pitchFamily="34" charset="0"/>
              <a:cs typeface="Calibri" panose="020F0502020204030204" pitchFamily="34" charset="0"/>
            </a:rPr>
            <a:t>Sales forecast miss</a:t>
          </a:r>
        </a:p>
      </dgm:t>
    </dgm:pt>
    <dgm:pt modelId="{07FB2573-483A-4197-B70C-63DCE1E6DEA9}" type="parTrans" cxnId="{34E6B4D5-857E-4F96-B99B-26B557ABDD45}">
      <dgm:prSet/>
      <dgm:spPr/>
      <dgm:t>
        <a:bodyPr/>
        <a:lstStyle/>
        <a:p>
          <a:endParaRPr lang="en-US"/>
        </a:p>
      </dgm:t>
    </dgm:pt>
    <dgm:pt modelId="{348663A1-3E9F-4768-A34B-DB5FA8F5F905}" type="sibTrans" cxnId="{34E6B4D5-857E-4F96-B99B-26B557ABDD45}">
      <dgm:prSet/>
      <dgm:spPr/>
      <dgm:t>
        <a:bodyPr/>
        <a:lstStyle/>
        <a:p>
          <a:endParaRPr lang="en-US"/>
        </a:p>
      </dgm:t>
    </dgm:pt>
    <dgm:pt modelId="{60EB934B-40E4-407E-A08D-099969CB4EAA}">
      <dgm:prSet phldrT="[Text]" custT="1"/>
      <dgm:spPr/>
      <dgm:t>
        <a:bodyPr/>
        <a:lstStyle/>
        <a:p>
          <a:r>
            <a:rPr lang="en-US" sz="1800" b="1" dirty="0">
              <a:highlight>
                <a:srgbClr val="FFFF00"/>
              </a:highlight>
              <a:latin typeface="Calibri" panose="020F0502020204030204" pitchFamily="34" charset="0"/>
              <a:cs typeface="Calibri" panose="020F0502020204030204" pitchFamily="34" charset="0"/>
            </a:rPr>
            <a:t>Internal</a:t>
          </a:r>
        </a:p>
      </dgm:t>
    </dgm:pt>
    <dgm:pt modelId="{E5D00D74-F8BB-4258-AE14-AC6C1C2DB5C5}" type="parTrans" cxnId="{4AF83EE3-A457-4814-851B-51F92BC302DF}">
      <dgm:prSet/>
      <dgm:spPr/>
      <dgm:t>
        <a:bodyPr/>
        <a:lstStyle/>
        <a:p>
          <a:endParaRPr lang="en-US"/>
        </a:p>
      </dgm:t>
    </dgm:pt>
    <dgm:pt modelId="{416679E8-548B-4222-B92B-59ED5E84B664}" type="sibTrans" cxnId="{4AF83EE3-A457-4814-851B-51F92BC302DF}">
      <dgm:prSet/>
      <dgm:spPr/>
      <dgm:t>
        <a:bodyPr/>
        <a:lstStyle/>
        <a:p>
          <a:endParaRPr lang="en-US"/>
        </a:p>
      </dgm:t>
    </dgm:pt>
    <dgm:pt modelId="{F4AA1F3E-EBF3-4D97-88B5-942CD7AE2143}">
      <dgm:prSet phldrT="[Text]" custT="1"/>
      <dgm:spPr/>
      <dgm:t>
        <a:bodyPr/>
        <a:lstStyle/>
        <a:p>
          <a:r>
            <a:rPr lang="en-US" sz="1800" b="1" dirty="0">
              <a:highlight>
                <a:srgbClr val="FFFF00"/>
              </a:highlight>
              <a:latin typeface="Calibri" panose="020F0502020204030204" pitchFamily="34" charset="0"/>
              <a:cs typeface="Calibri" panose="020F0502020204030204" pitchFamily="34" charset="0"/>
            </a:rPr>
            <a:t>Driver of Profit</a:t>
          </a:r>
        </a:p>
      </dgm:t>
    </dgm:pt>
    <dgm:pt modelId="{8AA26096-254A-4A4B-9E1E-2532668754B0}" type="parTrans" cxnId="{A0EB3C0C-91DD-4669-96BA-11DFA752E79D}">
      <dgm:prSet/>
      <dgm:spPr/>
      <dgm:t>
        <a:bodyPr/>
        <a:lstStyle/>
        <a:p>
          <a:endParaRPr lang="en-US"/>
        </a:p>
      </dgm:t>
    </dgm:pt>
    <dgm:pt modelId="{C0F16569-56BE-4022-9DD1-21B0CB677C3F}" type="sibTrans" cxnId="{A0EB3C0C-91DD-4669-96BA-11DFA752E79D}">
      <dgm:prSet/>
      <dgm:spPr/>
      <dgm:t>
        <a:bodyPr/>
        <a:lstStyle/>
        <a:p>
          <a:endParaRPr lang="en-US"/>
        </a:p>
      </dgm:t>
    </dgm:pt>
    <dgm:pt modelId="{92FC1BFD-527A-4B90-AF0A-95021E02F96E}">
      <dgm:prSet phldrT="[Text]" custT="1"/>
      <dgm:spPr/>
      <dgm:t>
        <a:bodyPr/>
        <a:lstStyle/>
        <a:p>
          <a:r>
            <a:rPr lang="en-US" sz="1800" b="1" dirty="0">
              <a:highlight>
                <a:srgbClr val="FFFF00"/>
              </a:highlight>
              <a:latin typeface="Calibri" panose="020F0502020204030204" pitchFamily="34" charset="0"/>
              <a:cs typeface="Calibri" panose="020F0502020204030204" pitchFamily="34" charset="0"/>
            </a:rPr>
            <a:t>Customer need</a:t>
          </a:r>
        </a:p>
      </dgm:t>
    </dgm:pt>
    <dgm:pt modelId="{FE0D68FB-69A9-4C9C-8F5D-3F31ABBF6FC6}" type="parTrans" cxnId="{A8EC4D5C-7928-4AA3-A052-8321D22E341D}">
      <dgm:prSet/>
      <dgm:spPr/>
      <dgm:t>
        <a:bodyPr/>
        <a:lstStyle/>
        <a:p>
          <a:endParaRPr lang="en-US"/>
        </a:p>
      </dgm:t>
    </dgm:pt>
    <dgm:pt modelId="{1C6E70EB-7053-45AE-A268-24DBA0138A10}" type="sibTrans" cxnId="{A8EC4D5C-7928-4AA3-A052-8321D22E341D}">
      <dgm:prSet/>
      <dgm:spPr/>
      <dgm:t>
        <a:bodyPr/>
        <a:lstStyle/>
        <a:p>
          <a:endParaRPr lang="en-US"/>
        </a:p>
      </dgm:t>
    </dgm:pt>
    <dgm:pt modelId="{092AD68A-5459-435A-A6A8-570A7ED3971A}">
      <dgm:prSet phldrT="[Text]" custT="1"/>
      <dgm:spPr/>
      <dgm:t>
        <a:bodyPr/>
        <a:lstStyle/>
        <a:p>
          <a:r>
            <a:rPr lang="en-US" sz="1800" b="1" dirty="0">
              <a:latin typeface="Calibri" panose="020F0502020204030204" pitchFamily="34" charset="0"/>
              <a:cs typeface="Calibri" panose="020F0502020204030204" pitchFamily="34" charset="0"/>
            </a:rPr>
            <a:t>external</a:t>
          </a:r>
        </a:p>
      </dgm:t>
    </dgm:pt>
    <dgm:pt modelId="{15C68F5A-5411-4E4A-8DC4-8B82F760AC70}" type="parTrans" cxnId="{71E82D6E-D00E-4D02-ACA8-87254225284D}">
      <dgm:prSet/>
      <dgm:spPr/>
      <dgm:t>
        <a:bodyPr/>
        <a:lstStyle/>
        <a:p>
          <a:endParaRPr lang="en-US"/>
        </a:p>
      </dgm:t>
    </dgm:pt>
    <dgm:pt modelId="{D01556C8-7E17-4627-8A1F-D94292F1C158}" type="sibTrans" cxnId="{71E82D6E-D00E-4D02-ACA8-87254225284D}">
      <dgm:prSet/>
      <dgm:spPr/>
      <dgm:t>
        <a:bodyPr/>
        <a:lstStyle/>
        <a:p>
          <a:endParaRPr lang="en-US"/>
        </a:p>
      </dgm:t>
    </dgm:pt>
    <dgm:pt modelId="{F6921C9B-FF1A-4A98-800B-085DC8D841F5}">
      <dgm:prSet phldrT="[Text]" custT="1"/>
      <dgm:spPr/>
      <dgm:t>
        <a:bodyPr/>
        <a:lstStyle/>
        <a:p>
          <a:r>
            <a:rPr lang="en-US" sz="1800" b="1" dirty="0">
              <a:latin typeface="Calibri" panose="020F0502020204030204" pitchFamily="34" charset="0"/>
              <a:cs typeface="Calibri" panose="020F0502020204030204" pitchFamily="34" charset="0"/>
            </a:rPr>
            <a:t>Market Attractiveness</a:t>
          </a:r>
        </a:p>
      </dgm:t>
    </dgm:pt>
    <dgm:pt modelId="{E722BC60-2C2A-4C2C-9F3E-0BFE8527D3F5}" type="parTrans" cxnId="{E2A526B6-60AB-4685-B11B-8CBBD264134B}">
      <dgm:prSet/>
      <dgm:spPr/>
      <dgm:t>
        <a:bodyPr/>
        <a:lstStyle/>
        <a:p>
          <a:endParaRPr lang="en-US"/>
        </a:p>
      </dgm:t>
    </dgm:pt>
    <dgm:pt modelId="{37C9D5C0-15A9-41EB-835E-C74CCE98184D}" type="sibTrans" cxnId="{E2A526B6-60AB-4685-B11B-8CBBD264134B}">
      <dgm:prSet/>
      <dgm:spPr/>
      <dgm:t>
        <a:bodyPr/>
        <a:lstStyle/>
        <a:p>
          <a:endParaRPr lang="en-US"/>
        </a:p>
      </dgm:t>
    </dgm:pt>
    <dgm:pt modelId="{E8EA9EC5-6815-43BB-A1AA-D2188F0120D6}">
      <dgm:prSet phldrT="[Text]" custT="1"/>
      <dgm:spPr/>
      <dgm:t>
        <a:bodyPr/>
        <a:lstStyle/>
        <a:p>
          <a:r>
            <a:rPr lang="en-US" sz="1800" b="1" dirty="0">
              <a:latin typeface="Calibri" panose="020F0502020204030204" pitchFamily="34" charset="0"/>
              <a:cs typeface="Calibri" panose="020F0502020204030204" pitchFamily="34" charset="0"/>
            </a:rPr>
            <a:t> Competitive Landscape</a:t>
          </a:r>
        </a:p>
      </dgm:t>
    </dgm:pt>
    <dgm:pt modelId="{2FF4F59B-1FEA-4ECB-9017-B665A113FC54}" type="parTrans" cxnId="{DD04E291-9346-4675-91CD-2A5B5FF42346}">
      <dgm:prSet/>
      <dgm:spPr/>
      <dgm:t>
        <a:bodyPr/>
        <a:lstStyle/>
        <a:p>
          <a:endParaRPr lang="en-US"/>
        </a:p>
      </dgm:t>
    </dgm:pt>
    <dgm:pt modelId="{6529B063-AD57-4EC2-8859-5FC35937098A}" type="sibTrans" cxnId="{DD04E291-9346-4675-91CD-2A5B5FF42346}">
      <dgm:prSet/>
      <dgm:spPr/>
      <dgm:t>
        <a:bodyPr/>
        <a:lstStyle/>
        <a:p>
          <a:endParaRPr lang="en-US"/>
        </a:p>
      </dgm:t>
    </dgm:pt>
    <dgm:pt modelId="{D1A17CCD-AD12-43EE-96D7-836A0ABD070C}">
      <dgm:prSet custT="1"/>
      <dgm:spPr/>
      <dgm:t>
        <a:bodyPr/>
        <a:lstStyle/>
        <a:p>
          <a:r>
            <a:rPr lang="en-US" sz="1800" b="1" dirty="0">
              <a:latin typeface="Calibri" panose="020F0502020204030204" pitchFamily="34" charset="0"/>
              <a:cs typeface="Calibri" panose="020F0502020204030204" pitchFamily="34" charset="0"/>
            </a:rPr>
            <a:t>Have customer purchasing habits changed?</a:t>
          </a:r>
        </a:p>
      </dgm:t>
    </dgm:pt>
    <dgm:pt modelId="{3C80EC92-ED3A-4FF3-B35E-3C4D54C9A914}" type="parTrans" cxnId="{DAC61EBE-93A8-4AE4-B2B9-9EFE5BF0276A}">
      <dgm:prSet/>
      <dgm:spPr/>
      <dgm:t>
        <a:bodyPr/>
        <a:lstStyle/>
        <a:p>
          <a:endParaRPr lang="en-US"/>
        </a:p>
      </dgm:t>
    </dgm:pt>
    <dgm:pt modelId="{C7A4751C-FB39-405E-8D1F-E9F8C8F4287F}" type="sibTrans" cxnId="{DAC61EBE-93A8-4AE4-B2B9-9EFE5BF0276A}">
      <dgm:prSet/>
      <dgm:spPr/>
      <dgm:t>
        <a:bodyPr/>
        <a:lstStyle/>
        <a:p>
          <a:endParaRPr lang="en-US"/>
        </a:p>
      </dgm:t>
    </dgm:pt>
    <dgm:pt modelId="{EC406234-FF5A-45C8-83E3-EC1A2CE7B57E}">
      <dgm:prSet custT="1"/>
      <dgm:spPr/>
      <dgm:t>
        <a:bodyPr/>
        <a:lstStyle/>
        <a:p>
          <a:r>
            <a:rPr lang="en-US" sz="1800" b="1" dirty="0">
              <a:latin typeface="Calibri" panose="020F0502020204030204" pitchFamily="34" charset="0"/>
              <a:cs typeface="Calibri" panose="020F0502020204030204" pitchFamily="34" charset="0"/>
            </a:rPr>
            <a:t>Any correlation between product and customer?  </a:t>
          </a:r>
        </a:p>
      </dgm:t>
    </dgm:pt>
    <dgm:pt modelId="{BEDD0E0C-A04A-4A5E-B6FF-7F3291184A11}" type="parTrans" cxnId="{A7E1702C-CD1C-44AA-97D0-6CCADD8DA861}">
      <dgm:prSet/>
      <dgm:spPr/>
      <dgm:t>
        <a:bodyPr/>
        <a:lstStyle/>
        <a:p>
          <a:endParaRPr lang="en-US"/>
        </a:p>
      </dgm:t>
    </dgm:pt>
    <dgm:pt modelId="{1820F0B8-89F8-4F55-85CD-4E6B9CDBB88C}" type="sibTrans" cxnId="{A7E1702C-CD1C-44AA-97D0-6CCADD8DA861}">
      <dgm:prSet/>
      <dgm:spPr/>
      <dgm:t>
        <a:bodyPr/>
        <a:lstStyle/>
        <a:p>
          <a:endParaRPr lang="en-US"/>
        </a:p>
      </dgm:t>
    </dgm:pt>
    <dgm:pt modelId="{1E0D974F-A577-4B41-A6DB-B71BAFC89B36}">
      <dgm:prSet custT="1"/>
      <dgm:spPr/>
      <dgm:t>
        <a:bodyPr/>
        <a:lstStyle/>
        <a:p>
          <a:r>
            <a:rPr lang="en-US" sz="1800" b="1" dirty="0">
              <a:latin typeface="Calibri" panose="020F0502020204030204" pitchFamily="34" charset="0"/>
              <a:cs typeface="Calibri" panose="020F0502020204030204" pitchFamily="34" charset="0"/>
            </a:rPr>
            <a:t>Do customers view  </a:t>
          </a:r>
          <a:r>
            <a:rPr lang="en-US" sz="1800" b="1" dirty="0" err="1">
              <a:latin typeface="Calibri" panose="020F0502020204030204" pitchFamily="34" charset="0"/>
              <a:cs typeface="Calibri" panose="020F0502020204030204" pitchFamily="34" charset="0"/>
            </a:rPr>
            <a:t>NIKEiD</a:t>
          </a:r>
          <a:r>
            <a:rPr lang="en-US" sz="1800" b="1" dirty="0">
              <a:latin typeface="Calibri" panose="020F0502020204030204" pitchFamily="34" charset="0"/>
              <a:cs typeface="Calibri" panose="020F0502020204030204" pitchFamily="34" charset="0"/>
            </a:rPr>
            <a:t> differently?</a:t>
          </a:r>
        </a:p>
      </dgm:t>
    </dgm:pt>
    <dgm:pt modelId="{9FB91609-6C4D-47A8-9722-7C854D185F8E}" type="parTrans" cxnId="{BBAD88BB-F012-4D66-8590-53776359B67C}">
      <dgm:prSet/>
      <dgm:spPr/>
      <dgm:t>
        <a:bodyPr/>
        <a:lstStyle/>
        <a:p>
          <a:endParaRPr lang="en-US"/>
        </a:p>
      </dgm:t>
    </dgm:pt>
    <dgm:pt modelId="{03292F01-9AC4-4412-A772-33CDAF50859E}" type="sibTrans" cxnId="{BBAD88BB-F012-4D66-8590-53776359B67C}">
      <dgm:prSet/>
      <dgm:spPr/>
      <dgm:t>
        <a:bodyPr/>
        <a:lstStyle/>
        <a:p>
          <a:endParaRPr lang="en-US"/>
        </a:p>
      </dgm:t>
    </dgm:pt>
    <dgm:pt modelId="{308AA9F6-9F76-4A61-903B-F11442ACCDEC}">
      <dgm:prSet custT="1"/>
      <dgm:spPr/>
      <dgm:t>
        <a:bodyPr/>
        <a:lstStyle/>
        <a:p>
          <a:r>
            <a:rPr lang="en-US" sz="1800" b="1" dirty="0">
              <a:latin typeface="Calibri" panose="020F0502020204030204" pitchFamily="34" charset="0"/>
              <a:cs typeface="Calibri" panose="020F0502020204030204" pitchFamily="34" charset="0"/>
            </a:rPr>
            <a:t>Market size</a:t>
          </a:r>
        </a:p>
      </dgm:t>
    </dgm:pt>
    <dgm:pt modelId="{2C21516D-4B90-4EF6-91FC-CB3966DD9D99}" type="parTrans" cxnId="{D79CB9DE-B1E2-45CC-BF5A-AAC8FC7E16A7}">
      <dgm:prSet/>
      <dgm:spPr/>
      <dgm:t>
        <a:bodyPr/>
        <a:lstStyle/>
        <a:p>
          <a:endParaRPr lang="en-US"/>
        </a:p>
      </dgm:t>
    </dgm:pt>
    <dgm:pt modelId="{14D42089-FFA9-47A1-ABDF-95C984970FA2}" type="sibTrans" cxnId="{D79CB9DE-B1E2-45CC-BF5A-AAC8FC7E16A7}">
      <dgm:prSet/>
      <dgm:spPr/>
      <dgm:t>
        <a:bodyPr/>
        <a:lstStyle/>
        <a:p>
          <a:endParaRPr lang="en-US"/>
        </a:p>
      </dgm:t>
    </dgm:pt>
    <dgm:pt modelId="{C4F9919B-C3D8-42B4-B3A1-E748427DDB74}">
      <dgm:prSet custT="1"/>
      <dgm:spPr/>
      <dgm:t>
        <a:bodyPr/>
        <a:lstStyle/>
        <a:p>
          <a:r>
            <a:rPr lang="en-US" sz="1800" b="1" dirty="0">
              <a:latin typeface="Calibri" panose="020F0502020204030204" pitchFamily="34" charset="0"/>
              <a:cs typeface="Calibri" panose="020F0502020204030204" pitchFamily="34" charset="0"/>
            </a:rPr>
            <a:t>Growth rate</a:t>
          </a:r>
        </a:p>
      </dgm:t>
    </dgm:pt>
    <dgm:pt modelId="{D3A602D4-5DDF-4D36-B0A2-899C7D15BCE5}" type="parTrans" cxnId="{2FEAAE83-0385-465C-9A5F-8F25205A4737}">
      <dgm:prSet/>
      <dgm:spPr/>
      <dgm:t>
        <a:bodyPr/>
        <a:lstStyle/>
        <a:p>
          <a:endParaRPr lang="en-US"/>
        </a:p>
      </dgm:t>
    </dgm:pt>
    <dgm:pt modelId="{68130345-C845-467F-BDBB-63D4A843F363}" type="sibTrans" cxnId="{2FEAAE83-0385-465C-9A5F-8F25205A4737}">
      <dgm:prSet/>
      <dgm:spPr/>
      <dgm:t>
        <a:bodyPr/>
        <a:lstStyle/>
        <a:p>
          <a:endParaRPr lang="en-US"/>
        </a:p>
      </dgm:t>
    </dgm:pt>
    <dgm:pt modelId="{7F7D82F9-8E0E-4CAF-A204-23CE27BE7B25}">
      <dgm:prSet custT="1"/>
      <dgm:spPr/>
      <dgm:t>
        <a:bodyPr/>
        <a:lstStyle/>
        <a:p>
          <a:r>
            <a:rPr lang="en-US" sz="1800" b="1" dirty="0">
              <a:latin typeface="Calibri" panose="020F0502020204030204" pitchFamily="34" charset="0"/>
              <a:cs typeface="Calibri" panose="020F0502020204030204" pitchFamily="34" charset="0"/>
            </a:rPr>
            <a:t>Avg. profit margin</a:t>
          </a:r>
        </a:p>
      </dgm:t>
    </dgm:pt>
    <dgm:pt modelId="{747BEF18-226B-4706-9E27-FF0AFCB9C57C}" type="parTrans" cxnId="{559F75D6-C987-4D61-A686-54B86E81999B}">
      <dgm:prSet/>
      <dgm:spPr/>
      <dgm:t>
        <a:bodyPr/>
        <a:lstStyle/>
        <a:p>
          <a:endParaRPr lang="en-US"/>
        </a:p>
      </dgm:t>
    </dgm:pt>
    <dgm:pt modelId="{1722D325-76A5-48BA-8919-EE495E1985E7}" type="sibTrans" cxnId="{559F75D6-C987-4D61-A686-54B86E81999B}">
      <dgm:prSet/>
      <dgm:spPr/>
      <dgm:t>
        <a:bodyPr/>
        <a:lstStyle/>
        <a:p>
          <a:endParaRPr lang="en-US"/>
        </a:p>
      </dgm:t>
    </dgm:pt>
    <dgm:pt modelId="{D9E0D321-79EE-4756-A4C2-F5ED7A2AF35C}">
      <dgm:prSet custT="1"/>
      <dgm:spPr/>
      <dgm:t>
        <a:bodyPr/>
        <a:lstStyle/>
        <a:p>
          <a:pPr algn="l"/>
          <a:r>
            <a:rPr lang="en-US" sz="1800" b="1" dirty="0">
              <a:latin typeface="Calibri" panose="020F0502020204030204" pitchFamily="34" charset="0"/>
              <a:cs typeface="Calibri" panose="020F0502020204030204" pitchFamily="34" charset="0"/>
            </a:rPr>
            <a:t>Have existing competitors made any recent strategic moves?</a:t>
          </a:r>
        </a:p>
      </dgm:t>
    </dgm:pt>
    <dgm:pt modelId="{944CA831-00E2-4DAE-8BB0-4AE3FCE2D7A7}" type="parTrans" cxnId="{4C703803-5985-4C88-B2C1-C0CEB6DD05A2}">
      <dgm:prSet/>
      <dgm:spPr/>
      <dgm:t>
        <a:bodyPr/>
        <a:lstStyle/>
        <a:p>
          <a:endParaRPr lang="en-US"/>
        </a:p>
      </dgm:t>
    </dgm:pt>
    <dgm:pt modelId="{9BF53037-1AF4-4701-B0AE-2CD87CA92905}" type="sibTrans" cxnId="{4C703803-5985-4C88-B2C1-C0CEB6DD05A2}">
      <dgm:prSet/>
      <dgm:spPr/>
      <dgm:t>
        <a:bodyPr/>
        <a:lstStyle/>
        <a:p>
          <a:endParaRPr lang="en-US"/>
        </a:p>
      </dgm:t>
    </dgm:pt>
    <dgm:pt modelId="{E2AD4446-C35F-4E1B-8B3D-E2DA7855729E}">
      <dgm:prSet custT="1"/>
      <dgm:spPr/>
      <dgm:t>
        <a:bodyPr/>
        <a:lstStyle/>
        <a:p>
          <a:r>
            <a:rPr lang="en-US" sz="1800" b="1" dirty="0">
              <a:latin typeface="Calibri" panose="020F0502020204030204" pitchFamily="34" charset="0"/>
              <a:cs typeface="Calibri" panose="020F0502020204030204" pitchFamily="34" charset="0"/>
            </a:rPr>
            <a:t>Have new competitors entered the market?</a:t>
          </a:r>
        </a:p>
      </dgm:t>
    </dgm:pt>
    <dgm:pt modelId="{FBBAA5DC-1C2D-4595-8499-EB1BDD6FB409}" type="parTrans" cxnId="{FFF7C3FC-B3FF-438E-A38F-004F1BBD9B7E}">
      <dgm:prSet/>
      <dgm:spPr/>
      <dgm:t>
        <a:bodyPr/>
        <a:lstStyle/>
        <a:p>
          <a:endParaRPr lang="en-US"/>
        </a:p>
      </dgm:t>
    </dgm:pt>
    <dgm:pt modelId="{C9A1AD3A-C11E-4E35-BC60-BF338CA0D099}" type="sibTrans" cxnId="{FFF7C3FC-B3FF-438E-A38F-004F1BBD9B7E}">
      <dgm:prSet/>
      <dgm:spPr/>
      <dgm:t>
        <a:bodyPr/>
        <a:lstStyle/>
        <a:p>
          <a:endParaRPr lang="en-US"/>
        </a:p>
      </dgm:t>
    </dgm:pt>
    <dgm:pt modelId="{727F65BC-5463-444C-865C-53599116460C}">
      <dgm:prSet custT="1"/>
      <dgm:spPr/>
      <dgm:t>
        <a:bodyPr/>
        <a:lstStyle/>
        <a:p>
          <a:r>
            <a:rPr lang="en-US" sz="1800" b="1" dirty="0">
              <a:latin typeface="Calibri" panose="020F0502020204030204" pitchFamily="34" charset="0"/>
              <a:cs typeface="Calibri" panose="020F0502020204030204" pitchFamily="34" charset="0"/>
            </a:rPr>
            <a:t>revenue</a:t>
          </a:r>
        </a:p>
      </dgm:t>
    </dgm:pt>
    <dgm:pt modelId="{DA2A8E9F-35A1-4D62-93E0-25AD508A2934}" type="parTrans" cxnId="{9EADC0D1-03DA-42CF-AD4D-0D2EC731F8D5}">
      <dgm:prSet/>
      <dgm:spPr/>
      <dgm:t>
        <a:bodyPr/>
        <a:lstStyle/>
        <a:p>
          <a:endParaRPr lang="en-US"/>
        </a:p>
      </dgm:t>
    </dgm:pt>
    <dgm:pt modelId="{1057A03A-1C97-41A2-BEC1-024779E0F7BF}" type="sibTrans" cxnId="{9EADC0D1-03DA-42CF-AD4D-0D2EC731F8D5}">
      <dgm:prSet/>
      <dgm:spPr/>
      <dgm:t>
        <a:bodyPr/>
        <a:lstStyle/>
        <a:p>
          <a:endParaRPr lang="en-US"/>
        </a:p>
      </dgm:t>
    </dgm:pt>
    <dgm:pt modelId="{9E251A89-B78E-4A81-91A2-7A5D7636CD88}">
      <dgm:prSet custT="1"/>
      <dgm:spPr/>
      <dgm:t>
        <a:bodyPr/>
        <a:lstStyle/>
        <a:p>
          <a:r>
            <a:rPr lang="en-US" sz="1800" b="1" dirty="0">
              <a:latin typeface="Calibri" panose="020F0502020204030204" pitchFamily="34" charset="0"/>
              <a:cs typeface="Calibri" panose="020F0502020204030204" pitchFamily="34" charset="0"/>
            </a:rPr>
            <a:t>volume</a:t>
          </a:r>
        </a:p>
      </dgm:t>
    </dgm:pt>
    <dgm:pt modelId="{E7E28E2F-F2B8-4A92-9E08-F90A3861C2D8}" type="parTrans" cxnId="{93B0C31F-03CB-4114-8F79-312DF73BCC86}">
      <dgm:prSet/>
      <dgm:spPr/>
      <dgm:t>
        <a:bodyPr/>
        <a:lstStyle/>
        <a:p>
          <a:endParaRPr lang="en-US"/>
        </a:p>
      </dgm:t>
    </dgm:pt>
    <dgm:pt modelId="{FC0F8B27-600D-4556-89D9-7ECD28B6D210}" type="sibTrans" cxnId="{93B0C31F-03CB-4114-8F79-312DF73BCC86}">
      <dgm:prSet/>
      <dgm:spPr/>
      <dgm:t>
        <a:bodyPr/>
        <a:lstStyle/>
        <a:p>
          <a:endParaRPr lang="en-US"/>
        </a:p>
      </dgm:t>
    </dgm:pt>
    <dgm:pt modelId="{116B1F55-D9F1-40AE-9460-125F451A11D0}">
      <dgm:prSet custT="1"/>
      <dgm:spPr/>
      <dgm:t>
        <a:bodyPr/>
        <a:lstStyle/>
        <a:p>
          <a:r>
            <a:rPr lang="en-US" sz="1800" b="1" dirty="0">
              <a:latin typeface="Calibri" panose="020F0502020204030204" pitchFamily="34" charset="0"/>
              <a:cs typeface="Calibri" panose="020F0502020204030204" pitchFamily="34" charset="0"/>
            </a:rPr>
            <a:t>Price/unit</a:t>
          </a:r>
        </a:p>
      </dgm:t>
    </dgm:pt>
    <dgm:pt modelId="{AD9121BA-E0A5-4FA9-9B77-BEB4F5B41052}" type="parTrans" cxnId="{BD4197A9-994F-4717-AB76-95EBB94A7620}">
      <dgm:prSet/>
      <dgm:spPr/>
      <dgm:t>
        <a:bodyPr/>
        <a:lstStyle/>
        <a:p>
          <a:endParaRPr lang="en-US"/>
        </a:p>
      </dgm:t>
    </dgm:pt>
    <dgm:pt modelId="{C221328B-349D-4593-92DC-6A145B51E292}" type="sibTrans" cxnId="{BD4197A9-994F-4717-AB76-95EBB94A7620}">
      <dgm:prSet/>
      <dgm:spPr/>
      <dgm:t>
        <a:bodyPr/>
        <a:lstStyle/>
        <a:p>
          <a:endParaRPr lang="en-US"/>
        </a:p>
      </dgm:t>
    </dgm:pt>
    <dgm:pt modelId="{01E65A66-3133-488E-A915-0220A7C1F0CF}" type="pres">
      <dgm:prSet presAssocID="{F9DF3F7F-A94D-4106-AD88-113A8440FE64}" presName="diagram" presStyleCnt="0">
        <dgm:presLayoutVars>
          <dgm:chPref val="1"/>
          <dgm:dir/>
          <dgm:animOne val="branch"/>
          <dgm:animLvl val="lvl"/>
          <dgm:resizeHandles val="exact"/>
        </dgm:presLayoutVars>
      </dgm:prSet>
      <dgm:spPr/>
    </dgm:pt>
    <dgm:pt modelId="{63E2B4D2-4BB0-42A8-87D8-308D024391D6}" type="pres">
      <dgm:prSet presAssocID="{33E6D591-48BA-4FE6-AF70-14CBC8A952DC}" presName="root1" presStyleCnt="0"/>
      <dgm:spPr/>
    </dgm:pt>
    <dgm:pt modelId="{24D13EB3-395A-4472-BE15-894E5E6816BB}" type="pres">
      <dgm:prSet presAssocID="{33E6D591-48BA-4FE6-AF70-14CBC8A952DC}" presName="LevelOneTextNode" presStyleLbl="node0" presStyleIdx="0" presStyleCnt="1" custScaleX="104534" custScaleY="129937" custLinFactNeighborX="4827" custLinFactNeighborY="55995">
        <dgm:presLayoutVars>
          <dgm:chPref val="3"/>
        </dgm:presLayoutVars>
      </dgm:prSet>
      <dgm:spPr/>
    </dgm:pt>
    <dgm:pt modelId="{18BE3E4D-7B50-47BA-9137-76BCDDE0337A}" type="pres">
      <dgm:prSet presAssocID="{33E6D591-48BA-4FE6-AF70-14CBC8A952DC}" presName="level2hierChild" presStyleCnt="0"/>
      <dgm:spPr/>
    </dgm:pt>
    <dgm:pt modelId="{6AB7F3C7-D90B-4AD6-AEA8-2EA5600C066E}" type="pres">
      <dgm:prSet presAssocID="{E5D00D74-F8BB-4258-AE14-AC6C1C2DB5C5}" presName="conn2-1" presStyleLbl="parChTrans1D2" presStyleIdx="0" presStyleCnt="2"/>
      <dgm:spPr/>
    </dgm:pt>
    <dgm:pt modelId="{627E9B8B-A4A9-4E01-B462-126FE93F66EC}" type="pres">
      <dgm:prSet presAssocID="{E5D00D74-F8BB-4258-AE14-AC6C1C2DB5C5}" presName="connTx" presStyleLbl="parChTrans1D2" presStyleIdx="0" presStyleCnt="2"/>
      <dgm:spPr/>
    </dgm:pt>
    <dgm:pt modelId="{235E2F24-691B-4EC1-9C86-3E456358200F}" type="pres">
      <dgm:prSet presAssocID="{60EB934B-40E4-407E-A08D-099969CB4EAA}" presName="root2" presStyleCnt="0"/>
      <dgm:spPr/>
    </dgm:pt>
    <dgm:pt modelId="{46CCEBC4-7FA3-40F8-B432-001695A520D5}" type="pres">
      <dgm:prSet presAssocID="{60EB934B-40E4-407E-A08D-099969CB4EAA}" presName="LevelTwoTextNode" presStyleLbl="node2" presStyleIdx="0" presStyleCnt="2" custScaleX="73228" custScaleY="81032" custLinFactNeighborX="-1939" custLinFactNeighborY="33929">
        <dgm:presLayoutVars>
          <dgm:chPref val="3"/>
        </dgm:presLayoutVars>
      </dgm:prSet>
      <dgm:spPr/>
    </dgm:pt>
    <dgm:pt modelId="{C74E389A-A78E-4A96-A072-D37AD7C363E7}" type="pres">
      <dgm:prSet presAssocID="{60EB934B-40E4-407E-A08D-099969CB4EAA}" presName="level3hierChild" presStyleCnt="0"/>
      <dgm:spPr/>
    </dgm:pt>
    <dgm:pt modelId="{6672800C-00A8-4EEB-841C-3228F1C320F1}" type="pres">
      <dgm:prSet presAssocID="{8AA26096-254A-4A4B-9E1E-2532668754B0}" presName="conn2-1" presStyleLbl="parChTrans1D3" presStyleIdx="0" presStyleCnt="4"/>
      <dgm:spPr/>
    </dgm:pt>
    <dgm:pt modelId="{82131D4B-4748-440F-BD96-FDEDB85A893E}" type="pres">
      <dgm:prSet presAssocID="{8AA26096-254A-4A4B-9E1E-2532668754B0}" presName="connTx" presStyleLbl="parChTrans1D3" presStyleIdx="0" presStyleCnt="4"/>
      <dgm:spPr/>
    </dgm:pt>
    <dgm:pt modelId="{8AD7A973-BC74-4B9A-B830-FACCE4E5A3B4}" type="pres">
      <dgm:prSet presAssocID="{F4AA1F3E-EBF3-4D97-88B5-942CD7AE2143}" presName="root2" presStyleCnt="0"/>
      <dgm:spPr/>
    </dgm:pt>
    <dgm:pt modelId="{00784120-5D47-4786-855D-4D8669795B1B}" type="pres">
      <dgm:prSet presAssocID="{F4AA1F3E-EBF3-4D97-88B5-942CD7AE2143}" presName="LevelTwoTextNode" presStyleLbl="node3" presStyleIdx="0" presStyleCnt="4" custScaleX="116243" custScaleY="49944" custLinFactNeighborX="-19256" custLinFactNeighborY="36131">
        <dgm:presLayoutVars>
          <dgm:chPref val="3"/>
        </dgm:presLayoutVars>
      </dgm:prSet>
      <dgm:spPr/>
    </dgm:pt>
    <dgm:pt modelId="{5DD58B46-3A47-464F-B93E-23F05A1024CA}" type="pres">
      <dgm:prSet presAssocID="{F4AA1F3E-EBF3-4D97-88B5-942CD7AE2143}" presName="level3hierChild" presStyleCnt="0"/>
      <dgm:spPr/>
    </dgm:pt>
    <dgm:pt modelId="{2A8AB196-F75E-4061-BA51-56638E4DFE12}" type="pres">
      <dgm:prSet presAssocID="{DA2A8E9F-35A1-4D62-93E0-25AD508A2934}" presName="conn2-1" presStyleLbl="parChTrans1D4" presStyleIdx="0" presStyleCnt="11"/>
      <dgm:spPr/>
    </dgm:pt>
    <dgm:pt modelId="{D3F7CE92-3A2B-48BC-832A-1BF789115C4A}" type="pres">
      <dgm:prSet presAssocID="{DA2A8E9F-35A1-4D62-93E0-25AD508A2934}" presName="connTx" presStyleLbl="parChTrans1D4" presStyleIdx="0" presStyleCnt="11"/>
      <dgm:spPr/>
    </dgm:pt>
    <dgm:pt modelId="{99C8969A-C86C-42E8-ADF5-0A902C1A1584}" type="pres">
      <dgm:prSet presAssocID="{727F65BC-5463-444C-865C-53599116460C}" presName="root2" presStyleCnt="0"/>
      <dgm:spPr/>
    </dgm:pt>
    <dgm:pt modelId="{690D3882-935F-42CF-AABF-DFD53ADACC9D}" type="pres">
      <dgm:prSet presAssocID="{727F65BC-5463-444C-865C-53599116460C}" presName="LevelTwoTextNode" presStyleLbl="node4" presStyleIdx="0" presStyleCnt="11" custScaleX="90887" custScaleY="34566" custLinFactNeighborX="41548" custLinFactNeighborY="33598">
        <dgm:presLayoutVars>
          <dgm:chPref val="3"/>
        </dgm:presLayoutVars>
      </dgm:prSet>
      <dgm:spPr/>
    </dgm:pt>
    <dgm:pt modelId="{F8DD7B82-556F-44E8-B8A1-C10D762344D6}" type="pres">
      <dgm:prSet presAssocID="{727F65BC-5463-444C-865C-53599116460C}" presName="level3hierChild" presStyleCnt="0"/>
      <dgm:spPr/>
    </dgm:pt>
    <dgm:pt modelId="{1C57EF01-31E2-4E32-911F-D9BD9B796DCD}" type="pres">
      <dgm:prSet presAssocID="{E7E28E2F-F2B8-4A92-9E08-F90A3861C2D8}" presName="conn2-1" presStyleLbl="parChTrans1D4" presStyleIdx="1" presStyleCnt="11"/>
      <dgm:spPr/>
    </dgm:pt>
    <dgm:pt modelId="{FFAAE38D-C3A2-45F9-8912-F625B8F3DF98}" type="pres">
      <dgm:prSet presAssocID="{E7E28E2F-F2B8-4A92-9E08-F90A3861C2D8}" presName="connTx" presStyleLbl="parChTrans1D4" presStyleIdx="1" presStyleCnt="11"/>
      <dgm:spPr/>
    </dgm:pt>
    <dgm:pt modelId="{B39EA2A6-1639-46EA-BED5-5C4FD4564535}" type="pres">
      <dgm:prSet presAssocID="{9E251A89-B78E-4A81-91A2-7A5D7636CD88}" presName="root2" presStyleCnt="0"/>
      <dgm:spPr/>
    </dgm:pt>
    <dgm:pt modelId="{FC21748B-2370-4D0E-A519-49BF3EA0264B}" type="pres">
      <dgm:prSet presAssocID="{9E251A89-B78E-4A81-91A2-7A5D7636CD88}" presName="LevelTwoTextNode" presStyleLbl="node4" presStyleIdx="1" presStyleCnt="11" custScaleX="93394" custScaleY="49450" custLinFactNeighborX="41268" custLinFactNeighborY="28138">
        <dgm:presLayoutVars>
          <dgm:chPref val="3"/>
        </dgm:presLayoutVars>
      </dgm:prSet>
      <dgm:spPr/>
    </dgm:pt>
    <dgm:pt modelId="{283DF6DA-56A8-4656-B843-31A6F0F0CB97}" type="pres">
      <dgm:prSet presAssocID="{9E251A89-B78E-4A81-91A2-7A5D7636CD88}" presName="level3hierChild" presStyleCnt="0"/>
      <dgm:spPr/>
    </dgm:pt>
    <dgm:pt modelId="{1E1ABFBB-0B75-4C66-99C2-D16666C99AC8}" type="pres">
      <dgm:prSet presAssocID="{AD9121BA-E0A5-4FA9-9B77-BEB4F5B41052}" presName="conn2-1" presStyleLbl="parChTrans1D4" presStyleIdx="2" presStyleCnt="11"/>
      <dgm:spPr/>
    </dgm:pt>
    <dgm:pt modelId="{8D8C6C0E-B09C-4122-9EDC-028DCDEB7A09}" type="pres">
      <dgm:prSet presAssocID="{AD9121BA-E0A5-4FA9-9B77-BEB4F5B41052}" presName="connTx" presStyleLbl="parChTrans1D4" presStyleIdx="2" presStyleCnt="11"/>
      <dgm:spPr/>
    </dgm:pt>
    <dgm:pt modelId="{297AD944-C302-4B61-AA9E-447EBBA732D7}" type="pres">
      <dgm:prSet presAssocID="{116B1F55-D9F1-40AE-9460-125F451A11D0}" presName="root2" presStyleCnt="0"/>
      <dgm:spPr/>
    </dgm:pt>
    <dgm:pt modelId="{D1FD53DC-1826-4D64-95FF-9F8C545B24CA}" type="pres">
      <dgm:prSet presAssocID="{116B1F55-D9F1-40AE-9460-125F451A11D0}" presName="LevelTwoTextNode" presStyleLbl="node4" presStyleIdx="2" presStyleCnt="11" custScaleX="92184" custScaleY="46137" custLinFactNeighborX="41248" custLinFactNeighborY="38122">
        <dgm:presLayoutVars>
          <dgm:chPref val="3"/>
        </dgm:presLayoutVars>
      </dgm:prSet>
      <dgm:spPr/>
    </dgm:pt>
    <dgm:pt modelId="{0AF20D62-329F-4619-BD29-B2AC898F0F5F}" type="pres">
      <dgm:prSet presAssocID="{116B1F55-D9F1-40AE-9460-125F451A11D0}" presName="level3hierChild" presStyleCnt="0"/>
      <dgm:spPr/>
    </dgm:pt>
    <dgm:pt modelId="{13DB268B-DE37-4071-A553-F10C8434BF95}" type="pres">
      <dgm:prSet presAssocID="{FE0D68FB-69A9-4C9C-8F5D-3F31ABBF6FC6}" presName="conn2-1" presStyleLbl="parChTrans1D3" presStyleIdx="1" presStyleCnt="4"/>
      <dgm:spPr/>
    </dgm:pt>
    <dgm:pt modelId="{586F9F04-C0F3-4BD0-938C-00C8D7017C02}" type="pres">
      <dgm:prSet presAssocID="{FE0D68FB-69A9-4C9C-8F5D-3F31ABBF6FC6}" presName="connTx" presStyleLbl="parChTrans1D3" presStyleIdx="1" presStyleCnt="4"/>
      <dgm:spPr/>
    </dgm:pt>
    <dgm:pt modelId="{CDF04711-16A5-4391-9E6C-834CFB66D566}" type="pres">
      <dgm:prSet presAssocID="{92FC1BFD-527A-4B90-AF0A-95021E02F96E}" presName="root2" presStyleCnt="0"/>
      <dgm:spPr/>
    </dgm:pt>
    <dgm:pt modelId="{621C08A2-8805-4940-9FAB-490F056642E1}" type="pres">
      <dgm:prSet presAssocID="{92FC1BFD-527A-4B90-AF0A-95021E02F96E}" presName="LevelTwoTextNode" presStyleLbl="node3" presStyleIdx="1" presStyleCnt="4" custScaleX="117558" custScaleY="56727" custLinFactNeighborX="-17700" custLinFactNeighborY="29664">
        <dgm:presLayoutVars>
          <dgm:chPref val="3"/>
        </dgm:presLayoutVars>
      </dgm:prSet>
      <dgm:spPr/>
    </dgm:pt>
    <dgm:pt modelId="{94D613EF-FDCD-423A-8B91-7D9C994CDEA4}" type="pres">
      <dgm:prSet presAssocID="{92FC1BFD-527A-4B90-AF0A-95021E02F96E}" presName="level3hierChild" presStyleCnt="0"/>
      <dgm:spPr/>
    </dgm:pt>
    <dgm:pt modelId="{D403CD55-210B-4745-8434-6D436DA464F4}" type="pres">
      <dgm:prSet presAssocID="{3C80EC92-ED3A-4FF3-B35E-3C4D54C9A914}" presName="conn2-1" presStyleLbl="parChTrans1D4" presStyleIdx="3" presStyleCnt="11"/>
      <dgm:spPr/>
    </dgm:pt>
    <dgm:pt modelId="{BCF84A2B-2FD0-4069-A26F-D888F4A56958}" type="pres">
      <dgm:prSet presAssocID="{3C80EC92-ED3A-4FF3-B35E-3C4D54C9A914}" presName="connTx" presStyleLbl="parChTrans1D4" presStyleIdx="3" presStyleCnt="11"/>
      <dgm:spPr/>
    </dgm:pt>
    <dgm:pt modelId="{6F27FC2B-ADB9-474F-9A6F-2F76A8A449F3}" type="pres">
      <dgm:prSet presAssocID="{D1A17CCD-AD12-43EE-96D7-836A0ABD070C}" presName="root2" presStyleCnt="0"/>
      <dgm:spPr/>
    </dgm:pt>
    <dgm:pt modelId="{EB924859-D900-4020-87DD-968948B5CC4B}" type="pres">
      <dgm:prSet presAssocID="{D1A17CCD-AD12-43EE-96D7-836A0ABD070C}" presName="LevelTwoTextNode" presStyleLbl="node4" presStyleIdx="3" presStyleCnt="11" custScaleX="315161" custScaleY="51528" custLinFactNeighborX="28422" custLinFactNeighborY="43666">
        <dgm:presLayoutVars>
          <dgm:chPref val="3"/>
        </dgm:presLayoutVars>
      </dgm:prSet>
      <dgm:spPr/>
    </dgm:pt>
    <dgm:pt modelId="{4F63748B-36BD-45E6-95F7-9D433EDB0346}" type="pres">
      <dgm:prSet presAssocID="{D1A17CCD-AD12-43EE-96D7-836A0ABD070C}" presName="level3hierChild" presStyleCnt="0"/>
      <dgm:spPr/>
    </dgm:pt>
    <dgm:pt modelId="{D3309BEB-DAA7-4A1A-99B7-C2302E995577}" type="pres">
      <dgm:prSet presAssocID="{BEDD0E0C-A04A-4A5E-B6FF-7F3291184A11}" presName="conn2-1" presStyleLbl="parChTrans1D4" presStyleIdx="4" presStyleCnt="11"/>
      <dgm:spPr/>
    </dgm:pt>
    <dgm:pt modelId="{B29CDDED-0068-449F-B283-C7840ECFE4A0}" type="pres">
      <dgm:prSet presAssocID="{BEDD0E0C-A04A-4A5E-B6FF-7F3291184A11}" presName="connTx" presStyleLbl="parChTrans1D4" presStyleIdx="4" presStyleCnt="11"/>
      <dgm:spPr/>
    </dgm:pt>
    <dgm:pt modelId="{374EC50E-F64F-4D23-B516-97C68C1ADEDA}" type="pres">
      <dgm:prSet presAssocID="{EC406234-FF5A-45C8-83E3-EC1A2CE7B57E}" presName="root2" presStyleCnt="0"/>
      <dgm:spPr/>
    </dgm:pt>
    <dgm:pt modelId="{5E2F0076-C043-4827-B9C7-1C9EC381401B}" type="pres">
      <dgm:prSet presAssocID="{EC406234-FF5A-45C8-83E3-EC1A2CE7B57E}" presName="LevelTwoTextNode" presStyleLbl="node4" presStyleIdx="4" presStyleCnt="11" custScaleX="314065" custScaleY="54604" custLinFactNeighborX="28849" custLinFactNeighborY="37887">
        <dgm:presLayoutVars>
          <dgm:chPref val="3"/>
        </dgm:presLayoutVars>
      </dgm:prSet>
      <dgm:spPr/>
    </dgm:pt>
    <dgm:pt modelId="{7EBB1602-6340-43FF-A59C-0676550DD28C}" type="pres">
      <dgm:prSet presAssocID="{EC406234-FF5A-45C8-83E3-EC1A2CE7B57E}" presName="level3hierChild" presStyleCnt="0"/>
      <dgm:spPr/>
    </dgm:pt>
    <dgm:pt modelId="{1D39E524-0BC6-4DCC-91DC-4020181F037E}" type="pres">
      <dgm:prSet presAssocID="{9FB91609-6C4D-47A8-9722-7C854D185F8E}" presName="conn2-1" presStyleLbl="parChTrans1D4" presStyleIdx="5" presStyleCnt="11"/>
      <dgm:spPr/>
    </dgm:pt>
    <dgm:pt modelId="{A04433C0-56B7-4866-ABB5-427446ED8983}" type="pres">
      <dgm:prSet presAssocID="{9FB91609-6C4D-47A8-9722-7C854D185F8E}" presName="connTx" presStyleLbl="parChTrans1D4" presStyleIdx="5" presStyleCnt="11"/>
      <dgm:spPr/>
    </dgm:pt>
    <dgm:pt modelId="{3273A995-7178-42FC-A5E9-F5091AF2720E}" type="pres">
      <dgm:prSet presAssocID="{1E0D974F-A577-4B41-A6DB-B71BAFC89B36}" presName="root2" presStyleCnt="0"/>
      <dgm:spPr/>
    </dgm:pt>
    <dgm:pt modelId="{775FAFB5-0479-40BA-8A2B-B98ABDA9D6D6}" type="pres">
      <dgm:prSet presAssocID="{1E0D974F-A577-4B41-A6DB-B71BAFC89B36}" presName="LevelTwoTextNode" presStyleLbl="node4" presStyleIdx="5" presStyleCnt="11" custScaleX="285577" custScaleY="48478" custLinFactNeighborX="30556" custLinFactNeighborY="32568">
        <dgm:presLayoutVars>
          <dgm:chPref val="3"/>
        </dgm:presLayoutVars>
      </dgm:prSet>
      <dgm:spPr/>
    </dgm:pt>
    <dgm:pt modelId="{2A5DCA57-36D7-4564-A5F7-661064E0334E}" type="pres">
      <dgm:prSet presAssocID="{1E0D974F-A577-4B41-A6DB-B71BAFC89B36}" presName="level3hierChild" presStyleCnt="0"/>
      <dgm:spPr/>
    </dgm:pt>
    <dgm:pt modelId="{0344963B-8308-4D0A-BE0C-1C6D452909B7}" type="pres">
      <dgm:prSet presAssocID="{15C68F5A-5411-4E4A-8DC4-8B82F760AC70}" presName="conn2-1" presStyleLbl="parChTrans1D2" presStyleIdx="1" presStyleCnt="2"/>
      <dgm:spPr/>
    </dgm:pt>
    <dgm:pt modelId="{1A8893CD-E255-4FD7-8A1D-3F348A3E1D27}" type="pres">
      <dgm:prSet presAssocID="{15C68F5A-5411-4E4A-8DC4-8B82F760AC70}" presName="connTx" presStyleLbl="parChTrans1D2" presStyleIdx="1" presStyleCnt="2"/>
      <dgm:spPr/>
    </dgm:pt>
    <dgm:pt modelId="{E36BF0E5-858F-4A84-8E8E-F41DDFE66334}" type="pres">
      <dgm:prSet presAssocID="{092AD68A-5459-435A-A6A8-570A7ED3971A}" presName="root2" presStyleCnt="0"/>
      <dgm:spPr/>
    </dgm:pt>
    <dgm:pt modelId="{A11C7CAE-693C-43A3-A101-C3066DA576EA}" type="pres">
      <dgm:prSet presAssocID="{092AD68A-5459-435A-A6A8-570A7ED3971A}" presName="LevelTwoTextNode" presStyleLbl="node2" presStyleIdx="1" presStyleCnt="2" custScaleX="78396" custScaleY="89474" custLinFactNeighborX="2312" custLinFactNeighborY="55087">
        <dgm:presLayoutVars>
          <dgm:chPref val="3"/>
        </dgm:presLayoutVars>
      </dgm:prSet>
      <dgm:spPr/>
    </dgm:pt>
    <dgm:pt modelId="{DC40813E-2B74-4EAD-942E-DBC5503FB302}" type="pres">
      <dgm:prSet presAssocID="{092AD68A-5459-435A-A6A8-570A7ED3971A}" presName="level3hierChild" presStyleCnt="0"/>
      <dgm:spPr/>
    </dgm:pt>
    <dgm:pt modelId="{AE0DDBA8-1FC3-4DD5-B17E-9A284176F46A}" type="pres">
      <dgm:prSet presAssocID="{E722BC60-2C2A-4C2C-9F3E-0BFE8527D3F5}" presName="conn2-1" presStyleLbl="parChTrans1D3" presStyleIdx="2" presStyleCnt="4"/>
      <dgm:spPr/>
    </dgm:pt>
    <dgm:pt modelId="{AF46F5A5-3BDA-4A96-99C2-4FFF8FB0B409}" type="pres">
      <dgm:prSet presAssocID="{E722BC60-2C2A-4C2C-9F3E-0BFE8527D3F5}" presName="connTx" presStyleLbl="parChTrans1D3" presStyleIdx="2" presStyleCnt="4"/>
      <dgm:spPr/>
    </dgm:pt>
    <dgm:pt modelId="{83AD2B25-6847-4FB7-AD3C-A2A5FB5FD0F5}" type="pres">
      <dgm:prSet presAssocID="{F6921C9B-FF1A-4A98-800B-085DC8D841F5}" presName="root2" presStyleCnt="0"/>
      <dgm:spPr/>
    </dgm:pt>
    <dgm:pt modelId="{D54C1F13-1473-46BA-A013-C8ECC16D94D0}" type="pres">
      <dgm:prSet presAssocID="{F6921C9B-FF1A-4A98-800B-085DC8D841F5}" presName="LevelTwoTextNode" presStyleLbl="node3" presStyleIdx="2" presStyleCnt="4" custScaleX="174694" custScaleY="44638" custLinFactNeighborX="-23285" custLinFactNeighborY="39755">
        <dgm:presLayoutVars>
          <dgm:chPref val="3"/>
        </dgm:presLayoutVars>
      </dgm:prSet>
      <dgm:spPr/>
    </dgm:pt>
    <dgm:pt modelId="{83C276BA-D701-4438-B580-F8628255751A}" type="pres">
      <dgm:prSet presAssocID="{F6921C9B-FF1A-4A98-800B-085DC8D841F5}" presName="level3hierChild" presStyleCnt="0"/>
      <dgm:spPr/>
    </dgm:pt>
    <dgm:pt modelId="{10EBD828-408F-4642-A8ED-9B0A07365321}" type="pres">
      <dgm:prSet presAssocID="{2C21516D-4B90-4EF6-91FC-CB3966DD9D99}" presName="conn2-1" presStyleLbl="parChTrans1D4" presStyleIdx="6" presStyleCnt="11"/>
      <dgm:spPr/>
    </dgm:pt>
    <dgm:pt modelId="{E79FFFD7-AAF1-456C-B1B3-E194C0C54318}" type="pres">
      <dgm:prSet presAssocID="{2C21516D-4B90-4EF6-91FC-CB3966DD9D99}" presName="connTx" presStyleLbl="parChTrans1D4" presStyleIdx="6" presStyleCnt="11"/>
      <dgm:spPr/>
    </dgm:pt>
    <dgm:pt modelId="{733C1E08-1BA8-4B51-8459-EB9B353E9057}" type="pres">
      <dgm:prSet presAssocID="{308AA9F6-9F76-4A61-903B-F11442ACCDEC}" presName="root2" presStyleCnt="0"/>
      <dgm:spPr/>
    </dgm:pt>
    <dgm:pt modelId="{1E6026E5-7B42-4CE4-AA1F-C2874DFA1D53}" type="pres">
      <dgm:prSet presAssocID="{308AA9F6-9F76-4A61-903B-F11442ACCDEC}" presName="LevelTwoTextNode" presStyleLbl="node4" presStyleIdx="6" presStyleCnt="11" custScaleX="90608" custScaleY="50287" custLinFactNeighborX="-30673" custLinFactNeighborY="31144">
        <dgm:presLayoutVars>
          <dgm:chPref val="3"/>
        </dgm:presLayoutVars>
      </dgm:prSet>
      <dgm:spPr/>
    </dgm:pt>
    <dgm:pt modelId="{ECC339C0-D620-4BD3-8082-5E58E25E07BE}" type="pres">
      <dgm:prSet presAssocID="{308AA9F6-9F76-4A61-903B-F11442ACCDEC}" presName="level3hierChild" presStyleCnt="0"/>
      <dgm:spPr/>
    </dgm:pt>
    <dgm:pt modelId="{89802B75-FF4F-4511-B7FD-42870E23BE31}" type="pres">
      <dgm:prSet presAssocID="{D3A602D4-5DDF-4D36-B0A2-899C7D15BCE5}" presName="conn2-1" presStyleLbl="parChTrans1D4" presStyleIdx="7" presStyleCnt="11"/>
      <dgm:spPr/>
    </dgm:pt>
    <dgm:pt modelId="{2166F47D-C7FA-483E-9B64-AF12BDA7A0BE}" type="pres">
      <dgm:prSet presAssocID="{D3A602D4-5DDF-4D36-B0A2-899C7D15BCE5}" presName="connTx" presStyleLbl="parChTrans1D4" presStyleIdx="7" presStyleCnt="11"/>
      <dgm:spPr/>
    </dgm:pt>
    <dgm:pt modelId="{E9FE178C-8B87-4989-B2B8-014F1EAD05CE}" type="pres">
      <dgm:prSet presAssocID="{C4F9919B-C3D8-42B4-B3A1-E748427DDB74}" presName="root2" presStyleCnt="0"/>
      <dgm:spPr/>
    </dgm:pt>
    <dgm:pt modelId="{6E091BFE-FEA4-4A05-9103-3EF411C71556}" type="pres">
      <dgm:prSet presAssocID="{C4F9919B-C3D8-42B4-B3A1-E748427DDB74}" presName="LevelTwoTextNode" presStyleLbl="node4" presStyleIdx="7" presStyleCnt="11" custScaleX="92163" custScaleY="42272" custLinFactNeighborX="-29926" custLinFactNeighborY="25964">
        <dgm:presLayoutVars>
          <dgm:chPref val="3"/>
        </dgm:presLayoutVars>
      </dgm:prSet>
      <dgm:spPr/>
    </dgm:pt>
    <dgm:pt modelId="{B99E09BE-5615-4836-86CE-2F8D7EF31C7C}" type="pres">
      <dgm:prSet presAssocID="{C4F9919B-C3D8-42B4-B3A1-E748427DDB74}" presName="level3hierChild" presStyleCnt="0"/>
      <dgm:spPr/>
    </dgm:pt>
    <dgm:pt modelId="{5547C341-A134-4912-A7F3-C5AFF7BD214C}" type="pres">
      <dgm:prSet presAssocID="{747BEF18-226B-4706-9E27-FF0AFCB9C57C}" presName="conn2-1" presStyleLbl="parChTrans1D4" presStyleIdx="8" presStyleCnt="11"/>
      <dgm:spPr/>
    </dgm:pt>
    <dgm:pt modelId="{85313BC7-8915-4A68-A90F-741ACF1A23B0}" type="pres">
      <dgm:prSet presAssocID="{747BEF18-226B-4706-9E27-FF0AFCB9C57C}" presName="connTx" presStyleLbl="parChTrans1D4" presStyleIdx="8" presStyleCnt="11"/>
      <dgm:spPr/>
    </dgm:pt>
    <dgm:pt modelId="{B4EC66A3-7BA3-4327-97A7-2DFAAC138C5D}" type="pres">
      <dgm:prSet presAssocID="{7F7D82F9-8E0E-4CAF-A204-23CE27BE7B25}" presName="root2" presStyleCnt="0"/>
      <dgm:spPr/>
    </dgm:pt>
    <dgm:pt modelId="{2E30FDAB-E662-449A-8654-62CF0A4118CD}" type="pres">
      <dgm:prSet presAssocID="{7F7D82F9-8E0E-4CAF-A204-23CE27BE7B25}" presName="LevelTwoTextNode" presStyleLbl="node4" presStyleIdx="8" presStyleCnt="11" custScaleX="130336" custScaleY="46174" custLinFactNeighborX="-29460" custLinFactNeighborY="19222">
        <dgm:presLayoutVars>
          <dgm:chPref val="3"/>
        </dgm:presLayoutVars>
      </dgm:prSet>
      <dgm:spPr/>
    </dgm:pt>
    <dgm:pt modelId="{0BD0D47C-E27F-4729-871F-53B5262AB368}" type="pres">
      <dgm:prSet presAssocID="{7F7D82F9-8E0E-4CAF-A204-23CE27BE7B25}" presName="level3hierChild" presStyleCnt="0"/>
      <dgm:spPr/>
    </dgm:pt>
    <dgm:pt modelId="{B644B784-BA7D-44FF-B5E4-FB842A07228D}" type="pres">
      <dgm:prSet presAssocID="{2FF4F59B-1FEA-4ECB-9017-B665A113FC54}" presName="conn2-1" presStyleLbl="parChTrans1D3" presStyleIdx="3" presStyleCnt="4"/>
      <dgm:spPr/>
    </dgm:pt>
    <dgm:pt modelId="{5ED8537C-9FDB-4BF4-910A-B3DA45105A99}" type="pres">
      <dgm:prSet presAssocID="{2FF4F59B-1FEA-4ECB-9017-B665A113FC54}" presName="connTx" presStyleLbl="parChTrans1D3" presStyleIdx="3" presStyleCnt="4"/>
      <dgm:spPr/>
    </dgm:pt>
    <dgm:pt modelId="{C8A7744B-4133-416D-AD2A-EDB6F505D381}" type="pres">
      <dgm:prSet presAssocID="{E8EA9EC5-6815-43BB-A1AA-D2188F0120D6}" presName="root2" presStyleCnt="0"/>
      <dgm:spPr/>
    </dgm:pt>
    <dgm:pt modelId="{9E4B057A-B842-4560-88C9-FBF992EBB8DA}" type="pres">
      <dgm:prSet presAssocID="{E8EA9EC5-6815-43BB-A1AA-D2188F0120D6}" presName="LevelTwoTextNode" presStyleLbl="node3" presStyleIdx="3" presStyleCnt="4" custScaleX="170487" custScaleY="49609" custLinFactNeighborX="-18965" custLinFactNeighborY="26358">
        <dgm:presLayoutVars>
          <dgm:chPref val="3"/>
        </dgm:presLayoutVars>
      </dgm:prSet>
      <dgm:spPr/>
    </dgm:pt>
    <dgm:pt modelId="{75B23570-A7C2-4D4D-9348-F12BD2839867}" type="pres">
      <dgm:prSet presAssocID="{E8EA9EC5-6815-43BB-A1AA-D2188F0120D6}" presName="level3hierChild" presStyleCnt="0"/>
      <dgm:spPr/>
    </dgm:pt>
    <dgm:pt modelId="{6F180D4D-2456-4E2E-8405-A8E4E7A46EE9}" type="pres">
      <dgm:prSet presAssocID="{944CA831-00E2-4DAE-8BB0-4AE3FCE2D7A7}" presName="conn2-1" presStyleLbl="parChTrans1D4" presStyleIdx="9" presStyleCnt="11"/>
      <dgm:spPr/>
    </dgm:pt>
    <dgm:pt modelId="{1DF70940-F5E3-4CCA-BF00-567F0D8967DE}" type="pres">
      <dgm:prSet presAssocID="{944CA831-00E2-4DAE-8BB0-4AE3FCE2D7A7}" presName="connTx" presStyleLbl="parChTrans1D4" presStyleIdx="9" presStyleCnt="11"/>
      <dgm:spPr/>
    </dgm:pt>
    <dgm:pt modelId="{6A442CAD-516A-402D-93D9-E25BF8906493}" type="pres">
      <dgm:prSet presAssocID="{D9E0D321-79EE-4756-A4C2-F5ED7A2AF35C}" presName="root2" presStyleCnt="0"/>
      <dgm:spPr/>
    </dgm:pt>
    <dgm:pt modelId="{4B4479E5-D965-40D5-A225-6DE924EABBD1}" type="pres">
      <dgm:prSet presAssocID="{D9E0D321-79EE-4756-A4C2-F5ED7A2AF35C}" presName="LevelTwoTextNode" presStyleLbl="node4" presStyleIdx="9" presStyleCnt="11" custScaleX="292719" custScaleY="78328" custLinFactNeighborX="-24118" custLinFactNeighborY="15293">
        <dgm:presLayoutVars>
          <dgm:chPref val="3"/>
        </dgm:presLayoutVars>
      </dgm:prSet>
      <dgm:spPr/>
    </dgm:pt>
    <dgm:pt modelId="{0CE98604-D221-4C8E-B503-599E007DEB6C}" type="pres">
      <dgm:prSet presAssocID="{D9E0D321-79EE-4756-A4C2-F5ED7A2AF35C}" presName="level3hierChild" presStyleCnt="0"/>
      <dgm:spPr/>
    </dgm:pt>
    <dgm:pt modelId="{5885DF17-0256-4055-8935-739A13A719D1}" type="pres">
      <dgm:prSet presAssocID="{FBBAA5DC-1C2D-4595-8499-EB1BDD6FB409}" presName="conn2-1" presStyleLbl="parChTrans1D4" presStyleIdx="10" presStyleCnt="11"/>
      <dgm:spPr/>
    </dgm:pt>
    <dgm:pt modelId="{79CEAF89-2399-4DA0-8501-A4F8DBEDEE42}" type="pres">
      <dgm:prSet presAssocID="{FBBAA5DC-1C2D-4595-8499-EB1BDD6FB409}" presName="connTx" presStyleLbl="parChTrans1D4" presStyleIdx="10" presStyleCnt="11"/>
      <dgm:spPr/>
    </dgm:pt>
    <dgm:pt modelId="{37D14BE0-0E7C-4CA5-8C5C-7D7789C08FCB}" type="pres">
      <dgm:prSet presAssocID="{E2AD4446-C35F-4E1B-8B3D-E2DA7855729E}" presName="root2" presStyleCnt="0"/>
      <dgm:spPr/>
    </dgm:pt>
    <dgm:pt modelId="{343C66C7-A2B9-4DF1-89AF-8528DE4022CF}" type="pres">
      <dgm:prSet presAssocID="{E2AD4446-C35F-4E1B-8B3D-E2DA7855729E}" presName="LevelTwoTextNode" presStyleLbl="node4" presStyleIdx="10" presStyleCnt="11" custScaleX="290643" custScaleY="68397" custLinFactNeighborX="-24075" custLinFactNeighborY="8956">
        <dgm:presLayoutVars>
          <dgm:chPref val="3"/>
        </dgm:presLayoutVars>
      </dgm:prSet>
      <dgm:spPr/>
    </dgm:pt>
    <dgm:pt modelId="{535DAA9E-82EC-43DE-9E9D-D5C29952447A}" type="pres">
      <dgm:prSet presAssocID="{E2AD4446-C35F-4E1B-8B3D-E2DA7855729E}" presName="level3hierChild" presStyleCnt="0"/>
      <dgm:spPr/>
    </dgm:pt>
  </dgm:ptLst>
  <dgm:cxnLst>
    <dgm:cxn modelId="{FDA9A002-9D39-446A-8DFD-E7E747F36B73}" type="presOf" srcId="{E7E28E2F-F2B8-4A92-9E08-F90A3861C2D8}" destId="{FFAAE38D-C3A2-45F9-8912-F625B8F3DF98}" srcOrd="1" destOrd="0" presId="urn:microsoft.com/office/officeart/2005/8/layout/hierarchy2"/>
    <dgm:cxn modelId="{4C703803-5985-4C88-B2C1-C0CEB6DD05A2}" srcId="{E8EA9EC5-6815-43BB-A1AA-D2188F0120D6}" destId="{D9E0D321-79EE-4756-A4C2-F5ED7A2AF35C}" srcOrd="0" destOrd="0" parTransId="{944CA831-00E2-4DAE-8BB0-4AE3FCE2D7A7}" sibTransId="{9BF53037-1AF4-4701-B0AE-2CD87CA92905}"/>
    <dgm:cxn modelId="{44617804-DA53-45BA-86D0-FD468F1F5DAC}" type="presOf" srcId="{E8EA9EC5-6815-43BB-A1AA-D2188F0120D6}" destId="{9E4B057A-B842-4560-88C9-FBF992EBB8DA}" srcOrd="0" destOrd="0" presId="urn:microsoft.com/office/officeart/2005/8/layout/hierarchy2"/>
    <dgm:cxn modelId="{A0EB3C0C-91DD-4669-96BA-11DFA752E79D}" srcId="{60EB934B-40E4-407E-A08D-099969CB4EAA}" destId="{F4AA1F3E-EBF3-4D97-88B5-942CD7AE2143}" srcOrd="0" destOrd="0" parTransId="{8AA26096-254A-4A4B-9E1E-2532668754B0}" sibTransId="{C0F16569-56BE-4022-9DD1-21B0CB677C3F}"/>
    <dgm:cxn modelId="{EB05000F-CA62-493F-9253-DC3C86E9DE47}" type="presOf" srcId="{C4F9919B-C3D8-42B4-B3A1-E748427DDB74}" destId="{6E091BFE-FEA4-4A05-9103-3EF411C71556}" srcOrd="0" destOrd="0" presId="urn:microsoft.com/office/officeart/2005/8/layout/hierarchy2"/>
    <dgm:cxn modelId="{DA079312-794F-42C7-823F-AA11658D9E85}" type="presOf" srcId="{EC406234-FF5A-45C8-83E3-EC1A2CE7B57E}" destId="{5E2F0076-C043-4827-B9C7-1C9EC381401B}" srcOrd="0" destOrd="0" presId="urn:microsoft.com/office/officeart/2005/8/layout/hierarchy2"/>
    <dgm:cxn modelId="{2D4EAB14-239C-4264-B656-17424EF3B5C2}" type="presOf" srcId="{15C68F5A-5411-4E4A-8DC4-8B82F760AC70}" destId="{0344963B-8308-4D0A-BE0C-1C6D452909B7}" srcOrd="0" destOrd="0" presId="urn:microsoft.com/office/officeart/2005/8/layout/hierarchy2"/>
    <dgm:cxn modelId="{A454FF17-1F97-4235-88CE-774B85AF782C}" type="presOf" srcId="{944CA831-00E2-4DAE-8BB0-4AE3FCE2D7A7}" destId="{6F180D4D-2456-4E2E-8405-A8E4E7A46EE9}" srcOrd="0" destOrd="0" presId="urn:microsoft.com/office/officeart/2005/8/layout/hierarchy2"/>
    <dgm:cxn modelId="{06281218-A05C-4B4D-AC60-50BE24193EAA}" type="presOf" srcId="{FBBAA5DC-1C2D-4595-8499-EB1BDD6FB409}" destId="{79CEAF89-2399-4DA0-8501-A4F8DBEDEE42}" srcOrd="1" destOrd="0" presId="urn:microsoft.com/office/officeart/2005/8/layout/hierarchy2"/>
    <dgm:cxn modelId="{943D7F18-297C-49F8-A199-7E0944C9FCDC}" type="presOf" srcId="{D3A602D4-5DDF-4D36-B0A2-899C7D15BCE5}" destId="{89802B75-FF4F-4511-B7FD-42870E23BE31}" srcOrd="0" destOrd="0" presId="urn:microsoft.com/office/officeart/2005/8/layout/hierarchy2"/>
    <dgm:cxn modelId="{B561931C-F65B-461A-85C7-92781DDEC1EC}" type="presOf" srcId="{BEDD0E0C-A04A-4A5E-B6FF-7F3291184A11}" destId="{B29CDDED-0068-449F-B283-C7840ECFE4A0}" srcOrd="1" destOrd="0" presId="urn:microsoft.com/office/officeart/2005/8/layout/hierarchy2"/>
    <dgm:cxn modelId="{93B0C31F-03CB-4114-8F79-312DF73BCC86}" srcId="{727F65BC-5463-444C-865C-53599116460C}" destId="{9E251A89-B78E-4A81-91A2-7A5D7636CD88}" srcOrd="0" destOrd="0" parTransId="{E7E28E2F-F2B8-4A92-9E08-F90A3861C2D8}" sibTransId="{FC0F8B27-600D-4556-89D9-7ECD28B6D210}"/>
    <dgm:cxn modelId="{B24AF620-2ACD-44B3-9BC7-ABAFDF4B546D}" type="presOf" srcId="{2FF4F59B-1FEA-4ECB-9017-B665A113FC54}" destId="{5ED8537C-9FDB-4BF4-910A-B3DA45105A99}" srcOrd="1" destOrd="0" presId="urn:microsoft.com/office/officeart/2005/8/layout/hierarchy2"/>
    <dgm:cxn modelId="{B03DEC25-C9E2-428A-9D17-2188B6C21E25}" type="presOf" srcId="{9E251A89-B78E-4A81-91A2-7A5D7636CD88}" destId="{FC21748B-2370-4D0E-A519-49BF3EA0264B}" srcOrd="0" destOrd="0" presId="urn:microsoft.com/office/officeart/2005/8/layout/hierarchy2"/>
    <dgm:cxn modelId="{A7E1702C-CD1C-44AA-97D0-6CCADD8DA861}" srcId="{92FC1BFD-527A-4B90-AF0A-95021E02F96E}" destId="{EC406234-FF5A-45C8-83E3-EC1A2CE7B57E}" srcOrd="1" destOrd="0" parTransId="{BEDD0E0C-A04A-4A5E-B6FF-7F3291184A11}" sibTransId="{1820F0B8-89F8-4F55-85CD-4E6B9CDBB88C}"/>
    <dgm:cxn modelId="{2A858331-0904-4347-A9F7-28B12D4D4253}" type="presOf" srcId="{15C68F5A-5411-4E4A-8DC4-8B82F760AC70}" destId="{1A8893CD-E255-4FD7-8A1D-3F348A3E1D27}" srcOrd="1" destOrd="0" presId="urn:microsoft.com/office/officeart/2005/8/layout/hierarchy2"/>
    <dgm:cxn modelId="{E2B65539-8A68-42C4-A78E-846031BD82E6}" type="presOf" srcId="{DA2A8E9F-35A1-4D62-93E0-25AD508A2934}" destId="{2A8AB196-F75E-4061-BA51-56638E4DFE12}" srcOrd="0" destOrd="0" presId="urn:microsoft.com/office/officeart/2005/8/layout/hierarchy2"/>
    <dgm:cxn modelId="{A8EC4D5C-7928-4AA3-A052-8321D22E341D}" srcId="{60EB934B-40E4-407E-A08D-099969CB4EAA}" destId="{92FC1BFD-527A-4B90-AF0A-95021E02F96E}" srcOrd="1" destOrd="0" parTransId="{FE0D68FB-69A9-4C9C-8F5D-3F31ABBF6FC6}" sibTransId="{1C6E70EB-7053-45AE-A268-24DBA0138A10}"/>
    <dgm:cxn modelId="{6C136460-1114-4F73-AB9C-B63B0A47443F}" type="presOf" srcId="{7F7D82F9-8E0E-4CAF-A204-23CE27BE7B25}" destId="{2E30FDAB-E662-449A-8654-62CF0A4118CD}" srcOrd="0" destOrd="0" presId="urn:microsoft.com/office/officeart/2005/8/layout/hierarchy2"/>
    <dgm:cxn modelId="{C4202E64-2A5E-4DDB-A869-DCEE1D01233A}" type="presOf" srcId="{BEDD0E0C-A04A-4A5E-B6FF-7F3291184A11}" destId="{D3309BEB-DAA7-4A1A-99B7-C2302E995577}" srcOrd="0" destOrd="0" presId="urn:microsoft.com/office/officeart/2005/8/layout/hierarchy2"/>
    <dgm:cxn modelId="{BCB64564-2A73-4DD1-B488-2C1814BE0D92}" type="presOf" srcId="{E722BC60-2C2A-4C2C-9F3E-0BFE8527D3F5}" destId="{AE0DDBA8-1FC3-4DD5-B17E-9A284176F46A}" srcOrd="0" destOrd="0" presId="urn:microsoft.com/office/officeart/2005/8/layout/hierarchy2"/>
    <dgm:cxn modelId="{D03F104A-8623-4BF6-8344-1D7DE9DEC73F}" type="presOf" srcId="{3C80EC92-ED3A-4FF3-B35E-3C4D54C9A914}" destId="{BCF84A2B-2FD0-4069-A26F-D888F4A56958}" srcOrd="1" destOrd="0" presId="urn:microsoft.com/office/officeart/2005/8/layout/hierarchy2"/>
    <dgm:cxn modelId="{0B78EC4A-D260-4365-9642-5FD5526E6CCC}" type="presOf" srcId="{F4AA1F3E-EBF3-4D97-88B5-942CD7AE2143}" destId="{00784120-5D47-4786-855D-4D8669795B1B}" srcOrd="0" destOrd="0" presId="urn:microsoft.com/office/officeart/2005/8/layout/hierarchy2"/>
    <dgm:cxn modelId="{94751C6C-8608-4B66-AACA-2D8CD136E22B}" type="presOf" srcId="{092AD68A-5459-435A-A6A8-570A7ED3971A}" destId="{A11C7CAE-693C-43A3-A101-C3066DA576EA}" srcOrd="0" destOrd="0" presId="urn:microsoft.com/office/officeart/2005/8/layout/hierarchy2"/>
    <dgm:cxn modelId="{B0FB236E-9FFF-4388-AE61-3985EEE48367}" type="presOf" srcId="{E5D00D74-F8BB-4258-AE14-AC6C1C2DB5C5}" destId="{6AB7F3C7-D90B-4AD6-AEA8-2EA5600C066E}" srcOrd="0" destOrd="0" presId="urn:microsoft.com/office/officeart/2005/8/layout/hierarchy2"/>
    <dgm:cxn modelId="{71E82D6E-D00E-4D02-ACA8-87254225284D}" srcId="{33E6D591-48BA-4FE6-AF70-14CBC8A952DC}" destId="{092AD68A-5459-435A-A6A8-570A7ED3971A}" srcOrd="1" destOrd="0" parTransId="{15C68F5A-5411-4E4A-8DC4-8B82F760AC70}" sibTransId="{D01556C8-7E17-4627-8A1F-D94292F1C158}"/>
    <dgm:cxn modelId="{1195F850-58DD-4895-A776-D2154284D597}" type="presOf" srcId="{F6921C9B-FF1A-4A98-800B-085DC8D841F5}" destId="{D54C1F13-1473-46BA-A013-C8ECC16D94D0}" srcOrd="0" destOrd="0" presId="urn:microsoft.com/office/officeart/2005/8/layout/hierarchy2"/>
    <dgm:cxn modelId="{8C35A652-2A23-43EF-B0E4-C0C13845C94E}" type="presOf" srcId="{92FC1BFD-527A-4B90-AF0A-95021E02F96E}" destId="{621C08A2-8805-4940-9FAB-490F056642E1}" srcOrd="0" destOrd="0" presId="urn:microsoft.com/office/officeart/2005/8/layout/hierarchy2"/>
    <dgm:cxn modelId="{D5205A74-BFA2-4D87-BACA-BD34C0000F39}" type="presOf" srcId="{D1A17CCD-AD12-43EE-96D7-836A0ABD070C}" destId="{EB924859-D900-4020-87DD-968948B5CC4B}" srcOrd="0" destOrd="0" presId="urn:microsoft.com/office/officeart/2005/8/layout/hierarchy2"/>
    <dgm:cxn modelId="{5C34D682-0D60-426A-BEB7-2E1FB5F9A1CC}" type="presOf" srcId="{E2AD4446-C35F-4E1B-8B3D-E2DA7855729E}" destId="{343C66C7-A2B9-4DF1-89AF-8528DE4022CF}" srcOrd="0" destOrd="0" presId="urn:microsoft.com/office/officeart/2005/8/layout/hierarchy2"/>
    <dgm:cxn modelId="{2FEAAE83-0385-465C-9A5F-8F25205A4737}" srcId="{F6921C9B-FF1A-4A98-800B-085DC8D841F5}" destId="{C4F9919B-C3D8-42B4-B3A1-E748427DDB74}" srcOrd="1" destOrd="0" parTransId="{D3A602D4-5DDF-4D36-B0A2-899C7D15BCE5}" sibTransId="{68130345-C845-467F-BDBB-63D4A843F363}"/>
    <dgm:cxn modelId="{9C460F8C-BB5D-43EF-AF3B-DFBE94F0FE71}" type="presOf" srcId="{308AA9F6-9F76-4A61-903B-F11442ACCDEC}" destId="{1E6026E5-7B42-4CE4-AA1F-C2874DFA1D53}" srcOrd="0" destOrd="0" presId="urn:microsoft.com/office/officeart/2005/8/layout/hierarchy2"/>
    <dgm:cxn modelId="{D1D0688C-B19D-48E0-B891-D5204BBC2E0D}" type="presOf" srcId="{33E6D591-48BA-4FE6-AF70-14CBC8A952DC}" destId="{24D13EB3-395A-4472-BE15-894E5E6816BB}" srcOrd="0" destOrd="0" presId="urn:microsoft.com/office/officeart/2005/8/layout/hierarchy2"/>
    <dgm:cxn modelId="{C3AD728D-E81D-431B-B6B1-1A735FED56E5}" type="presOf" srcId="{FE0D68FB-69A9-4C9C-8F5D-3F31ABBF6FC6}" destId="{13DB268B-DE37-4071-A553-F10C8434BF95}" srcOrd="0" destOrd="0" presId="urn:microsoft.com/office/officeart/2005/8/layout/hierarchy2"/>
    <dgm:cxn modelId="{B1274791-DFD3-42F2-9D2F-C585F7A74310}" type="presOf" srcId="{D3A602D4-5DDF-4D36-B0A2-899C7D15BCE5}" destId="{2166F47D-C7FA-483E-9B64-AF12BDA7A0BE}" srcOrd="1" destOrd="0" presId="urn:microsoft.com/office/officeart/2005/8/layout/hierarchy2"/>
    <dgm:cxn modelId="{34A9A291-C002-40B9-8B6D-C9944F73A7D7}" type="presOf" srcId="{9FB91609-6C4D-47A8-9722-7C854D185F8E}" destId="{A04433C0-56B7-4866-ABB5-427446ED8983}" srcOrd="1" destOrd="0" presId="urn:microsoft.com/office/officeart/2005/8/layout/hierarchy2"/>
    <dgm:cxn modelId="{DD04E291-9346-4675-91CD-2A5B5FF42346}" srcId="{092AD68A-5459-435A-A6A8-570A7ED3971A}" destId="{E8EA9EC5-6815-43BB-A1AA-D2188F0120D6}" srcOrd="1" destOrd="0" parTransId="{2FF4F59B-1FEA-4ECB-9017-B665A113FC54}" sibTransId="{6529B063-AD57-4EC2-8859-5FC35937098A}"/>
    <dgm:cxn modelId="{8CEB0192-D018-465F-A53C-637F76802924}" type="presOf" srcId="{116B1F55-D9F1-40AE-9460-125F451A11D0}" destId="{D1FD53DC-1826-4D64-95FF-9F8C545B24CA}" srcOrd="0" destOrd="0" presId="urn:microsoft.com/office/officeart/2005/8/layout/hierarchy2"/>
    <dgm:cxn modelId="{30374394-124D-469E-9F1C-782D4A0F4E2E}" type="presOf" srcId="{E722BC60-2C2A-4C2C-9F3E-0BFE8527D3F5}" destId="{AF46F5A5-3BDA-4A96-99C2-4FFF8FB0B409}" srcOrd="1" destOrd="0" presId="urn:microsoft.com/office/officeart/2005/8/layout/hierarchy2"/>
    <dgm:cxn modelId="{3C92269C-E36C-48FD-B658-F52FF0DE3CA3}" type="presOf" srcId="{E7E28E2F-F2B8-4A92-9E08-F90A3861C2D8}" destId="{1C57EF01-31E2-4E32-911F-D9BD9B796DCD}" srcOrd="0" destOrd="0" presId="urn:microsoft.com/office/officeart/2005/8/layout/hierarchy2"/>
    <dgm:cxn modelId="{CD52D09C-E58D-4DF8-A69C-479E6B7283B4}" type="presOf" srcId="{FE0D68FB-69A9-4C9C-8F5D-3F31ABBF6FC6}" destId="{586F9F04-C0F3-4BD0-938C-00C8D7017C02}" srcOrd="1" destOrd="0" presId="urn:microsoft.com/office/officeart/2005/8/layout/hierarchy2"/>
    <dgm:cxn modelId="{7C91029D-F35B-4D86-949B-1410CB4ED6D8}" type="presOf" srcId="{8AA26096-254A-4A4B-9E1E-2532668754B0}" destId="{6672800C-00A8-4EEB-841C-3228F1C320F1}" srcOrd="0" destOrd="0" presId="urn:microsoft.com/office/officeart/2005/8/layout/hierarchy2"/>
    <dgm:cxn modelId="{BEEFD39E-1F7D-4BA5-AAFD-7FC07B4EDD4D}" type="presOf" srcId="{2C21516D-4B90-4EF6-91FC-CB3966DD9D99}" destId="{10EBD828-408F-4642-A8ED-9B0A07365321}" srcOrd="0" destOrd="0" presId="urn:microsoft.com/office/officeart/2005/8/layout/hierarchy2"/>
    <dgm:cxn modelId="{A9C761A2-4712-4108-AEE3-1DA184054DCF}" type="presOf" srcId="{F9DF3F7F-A94D-4106-AD88-113A8440FE64}" destId="{01E65A66-3133-488E-A915-0220A7C1F0CF}" srcOrd="0" destOrd="0" presId="urn:microsoft.com/office/officeart/2005/8/layout/hierarchy2"/>
    <dgm:cxn modelId="{551FF9A3-2AAA-4B46-AE3E-C625BB419328}" type="presOf" srcId="{9FB91609-6C4D-47A8-9722-7C854D185F8E}" destId="{1D39E524-0BC6-4DCC-91DC-4020181F037E}" srcOrd="0" destOrd="0" presId="urn:microsoft.com/office/officeart/2005/8/layout/hierarchy2"/>
    <dgm:cxn modelId="{BD4197A9-994F-4717-AB76-95EBB94A7620}" srcId="{727F65BC-5463-444C-865C-53599116460C}" destId="{116B1F55-D9F1-40AE-9460-125F451A11D0}" srcOrd="1" destOrd="0" parTransId="{AD9121BA-E0A5-4FA9-9B77-BEB4F5B41052}" sibTransId="{C221328B-349D-4593-92DC-6A145B51E292}"/>
    <dgm:cxn modelId="{122884AB-B5A3-4B17-962C-6EEEFDC802D6}" type="presOf" srcId="{FBBAA5DC-1C2D-4595-8499-EB1BDD6FB409}" destId="{5885DF17-0256-4055-8935-739A13A719D1}" srcOrd="0" destOrd="0" presId="urn:microsoft.com/office/officeart/2005/8/layout/hierarchy2"/>
    <dgm:cxn modelId="{3919BDAE-7203-4E7F-8410-783E69139EEC}" type="presOf" srcId="{3C80EC92-ED3A-4FF3-B35E-3C4D54C9A914}" destId="{D403CD55-210B-4745-8434-6D436DA464F4}" srcOrd="0" destOrd="0" presId="urn:microsoft.com/office/officeart/2005/8/layout/hierarchy2"/>
    <dgm:cxn modelId="{296F16B1-9EC0-4F02-8E4A-C96E4E81EAA9}" type="presOf" srcId="{2C21516D-4B90-4EF6-91FC-CB3966DD9D99}" destId="{E79FFFD7-AAF1-456C-B1B3-E194C0C54318}" srcOrd="1" destOrd="0" presId="urn:microsoft.com/office/officeart/2005/8/layout/hierarchy2"/>
    <dgm:cxn modelId="{7608DFB2-D146-4D26-8462-4DE1049421C0}" type="presOf" srcId="{8AA26096-254A-4A4B-9E1E-2532668754B0}" destId="{82131D4B-4748-440F-BD96-FDEDB85A893E}" srcOrd="1" destOrd="0" presId="urn:microsoft.com/office/officeart/2005/8/layout/hierarchy2"/>
    <dgm:cxn modelId="{E2A526B6-60AB-4685-B11B-8CBBD264134B}" srcId="{092AD68A-5459-435A-A6A8-570A7ED3971A}" destId="{F6921C9B-FF1A-4A98-800B-085DC8D841F5}" srcOrd="0" destOrd="0" parTransId="{E722BC60-2C2A-4C2C-9F3E-0BFE8527D3F5}" sibTransId="{37C9D5C0-15A9-41EB-835E-C74CCE98184D}"/>
    <dgm:cxn modelId="{BBAD88BB-F012-4D66-8590-53776359B67C}" srcId="{92FC1BFD-527A-4B90-AF0A-95021E02F96E}" destId="{1E0D974F-A577-4B41-A6DB-B71BAFC89B36}" srcOrd="2" destOrd="0" parTransId="{9FB91609-6C4D-47A8-9722-7C854D185F8E}" sibTransId="{03292F01-9AC4-4412-A772-33CDAF50859E}"/>
    <dgm:cxn modelId="{DAC61EBE-93A8-4AE4-B2B9-9EFE5BF0276A}" srcId="{92FC1BFD-527A-4B90-AF0A-95021E02F96E}" destId="{D1A17CCD-AD12-43EE-96D7-836A0ABD070C}" srcOrd="0" destOrd="0" parTransId="{3C80EC92-ED3A-4FF3-B35E-3C4D54C9A914}" sibTransId="{C7A4751C-FB39-405E-8D1F-E9F8C8F4287F}"/>
    <dgm:cxn modelId="{99D998C1-9A71-41FB-A970-3A586EB771A2}" type="presOf" srcId="{747BEF18-226B-4706-9E27-FF0AFCB9C57C}" destId="{85313BC7-8915-4A68-A90F-741ACF1A23B0}" srcOrd="1" destOrd="0" presId="urn:microsoft.com/office/officeart/2005/8/layout/hierarchy2"/>
    <dgm:cxn modelId="{5AACB3C2-CA28-464C-A55C-1DA0E92CC579}" type="presOf" srcId="{D9E0D321-79EE-4756-A4C2-F5ED7A2AF35C}" destId="{4B4479E5-D965-40D5-A225-6DE924EABBD1}" srcOrd="0" destOrd="0" presId="urn:microsoft.com/office/officeart/2005/8/layout/hierarchy2"/>
    <dgm:cxn modelId="{D05811C3-AF78-4896-B9A0-9B90BFFE7F1C}" type="presOf" srcId="{2FF4F59B-1FEA-4ECB-9017-B665A113FC54}" destId="{B644B784-BA7D-44FF-B5E4-FB842A07228D}" srcOrd="0" destOrd="0" presId="urn:microsoft.com/office/officeart/2005/8/layout/hierarchy2"/>
    <dgm:cxn modelId="{4FFB93C3-96B1-4139-B3AE-D3036CD3F627}" type="presOf" srcId="{1E0D974F-A577-4B41-A6DB-B71BAFC89B36}" destId="{775FAFB5-0479-40BA-8A2B-B98ABDA9D6D6}" srcOrd="0" destOrd="0" presId="urn:microsoft.com/office/officeart/2005/8/layout/hierarchy2"/>
    <dgm:cxn modelId="{AC02F9C5-EA95-4F6B-8E38-A753C0D9A508}" type="presOf" srcId="{747BEF18-226B-4706-9E27-FF0AFCB9C57C}" destId="{5547C341-A134-4912-A7F3-C5AFF7BD214C}" srcOrd="0" destOrd="0" presId="urn:microsoft.com/office/officeart/2005/8/layout/hierarchy2"/>
    <dgm:cxn modelId="{463C6FCF-EC94-4F1B-AFA2-F73135CC942F}" type="presOf" srcId="{AD9121BA-E0A5-4FA9-9B77-BEB4F5B41052}" destId="{1E1ABFBB-0B75-4C66-99C2-D16666C99AC8}" srcOrd="0" destOrd="0" presId="urn:microsoft.com/office/officeart/2005/8/layout/hierarchy2"/>
    <dgm:cxn modelId="{9EADC0D1-03DA-42CF-AD4D-0D2EC731F8D5}" srcId="{F4AA1F3E-EBF3-4D97-88B5-942CD7AE2143}" destId="{727F65BC-5463-444C-865C-53599116460C}" srcOrd="0" destOrd="0" parTransId="{DA2A8E9F-35A1-4D62-93E0-25AD508A2934}" sibTransId="{1057A03A-1C97-41A2-BEC1-024779E0F7BF}"/>
    <dgm:cxn modelId="{C28E3DD5-FEB7-41F1-A0D3-3FDF645E7E75}" type="presOf" srcId="{944CA831-00E2-4DAE-8BB0-4AE3FCE2D7A7}" destId="{1DF70940-F5E3-4CCA-BF00-567F0D8967DE}" srcOrd="1" destOrd="0" presId="urn:microsoft.com/office/officeart/2005/8/layout/hierarchy2"/>
    <dgm:cxn modelId="{34E6B4D5-857E-4F96-B99B-26B557ABDD45}" srcId="{F9DF3F7F-A94D-4106-AD88-113A8440FE64}" destId="{33E6D591-48BA-4FE6-AF70-14CBC8A952DC}" srcOrd="0" destOrd="0" parTransId="{07FB2573-483A-4197-B70C-63DCE1E6DEA9}" sibTransId="{348663A1-3E9F-4768-A34B-DB5FA8F5F905}"/>
    <dgm:cxn modelId="{559F75D6-C987-4D61-A686-54B86E81999B}" srcId="{F6921C9B-FF1A-4A98-800B-085DC8D841F5}" destId="{7F7D82F9-8E0E-4CAF-A204-23CE27BE7B25}" srcOrd="2" destOrd="0" parTransId="{747BEF18-226B-4706-9E27-FF0AFCB9C57C}" sibTransId="{1722D325-76A5-48BA-8919-EE495E1985E7}"/>
    <dgm:cxn modelId="{E3FF07DD-4012-4850-A7E6-F920B516F983}" type="presOf" srcId="{DA2A8E9F-35A1-4D62-93E0-25AD508A2934}" destId="{D3F7CE92-3A2B-48BC-832A-1BF789115C4A}" srcOrd="1" destOrd="0" presId="urn:microsoft.com/office/officeart/2005/8/layout/hierarchy2"/>
    <dgm:cxn modelId="{D79CB9DE-B1E2-45CC-BF5A-AAC8FC7E16A7}" srcId="{F6921C9B-FF1A-4A98-800B-085DC8D841F5}" destId="{308AA9F6-9F76-4A61-903B-F11442ACCDEC}" srcOrd="0" destOrd="0" parTransId="{2C21516D-4B90-4EF6-91FC-CB3966DD9D99}" sibTransId="{14D42089-FFA9-47A1-ABDF-95C984970FA2}"/>
    <dgm:cxn modelId="{05C3A5E0-39C2-4DDC-AFA8-7815F4CE13E1}" type="presOf" srcId="{60EB934B-40E4-407E-A08D-099969CB4EAA}" destId="{46CCEBC4-7FA3-40F8-B432-001695A520D5}" srcOrd="0" destOrd="0" presId="urn:microsoft.com/office/officeart/2005/8/layout/hierarchy2"/>
    <dgm:cxn modelId="{4AF83EE3-A457-4814-851B-51F92BC302DF}" srcId="{33E6D591-48BA-4FE6-AF70-14CBC8A952DC}" destId="{60EB934B-40E4-407E-A08D-099969CB4EAA}" srcOrd="0" destOrd="0" parTransId="{E5D00D74-F8BB-4258-AE14-AC6C1C2DB5C5}" sibTransId="{416679E8-548B-4222-B92B-59ED5E84B664}"/>
    <dgm:cxn modelId="{314727E4-B1CE-479D-8E61-7ED92F441129}" type="presOf" srcId="{727F65BC-5463-444C-865C-53599116460C}" destId="{690D3882-935F-42CF-AABF-DFD53ADACC9D}" srcOrd="0" destOrd="0" presId="urn:microsoft.com/office/officeart/2005/8/layout/hierarchy2"/>
    <dgm:cxn modelId="{DA55FAF9-C23A-4CAF-ADEE-A74C3281C37E}" type="presOf" srcId="{E5D00D74-F8BB-4258-AE14-AC6C1C2DB5C5}" destId="{627E9B8B-A4A9-4E01-B462-126FE93F66EC}" srcOrd="1" destOrd="0" presId="urn:microsoft.com/office/officeart/2005/8/layout/hierarchy2"/>
    <dgm:cxn modelId="{CE2539FB-7B19-427C-8B9D-38B91E2B670C}" type="presOf" srcId="{AD9121BA-E0A5-4FA9-9B77-BEB4F5B41052}" destId="{8D8C6C0E-B09C-4122-9EDC-028DCDEB7A09}" srcOrd="1" destOrd="0" presId="urn:microsoft.com/office/officeart/2005/8/layout/hierarchy2"/>
    <dgm:cxn modelId="{FFF7C3FC-B3FF-438E-A38F-004F1BBD9B7E}" srcId="{E8EA9EC5-6815-43BB-A1AA-D2188F0120D6}" destId="{E2AD4446-C35F-4E1B-8B3D-E2DA7855729E}" srcOrd="1" destOrd="0" parTransId="{FBBAA5DC-1C2D-4595-8499-EB1BDD6FB409}" sibTransId="{C9A1AD3A-C11E-4E35-BC60-BF338CA0D099}"/>
    <dgm:cxn modelId="{CD0D8D69-BD32-4566-9F5D-C12DA6AE300E}" type="presParOf" srcId="{01E65A66-3133-488E-A915-0220A7C1F0CF}" destId="{63E2B4D2-4BB0-42A8-87D8-308D024391D6}" srcOrd="0" destOrd="0" presId="urn:microsoft.com/office/officeart/2005/8/layout/hierarchy2"/>
    <dgm:cxn modelId="{0BA8C15F-B1D7-4D32-B85F-30A55D696ACF}" type="presParOf" srcId="{63E2B4D2-4BB0-42A8-87D8-308D024391D6}" destId="{24D13EB3-395A-4472-BE15-894E5E6816BB}" srcOrd="0" destOrd="0" presId="urn:microsoft.com/office/officeart/2005/8/layout/hierarchy2"/>
    <dgm:cxn modelId="{989C97BE-5FFD-4765-9326-1A4A66110F69}" type="presParOf" srcId="{63E2B4D2-4BB0-42A8-87D8-308D024391D6}" destId="{18BE3E4D-7B50-47BA-9137-76BCDDE0337A}" srcOrd="1" destOrd="0" presId="urn:microsoft.com/office/officeart/2005/8/layout/hierarchy2"/>
    <dgm:cxn modelId="{D1A163CA-03B2-4705-8A52-591B866B19D5}" type="presParOf" srcId="{18BE3E4D-7B50-47BA-9137-76BCDDE0337A}" destId="{6AB7F3C7-D90B-4AD6-AEA8-2EA5600C066E}" srcOrd="0" destOrd="0" presId="urn:microsoft.com/office/officeart/2005/8/layout/hierarchy2"/>
    <dgm:cxn modelId="{E4498EB9-2939-448B-A369-B6D0495F646D}" type="presParOf" srcId="{6AB7F3C7-D90B-4AD6-AEA8-2EA5600C066E}" destId="{627E9B8B-A4A9-4E01-B462-126FE93F66EC}" srcOrd="0" destOrd="0" presId="urn:microsoft.com/office/officeart/2005/8/layout/hierarchy2"/>
    <dgm:cxn modelId="{996C16D5-F5B8-4E7F-B794-3DAFDB377D4C}" type="presParOf" srcId="{18BE3E4D-7B50-47BA-9137-76BCDDE0337A}" destId="{235E2F24-691B-4EC1-9C86-3E456358200F}" srcOrd="1" destOrd="0" presId="urn:microsoft.com/office/officeart/2005/8/layout/hierarchy2"/>
    <dgm:cxn modelId="{48CA4FAA-810B-4537-A207-1F6CB462E0A1}" type="presParOf" srcId="{235E2F24-691B-4EC1-9C86-3E456358200F}" destId="{46CCEBC4-7FA3-40F8-B432-001695A520D5}" srcOrd="0" destOrd="0" presId="urn:microsoft.com/office/officeart/2005/8/layout/hierarchy2"/>
    <dgm:cxn modelId="{9036C071-FA06-418A-B9F5-5FB7011FA3A0}" type="presParOf" srcId="{235E2F24-691B-4EC1-9C86-3E456358200F}" destId="{C74E389A-A78E-4A96-A072-D37AD7C363E7}" srcOrd="1" destOrd="0" presId="urn:microsoft.com/office/officeart/2005/8/layout/hierarchy2"/>
    <dgm:cxn modelId="{8998E597-1C9D-49A2-B5FA-2CCA6ADF4CA2}" type="presParOf" srcId="{C74E389A-A78E-4A96-A072-D37AD7C363E7}" destId="{6672800C-00A8-4EEB-841C-3228F1C320F1}" srcOrd="0" destOrd="0" presId="urn:microsoft.com/office/officeart/2005/8/layout/hierarchy2"/>
    <dgm:cxn modelId="{D813CCA6-A618-4293-9BBF-7DA8CB9A0044}" type="presParOf" srcId="{6672800C-00A8-4EEB-841C-3228F1C320F1}" destId="{82131D4B-4748-440F-BD96-FDEDB85A893E}" srcOrd="0" destOrd="0" presId="urn:microsoft.com/office/officeart/2005/8/layout/hierarchy2"/>
    <dgm:cxn modelId="{06A9DA5D-3180-4B7A-AE4D-43434DC03F09}" type="presParOf" srcId="{C74E389A-A78E-4A96-A072-D37AD7C363E7}" destId="{8AD7A973-BC74-4B9A-B830-FACCE4E5A3B4}" srcOrd="1" destOrd="0" presId="urn:microsoft.com/office/officeart/2005/8/layout/hierarchy2"/>
    <dgm:cxn modelId="{EB97FE54-7B8E-4137-8B79-A0D803D0B71A}" type="presParOf" srcId="{8AD7A973-BC74-4B9A-B830-FACCE4E5A3B4}" destId="{00784120-5D47-4786-855D-4D8669795B1B}" srcOrd="0" destOrd="0" presId="urn:microsoft.com/office/officeart/2005/8/layout/hierarchy2"/>
    <dgm:cxn modelId="{312FA85C-5DDB-4121-830E-1D2532617D60}" type="presParOf" srcId="{8AD7A973-BC74-4B9A-B830-FACCE4E5A3B4}" destId="{5DD58B46-3A47-464F-B93E-23F05A1024CA}" srcOrd="1" destOrd="0" presId="urn:microsoft.com/office/officeart/2005/8/layout/hierarchy2"/>
    <dgm:cxn modelId="{40E5A9E8-FA12-4FA4-B7C8-03E731802B33}" type="presParOf" srcId="{5DD58B46-3A47-464F-B93E-23F05A1024CA}" destId="{2A8AB196-F75E-4061-BA51-56638E4DFE12}" srcOrd="0" destOrd="0" presId="urn:microsoft.com/office/officeart/2005/8/layout/hierarchy2"/>
    <dgm:cxn modelId="{357AA3DE-FE62-4A04-8FF3-5DC334438CD7}" type="presParOf" srcId="{2A8AB196-F75E-4061-BA51-56638E4DFE12}" destId="{D3F7CE92-3A2B-48BC-832A-1BF789115C4A}" srcOrd="0" destOrd="0" presId="urn:microsoft.com/office/officeart/2005/8/layout/hierarchy2"/>
    <dgm:cxn modelId="{7B2CDCD8-4DB2-4758-A699-75944A34FC3B}" type="presParOf" srcId="{5DD58B46-3A47-464F-B93E-23F05A1024CA}" destId="{99C8969A-C86C-42E8-ADF5-0A902C1A1584}" srcOrd="1" destOrd="0" presId="urn:microsoft.com/office/officeart/2005/8/layout/hierarchy2"/>
    <dgm:cxn modelId="{784B2854-F6A7-4175-8C4B-99E47A70CBA8}" type="presParOf" srcId="{99C8969A-C86C-42E8-ADF5-0A902C1A1584}" destId="{690D3882-935F-42CF-AABF-DFD53ADACC9D}" srcOrd="0" destOrd="0" presId="urn:microsoft.com/office/officeart/2005/8/layout/hierarchy2"/>
    <dgm:cxn modelId="{54F17C2C-1035-420E-A730-690CD490AB4D}" type="presParOf" srcId="{99C8969A-C86C-42E8-ADF5-0A902C1A1584}" destId="{F8DD7B82-556F-44E8-B8A1-C10D762344D6}" srcOrd="1" destOrd="0" presId="urn:microsoft.com/office/officeart/2005/8/layout/hierarchy2"/>
    <dgm:cxn modelId="{BDC16CFE-8478-42F1-9E57-096B343EB048}" type="presParOf" srcId="{F8DD7B82-556F-44E8-B8A1-C10D762344D6}" destId="{1C57EF01-31E2-4E32-911F-D9BD9B796DCD}" srcOrd="0" destOrd="0" presId="urn:microsoft.com/office/officeart/2005/8/layout/hierarchy2"/>
    <dgm:cxn modelId="{87C262C8-88D4-483A-9339-0D9C2F2F9773}" type="presParOf" srcId="{1C57EF01-31E2-4E32-911F-D9BD9B796DCD}" destId="{FFAAE38D-C3A2-45F9-8912-F625B8F3DF98}" srcOrd="0" destOrd="0" presId="urn:microsoft.com/office/officeart/2005/8/layout/hierarchy2"/>
    <dgm:cxn modelId="{0BC1EDE8-DEE4-4A33-9F4B-7B39DA5F3217}" type="presParOf" srcId="{F8DD7B82-556F-44E8-B8A1-C10D762344D6}" destId="{B39EA2A6-1639-46EA-BED5-5C4FD4564535}" srcOrd="1" destOrd="0" presId="urn:microsoft.com/office/officeart/2005/8/layout/hierarchy2"/>
    <dgm:cxn modelId="{2FED68F2-86E0-4C8C-99AE-3CFA5DC7F153}" type="presParOf" srcId="{B39EA2A6-1639-46EA-BED5-5C4FD4564535}" destId="{FC21748B-2370-4D0E-A519-49BF3EA0264B}" srcOrd="0" destOrd="0" presId="urn:microsoft.com/office/officeart/2005/8/layout/hierarchy2"/>
    <dgm:cxn modelId="{730432C0-2E80-4894-AAC7-A877095DAF98}" type="presParOf" srcId="{B39EA2A6-1639-46EA-BED5-5C4FD4564535}" destId="{283DF6DA-56A8-4656-B843-31A6F0F0CB97}" srcOrd="1" destOrd="0" presId="urn:microsoft.com/office/officeart/2005/8/layout/hierarchy2"/>
    <dgm:cxn modelId="{F1852FE3-AF4B-4284-AED4-924844D79D53}" type="presParOf" srcId="{F8DD7B82-556F-44E8-B8A1-C10D762344D6}" destId="{1E1ABFBB-0B75-4C66-99C2-D16666C99AC8}" srcOrd="2" destOrd="0" presId="urn:microsoft.com/office/officeart/2005/8/layout/hierarchy2"/>
    <dgm:cxn modelId="{586A3D32-BDD6-441E-AEED-F22270EFC699}" type="presParOf" srcId="{1E1ABFBB-0B75-4C66-99C2-D16666C99AC8}" destId="{8D8C6C0E-B09C-4122-9EDC-028DCDEB7A09}" srcOrd="0" destOrd="0" presId="urn:microsoft.com/office/officeart/2005/8/layout/hierarchy2"/>
    <dgm:cxn modelId="{885AA8FD-541B-4292-B9BA-9C9D93AE13AC}" type="presParOf" srcId="{F8DD7B82-556F-44E8-B8A1-C10D762344D6}" destId="{297AD944-C302-4B61-AA9E-447EBBA732D7}" srcOrd="3" destOrd="0" presId="urn:microsoft.com/office/officeart/2005/8/layout/hierarchy2"/>
    <dgm:cxn modelId="{A61E3AC2-0B8B-4D9C-A525-9D240E9D624E}" type="presParOf" srcId="{297AD944-C302-4B61-AA9E-447EBBA732D7}" destId="{D1FD53DC-1826-4D64-95FF-9F8C545B24CA}" srcOrd="0" destOrd="0" presId="urn:microsoft.com/office/officeart/2005/8/layout/hierarchy2"/>
    <dgm:cxn modelId="{ECD02A03-3308-492A-9D88-100A6A4EAC5B}" type="presParOf" srcId="{297AD944-C302-4B61-AA9E-447EBBA732D7}" destId="{0AF20D62-329F-4619-BD29-B2AC898F0F5F}" srcOrd="1" destOrd="0" presId="urn:microsoft.com/office/officeart/2005/8/layout/hierarchy2"/>
    <dgm:cxn modelId="{4F13C97D-E480-405F-8B99-A7DD2F3F40BA}" type="presParOf" srcId="{C74E389A-A78E-4A96-A072-D37AD7C363E7}" destId="{13DB268B-DE37-4071-A553-F10C8434BF95}" srcOrd="2" destOrd="0" presId="urn:microsoft.com/office/officeart/2005/8/layout/hierarchy2"/>
    <dgm:cxn modelId="{5E36F078-1850-43AC-9158-C63D189BCC22}" type="presParOf" srcId="{13DB268B-DE37-4071-A553-F10C8434BF95}" destId="{586F9F04-C0F3-4BD0-938C-00C8D7017C02}" srcOrd="0" destOrd="0" presId="urn:microsoft.com/office/officeart/2005/8/layout/hierarchy2"/>
    <dgm:cxn modelId="{BB09A31E-5A82-481C-96F5-B351B17CF15A}" type="presParOf" srcId="{C74E389A-A78E-4A96-A072-D37AD7C363E7}" destId="{CDF04711-16A5-4391-9E6C-834CFB66D566}" srcOrd="3" destOrd="0" presId="urn:microsoft.com/office/officeart/2005/8/layout/hierarchy2"/>
    <dgm:cxn modelId="{6CFD54A1-638F-448D-9AEC-9092244CAB96}" type="presParOf" srcId="{CDF04711-16A5-4391-9E6C-834CFB66D566}" destId="{621C08A2-8805-4940-9FAB-490F056642E1}" srcOrd="0" destOrd="0" presId="urn:microsoft.com/office/officeart/2005/8/layout/hierarchy2"/>
    <dgm:cxn modelId="{C343432C-9D72-4179-A5C2-2B5D18DA7364}" type="presParOf" srcId="{CDF04711-16A5-4391-9E6C-834CFB66D566}" destId="{94D613EF-FDCD-423A-8B91-7D9C994CDEA4}" srcOrd="1" destOrd="0" presId="urn:microsoft.com/office/officeart/2005/8/layout/hierarchy2"/>
    <dgm:cxn modelId="{CEB2EC99-9DFC-4EC0-9A04-2397D9CFBFD9}" type="presParOf" srcId="{94D613EF-FDCD-423A-8B91-7D9C994CDEA4}" destId="{D403CD55-210B-4745-8434-6D436DA464F4}" srcOrd="0" destOrd="0" presId="urn:microsoft.com/office/officeart/2005/8/layout/hierarchy2"/>
    <dgm:cxn modelId="{DA2A6A40-4EB9-4F7D-A9D4-2B14ED7E0F70}" type="presParOf" srcId="{D403CD55-210B-4745-8434-6D436DA464F4}" destId="{BCF84A2B-2FD0-4069-A26F-D888F4A56958}" srcOrd="0" destOrd="0" presId="urn:microsoft.com/office/officeart/2005/8/layout/hierarchy2"/>
    <dgm:cxn modelId="{FE60B953-3A33-48DC-9AF1-7A56470883B8}" type="presParOf" srcId="{94D613EF-FDCD-423A-8B91-7D9C994CDEA4}" destId="{6F27FC2B-ADB9-474F-9A6F-2F76A8A449F3}" srcOrd="1" destOrd="0" presId="urn:microsoft.com/office/officeart/2005/8/layout/hierarchy2"/>
    <dgm:cxn modelId="{E6296E0B-726C-4047-BDF4-4B44D5452A37}" type="presParOf" srcId="{6F27FC2B-ADB9-474F-9A6F-2F76A8A449F3}" destId="{EB924859-D900-4020-87DD-968948B5CC4B}" srcOrd="0" destOrd="0" presId="urn:microsoft.com/office/officeart/2005/8/layout/hierarchy2"/>
    <dgm:cxn modelId="{DE3CD60C-C1B6-45FA-8553-4589843F6780}" type="presParOf" srcId="{6F27FC2B-ADB9-474F-9A6F-2F76A8A449F3}" destId="{4F63748B-36BD-45E6-95F7-9D433EDB0346}" srcOrd="1" destOrd="0" presId="urn:microsoft.com/office/officeart/2005/8/layout/hierarchy2"/>
    <dgm:cxn modelId="{47AB144B-08F1-452A-920F-80C38C915D84}" type="presParOf" srcId="{94D613EF-FDCD-423A-8B91-7D9C994CDEA4}" destId="{D3309BEB-DAA7-4A1A-99B7-C2302E995577}" srcOrd="2" destOrd="0" presId="urn:microsoft.com/office/officeart/2005/8/layout/hierarchy2"/>
    <dgm:cxn modelId="{BB5FFD29-A7EA-4917-8EBD-75FD27620C36}" type="presParOf" srcId="{D3309BEB-DAA7-4A1A-99B7-C2302E995577}" destId="{B29CDDED-0068-449F-B283-C7840ECFE4A0}" srcOrd="0" destOrd="0" presId="urn:microsoft.com/office/officeart/2005/8/layout/hierarchy2"/>
    <dgm:cxn modelId="{9F266FC9-F7B1-4592-84B2-76EEFE1C6B9D}" type="presParOf" srcId="{94D613EF-FDCD-423A-8B91-7D9C994CDEA4}" destId="{374EC50E-F64F-4D23-B516-97C68C1ADEDA}" srcOrd="3" destOrd="0" presId="urn:microsoft.com/office/officeart/2005/8/layout/hierarchy2"/>
    <dgm:cxn modelId="{BD206D11-D95B-4858-8FB8-1FD53A559094}" type="presParOf" srcId="{374EC50E-F64F-4D23-B516-97C68C1ADEDA}" destId="{5E2F0076-C043-4827-B9C7-1C9EC381401B}" srcOrd="0" destOrd="0" presId="urn:microsoft.com/office/officeart/2005/8/layout/hierarchy2"/>
    <dgm:cxn modelId="{5D8A28E1-7647-47F5-877F-B8349017EF15}" type="presParOf" srcId="{374EC50E-F64F-4D23-B516-97C68C1ADEDA}" destId="{7EBB1602-6340-43FF-A59C-0676550DD28C}" srcOrd="1" destOrd="0" presId="urn:microsoft.com/office/officeart/2005/8/layout/hierarchy2"/>
    <dgm:cxn modelId="{0F6BA087-7210-4ADC-B23A-4695B40AB771}" type="presParOf" srcId="{94D613EF-FDCD-423A-8B91-7D9C994CDEA4}" destId="{1D39E524-0BC6-4DCC-91DC-4020181F037E}" srcOrd="4" destOrd="0" presId="urn:microsoft.com/office/officeart/2005/8/layout/hierarchy2"/>
    <dgm:cxn modelId="{3819E4F3-9050-4F36-BABA-E049887AF168}" type="presParOf" srcId="{1D39E524-0BC6-4DCC-91DC-4020181F037E}" destId="{A04433C0-56B7-4866-ABB5-427446ED8983}" srcOrd="0" destOrd="0" presId="urn:microsoft.com/office/officeart/2005/8/layout/hierarchy2"/>
    <dgm:cxn modelId="{EA0BC88D-B88B-4F4C-AA7A-5D515476806D}" type="presParOf" srcId="{94D613EF-FDCD-423A-8B91-7D9C994CDEA4}" destId="{3273A995-7178-42FC-A5E9-F5091AF2720E}" srcOrd="5" destOrd="0" presId="urn:microsoft.com/office/officeart/2005/8/layout/hierarchy2"/>
    <dgm:cxn modelId="{9C7D08E4-E5D6-469B-9147-93CF05B857D5}" type="presParOf" srcId="{3273A995-7178-42FC-A5E9-F5091AF2720E}" destId="{775FAFB5-0479-40BA-8A2B-B98ABDA9D6D6}" srcOrd="0" destOrd="0" presId="urn:microsoft.com/office/officeart/2005/8/layout/hierarchy2"/>
    <dgm:cxn modelId="{22E67661-85E4-4E23-AA12-6CC4D977EAF1}" type="presParOf" srcId="{3273A995-7178-42FC-A5E9-F5091AF2720E}" destId="{2A5DCA57-36D7-4564-A5F7-661064E0334E}" srcOrd="1" destOrd="0" presId="urn:microsoft.com/office/officeart/2005/8/layout/hierarchy2"/>
    <dgm:cxn modelId="{F8BB83C0-5D14-4F7A-BCAE-9727BBA80833}" type="presParOf" srcId="{18BE3E4D-7B50-47BA-9137-76BCDDE0337A}" destId="{0344963B-8308-4D0A-BE0C-1C6D452909B7}" srcOrd="2" destOrd="0" presId="urn:microsoft.com/office/officeart/2005/8/layout/hierarchy2"/>
    <dgm:cxn modelId="{604DDF72-7468-433E-9EF2-5FD806742CF4}" type="presParOf" srcId="{0344963B-8308-4D0A-BE0C-1C6D452909B7}" destId="{1A8893CD-E255-4FD7-8A1D-3F348A3E1D27}" srcOrd="0" destOrd="0" presId="urn:microsoft.com/office/officeart/2005/8/layout/hierarchy2"/>
    <dgm:cxn modelId="{7EA07C69-63DC-4F77-87CD-E635413B6B1E}" type="presParOf" srcId="{18BE3E4D-7B50-47BA-9137-76BCDDE0337A}" destId="{E36BF0E5-858F-4A84-8E8E-F41DDFE66334}" srcOrd="3" destOrd="0" presId="urn:microsoft.com/office/officeart/2005/8/layout/hierarchy2"/>
    <dgm:cxn modelId="{905256C0-D2B5-43DB-8695-6EE95A525FE7}" type="presParOf" srcId="{E36BF0E5-858F-4A84-8E8E-F41DDFE66334}" destId="{A11C7CAE-693C-43A3-A101-C3066DA576EA}" srcOrd="0" destOrd="0" presId="urn:microsoft.com/office/officeart/2005/8/layout/hierarchy2"/>
    <dgm:cxn modelId="{5BF50F57-4A01-4976-BB7C-BD22EA27A1C0}" type="presParOf" srcId="{E36BF0E5-858F-4A84-8E8E-F41DDFE66334}" destId="{DC40813E-2B74-4EAD-942E-DBC5503FB302}" srcOrd="1" destOrd="0" presId="urn:microsoft.com/office/officeart/2005/8/layout/hierarchy2"/>
    <dgm:cxn modelId="{11ADDA55-EFFB-44AA-999C-51CCE483D1B5}" type="presParOf" srcId="{DC40813E-2B74-4EAD-942E-DBC5503FB302}" destId="{AE0DDBA8-1FC3-4DD5-B17E-9A284176F46A}" srcOrd="0" destOrd="0" presId="urn:microsoft.com/office/officeart/2005/8/layout/hierarchy2"/>
    <dgm:cxn modelId="{17B7AD52-20B8-42A3-9576-30FD3700589B}" type="presParOf" srcId="{AE0DDBA8-1FC3-4DD5-B17E-9A284176F46A}" destId="{AF46F5A5-3BDA-4A96-99C2-4FFF8FB0B409}" srcOrd="0" destOrd="0" presId="urn:microsoft.com/office/officeart/2005/8/layout/hierarchy2"/>
    <dgm:cxn modelId="{4AB1618F-F903-4CD5-9D42-1204CC5001F6}" type="presParOf" srcId="{DC40813E-2B74-4EAD-942E-DBC5503FB302}" destId="{83AD2B25-6847-4FB7-AD3C-A2A5FB5FD0F5}" srcOrd="1" destOrd="0" presId="urn:microsoft.com/office/officeart/2005/8/layout/hierarchy2"/>
    <dgm:cxn modelId="{E2291B30-942B-4AC3-A5E4-59DE77357D44}" type="presParOf" srcId="{83AD2B25-6847-4FB7-AD3C-A2A5FB5FD0F5}" destId="{D54C1F13-1473-46BA-A013-C8ECC16D94D0}" srcOrd="0" destOrd="0" presId="urn:microsoft.com/office/officeart/2005/8/layout/hierarchy2"/>
    <dgm:cxn modelId="{8FA7AFE8-C449-4C77-A94A-F175C82764C0}" type="presParOf" srcId="{83AD2B25-6847-4FB7-AD3C-A2A5FB5FD0F5}" destId="{83C276BA-D701-4438-B580-F8628255751A}" srcOrd="1" destOrd="0" presId="urn:microsoft.com/office/officeart/2005/8/layout/hierarchy2"/>
    <dgm:cxn modelId="{0D74262A-53B5-4DE4-8F3C-F6E3FC09457C}" type="presParOf" srcId="{83C276BA-D701-4438-B580-F8628255751A}" destId="{10EBD828-408F-4642-A8ED-9B0A07365321}" srcOrd="0" destOrd="0" presId="urn:microsoft.com/office/officeart/2005/8/layout/hierarchy2"/>
    <dgm:cxn modelId="{11C63388-5B80-4A1A-9BFD-4FA0BF2022C1}" type="presParOf" srcId="{10EBD828-408F-4642-A8ED-9B0A07365321}" destId="{E79FFFD7-AAF1-456C-B1B3-E194C0C54318}" srcOrd="0" destOrd="0" presId="urn:microsoft.com/office/officeart/2005/8/layout/hierarchy2"/>
    <dgm:cxn modelId="{0AB6E0C8-10DD-4FEA-AFEF-B8CB92739B00}" type="presParOf" srcId="{83C276BA-D701-4438-B580-F8628255751A}" destId="{733C1E08-1BA8-4B51-8459-EB9B353E9057}" srcOrd="1" destOrd="0" presId="urn:microsoft.com/office/officeart/2005/8/layout/hierarchy2"/>
    <dgm:cxn modelId="{54C1B1D2-49DB-47E1-B5F7-0CCD229EAA6B}" type="presParOf" srcId="{733C1E08-1BA8-4B51-8459-EB9B353E9057}" destId="{1E6026E5-7B42-4CE4-AA1F-C2874DFA1D53}" srcOrd="0" destOrd="0" presId="urn:microsoft.com/office/officeart/2005/8/layout/hierarchy2"/>
    <dgm:cxn modelId="{240A4C5D-1278-4AAD-9A43-4D4F46665323}" type="presParOf" srcId="{733C1E08-1BA8-4B51-8459-EB9B353E9057}" destId="{ECC339C0-D620-4BD3-8082-5E58E25E07BE}" srcOrd="1" destOrd="0" presId="urn:microsoft.com/office/officeart/2005/8/layout/hierarchy2"/>
    <dgm:cxn modelId="{266427A3-2DD4-4EC4-92AE-7E7953A728F3}" type="presParOf" srcId="{83C276BA-D701-4438-B580-F8628255751A}" destId="{89802B75-FF4F-4511-B7FD-42870E23BE31}" srcOrd="2" destOrd="0" presId="urn:microsoft.com/office/officeart/2005/8/layout/hierarchy2"/>
    <dgm:cxn modelId="{01992CDB-0EF2-43CA-AE87-4BDBE966D25A}" type="presParOf" srcId="{89802B75-FF4F-4511-B7FD-42870E23BE31}" destId="{2166F47D-C7FA-483E-9B64-AF12BDA7A0BE}" srcOrd="0" destOrd="0" presId="urn:microsoft.com/office/officeart/2005/8/layout/hierarchy2"/>
    <dgm:cxn modelId="{3D9988B4-C43C-4C9F-B071-F59A332CF4B5}" type="presParOf" srcId="{83C276BA-D701-4438-B580-F8628255751A}" destId="{E9FE178C-8B87-4989-B2B8-014F1EAD05CE}" srcOrd="3" destOrd="0" presId="urn:microsoft.com/office/officeart/2005/8/layout/hierarchy2"/>
    <dgm:cxn modelId="{216DE7FF-865B-4EDA-8CA7-BC4A2D5A0CC0}" type="presParOf" srcId="{E9FE178C-8B87-4989-B2B8-014F1EAD05CE}" destId="{6E091BFE-FEA4-4A05-9103-3EF411C71556}" srcOrd="0" destOrd="0" presId="urn:microsoft.com/office/officeart/2005/8/layout/hierarchy2"/>
    <dgm:cxn modelId="{B3F43A4E-CF21-4046-9D2C-C732480003B6}" type="presParOf" srcId="{E9FE178C-8B87-4989-B2B8-014F1EAD05CE}" destId="{B99E09BE-5615-4836-86CE-2F8D7EF31C7C}" srcOrd="1" destOrd="0" presId="urn:microsoft.com/office/officeart/2005/8/layout/hierarchy2"/>
    <dgm:cxn modelId="{E43D311E-4FD7-4DC6-9614-2F243CA7D193}" type="presParOf" srcId="{83C276BA-D701-4438-B580-F8628255751A}" destId="{5547C341-A134-4912-A7F3-C5AFF7BD214C}" srcOrd="4" destOrd="0" presId="urn:microsoft.com/office/officeart/2005/8/layout/hierarchy2"/>
    <dgm:cxn modelId="{80F99120-1A17-42AE-805C-546A0A5C323B}" type="presParOf" srcId="{5547C341-A134-4912-A7F3-C5AFF7BD214C}" destId="{85313BC7-8915-4A68-A90F-741ACF1A23B0}" srcOrd="0" destOrd="0" presId="urn:microsoft.com/office/officeart/2005/8/layout/hierarchy2"/>
    <dgm:cxn modelId="{1D634F4F-A508-42B3-ACB6-753B09AFB4F9}" type="presParOf" srcId="{83C276BA-D701-4438-B580-F8628255751A}" destId="{B4EC66A3-7BA3-4327-97A7-2DFAAC138C5D}" srcOrd="5" destOrd="0" presId="urn:microsoft.com/office/officeart/2005/8/layout/hierarchy2"/>
    <dgm:cxn modelId="{2DC90EEC-80C6-4B13-827A-DCBB2808C7A8}" type="presParOf" srcId="{B4EC66A3-7BA3-4327-97A7-2DFAAC138C5D}" destId="{2E30FDAB-E662-449A-8654-62CF0A4118CD}" srcOrd="0" destOrd="0" presId="urn:microsoft.com/office/officeart/2005/8/layout/hierarchy2"/>
    <dgm:cxn modelId="{545DEFF5-600C-4294-A2DD-AAF7E6B7C663}" type="presParOf" srcId="{B4EC66A3-7BA3-4327-97A7-2DFAAC138C5D}" destId="{0BD0D47C-E27F-4729-871F-53B5262AB368}" srcOrd="1" destOrd="0" presId="urn:microsoft.com/office/officeart/2005/8/layout/hierarchy2"/>
    <dgm:cxn modelId="{A7A9C777-EB35-45D6-924B-E54D94065EAE}" type="presParOf" srcId="{DC40813E-2B74-4EAD-942E-DBC5503FB302}" destId="{B644B784-BA7D-44FF-B5E4-FB842A07228D}" srcOrd="2" destOrd="0" presId="urn:microsoft.com/office/officeart/2005/8/layout/hierarchy2"/>
    <dgm:cxn modelId="{F16AC70C-C3EA-4EBC-8B25-EF0B4FF7710C}" type="presParOf" srcId="{B644B784-BA7D-44FF-B5E4-FB842A07228D}" destId="{5ED8537C-9FDB-4BF4-910A-B3DA45105A99}" srcOrd="0" destOrd="0" presId="urn:microsoft.com/office/officeart/2005/8/layout/hierarchy2"/>
    <dgm:cxn modelId="{396C74D0-7A4B-431D-BA42-AD03E1DF616C}" type="presParOf" srcId="{DC40813E-2B74-4EAD-942E-DBC5503FB302}" destId="{C8A7744B-4133-416D-AD2A-EDB6F505D381}" srcOrd="3" destOrd="0" presId="urn:microsoft.com/office/officeart/2005/8/layout/hierarchy2"/>
    <dgm:cxn modelId="{4F781446-BD22-4BEC-9568-EB5EF6AA9E9C}" type="presParOf" srcId="{C8A7744B-4133-416D-AD2A-EDB6F505D381}" destId="{9E4B057A-B842-4560-88C9-FBF992EBB8DA}" srcOrd="0" destOrd="0" presId="urn:microsoft.com/office/officeart/2005/8/layout/hierarchy2"/>
    <dgm:cxn modelId="{647CBCFB-87CC-4B8D-9452-A0CDC42FDC47}" type="presParOf" srcId="{C8A7744B-4133-416D-AD2A-EDB6F505D381}" destId="{75B23570-A7C2-4D4D-9348-F12BD2839867}" srcOrd="1" destOrd="0" presId="urn:microsoft.com/office/officeart/2005/8/layout/hierarchy2"/>
    <dgm:cxn modelId="{84B40543-21BF-42DA-AE45-B213B5AD7D46}" type="presParOf" srcId="{75B23570-A7C2-4D4D-9348-F12BD2839867}" destId="{6F180D4D-2456-4E2E-8405-A8E4E7A46EE9}" srcOrd="0" destOrd="0" presId="urn:microsoft.com/office/officeart/2005/8/layout/hierarchy2"/>
    <dgm:cxn modelId="{3E153B33-E136-4EC4-A5D3-D31B00B41C23}" type="presParOf" srcId="{6F180D4D-2456-4E2E-8405-A8E4E7A46EE9}" destId="{1DF70940-F5E3-4CCA-BF00-567F0D8967DE}" srcOrd="0" destOrd="0" presId="urn:microsoft.com/office/officeart/2005/8/layout/hierarchy2"/>
    <dgm:cxn modelId="{384C3C16-DAFC-495E-B249-C6CD1AFDF64B}" type="presParOf" srcId="{75B23570-A7C2-4D4D-9348-F12BD2839867}" destId="{6A442CAD-516A-402D-93D9-E25BF8906493}" srcOrd="1" destOrd="0" presId="urn:microsoft.com/office/officeart/2005/8/layout/hierarchy2"/>
    <dgm:cxn modelId="{9E4928B0-E587-4D74-9BC5-4296F183ACCE}" type="presParOf" srcId="{6A442CAD-516A-402D-93D9-E25BF8906493}" destId="{4B4479E5-D965-40D5-A225-6DE924EABBD1}" srcOrd="0" destOrd="0" presId="urn:microsoft.com/office/officeart/2005/8/layout/hierarchy2"/>
    <dgm:cxn modelId="{447729BA-22E0-48B4-AA63-627C4D5AB6B8}" type="presParOf" srcId="{6A442CAD-516A-402D-93D9-E25BF8906493}" destId="{0CE98604-D221-4C8E-B503-599E007DEB6C}" srcOrd="1" destOrd="0" presId="urn:microsoft.com/office/officeart/2005/8/layout/hierarchy2"/>
    <dgm:cxn modelId="{F9150DDD-3EEA-4B7A-BCFF-A03AA5ED81EA}" type="presParOf" srcId="{75B23570-A7C2-4D4D-9348-F12BD2839867}" destId="{5885DF17-0256-4055-8935-739A13A719D1}" srcOrd="2" destOrd="0" presId="urn:microsoft.com/office/officeart/2005/8/layout/hierarchy2"/>
    <dgm:cxn modelId="{03E53729-A4FF-4303-B052-620A29EEE8D4}" type="presParOf" srcId="{5885DF17-0256-4055-8935-739A13A719D1}" destId="{79CEAF89-2399-4DA0-8501-A4F8DBEDEE42}" srcOrd="0" destOrd="0" presId="urn:microsoft.com/office/officeart/2005/8/layout/hierarchy2"/>
    <dgm:cxn modelId="{FB388D5E-2F4A-4084-B989-E4502C0D80AF}" type="presParOf" srcId="{75B23570-A7C2-4D4D-9348-F12BD2839867}" destId="{37D14BE0-0E7C-4CA5-8C5C-7D7789C08FCB}" srcOrd="3" destOrd="0" presId="urn:microsoft.com/office/officeart/2005/8/layout/hierarchy2"/>
    <dgm:cxn modelId="{BCD4B45C-3A8A-455F-9B02-C2BDD1B2CFD2}" type="presParOf" srcId="{37D14BE0-0E7C-4CA5-8C5C-7D7789C08FCB}" destId="{343C66C7-A2B9-4DF1-89AF-8528DE4022CF}" srcOrd="0" destOrd="0" presId="urn:microsoft.com/office/officeart/2005/8/layout/hierarchy2"/>
    <dgm:cxn modelId="{0CF911F6-D69F-4D24-BF6F-17379A9EE430}" type="presParOf" srcId="{37D14BE0-0E7C-4CA5-8C5C-7D7789C08FCB}" destId="{535DAA9E-82EC-43DE-9E9D-D5C29952447A}" srcOrd="1" destOrd="0" presId="urn:microsoft.com/office/officeart/2005/8/layout/hierarchy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D13EB3-395A-4472-BE15-894E5E6816BB}">
      <dsp:nvSpPr>
        <dsp:cNvPr id="0" name=""/>
        <dsp:cNvSpPr/>
      </dsp:nvSpPr>
      <dsp:spPr>
        <a:xfrm>
          <a:off x="79115" y="2541874"/>
          <a:ext cx="1550096" cy="963393"/>
        </a:xfrm>
        <a:prstGeom prst="roundRect">
          <a:avLst>
            <a:gd name="adj" fmla="val 10000"/>
          </a:avLst>
        </a:prstGeom>
        <a:solidFill>
          <a:srgbClr val="CC2233"/>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bg1"/>
              </a:solidFill>
              <a:latin typeface="Calibri" panose="020F0502020204030204" pitchFamily="34" charset="0"/>
              <a:cs typeface="Calibri" panose="020F0502020204030204" pitchFamily="34" charset="0"/>
            </a:rPr>
            <a:t>Sales forecast miss</a:t>
          </a:r>
        </a:p>
      </dsp:txBody>
      <dsp:txXfrm>
        <a:off x="107332" y="2570091"/>
        <a:ext cx="1493662" cy="906959"/>
      </dsp:txXfrm>
    </dsp:sp>
    <dsp:sp modelId="{6AB7F3C7-D90B-4AD6-AEA8-2EA5600C066E}">
      <dsp:nvSpPr>
        <dsp:cNvPr id="0" name=""/>
        <dsp:cNvSpPr/>
      </dsp:nvSpPr>
      <dsp:spPr>
        <a:xfrm rot="17275449">
          <a:off x="1074965" y="2249463"/>
          <a:ext cx="1601306" cy="24629"/>
        </a:xfrm>
        <a:custGeom>
          <a:avLst/>
          <a:gdLst/>
          <a:ahLst/>
          <a:cxnLst/>
          <a:rect l="0" t="0" r="0" b="0"/>
          <a:pathLst>
            <a:path>
              <a:moveTo>
                <a:pt x="0" y="12314"/>
              </a:moveTo>
              <a:lnTo>
                <a:pt x="1601306" y="12314"/>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1835586" y="2221745"/>
        <a:ext cx="80065" cy="80065"/>
      </dsp:txXfrm>
    </dsp:sp>
    <dsp:sp modelId="{46CCEBC4-7FA3-40F8-B432-001695A520D5}">
      <dsp:nvSpPr>
        <dsp:cNvPr id="0" name=""/>
        <dsp:cNvSpPr/>
      </dsp:nvSpPr>
      <dsp:spPr>
        <a:xfrm>
          <a:off x="2122026" y="1199586"/>
          <a:ext cx="1085870" cy="600796"/>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highlight>
                <a:srgbClr val="FFFF00"/>
              </a:highlight>
              <a:latin typeface="Calibri" panose="020F0502020204030204" pitchFamily="34" charset="0"/>
              <a:cs typeface="Calibri" panose="020F0502020204030204" pitchFamily="34" charset="0"/>
            </a:rPr>
            <a:t>Internal</a:t>
          </a:r>
        </a:p>
      </dsp:txBody>
      <dsp:txXfrm>
        <a:off x="2139623" y="1217183"/>
        <a:ext cx="1050676" cy="565602"/>
      </dsp:txXfrm>
    </dsp:sp>
    <dsp:sp modelId="{6672800C-00A8-4EEB-841C-3228F1C320F1}">
      <dsp:nvSpPr>
        <dsp:cNvPr id="0" name=""/>
        <dsp:cNvSpPr/>
      </dsp:nvSpPr>
      <dsp:spPr>
        <a:xfrm rot="17958876">
          <a:off x="3032577" y="1188157"/>
          <a:ext cx="686998" cy="24629"/>
        </a:xfrm>
        <a:custGeom>
          <a:avLst/>
          <a:gdLst/>
          <a:ahLst/>
          <a:cxnLst/>
          <a:rect l="0" t="0" r="0" b="0"/>
          <a:pathLst>
            <a:path>
              <a:moveTo>
                <a:pt x="0" y="12314"/>
              </a:moveTo>
              <a:lnTo>
                <a:pt x="686998" y="12314"/>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8901" y="1183297"/>
        <a:ext cx="34349" cy="34349"/>
      </dsp:txXfrm>
    </dsp:sp>
    <dsp:sp modelId="{00784120-5D47-4786-855D-4D8669795B1B}">
      <dsp:nvSpPr>
        <dsp:cNvPr id="0" name=""/>
        <dsp:cNvSpPr/>
      </dsp:nvSpPr>
      <dsp:spPr>
        <a:xfrm>
          <a:off x="3544255" y="715809"/>
          <a:ext cx="1723724" cy="370300"/>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highlight>
                <a:srgbClr val="FFFF00"/>
              </a:highlight>
              <a:latin typeface="Calibri" panose="020F0502020204030204" pitchFamily="34" charset="0"/>
              <a:cs typeface="Calibri" panose="020F0502020204030204" pitchFamily="34" charset="0"/>
            </a:rPr>
            <a:t>Driver of Profit</a:t>
          </a:r>
        </a:p>
      </dsp:txBody>
      <dsp:txXfrm>
        <a:off x="3555101" y="726655"/>
        <a:ext cx="1702032" cy="348608"/>
      </dsp:txXfrm>
    </dsp:sp>
    <dsp:sp modelId="{2A8AB196-F75E-4061-BA51-56638E4DFE12}">
      <dsp:nvSpPr>
        <dsp:cNvPr id="0" name=""/>
        <dsp:cNvSpPr/>
      </dsp:nvSpPr>
      <dsp:spPr>
        <a:xfrm rot="21556810">
          <a:off x="5267921" y="879254"/>
          <a:ext cx="1494903" cy="24629"/>
        </a:xfrm>
        <a:custGeom>
          <a:avLst/>
          <a:gdLst/>
          <a:ahLst/>
          <a:cxnLst/>
          <a:rect l="0" t="0" r="0" b="0"/>
          <a:pathLst>
            <a:path>
              <a:moveTo>
                <a:pt x="0" y="12314"/>
              </a:moveTo>
              <a:lnTo>
                <a:pt x="1494903" y="12314"/>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978000" y="854196"/>
        <a:ext cx="74745" cy="74745"/>
      </dsp:txXfrm>
    </dsp:sp>
    <dsp:sp modelId="{690D3882-935F-42CF-AABF-DFD53ADACC9D}">
      <dsp:nvSpPr>
        <dsp:cNvPr id="0" name=""/>
        <dsp:cNvSpPr/>
      </dsp:nvSpPr>
      <dsp:spPr>
        <a:xfrm>
          <a:off x="6762765" y="754037"/>
          <a:ext cx="1347729" cy="25628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Calibri" panose="020F0502020204030204" pitchFamily="34" charset="0"/>
              <a:cs typeface="Calibri" panose="020F0502020204030204" pitchFamily="34" charset="0"/>
            </a:rPr>
            <a:t>revenue</a:t>
          </a:r>
        </a:p>
      </dsp:txBody>
      <dsp:txXfrm>
        <a:off x="6770271" y="761543"/>
        <a:ext cx="1332717" cy="241271"/>
      </dsp:txXfrm>
    </dsp:sp>
    <dsp:sp modelId="{1C57EF01-31E2-4E32-911F-D9BD9B796DCD}">
      <dsp:nvSpPr>
        <dsp:cNvPr id="0" name=""/>
        <dsp:cNvSpPr/>
      </dsp:nvSpPr>
      <dsp:spPr>
        <a:xfrm rot="20136254">
          <a:off x="8081622" y="736301"/>
          <a:ext cx="646737" cy="24629"/>
        </a:xfrm>
        <a:custGeom>
          <a:avLst/>
          <a:gdLst/>
          <a:ahLst/>
          <a:cxnLst/>
          <a:rect l="0" t="0" r="0" b="0"/>
          <a:pathLst>
            <a:path>
              <a:moveTo>
                <a:pt x="0" y="12314"/>
              </a:moveTo>
              <a:lnTo>
                <a:pt x="646737" y="12314"/>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388823" y="732447"/>
        <a:ext cx="32336" cy="32336"/>
      </dsp:txXfrm>
    </dsp:sp>
    <dsp:sp modelId="{FC21748B-2370-4D0E-A519-49BF3EA0264B}">
      <dsp:nvSpPr>
        <dsp:cNvPr id="0" name=""/>
        <dsp:cNvSpPr/>
      </dsp:nvSpPr>
      <dsp:spPr>
        <a:xfrm>
          <a:off x="8699488" y="431733"/>
          <a:ext cx="1384905" cy="366637"/>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Calibri" panose="020F0502020204030204" pitchFamily="34" charset="0"/>
              <a:cs typeface="Calibri" panose="020F0502020204030204" pitchFamily="34" charset="0"/>
            </a:rPr>
            <a:t>volume</a:t>
          </a:r>
        </a:p>
      </dsp:txBody>
      <dsp:txXfrm>
        <a:off x="8710226" y="442471"/>
        <a:ext cx="1363429" cy="345161"/>
      </dsp:txXfrm>
    </dsp:sp>
    <dsp:sp modelId="{1E1ABFBB-0B75-4C66-99C2-D16666C99AC8}">
      <dsp:nvSpPr>
        <dsp:cNvPr id="0" name=""/>
        <dsp:cNvSpPr/>
      </dsp:nvSpPr>
      <dsp:spPr>
        <a:xfrm rot="1490178">
          <a:off x="8080496" y="1006099"/>
          <a:ext cx="648693" cy="24629"/>
        </a:xfrm>
        <a:custGeom>
          <a:avLst/>
          <a:gdLst/>
          <a:ahLst/>
          <a:cxnLst/>
          <a:rect l="0" t="0" r="0" b="0"/>
          <a:pathLst>
            <a:path>
              <a:moveTo>
                <a:pt x="0" y="12314"/>
              </a:moveTo>
              <a:lnTo>
                <a:pt x="648693" y="12314"/>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388626" y="1002196"/>
        <a:ext cx="32434" cy="32434"/>
      </dsp:txXfrm>
    </dsp:sp>
    <dsp:sp modelId="{D1FD53DC-1826-4D64-95FF-9F8C545B24CA}">
      <dsp:nvSpPr>
        <dsp:cNvPr id="0" name=""/>
        <dsp:cNvSpPr/>
      </dsp:nvSpPr>
      <dsp:spPr>
        <a:xfrm>
          <a:off x="8699191" y="983610"/>
          <a:ext cx="1366962" cy="342074"/>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Calibri" panose="020F0502020204030204" pitchFamily="34" charset="0"/>
              <a:cs typeface="Calibri" panose="020F0502020204030204" pitchFamily="34" charset="0"/>
            </a:rPr>
            <a:t>Price/unit</a:t>
          </a:r>
        </a:p>
      </dsp:txBody>
      <dsp:txXfrm>
        <a:off x="8709210" y="993629"/>
        <a:ext cx="1346924" cy="322036"/>
      </dsp:txXfrm>
    </dsp:sp>
    <dsp:sp modelId="{13DB268B-DE37-4071-A553-F10C8434BF95}">
      <dsp:nvSpPr>
        <dsp:cNvPr id="0" name=""/>
        <dsp:cNvSpPr/>
      </dsp:nvSpPr>
      <dsp:spPr>
        <a:xfrm rot="3434398">
          <a:off x="3055496" y="1766961"/>
          <a:ext cx="664233" cy="24629"/>
        </a:xfrm>
        <a:custGeom>
          <a:avLst/>
          <a:gdLst/>
          <a:ahLst/>
          <a:cxnLst/>
          <a:rect l="0" t="0" r="0" b="0"/>
          <a:pathLst>
            <a:path>
              <a:moveTo>
                <a:pt x="0" y="12314"/>
              </a:moveTo>
              <a:lnTo>
                <a:pt x="664233" y="12314"/>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71007" y="1762670"/>
        <a:ext cx="33211" cy="33211"/>
      </dsp:txXfrm>
    </dsp:sp>
    <dsp:sp modelId="{621C08A2-8805-4940-9FAB-490F056642E1}">
      <dsp:nvSpPr>
        <dsp:cNvPr id="0" name=""/>
        <dsp:cNvSpPr/>
      </dsp:nvSpPr>
      <dsp:spPr>
        <a:xfrm>
          <a:off x="3567328" y="1848271"/>
          <a:ext cx="1743224" cy="420591"/>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highlight>
                <a:srgbClr val="FFFF00"/>
              </a:highlight>
              <a:latin typeface="Calibri" panose="020F0502020204030204" pitchFamily="34" charset="0"/>
              <a:cs typeface="Calibri" panose="020F0502020204030204" pitchFamily="34" charset="0"/>
            </a:rPr>
            <a:t>Customer need</a:t>
          </a:r>
        </a:p>
      </dsp:txBody>
      <dsp:txXfrm>
        <a:off x="3579647" y="1860590"/>
        <a:ext cx="1718586" cy="395953"/>
      </dsp:txXfrm>
    </dsp:sp>
    <dsp:sp modelId="{D403CD55-210B-4745-8434-6D436DA464F4}">
      <dsp:nvSpPr>
        <dsp:cNvPr id="0" name=""/>
        <dsp:cNvSpPr/>
      </dsp:nvSpPr>
      <dsp:spPr>
        <a:xfrm rot="20582214">
          <a:off x="5281508" y="1851482"/>
          <a:ext cx="1335160" cy="24629"/>
        </a:xfrm>
        <a:custGeom>
          <a:avLst/>
          <a:gdLst/>
          <a:ahLst/>
          <a:cxnLst/>
          <a:rect l="0" t="0" r="0" b="0"/>
          <a:pathLst>
            <a:path>
              <a:moveTo>
                <a:pt x="0" y="12314"/>
              </a:moveTo>
              <a:lnTo>
                <a:pt x="1335160" y="12314"/>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915709" y="1830418"/>
        <a:ext cx="66758" cy="66758"/>
      </dsp:txXfrm>
    </dsp:sp>
    <dsp:sp modelId="{EB924859-D900-4020-87DD-968948B5CC4B}">
      <dsp:nvSpPr>
        <dsp:cNvPr id="0" name=""/>
        <dsp:cNvSpPr/>
      </dsp:nvSpPr>
      <dsp:spPr>
        <a:xfrm>
          <a:off x="6587624" y="1478004"/>
          <a:ext cx="4673406" cy="382044"/>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Calibri" panose="020F0502020204030204" pitchFamily="34" charset="0"/>
              <a:cs typeface="Calibri" panose="020F0502020204030204" pitchFamily="34" charset="0"/>
            </a:rPr>
            <a:t>Have customer purchasing habits changed?</a:t>
          </a:r>
        </a:p>
      </dsp:txBody>
      <dsp:txXfrm>
        <a:off x="6598814" y="1489194"/>
        <a:ext cx="4651026" cy="359664"/>
      </dsp:txXfrm>
    </dsp:sp>
    <dsp:sp modelId="{D3309BEB-DAA7-4A1A-99B7-C2302E995577}">
      <dsp:nvSpPr>
        <dsp:cNvPr id="0" name=""/>
        <dsp:cNvSpPr/>
      </dsp:nvSpPr>
      <dsp:spPr>
        <a:xfrm rot="193392">
          <a:off x="5309536" y="2082390"/>
          <a:ext cx="1285436" cy="24629"/>
        </a:xfrm>
        <a:custGeom>
          <a:avLst/>
          <a:gdLst/>
          <a:ahLst/>
          <a:cxnLst/>
          <a:rect l="0" t="0" r="0" b="0"/>
          <a:pathLst>
            <a:path>
              <a:moveTo>
                <a:pt x="0" y="12314"/>
              </a:moveTo>
              <a:lnTo>
                <a:pt x="1285436" y="12314"/>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920118" y="2062569"/>
        <a:ext cx="64271" cy="64271"/>
      </dsp:txXfrm>
    </dsp:sp>
    <dsp:sp modelId="{5E2F0076-C043-4827-B9C7-1C9EC381401B}">
      <dsp:nvSpPr>
        <dsp:cNvPr id="0" name=""/>
        <dsp:cNvSpPr/>
      </dsp:nvSpPr>
      <dsp:spPr>
        <a:xfrm>
          <a:off x="6593956" y="1928417"/>
          <a:ext cx="4657153" cy="404851"/>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Calibri" panose="020F0502020204030204" pitchFamily="34" charset="0"/>
              <a:cs typeface="Calibri" panose="020F0502020204030204" pitchFamily="34" charset="0"/>
            </a:rPr>
            <a:t>Any correlation between product and customer?  </a:t>
          </a:r>
        </a:p>
      </dsp:txBody>
      <dsp:txXfrm>
        <a:off x="6605814" y="1940275"/>
        <a:ext cx="4633437" cy="381135"/>
      </dsp:txXfrm>
    </dsp:sp>
    <dsp:sp modelId="{1D39E524-0BC6-4DCC-91DC-4020181F037E}">
      <dsp:nvSpPr>
        <dsp:cNvPr id="0" name=""/>
        <dsp:cNvSpPr/>
      </dsp:nvSpPr>
      <dsp:spPr>
        <a:xfrm rot="1314212">
          <a:off x="5259641" y="2309350"/>
          <a:ext cx="1410537" cy="24629"/>
        </a:xfrm>
        <a:custGeom>
          <a:avLst/>
          <a:gdLst/>
          <a:ahLst/>
          <a:cxnLst/>
          <a:rect l="0" t="0" r="0" b="0"/>
          <a:pathLst>
            <a:path>
              <a:moveTo>
                <a:pt x="0" y="12314"/>
              </a:moveTo>
              <a:lnTo>
                <a:pt x="1410537" y="12314"/>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929647" y="2286401"/>
        <a:ext cx="70526" cy="70526"/>
      </dsp:txXfrm>
    </dsp:sp>
    <dsp:sp modelId="{775FAFB5-0479-40BA-8A2B-B98ABDA9D6D6}">
      <dsp:nvSpPr>
        <dsp:cNvPr id="0" name=""/>
        <dsp:cNvSpPr/>
      </dsp:nvSpPr>
      <dsp:spPr>
        <a:xfrm>
          <a:off x="6619268" y="2405046"/>
          <a:ext cx="4234715" cy="359431"/>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Calibri" panose="020F0502020204030204" pitchFamily="34" charset="0"/>
              <a:cs typeface="Calibri" panose="020F0502020204030204" pitchFamily="34" charset="0"/>
            </a:rPr>
            <a:t>Do customers view  </a:t>
          </a:r>
          <a:r>
            <a:rPr lang="en-US" sz="1800" b="1" kern="1200" dirty="0" err="1">
              <a:latin typeface="Calibri" panose="020F0502020204030204" pitchFamily="34" charset="0"/>
              <a:cs typeface="Calibri" panose="020F0502020204030204" pitchFamily="34" charset="0"/>
            </a:rPr>
            <a:t>NIKEiD</a:t>
          </a:r>
          <a:r>
            <a:rPr lang="en-US" sz="1800" b="1" kern="1200" dirty="0">
              <a:latin typeface="Calibri" panose="020F0502020204030204" pitchFamily="34" charset="0"/>
              <a:cs typeface="Calibri" panose="020F0502020204030204" pitchFamily="34" charset="0"/>
            </a:rPr>
            <a:t> differently?</a:t>
          </a:r>
        </a:p>
      </dsp:txBody>
      <dsp:txXfrm>
        <a:off x="6629795" y="2415573"/>
        <a:ext cx="4213661" cy="338377"/>
      </dsp:txXfrm>
    </dsp:sp>
    <dsp:sp modelId="{0344963B-8308-4D0A-BE0C-1C6D452909B7}">
      <dsp:nvSpPr>
        <dsp:cNvPr id="0" name=""/>
        <dsp:cNvSpPr/>
      </dsp:nvSpPr>
      <dsp:spPr>
        <a:xfrm rot="4031663">
          <a:off x="1190106" y="3672234"/>
          <a:ext cx="1434062" cy="24629"/>
        </a:xfrm>
        <a:custGeom>
          <a:avLst/>
          <a:gdLst/>
          <a:ahLst/>
          <a:cxnLst/>
          <a:rect l="0" t="0" r="0" b="0"/>
          <a:pathLst>
            <a:path>
              <a:moveTo>
                <a:pt x="0" y="12314"/>
              </a:moveTo>
              <a:lnTo>
                <a:pt x="1434062" y="12314"/>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71286" y="3648697"/>
        <a:ext cx="71703" cy="71703"/>
      </dsp:txXfrm>
    </dsp:sp>
    <dsp:sp modelId="{A11C7CAE-693C-43A3-A101-C3066DA576EA}">
      <dsp:nvSpPr>
        <dsp:cNvPr id="0" name=""/>
        <dsp:cNvSpPr/>
      </dsp:nvSpPr>
      <dsp:spPr>
        <a:xfrm>
          <a:off x="2185063" y="4013832"/>
          <a:ext cx="1162505" cy="66338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Calibri" panose="020F0502020204030204" pitchFamily="34" charset="0"/>
              <a:cs typeface="Calibri" panose="020F0502020204030204" pitchFamily="34" charset="0"/>
            </a:rPr>
            <a:t>external</a:t>
          </a:r>
        </a:p>
      </dsp:txBody>
      <dsp:txXfrm>
        <a:off x="2204493" y="4033262"/>
        <a:ext cx="1123645" cy="624528"/>
      </dsp:txXfrm>
    </dsp:sp>
    <dsp:sp modelId="{AE0DDBA8-1FC3-4DD5-B17E-9A284176F46A}">
      <dsp:nvSpPr>
        <dsp:cNvPr id="0" name=""/>
        <dsp:cNvSpPr/>
      </dsp:nvSpPr>
      <dsp:spPr>
        <a:xfrm rot="17106572">
          <a:off x="3044680" y="3937697"/>
          <a:ext cx="819353" cy="24629"/>
        </a:xfrm>
        <a:custGeom>
          <a:avLst/>
          <a:gdLst/>
          <a:ahLst/>
          <a:cxnLst/>
          <a:rect l="0" t="0" r="0" b="0"/>
          <a:pathLst>
            <a:path>
              <a:moveTo>
                <a:pt x="0" y="12314"/>
              </a:moveTo>
              <a:lnTo>
                <a:pt x="819353" y="12314"/>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33873" y="3929528"/>
        <a:ext cx="40967" cy="40967"/>
      </dsp:txXfrm>
    </dsp:sp>
    <dsp:sp modelId="{D54C1F13-1473-46BA-A013-C8ECC16D94D0}">
      <dsp:nvSpPr>
        <dsp:cNvPr id="0" name=""/>
        <dsp:cNvSpPr/>
      </dsp:nvSpPr>
      <dsp:spPr>
        <a:xfrm>
          <a:off x="3561145" y="3389018"/>
          <a:ext cx="2590472" cy="330960"/>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Calibri" panose="020F0502020204030204" pitchFamily="34" charset="0"/>
              <a:cs typeface="Calibri" panose="020F0502020204030204" pitchFamily="34" charset="0"/>
            </a:rPr>
            <a:t>Market Attractiveness</a:t>
          </a:r>
        </a:p>
      </dsp:txBody>
      <dsp:txXfrm>
        <a:off x="3570838" y="3398711"/>
        <a:ext cx="2571086" cy="311574"/>
      </dsp:txXfrm>
    </dsp:sp>
    <dsp:sp modelId="{10EBD828-408F-4642-A8ED-9B0A07365321}">
      <dsp:nvSpPr>
        <dsp:cNvPr id="0" name=""/>
        <dsp:cNvSpPr/>
      </dsp:nvSpPr>
      <dsp:spPr>
        <a:xfrm rot="18832576">
          <a:off x="6044554" y="3290712"/>
          <a:ext cx="697719" cy="24629"/>
        </a:xfrm>
        <a:custGeom>
          <a:avLst/>
          <a:gdLst/>
          <a:ahLst/>
          <a:cxnLst/>
          <a:rect l="0" t="0" r="0" b="0"/>
          <a:pathLst>
            <a:path>
              <a:moveTo>
                <a:pt x="0" y="12314"/>
              </a:moveTo>
              <a:lnTo>
                <a:pt x="697719" y="12314"/>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75970" y="3285584"/>
        <a:ext cx="34885" cy="34885"/>
      </dsp:txXfrm>
    </dsp:sp>
    <dsp:sp modelId="{1E6026E5-7B42-4CE4-AA1F-C2874DFA1D53}">
      <dsp:nvSpPr>
        <dsp:cNvPr id="0" name=""/>
        <dsp:cNvSpPr/>
      </dsp:nvSpPr>
      <dsp:spPr>
        <a:xfrm>
          <a:off x="6635209" y="2865134"/>
          <a:ext cx="1343592" cy="37284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Calibri" panose="020F0502020204030204" pitchFamily="34" charset="0"/>
              <a:cs typeface="Calibri" panose="020F0502020204030204" pitchFamily="34" charset="0"/>
            </a:rPr>
            <a:t>Market size</a:t>
          </a:r>
        </a:p>
      </dsp:txBody>
      <dsp:txXfrm>
        <a:off x="6646129" y="2876054"/>
        <a:ext cx="1321752" cy="351003"/>
      </dsp:txXfrm>
    </dsp:sp>
    <dsp:sp modelId="{89802B75-FF4F-4511-B7FD-42870E23BE31}">
      <dsp:nvSpPr>
        <dsp:cNvPr id="0" name=""/>
        <dsp:cNvSpPr/>
      </dsp:nvSpPr>
      <dsp:spPr>
        <a:xfrm rot="21001483">
          <a:off x="6147821" y="3498682"/>
          <a:ext cx="502261" cy="24629"/>
        </a:xfrm>
        <a:custGeom>
          <a:avLst/>
          <a:gdLst/>
          <a:ahLst/>
          <a:cxnLst/>
          <a:rect l="0" t="0" r="0" b="0"/>
          <a:pathLst>
            <a:path>
              <a:moveTo>
                <a:pt x="0" y="12314"/>
              </a:moveTo>
              <a:lnTo>
                <a:pt x="502261" y="12314"/>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86395" y="3498440"/>
        <a:ext cx="25113" cy="25113"/>
      </dsp:txXfrm>
    </dsp:sp>
    <dsp:sp modelId="{6E091BFE-FEA4-4A05-9103-3EF411C71556}">
      <dsp:nvSpPr>
        <dsp:cNvPr id="0" name=""/>
        <dsp:cNvSpPr/>
      </dsp:nvSpPr>
      <dsp:spPr>
        <a:xfrm>
          <a:off x="6646286" y="3310786"/>
          <a:ext cx="1366651" cy="313417"/>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Calibri" panose="020F0502020204030204" pitchFamily="34" charset="0"/>
              <a:cs typeface="Calibri" panose="020F0502020204030204" pitchFamily="34" charset="0"/>
            </a:rPr>
            <a:t>Growth rate</a:t>
          </a:r>
        </a:p>
      </dsp:txBody>
      <dsp:txXfrm>
        <a:off x="6655466" y="3319966"/>
        <a:ext cx="1348291" cy="295057"/>
      </dsp:txXfrm>
    </dsp:sp>
    <dsp:sp modelId="{5547C341-A134-4912-A7F3-C5AFF7BD214C}">
      <dsp:nvSpPr>
        <dsp:cNvPr id="0" name=""/>
        <dsp:cNvSpPr/>
      </dsp:nvSpPr>
      <dsp:spPr>
        <a:xfrm rot="1863667">
          <a:off x="6109640" y="3693237"/>
          <a:ext cx="585533" cy="24629"/>
        </a:xfrm>
        <a:custGeom>
          <a:avLst/>
          <a:gdLst/>
          <a:ahLst/>
          <a:cxnLst/>
          <a:rect l="0" t="0" r="0" b="0"/>
          <a:pathLst>
            <a:path>
              <a:moveTo>
                <a:pt x="0" y="12314"/>
              </a:moveTo>
              <a:lnTo>
                <a:pt x="585533" y="12314"/>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87768" y="3690914"/>
        <a:ext cx="29276" cy="29276"/>
      </dsp:txXfrm>
    </dsp:sp>
    <dsp:sp modelId="{2E30FDAB-E662-449A-8654-62CF0A4118CD}">
      <dsp:nvSpPr>
        <dsp:cNvPr id="0" name=""/>
        <dsp:cNvSpPr/>
      </dsp:nvSpPr>
      <dsp:spPr>
        <a:xfrm>
          <a:off x="6653196" y="3685431"/>
          <a:ext cx="1932704" cy="34234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Calibri" panose="020F0502020204030204" pitchFamily="34" charset="0"/>
              <a:cs typeface="Calibri" panose="020F0502020204030204" pitchFamily="34" charset="0"/>
            </a:rPr>
            <a:t>Avg. profit margin</a:t>
          </a:r>
        </a:p>
      </dsp:txBody>
      <dsp:txXfrm>
        <a:off x="6663223" y="3695458"/>
        <a:ext cx="1912650" cy="322294"/>
      </dsp:txXfrm>
    </dsp:sp>
    <dsp:sp modelId="{B644B784-BA7D-44FF-B5E4-FB842A07228D}">
      <dsp:nvSpPr>
        <dsp:cNvPr id="0" name=""/>
        <dsp:cNvSpPr/>
      </dsp:nvSpPr>
      <dsp:spPr>
        <a:xfrm rot="3485570">
          <a:off x="3223744" y="4556170"/>
          <a:ext cx="525284" cy="24629"/>
        </a:xfrm>
        <a:custGeom>
          <a:avLst/>
          <a:gdLst/>
          <a:ahLst/>
          <a:cxnLst/>
          <a:rect l="0" t="0" r="0" b="0"/>
          <a:pathLst>
            <a:path>
              <a:moveTo>
                <a:pt x="0" y="12314"/>
              </a:moveTo>
              <a:lnTo>
                <a:pt x="525284" y="12314"/>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73254" y="4555352"/>
        <a:ext cx="26264" cy="26264"/>
      </dsp:txXfrm>
    </dsp:sp>
    <dsp:sp modelId="{9E4B057A-B842-4560-88C9-FBF992EBB8DA}">
      <dsp:nvSpPr>
        <dsp:cNvPr id="0" name=""/>
        <dsp:cNvSpPr/>
      </dsp:nvSpPr>
      <dsp:spPr>
        <a:xfrm>
          <a:off x="3625204" y="4607535"/>
          <a:ext cx="2528088" cy="367816"/>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Calibri" panose="020F0502020204030204" pitchFamily="34" charset="0"/>
              <a:cs typeface="Calibri" panose="020F0502020204030204" pitchFamily="34" charset="0"/>
            </a:rPr>
            <a:t> Competitive Landscape</a:t>
          </a:r>
        </a:p>
      </dsp:txBody>
      <dsp:txXfrm>
        <a:off x="3635977" y="4618308"/>
        <a:ext cx="2506542" cy="346270"/>
      </dsp:txXfrm>
    </dsp:sp>
    <dsp:sp modelId="{6F180D4D-2456-4E2E-8405-A8E4E7A46EE9}">
      <dsp:nvSpPr>
        <dsp:cNvPr id="0" name=""/>
        <dsp:cNvSpPr/>
      </dsp:nvSpPr>
      <dsp:spPr>
        <a:xfrm rot="19372295">
          <a:off x="6087602" y="4583526"/>
          <a:ext cx="648116" cy="24629"/>
        </a:xfrm>
        <a:custGeom>
          <a:avLst/>
          <a:gdLst/>
          <a:ahLst/>
          <a:cxnLst/>
          <a:rect l="0" t="0" r="0" b="0"/>
          <a:pathLst>
            <a:path>
              <a:moveTo>
                <a:pt x="0" y="12314"/>
              </a:moveTo>
              <a:lnTo>
                <a:pt x="648116" y="12314"/>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95457" y="4579638"/>
        <a:ext cx="32405" cy="32405"/>
      </dsp:txXfrm>
    </dsp:sp>
    <dsp:sp modelId="{4B4479E5-D965-40D5-A225-6DE924EABBD1}">
      <dsp:nvSpPr>
        <dsp:cNvPr id="0" name=""/>
        <dsp:cNvSpPr/>
      </dsp:nvSpPr>
      <dsp:spPr>
        <a:xfrm>
          <a:off x="6670027" y="4109864"/>
          <a:ext cx="4340621" cy="58074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l" defTabSz="800100">
            <a:lnSpc>
              <a:spcPct val="90000"/>
            </a:lnSpc>
            <a:spcBef>
              <a:spcPct val="0"/>
            </a:spcBef>
            <a:spcAft>
              <a:spcPct val="35000"/>
            </a:spcAft>
            <a:buNone/>
          </a:pPr>
          <a:r>
            <a:rPr lang="en-US" sz="1800" b="1" kern="1200" dirty="0">
              <a:latin typeface="Calibri" panose="020F0502020204030204" pitchFamily="34" charset="0"/>
              <a:cs typeface="Calibri" panose="020F0502020204030204" pitchFamily="34" charset="0"/>
            </a:rPr>
            <a:t>Have existing competitors made any recent strategic moves?</a:t>
          </a:r>
        </a:p>
      </dsp:txBody>
      <dsp:txXfrm>
        <a:off x="6687037" y="4126874"/>
        <a:ext cx="4306601" cy="546728"/>
      </dsp:txXfrm>
    </dsp:sp>
    <dsp:sp modelId="{5885DF17-0256-4055-8935-739A13A719D1}">
      <dsp:nvSpPr>
        <dsp:cNvPr id="0" name=""/>
        <dsp:cNvSpPr/>
      </dsp:nvSpPr>
      <dsp:spPr>
        <a:xfrm rot="1365034">
          <a:off x="6131469" y="4887608"/>
          <a:ext cx="561019" cy="24629"/>
        </a:xfrm>
        <a:custGeom>
          <a:avLst/>
          <a:gdLst/>
          <a:ahLst/>
          <a:cxnLst/>
          <a:rect l="0" t="0" r="0" b="0"/>
          <a:pathLst>
            <a:path>
              <a:moveTo>
                <a:pt x="0" y="12314"/>
              </a:moveTo>
              <a:lnTo>
                <a:pt x="561019" y="12314"/>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97953" y="4885897"/>
        <a:ext cx="28050" cy="28050"/>
      </dsp:txXfrm>
    </dsp:sp>
    <dsp:sp modelId="{343C66C7-A2B9-4DF1-89AF-8528DE4022CF}">
      <dsp:nvSpPr>
        <dsp:cNvPr id="0" name=""/>
        <dsp:cNvSpPr/>
      </dsp:nvSpPr>
      <dsp:spPr>
        <a:xfrm>
          <a:off x="6670664" y="4754843"/>
          <a:ext cx="4309837" cy="507116"/>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Calibri" panose="020F0502020204030204" pitchFamily="34" charset="0"/>
              <a:cs typeface="Calibri" panose="020F0502020204030204" pitchFamily="34" charset="0"/>
            </a:rPr>
            <a:t>Have new competitors entered the market?</a:t>
          </a:r>
        </a:p>
      </dsp:txBody>
      <dsp:txXfrm>
        <a:off x="6685517" y="4769696"/>
        <a:ext cx="4280131" cy="47741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algn="just" rtl="0">
              <a:spcBef>
                <a:spcPts val="0"/>
              </a:spcBef>
              <a:spcAft>
                <a:spcPts val="0"/>
              </a:spcAft>
            </a:pPr>
            <a:r>
              <a:rPr lang="en-US" dirty="0"/>
              <a:t>Hi, My name is </a:t>
            </a:r>
            <a:r>
              <a:rPr lang="en-US" dirty="0" err="1"/>
              <a:t>Eun</a:t>
            </a:r>
            <a:r>
              <a:rPr lang="en-US" dirty="0"/>
              <a:t> </a:t>
            </a:r>
            <a:r>
              <a:rPr lang="en-US" dirty="0" err="1"/>
              <a:t>Jeong</a:t>
            </a:r>
            <a:r>
              <a:rPr lang="en-US" dirty="0"/>
              <a:t> a candidate for the data analyst or engineer position, today I’m here to present ‘Nike By You’ aka </a:t>
            </a:r>
            <a:r>
              <a:rPr lang="en-US" dirty="0" err="1"/>
              <a:t>NIKEiD</a:t>
            </a:r>
            <a:r>
              <a:rPr lang="en-US" dirty="0"/>
              <a:t> sales Analysis Attack plan. </a:t>
            </a:r>
            <a:endParaRPr dirty="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deda26f9c8_6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n-US" sz="1400" b="0" dirty="0"/>
              <a:t>To identify </a:t>
            </a:r>
            <a:r>
              <a:rPr lang="en-US" sz="1400" b="0" dirty="0" err="1"/>
              <a:t>wheather</a:t>
            </a:r>
            <a:r>
              <a:rPr lang="en-US" sz="1400" b="0" dirty="0"/>
              <a:t> my hypothesis is reliable or not, here is the overall process of setting the hypothesis and validation.</a:t>
            </a:r>
          </a:p>
          <a:p>
            <a:pPr marL="0" lvl="0" indent="0" algn="l" rtl="0">
              <a:lnSpc>
                <a:spcPct val="150000"/>
              </a:lnSpc>
              <a:spcBef>
                <a:spcPts val="0"/>
              </a:spcBef>
              <a:spcAft>
                <a:spcPts val="0"/>
              </a:spcAft>
              <a:buNone/>
            </a:pPr>
            <a:endParaRPr lang="en-US" sz="1400" b="0" dirty="0"/>
          </a:p>
          <a:p>
            <a:pPr marL="0" lvl="0" indent="0" algn="l" rtl="0">
              <a:lnSpc>
                <a:spcPct val="150000"/>
              </a:lnSpc>
              <a:spcBef>
                <a:spcPts val="0"/>
              </a:spcBef>
              <a:spcAft>
                <a:spcPts val="0"/>
              </a:spcAft>
              <a:buNone/>
            </a:pPr>
            <a:r>
              <a:rPr lang="en-US" sz="1400" b="0" dirty="0"/>
              <a:t>In step one, once I set the hypothesis I can simply visualize the data to see if X and Y has some correlation </a:t>
            </a:r>
          </a:p>
          <a:p>
            <a:pPr marL="0" lvl="0" indent="0" algn="l" rtl="0">
              <a:lnSpc>
                <a:spcPct val="150000"/>
              </a:lnSpc>
              <a:spcBef>
                <a:spcPts val="0"/>
              </a:spcBef>
              <a:spcAft>
                <a:spcPts val="0"/>
              </a:spcAft>
              <a:buNone/>
            </a:pPr>
            <a:r>
              <a:rPr lang="en-US" sz="1400" b="0" dirty="0"/>
              <a:t>and if so, we can conduct the statistical test as I have just done at the previous slide. In other words, this is the process of identifying  what is the regression’s slope or weight. </a:t>
            </a:r>
          </a:p>
          <a:p>
            <a:pPr marL="0" lvl="0" indent="0" algn="l" rtl="0">
              <a:lnSpc>
                <a:spcPct val="150000"/>
              </a:lnSpc>
              <a:spcBef>
                <a:spcPts val="0"/>
              </a:spcBef>
              <a:spcAft>
                <a:spcPts val="0"/>
              </a:spcAft>
              <a:buNone/>
            </a:pPr>
            <a:r>
              <a:rPr lang="en-US" sz="1400" b="0" dirty="0"/>
              <a:t>Next, depends on the # of factors we have, we can decide whether we use simple or multi linear regression model, </a:t>
            </a:r>
          </a:p>
          <a:p>
            <a:pPr marL="0" lvl="0" indent="0" algn="l" rtl="0">
              <a:lnSpc>
                <a:spcPct val="150000"/>
              </a:lnSpc>
              <a:spcBef>
                <a:spcPts val="0"/>
              </a:spcBef>
              <a:spcAft>
                <a:spcPts val="0"/>
              </a:spcAft>
              <a:buNone/>
            </a:pPr>
            <a:r>
              <a:rPr lang="en-US" sz="1400" b="0" dirty="0"/>
              <a:t>And finally once we finalized the model that see what is the r square so that can see how much of variance can be explained.</a:t>
            </a:r>
          </a:p>
        </p:txBody>
      </p:sp>
      <p:sp>
        <p:nvSpPr>
          <p:cNvPr id="270" name="Google Shape;270;gdeda26f9c8_6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4530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deda26f9c8_6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n-US" sz="1400" b="0" dirty="0"/>
              <a:t>Here is the couple of example of validating the hypothesis process and we can visualize the data points scatter using python matplotlib, </a:t>
            </a:r>
            <a:r>
              <a:rPr lang="en-US" sz="1400" b="0" dirty="0" err="1"/>
              <a:t>skitlearn</a:t>
            </a:r>
            <a:r>
              <a:rPr lang="en-US" sz="1400" b="0" dirty="0"/>
              <a:t>, </a:t>
            </a:r>
            <a:r>
              <a:rPr lang="en-US" sz="1400" b="0" dirty="0" err="1"/>
              <a:t>ggplot</a:t>
            </a:r>
            <a:r>
              <a:rPr lang="en-US" sz="1400" b="0" dirty="0"/>
              <a:t>, seaborn etc. </a:t>
            </a:r>
            <a:endParaRPr sz="1400" b="0" dirty="0"/>
          </a:p>
        </p:txBody>
      </p:sp>
      <p:sp>
        <p:nvSpPr>
          <p:cNvPr id="270" name="Google Shape;270;gdeda26f9c8_6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0605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deda26f9c8_6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n-US" sz="1400" b="1" dirty="0"/>
              <a:t>Now we know that sneakers A,B and C ‘s revenue drop is the main factor of the entire recent two month’s sales drop at </a:t>
            </a:r>
            <a:r>
              <a:rPr lang="en-US" sz="1400" b="1" dirty="0" err="1"/>
              <a:t>NikeiD</a:t>
            </a:r>
            <a:r>
              <a:rPr lang="en-US" sz="1400" b="1" dirty="0"/>
              <a:t>, I would like to set </a:t>
            </a:r>
            <a:r>
              <a:rPr lang="en-US" sz="1400" b="1" dirty="0" err="1"/>
              <a:t>futher</a:t>
            </a:r>
            <a:r>
              <a:rPr lang="en-US" sz="1400" b="1" dirty="0"/>
              <a:t> hypothesis and see what specific factors have impacted to A,B and C sales’ decrease. Here I arbitrarily selected a coupe of independent variables from the our cleaned dataset which are age, gender and price/unit.</a:t>
            </a:r>
          </a:p>
          <a:p>
            <a:pPr marL="0" lvl="0" indent="0" algn="l" rtl="0">
              <a:lnSpc>
                <a:spcPct val="150000"/>
              </a:lnSpc>
              <a:spcBef>
                <a:spcPts val="0"/>
              </a:spcBef>
              <a:spcAft>
                <a:spcPts val="0"/>
              </a:spcAft>
              <a:buNone/>
            </a:pPr>
            <a:endParaRPr lang="en-US" sz="1400" b="1" dirty="0"/>
          </a:p>
          <a:p>
            <a:pPr marL="0" lvl="0" indent="0" algn="l" rtl="0">
              <a:lnSpc>
                <a:spcPct val="150000"/>
              </a:lnSpc>
              <a:spcBef>
                <a:spcPts val="0"/>
              </a:spcBef>
              <a:spcAft>
                <a:spcPts val="0"/>
              </a:spcAft>
              <a:buNone/>
            </a:pPr>
            <a:r>
              <a:rPr lang="en-US" sz="1400" b="1" dirty="0"/>
              <a:t>I </a:t>
            </a:r>
            <a:r>
              <a:rPr lang="en-US" sz="1400" b="1" dirty="0" err="1"/>
              <a:t>assuemd</a:t>
            </a:r>
            <a:r>
              <a:rPr lang="en-US" sz="1400" b="1" dirty="0"/>
              <a:t> that I ended up selecting age and gender were a significant factors for A,B and C’s sales decrease while Price/unit was not significant since its p-value was bigger than critical value 0.05.</a:t>
            </a:r>
          </a:p>
        </p:txBody>
      </p:sp>
      <p:sp>
        <p:nvSpPr>
          <p:cNvPr id="270" name="Google Shape;270;gdeda26f9c8_6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deda26f9c8_6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400" b="1" dirty="0"/>
          </a:p>
        </p:txBody>
      </p:sp>
      <p:sp>
        <p:nvSpPr>
          <p:cNvPr id="270" name="Google Shape;270;gdeda26f9c8_6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4367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deda26f9c8_6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400" b="1" dirty="0"/>
          </a:p>
        </p:txBody>
      </p:sp>
      <p:sp>
        <p:nvSpPr>
          <p:cNvPr id="270" name="Google Shape;270;gdeda26f9c8_6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2011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dedb7a5c26_0_2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4" name="Google Shape;624;gdedb7a5c26_0_20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5" name="Google Shape;625;gdedb7a5c26_0_20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This is the table of contents that I will cover today. First off, I will quickly introduce ‘Nike By You’ business.</a:t>
            </a:r>
          </a:p>
          <a:p>
            <a:pPr marL="0" lvl="0" indent="0" algn="l" rtl="0">
              <a:spcBef>
                <a:spcPts val="0"/>
              </a:spcBef>
              <a:spcAft>
                <a:spcPts val="0"/>
              </a:spcAft>
              <a:buNone/>
            </a:pPr>
            <a:r>
              <a:rPr lang="en-US" dirty="0"/>
              <a:t>Then will start to dig into our given business problem which is how to diagnose the recent two-month sales drop at NIKEID.</a:t>
            </a:r>
          </a:p>
          <a:p>
            <a:pPr marL="0" lvl="0" indent="0" algn="l" rtl="0">
              <a:spcBef>
                <a:spcPts val="0"/>
              </a:spcBef>
              <a:spcAft>
                <a:spcPts val="0"/>
              </a:spcAft>
              <a:buNone/>
            </a:pPr>
            <a:r>
              <a:rPr lang="en-US" dirty="0"/>
              <a:t>And, from there I defined the four datasets to conduct the analysis,  set the reasonable hypotheses and conducted the validation test based on the statistical approach method. </a:t>
            </a:r>
          </a:p>
          <a:p>
            <a:pPr marL="0" lvl="0" indent="0" algn="l" rtl="0">
              <a:spcBef>
                <a:spcPts val="0"/>
              </a:spcBef>
              <a:spcAft>
                <a:spcPts val="0"/>
              </a:spcAft>
              <a:buNone/>
            </a:pPr>
            <a:r>
              <a:rPr lang="en-US" dirty="0"/>
              <a:t>Finally, I will advise the business implications based on my findings. </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102" name="Google Shape;10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1330905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edb7a5c2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gdedb7a5c2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r>
              <a:rPr lang="en-US" sz="1200" b="0" i="0" dirty="0">
                <a:solidFill>
                  <a:srgbClr val="202122"/>
                </a:solidFill>
                <a:effectLst/>
                <a:latin typeface="Calibri" panose="020F0502020204030204" pitchFamily="34" charset="0"/>
                <a:cs typeface="Calibri" panose="020F0502020204030204" pitchFamily="34" charset="0"/>
              </a:rPr>
              <a:t>Nike By You (Previously "</a:t>
            </a:r>
            <a:r>
              <a:rPr lang="en-US" sz="1200" b="0" i="0" dirty="0" err="1">
                <a:solidFill>
                  <a:srgbClr val="202122"/>
                </a:solidFill>
                <a:effectLst/>
                <a:latin typeface="Calibri" panose="020F0502020204030204" pitchFamily="34" charset="0"/>
                <a:cs typeface="Calibri" panose="020F0502020204030204" pitchFamily="34" charset="0"/>
              </a:rPr>
              <a:t>NikeiD</a:t>
            </a:r>
            <a:r>
              <a:rPr lang="en-US" sz="1200" b="0" i="0" dirty="0">
                <a:solidFill>
                  <a:srgbClr val="202122"/>
                </a:solidFill>
                <a:effectLst/>
                <a:latin typeface="Calibri" panose="020F0502020204030204" pitchFamily="34" charset="0"/>
                <a:cs typeface="Calibri" panose="020F0502020204030204" pitchFamily="34" charset="0"/>
              </a:rPr>
              <a:t>") is a service provided by Nike allowing customers to personalize and design their own Nike merchandise. The customer can pick from their favorite Nike Styles, and color the merchandise to reflect their unique personality. By providing customized service online, besides positive effects on sales, the customers feel more attachment to NIKE, and the use of viral marketing is expected to bring significant reductions in marketing costs and expenses. In addition, eliminating each stage of distribution margin also enhance price competitiveness. </a:t>
            </a:r>
            <a:br>
              <a:rPr lang="en-US" sz="1200" b="0" i="0" dirty="0">
                <a:solidFill>
                  <a:srgbClr val="202122"/>
                </a:solidFill>
                <a:effectLst/>
                <a:latin typeface="Calibri" panose="020F0502020204030204" pitchFamily="34" charset="0"/>
                <a:cs typeface="Calibri" panose="020F0502020204030204" pitchFamily="34" charset="0"/>
              </a:rPr>
            </a:br>
            <a:br>
              <a:rPr lang="en-US" sz="1200" b="0" i="0" dirty="0">
                <a:solidFill>
                  <a:srgbClr val="202122"/>
                </a:solidFill>
                <a:effectLst/>
                <a:latin typeface="Calibri" panose="020F0502020204030204" pitchFamily="34" charset="0"/>
                <a:cs typeface="Calibri" panose="020F0502020204030204" pitchFamily="34" charset="0"/>
              </a:rPr>
            </a:br>
            <a:endParaRPr lang="en-US" sz="1200" b="0" i="0" dirty="0">
              <a:solidFill>
                <a:srgbClr val="202122"/>
              </a:solidFill>
              <a:effectLst/>
              <a:latin typeface="Calibri" panose="020F0502020204030204" pitchFamily="34" charset="0"/>
              <a:cs typeface="Calibri" panose="020F0502020204030204" pitchFamily="34" charset="0"/>
            </a:endParaRPr>
          </a:p>
        </p:txBody>
      </p:sp>
      <p:sp>
        <p:nvSpPr>
          <p:cNvPr id="141" name="Google Shape;141;gdedb7a5c26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3054036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edb7a5c2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gdedb7a5c2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However, for the last 2 fiscal months, ‘Nike By You’ business missed sales forecast targets, therefore, NIKE wants to diagnose the possible factors causing their sales drop.</a:t>
            </a:r>
          </a:p>
        </p:txBody>
      </p:sp>
      <p:sp>
        <p:nvSpPr>
          <p:cNvPr id="141" name="Google Shape;141;gdedb7a5c26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edb7a5c2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gdedb7a5c2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0" i="0" dirty="0">
                <a:solidFill>
                  <a:srgbClr val="333333"/>
                </a:solidFill>
                <a:effectLst/>
                <a:latin typeface="McKinsey Sans"/>
              </a:rPr>
              <a:t>Before diving into investigating random factors, I wanted to brainstorm to set priorities the factor can look into first. Here I divided into two big sides internal and external. </a:t>
            </a:r>
          </a:p>
          <a:p>
            <a:pPr marL="0" lvl="0" indent="0" algn="l" rtl="0">
              <a:spcBef>
                <a:spcPts val="0"/>
              </a:spcBef>
              <a:spcAft>
                <a:spcPts val="0"/>
              </a:spcAft>
              <a:buNone/>
            </a:pPr>
            <a:endParaRPr lang="en-US" b="0" i="0" dirty="0">
              <a:solidFill>
                <a:srgbClr val="333333"/>
              </a:solidFill>
              <a:effectLst/>
              <a:latin typeface="McKinsey Sans"/>
            </a:endParaRPr>
          </a:p>
          <a:p>
            <a:pPr marL="0" lvl="0" indent="0" algn="l" rtl="0">
              <a:spcBef>
                <a:spcPts val="0"/>
              </a:spcBef>
              <a:spcAft>
                <a:spcPts val="0"/>
              </a:spcAft>
              <a:buNone/>
            </a:pPr>
            <a:r>
              <a:rPr lang="en-US" b="0" i="0" dirty="0">
                <a:solidFill>
                  <a:srgbClr val="333333"/>
                </a:solidFill>
                <a:effectLst/>
                <a:latin typeface="McKinsey Sans"/>
              </a:rPr>
              <a:t>From there, in terms of the internal side, again, I divided into two sectors; the driver of profit and customer needs. When it comes to profitability, NIKE identified their sales have been dropped. With that being said, it could mean that their volume has been decreased because of outside factors or they have changed the price per unit so that it impacts the sales volume. </a:t>
            </a:r>
          </a:p>
          <a:p>
            <a:pPr marL="0" lvl="0" indent="0" algn="l" rtl="0">
              <a:spcBef>
                <a:spcPts val="0"/>
              </a:spcBef>
              <a:spcAft>
                <a:spcPts val="0"/>
              </a:spcAft>
              <a:buNone/>
            </a:pPr>
            <a:endParaRPr lang="en-US" b="0" i="0" dirty="0">
              <a:solidFill>
                <a:srgbClr val="333333"/>
              </a:solidFill>
              <a:effectLst/>
              <a:latin typeface="McKinsey Sans"/>
            </a:endParaRPr>
          </a:p>
          <a:p>
            <a:pPr marL="0" lvl="0" indent="0" algn="l" rtl="0">
              <a:spcBef>
                <a:spcPts val="0"/>
              </a:spcBef>
              <a:spcAft>
                <a:spcPts val="0"/>
              </a:spcAft>
              <a:buNone/>
            </a:pPr>
            <a:r>
              <a:rPr lang="en-US" b="0" i="0" dirty="0">
                <a:solidFill>
                  <a:srgbClr val="333333"/>
                </a:solidFill>
                <a:effectLst/>
                <a:latin typeface="McKinsey Sans"/>
              </a:rPr>
              <a:t>Move on to the next sector customer needs, here I threw a couple of questions we can think about such as;</a:t>
            </a:r>
          </a:p>
          <a:p>
            <a:pPr marL="0" lvl="0" indent="0" algn="l" rtl="0">
              <a:spcBef>
                <a:spcPts val="0"/>
              </a:spcBef>
              <a:spcAft>
                <a:spcPts val="0"/>
              </a:spcAft>
              <a:buNone/>
            </a:pPr>
            <a:r>
              <a:rPr lang="en-US" b="0" i="0" dirty="0">
                <a:solidFill>
                  <a:srgbClr val="333333"/>
                </a:solidFill>
                <a:effectLst/>
                <a:latin typeface="McKinsey Sans"/>
              </a:rPr>
              <a:t>- Have customer purchasing habits changed?</a:t>
            </a:r>
          </a:p>
          <a:p>
            <a:pPr marL="0" lvl="0" indent="0" algn="l" rtl="0">
              <a:spcBef>
                <a:spcPts val="0"/>
              </a:spcBef>
              <a:spcAft>
                <a:spcPts val="0"/>
              </a:spcAft>
              <a:buNone/>
            </a:pPr>
            <a:r>
              <a:rPr lang="en-US" b="0" i="0" dirty="0">
                <a:solidFill>
                  <a:srgbClr val="333333"/>
                </a:solidFill>
                <a:effectLst/>
                <a:latin typeface="McKinsey Sans"/>
              </a:rPr>
              <a:t>- Any correlation between product and customer?  </a:t>
            </a:r>
          </a:p>
          <a:p>
            <a:pPr marL="0" lvl="0" indent="0" algn="l" rtl="0">
              <a:spcBef>
                <a:spcPts val="0"/>
              </a:spcBef>
              <a:spcAft>
                <a:spcPts val="0"/>
              </a:spcAft>
              <a:buNone/>
            </a:pPr>
            <a:r>
              <a:rPr lang="en-US" b="0" i="0" dirty="0">
                <a:solidFill>
                  <a:srgbClr val="333333"/>
                </a:solidFill>
                <a:effectLst/>
                <a:latin typeface="McKinsey Sans"/>
              </a:rPr>
              <a:t>- Do customers view  </a:t>
            </a:r>
            <a:r>
              <a:rPr lang="en-US" b="0" i="0" dirty="0" err="1">
                <a:solidFill>
                  <a:srgbClr val="333333"/>
                </a:solidFill>
                <a:effectLst/>
                <a:latin typeface="McKinsey Sans"/>
              </a:rPr>
              <a:t>NIKEiD</a:t>
            </a:r>
            <a:r>
              <a:rPr lang="en-US" b="0" i="0" dirty="0">
                <a:solidFill>
                  <a:srgbClr val="333333"/>
                </a:solidFill>
                <a:effectLst/>
                <a:latin typeface="McKinsey Sans"/>
              </a:rPr>
              <a:t> differently?</a:t>
            </a:r>
          </a:p>
          <a:p>
            <a:pPr marL="0" lvl="0" indent="0" algn="l" rtl="0">
              <a:spcBef>
                <a:spcPts val="0"/>
              </a:spcBef>
              <a:spcAft>
                <a:spcPts val="0"/>
              </a:spcAft>
              <a:buNone/>
            </a:pPr>
            <a:endParaRPr lang="en-US" b="0" i="0" dirty="0">
              <a:solidFill>
                <a:srgbClr val="333333"/>
              </a:solidFill>
              <a:effectLst/>
              <a:latin typeface="McKinsey Sans"/>
            </a:endParaRPr>
          </a:p>
          <a:p>
            <a:pPr marL="0" lvl="0" indent="0" algn="l" rtl="0">
              <a:spcBef>
                <a:spcPts val="0"/>
              </a:spcBef>
              <a:spcAft>
                <a:spcPts val="0"/>
              </a:spcAft>
              <a:buNone/>
            </a:pPr>
            <a:r>
              <a:rPr lang="en-US" b="0" i="0" dirty="0">
                <a:solidFill>
                  <a:srgbClr val="333333"/>
                </a:solidFill>
                <a:effectLst/>
                <a:latin typeface="McKinsey Sans"/>
              </a:rPr>
              <a:t>A lot of time revenue drop is correlated to consumers' purchasing habit change. It could be caused internally such as </a:t>
            </a:r>
            <a:r>
              <a:rPr lang="en-US" b="0" i="0" dirty="0" err="1">
                <a:solidFill>
                  <a:srgbClr val="333333"/>
                </a:solidFill>
                <a:effectLst/>
                <a:latin typeface="McKinsey Sans"/>
              </a:rPr>
              <a:t>NIKEiD</a:t>
            </a:r>
            <a:r>
              <a:rPr lang="en-US" b="0" i="0" dirty="0">
                <a:solidFill>
                  <a:srgbClr val="333333"/>
                </a:solidFill>
                <a:effectLst/>
                <a:latin typeface="McKinsey Sans"/>
              </a:rPr>
              <a:t> set the wrong branding pathway, therefore, the consumer could have lost their interest in the customized service or since it's e-commerce merchandise we can also investigate if has there been any technical or distribution channel issues recent two months. </a:t>
            </a:r>
          </a:p>
          <a:p>
            <a:pPr marL="0" lvl="0" indent="0" algn="l" rtl="0">
              <a:spcBef>
                <a:spcPts val="0"/>
              </a:spcBef>
              <a:spcAft>
                <a:spcPts val="0"/>
              </a:spcAft>
              <a:buNone/>
            </a:pPr>
            <a:endParaRPr lang="en-US" b="0" i="0" dirty="0">
              <a:solidFill>
                <a:srgbClr val="333333"/>
              </a:solidFill>
              <a:effectLst/>
              <a:latin typeface="McKinsey Sans"/>
            </a:endParaRPr>
          </a:p>
          <a:p>
            <a:pPr marL="0" lvl="0" indent="0" algn="l" rtl="0">
              <a:spcBef>
                <a:spcPts val="0"/>
              </a:spcBef>
              <a:spcAft>
                <a:spcPts val="0"/>
              </a:spcAft>
              <a:buNone/>
            </a:pPr>
            <a:r>
              <a:rPr lang="en-US" b="0" i="0" dirty="0">
                <a:solidFill>
                  <a:srgbClr val="333333"/>
                </a:solidFill>
                <a:effectLst/>
                <a:latin typeface="McKinsey Sans"/>
              </a:rPr>
              <a:t>When it comes to external factors, again I divided into two sectors; market attractiveness and competitive landscape.  NIKE BY YOU belongs to an e-commerce service on a larger scale and a sneaker or customized sneaker market on a smaller scale. As NIKE detected their sales drop these recent two months, I believe it is too early to look into their industry's market size, growth rate, or avg. profit margin, however, if any strong external factors have been impacted to these markets, still it's possible the entire market trend could have been decreased.   </a:t>
            </a:r>
          </a:p>
          <a:p>
            <a:pPr marL="0" lvl="0" indent="0" algn="l" rtl="0">
              <a:spcBef>
                <a:spcPts val="0"/>
              </a:spcBef>
              <a:spcAft>
                <a:spcPts val="0"/>
              </a:spcAft>
              <a:buNone/>
            </a:pPr>
            <a:endParaRPr lang="en-US" b="0" i="0" dirty="0">
              <a:solidFill>
                <a:srgbClr val="333333"/>
              </a:solidFill>
              <a:effectLst/>
              <a:latin typeface="McKinsey Sans"/>
            </a:endParaRPr>
          </a:p>
          <a:p>
            <a:pPr marL="0" lvl="0" indent="0" algn="l" rtl="0">
              <a:spcBef>
                <a:spcPts val="0"/>
              </a:spcBef>
              <a:spcAft>
                <a:spcPts val="0"/>
              </a:spcAft>
              <a:buNone/>
            </a:pPr>
            <a:r>
              <a:rPr lang="en-US" b="0" i="0" dirty="0">
                <a:solidFill>
                  <a:srgbClr val="333333"/>
                </a:solidFill>
                <a:effectLst/>
                <a:latin typeface="McKinsey Sans"/>
              </a:rPr>
              <a:t>Last but not least, the competitive landscape is also one of the potential strongest factors that led to </a:t>
            </a:r>
            <a:r>
              <a:rPr lang="en-US" b="0" i="0" dirty="0" err="1">
                <a:solidFill>
                  <a:srgbClr val="333333"/>
                </a:solidFill>
                <a:effectLst/>
                <a:latin typeface="McKinsey Sans"/>
              </a:rPr>
              <a:t>NIKEiD's</a:t>
            </a:r>
            <a:r>
              <a:rPr lang="en-US" b="0" i="0" dirty="0">
                <a:solidFill>
                  <a:srgbClr val="333333"/>
                </a:solidFill>
                <a:effectLst/>
                <a:latin typeface="McKinsey Sans"/>
              </a:rPr>
              <a:t> sales drop. Nike has several well-known competitors such as Adidas, New Balance, Puma, Rebook, Fila, etc. If the existing competitors have made any recent strategic moves such as entering the customized merchandise service or releasing brand new design sneakers, it can directly impact </a:t>
            </a:r>
            <a:r>
              <a:rPr lang="en-US" b="0" i="0" dirty="0" err="1">
                <a:solidFill>
                  <a:srgbClr val="333333"/>
                </a:solidFill>
                <a:effectLst/>
                <a:latin typeface="McKinsey Sans"/>
              </a:rPr>
              <a:t>NIKEiD</a:t>
            </a:r>
            <a:r>
              <a:rPr lang="en-US" b="0" i="0" dirty="0">
                <a:solidFill>
                  <a:srgbClr val="333333"/>
                </a:solidFill>
                <a:effectLst/>
                <a:latin typeface="McKinsey Sans"/>
              </a:rPr>
              <a:t> sales within a short period. Additionally, new competitors’ market entry is another factor we could look at. Especially, living in a time of trending in social media platforms, people can easily pursue the celebrities' trends impacted by Instagram or </a:t>
            </a:r>
            <a:r>
              <a:rPr lang="en-US" b="0" i="0" dirty="0" err="1">
                <a:solidFill>
                  <a:srgbClr val="333333"/>
                </a:solidFill>
                <a:effectLst/>
                <a:latin typeface="McKinsey Sans"/>
              </a:rPr>
              <a:t>TikTok</a:t>
            </a:r>
            <a:r>
              <a:rPr lang="en-US" b="0" i="0" dirty="0">
                <a:solidFill>
                  <a:srgbClr val="333333"/>
                </a:solidFill>
                <a:effectLst/>
                <a:latin typeface="McKinsey Sans"/>
              </a:rPr>
              <a:t>. </a:t>
            </a:r>
          </a:p>
          <a:p>
            <a:pPr marL="0" lvl="0" indent="0" algn="l" rtl="0">
              <a:spcBef>
                <a:spcPts val="0"/>
              </a:spcBef>
              <a:spcAft>
                <a:spcPts val="0"/>
              </a:spcAft>
              <a:buNone/>
            </a:pPr>
            <a:endParaRPr lang="en-US" b="0" i="0" dirty="0">
              <a:solidFill>
                <a:srgbClr val="333333"/>
              </a:solidFill>
              <a:effectLst/>
              <a:latin typeface="McKinsey Sans"/>
            </a:endParaRPr>
          </a:p>
          <a:p>
            <a:pPr marL="0" lvl="0" indent="0" algn="l" rtl="0">
              <a:spcBef>
                <a:spcPts val="0"/>
              </a:spcBef>
              <a:spcAft>
                <a:spcPts val="0"/>
              </a:spcAft>
              <a:buNone/>
            </a:pPr>
            <a:r>
              <a:rPr lang="en-US" b="0" i="0" dirty="0">
                <a:solidFill>
                  <a:srgbClr val="333333"/>
                </a:solidFill>
                <a:effectLst/>
                <a:latin typeface="McKinsey Sans"/>
              </a:rPr>
              <a:t>Considering all these possible factors, I would like to start off investigating customer segmentation or needs change in recent two months. It's not only easier to narrow the further analysis plan down but also it's the fastest way to collect the data and identify the main issue. (5’00)</a:t>
            </a:r>
          </a:p>
        </p:txBody>
      </p:sp>
      <p:sp>
        <p:nvSpPr>
          <p:cNvPr id="141" name="Google Shape;141;gdedb7a5c26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1549856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 As I decided to investigate customers’ needs change, I collected the 4 datasets which are product, </a:t>
            </a:r>
            <a:r>
              <a:rPr lang="en-US" dirty="0" err="1"/>
              <a:t>orderline</a:t>
            </a:r>
            <a:r>
              <a:rPr lang="en-US" dirty="0"/>
              <a:t>, order, and customer.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To give a brief introduction of each table, the product table is a list of products options that </a:t>
            </a:r>
            <a:r>
              <a:rPr lang="en-US" dirty="0" err="1"/>
              <a:t>NIKEiD</a:t>
            </a:r>
            <a:r>
              <a:rPr lang="en-US" dirty="0"/>
              <a:t> provides to their customers.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err="1"/>
              <a:t>Orderline</a:t>
            </a:r>
            <a:r>
              <a:rPr lang="en-US" dirty="0"/>
              <a:t> is a bridge entity that lies between the two entities, product and order,  and this composite entity shares the primary keys from both the connecting tables.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And, order table has customers' transaction record, lastly, the customer table includes the customer's personal data.(40”)</a:t>
            </a:r>
          </a:p>
        </p:txBody>
      </p:sp>
      <p:sp>
        <p:nvSpPr>
          <p:cNvPr id="198" name="Google Shape;19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Align with our main goal of identifying customer segmentation change, there are a couple of things we can look into from each data table.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For example, we can visualize the data with python or tableau to see what month has the least # of new product releases or which brand product has the most in the product table.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a:t>
            </a:r>
            <a:r>
              <a:rPr lang="en-US" dirty="0" err="1"/>
              <a:t>orderline</a:t>
            </a:r>
            <a:r>
              <a:rPr lang="en-US" dirty="0"/>
              <a:t> and order table, we can identify any transaction pattern or average revenue by month so that can recognize how significant have the sales been dropped these recent two months.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Last but not least, through the customer table we can see customer demographic and segmentation share by gender, age, region, etc. (50”)</a:t>
            </a:r>
          </a:p>
        </p:txBody>
      </p:sp>
      <p:sp>
        <p:nvSpPr>
          <p:cNvPr id="198" name="Google Shape;19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40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ded672123d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3" name="Google Shape;303;gded672123d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n-US" sz="2400" b="0" i="0" dirty="0">
                <a:solidFill>
                  <a:srgbClr val="4D5156"/>
                </a:solidFill>
                <a:effectLst/>
                <a:latin typeface="Roboto" panose="02000000000000000000" pitchFamily="2" charset="0"/>
              </a:rPr>
              <a:t>First off, I would merge the 4 datasets using ‘left-join’ based on </a:t>
            </a:r>
            <a:r>
              <a:rPr lang="en-US" sz="2400" b="0" i="0" dirty="0" err="1">
                <a:solidFill>
                  <a:srgbClr val="4D5156"/>
                </a:solidFill>
                <a:effectLst/>
                <a:latin typeface="Roboto" panose="02000000000000000000" pitchFamily="2" charset="0"/>
              </a:rPr>
              <a:t>orderline</a:t>
            </a:r>
            <a:r>
              <a:rPr lang="en-US" sz="2400" b="0" i="0" dirty="0">
                <a:solidFill>
                  <a:srgbClr val="4D5156"/>
                </a:solidFill>
                <a:effectLst/>
                <a:latin typeface="Roboto" panose="02000000000000000000" pitchFamily="2" charset="0"/>
              </a:rPr>
              <a:t> and order tables, and dropped any duplicates or missing values.  And here I sampled certain proportion of data from the entire population. </a:t>
            </a:r>
          </a:p>
          <a:p>
            <a:pPr marL="0" lvl="0" indent="0" algn="l" rtl="0">
              <a:lnSpc>
                <a:spcPct val="150000"/>
              </a:lnSpc>
              <a:spcBef>
                <a:spcPts val="0"/>
              </a:spcBef>
              <a:spcAft>
                <a:spcPts val="0"/>
              </a:spcAft>
              <a:buClr>
                <a:schemeClr val="dk1"/>
              </a:buClr>
              <a:buSzPts val="1100"/>
              <a:buFont typeface="Arial"/>
              <a:buNone/>
            </a:pPr>
            <a:endParaRPr lang="en-US" sz="2400" b="0" i="0" dirty="0">
              <a:solidFill>
                <a:srgbClr val="4D5156"/>
              </a:solidFill>
              <a:effectLst/>
              <a:latin typeface="Roboto" panose="02000000000000000000" pitchFamily="2" charset="0"/>
            </a:endParaRPr>
          </a:p>
          <a:p>
            <a:pPr marL="0" lvl="0" indent="0" algn="l" rtl="0">
              <a:lnSpc>
                <a:spcPct val="150000"/>
              </a:lnSpc>
              <a:spcBef>
                <a:spcPts val="0"/>
              </a:spcBef>
              <a:spcAft>
                <a:spcPts val="0"/>
              </a:spcAft>
              <a:buClr>
                <a:schemeClr val="dk1"/>
              </a:buClr>
              <a:buSzPts val="1100"/>
              <a:buFont typeface="Arial"/>
              <a:buNone/>
            </a:pPr>
            <a:r>
              <a:rPr lang="en-US" sz="2400" b="0" i="0" dirty="0">
                <a:solidFill>
                  <a:srgbClr val="4D5156"/>
                </a:solidFill>
                <a:effectLst/>
                <a:latin typeface="Roboto" panose="02000000000000000000" pitchFamily="2" charset="0"/>
              </a:rPr>
              <a:t>But in this process, I will make sure that the collected sample size is not too small or too big. </a:t>
            </a:r>
          </a:p>
          <a:p>
            <a:pPr marL="0" lvl="0" indent="0" algn="l" rtl="0">
              <a:lnSpc>
                <a:spcPct val="150000"/>
              </a:lnSpc>
              <a:spcBef>
                <a:spcPts val="0"/>
              </a:spcBef>
              <a:spcAft>
                <a:spcPts val="0"/>
              </a:spcAft>
              <a:buClr>
                <a:schemeClr val="dk1"/>
              </a:buClr>
              <a:buSzPts val="1100"/>
              <a:buFont typeface="Arial"/>
              <a:buNone/>
            </a:pPr>
            <a:r>
              <a:rPr lang="en-US" sz="2400" b="0" i="0" dirty="0">
                <a:solidFill>
                  <a:srgbClr val="4D5156"/>
                </a:solidFill>
                <a:effectLst/>
                <a:latin typeface="Roboto" panose="02000000000000000000" pitchFamily="2" charset="0"/>
              </a:rPr>
              <a:t>If the sample is too small, some disproportionate number of observations such as outliers and anomalies could skew the results, therefore, I would not be able to get a fair picture of the whole population. At the same time, if the sample is too big, the whole data manipulation process becomes too complex, expensive and time-consuming to run, and although the results are more accurate, the benefits don’t outweigh the costs.</a:t>
            </a:r>
          </a:p>
          <a:p>
            <a:pPr marL="0" lvl="0" indent="0" algn="l" rtl="0">
              <a:lnSpc>
                <a:spcPct val="150000"/>
              </a:lnSpc>
              <a:spcBef>
                <a:spcPts val="0"/>
              </a:spcBef>
              <a:spcAft>
                <a:spcPts val="0"/>
              </a:spcAft>
              <a:buClr>
                <a:schemeClr val="dk1"/>
              </a:buClr>
              <a:buSzPts val="1100"/>
              <a:buFont typeface="Arial"/>
              <a:buNone/>
            </a:pPr>
            <a:endParaRPr lang="en-US" sz="2400" b="0" i="0" dirty="0">
              <a:solidFill>
                <a:srgbClr val="4D5156"/>
              </a:solidFill>
              <a:effectLst/>
              <a:latin typeface="Roboto" panose="02000000000000000000" pitchFamily="2" charset="0"/>
            </a:endParaRPr>
          </a:p>
          <a:p>
            <a:pPr marL="0" lvl="0" indent="0" algn="l" rtl="0">
              <a:lnSpc>
                <a:spcPct val="150000"/>
              </a:lnSpc>
              <a:spcBef>
                <a:spcPts val="0"/>
              </a:spcBef>
              <a:spcAft>
                <a:spcPts val="0"/>
              </a:spcAft>
              <a:buClr>
                <a:schemeClr val="dk1"/>
              </a:buClr>
              <a:buSzPts val="1100"/>
              <a:buFont typeface="Arial"/>
              <a:buNone/>
            </a:pPr>
            <a:r>
              <a:rPr lang="en-US" sz="2400" b="0" i="0" dirty="0">
                <a:solidFill>
                  <a:srgbClr val="4D5156"/>
                </a:solidFill>
                <a:effectLst/>
                <a:latin typeface="Roboto" panose="02000000000000000000" pitchFamily="2" charset="0"/>
              </a:rPr>
              <a:t>In order to ensure or enhance performance of sampled dataset, we can simply calculate the sample size using the confidence level and confidence interval. These numbers tell us plus-or-minus figure that represents the accuracy and how confident of this result is respectively.</a:t>
            </a:r>
          </a:p>
          <a:p>
            <a:pPr marL="0" lvl="0" indent="0" algn="l" rtl="0">
              <a:lnSpc>
                <a:spcPct val="150000"/>
              </a:lnSpc>
              <a:spcBef>
                <a:spcPts val="0"/>
              </a:spcBef>
              <a:spcAft>
                <a:spcPts val="0"/>
              </a:spcAft>
              <a:buClr>
                <a:schemeClr val="dk1"/>
              </a:buClr>
              <a:buSzPts val="1100"/>
              <a:buFont typeface="Arial"/>
              <a:buNone/>
            </a:pPr>
            <a:endParaRPr lang="en-US" sz="2400" b="0" i="0" dirty="0">
              <a:solidFill>
                <a:srgbClr val="4D5156"/>
              </a:solidFill>
              <a:effectLst/>
              <a:latin typeface="Roboto" panose="02000000000000000000" pitchFamily="2" charset="0"/>
            </a:endParaRPr>
          </a:p>
          <a:p>
            <a:pPr marL="0" lvl="0" indent="0" algn="l" rtl="0">
              <a:lnSpc>
                <a:spcPct val="150000"/>
              </a:lnSpc>
              <a:spcBef>
                <a:spcPts val="0"/>
              </a:spcBef>
              <a:spcAft>
                <a:spcPts val="0"/>
              </a:spcAft>
              <a:buClr>
                <a:schemeClr val="dk1"/>
              </a:buClr>
              <a:buSzPts val="1100"/>
              <a:buFont typeface="Arial"/>
              <a:buNone/>
            </a:pPr>
            <a:r>
              <a:rPr lang="en-US" sz="2400" b="1" i="0" dirty="0">
                <a:solidFill>
                  <a:srgbClr val="4D5156"/>
                </a:solidFill>
                <a:effectLst/>
                <a:latin typeface="Roboto" panose="02000000000000000000" pitchFamily="2" charset="0"/>
              </a:rPr>
              <a:t>[Margin of error]</a:t>
            </a:r>
            <a:br>
              <a:rPr lang="en-US" sz="2400" b="0" i="0" dirty="0">
                <a:solidFill>
                  <a:srgbClr val="4D5156"/>
                </a:solidFill>
                <a:effectLst/>
                <a:latin typeface="Roboto" panose="02000000000000000000" pitchFamily="2" charset="0"/>
              </a:rPr>
            </a:br>
            <a:r>
              <a:rPr lang="en-US" sz="3600" b="0" i="1" dirty="0">
                <a:solidFill>
                  <a:srgbClr val="000000"/>
                </a:solidFill>
                <a:effectLst/>
                <a:latin typeface="benton-sans"/>
              </a:rPr>
              <a:t>A Canadian national sample showed "Who Canadians spend their money on for Mother's Day." Eighty-two percent of Canadians expect to buy gifts for their mom, compared to 20 percent for their wife and 15 percent for their mother-in-law. In terms of spending, Canadians expect to spend $93 on their wife this Mother's Day versus $58 on their mother. The national findings are accurate, plus or minus 2.75 percent, 19 times out of 20.</a:t>
            </a:r>
          </a:p>
          <a:p>
            <a:pPr algn="l"/>
            <a:r>
              <a:rPr lang="en-US" sz="3600" b="0" i="1" dirty="0">
                <a:solidFill>
                  <a:srgbClr val="000000"/>
                </a:solidFill>
                <a:effectLst/>
                <a:latin typeface="benton-sans"/>
              </a:rPr>
              <a:t>For example, if you use a confidence interval of 2.75 and 82% percent of your sample indicates they will "buy a gift for mom" you can be "confident (95% or 99%)" that if you had asked the question to ALL CANADIANS, somewhere between 79.25% (82%-2.75%) and 84.75% (82%+2.75%) would have picked that answer.</a:t>
            </a:r>
          </a:p>
          <a:p>
            <a:pPr algn="l"/>
            <a:endParaRPr lang="en-US" sz="3600" b="0" i="1" dirty="0">
              <a:solidFill>
                <a:srgbClr val="000000"/>
              </a:solidFill>
              <a:effectLst/>
              <a:latin typeface="benton-sans"/>
            </a:endParaRPr>
          </a:p>
          <a:p>
            <a:pPr algn="l"/>
            <a:r>
              <a:rPr lang="en-US" sz="3600" b="1" i="0" dirty="0">
                <a:solidFill>
                  <a:srgbClr val="4D5156"/>
                </a:solidFill>
                <a:effectLst/>
                <a:latin typeface="Roboto" panose="02000000000000000000" pitchFamily="2" charset="0"/>
              </a:rPr>
              <a:t>[Confidence level]</a:t>
            </a:r>
            <a:endParaRPr lang="en-US" sz="3600" b="0" i="1" dirty="0">
              <a:solidFill>
                <a:srgbClr val="000000"/>
              </a:solidFill>
              <a:effectLst/>
              <a:latin typeface="benton-sans"/>
            </a:endParaRPr>
          </a:p>
          <a:p>
            <a:pPr algn="l"/>
            <a:r>
              <a:rPr lang="en-US" sz="4800" b="0" i="0" dirty="0">
                <a:solidFill>
                  <a:srgbClr val="000000"/>
                </a:solidFill>
                <a:effectLst/>
                <a:latin typeface="benton-sans"/>
              </a:rPr>
              <a:t>When you put the confidence level and the confidence interval together, you can say that you are 95% (19 out of 20) sure that the true percentage of the population that will "buy a gift for mom" is between 79.25% and 84.75%.</a:t>
            </a:r>
            <a:endParaRPr lang="en-US" sz="3600" b="0" i="1" dirty="0">
              <a:solidFill>
                <a:srgbClr val="000000"/>
              </a:solidFill>
              <a:effectLst/>
              <a:latin typeface="benton-sans"/>
            </a:endParaRPr>
          </a:p>
          <a:p>
            <a:pPr marL="0" lvl="0" indent="0" algn="l" rtl="0">
              <a:lnSpc>
                <a:spcPct val="150000"/>
              </a:lnSpc>
              <a:spcBef>
                <a:spcPts val="0"/>
              </a:spcBef>
              <a:spcAft>
                <a:spcPts val="0"/>
              </a:spcAft>
              <a:buClr>
                <a:schemeClr val="dk1"/>
              </a:buClr>
              <a:buSzPts val="1100"/>
              <a:buFont typeface="Arial"/>
              <a:buNone/>
            </a:pPr>
            <a:endParaRPr lang="en-US" sz="2400" b="0" i="0" dirty="0">
              <a:solidFill>
                <a:srgbClr val="4D5156"/>
              </a:solidFill>
              <a:effectLst/>
              <a:latin typeface="Roboto" panose="02000000000000000000" pitchFamily="2" charset="0"/>
            </a:endParaRPr>
          </a:p>
        </p:txBody>
      </p:sp>
      <p:sp>
        <p:nvSpPr>
          <p:cNvPr id="304" name="Google Shape;304;gded672123d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en-US" sz="1200" b="0" i="0" dirty="0">
                <a:solidFill>
                  <a:srgbClr val="333333"/>
                </a:solidFill>
                <a:effectLst/>
                <a:latin typeface="Calibri" panose="020F0502020204030204" pitchFamily="34" charset="0"/>
                <a:cs typeface="Calibri" panose="020F0502020204030204" pitchFamily="34" charset="0"/>
              </a:rPr>
              <a:t>After preprocessing, and during the exploration phase, assuming that I found that there is a significant sales drop has occurred on sneakers A,B and C in recent two months.</a:t>
            </a:r>
          </a:p>
          <a:p>
            <a:r>
              <a:rPr lang="en-US" sz="1200" b="0" i="0" dirty="0">
                <a:solidFill>
                  <a:srgbClr val="333333"/>
                </a:solidFill>
                <a:effectLst/>
                <a:latin typeface="Calibri" panose="020F0502020204030204" pitchFamily="34" charset="0"/>
                <a:cs typeface="Calibri" panose="020F0502020204030204" pitchFamily="34" charset="0"/>
              </a:rPr>
              <a:t>Then,  in order to statistically measure if these drops  is significantly correlated to </a:t>
            </a:r>
            <a:r>
              <a:rPr lang="en-US" sz="1200" b="0" i="0" dirty="0" err="1">
                <a:solidFill>
                  <a:srgbClr val="333333"/>
                </a:solidFill>
                <a:effectLst/>
                <a:latin typeface="Calibri" panose="020F0502020204030204" pitchFamily="34" charset="0"/>
                <a:cs typeface="Calibri" panose="020F0502020204030204" pitchFamily="34" charset="0"/>
              </a:rPr>
              <a:t>NikeiD</a:t>
            </a:r>
            <a:r>
              <a:rPr lang="en-US" sz="1200" b="0" i="0" dirty="0">
                <a:solidFill>
                  <a:srgbClr val="333333"/>
                </a:solidFill>
                <a:effectLst/>
                <a:latin typeface="Calibri" panose="020F0502020204030204" pitchFamily="34" charset="0"/>
                <a:cs typeface="Calibri" panose="020F0502020204030204" pitchFamily="34" charset="0"/>
              </a:rPr>
              <a:t> entire sales drop and I would conduct the Hypothesis test.</a:t>
            </a:r>
          </a:p>
          <a:p>
            <a:r>
              <a:rPr lang="en-US" sz="1200" b="0" i="0" dirty="0">
                <a:solidFill>
                  <a:srgbClr val="333333"/>
                </a:solidFill>
                <a:effectLst/>
                <a:latin typeface="Calibri" panose="020F0502020204030204" pitchFamily="34" charset="0"/>
                <a:cs typeface="Calibri" panose="020F0502020204030204" pitchFamily="34" charset="0"/>
              </a:rPr>
              <a:t>In this </a:t>
            </a:r>
            <a:r>
              <a:rPr lang="en-US" sz="1200" b="0" i="0" dirty="0" err="1">
                <a:solidFill>
                  <a:srgbClr val="333333"/>
                </a:solidFill>
                <a:effectLst/>
                <a:latin typeface="Calibri" panose="020F0502020204030204" pitchFamily="34" charset="0"/>
                <a:cs typeface="Calibri" panose="020F0502020204030204" pitchFamily="34" charset="0"/>
              </a:rPr>
              <a:t>synario</a:t>
            </a:r>
            <a:r>
              <a:rPr lang="en-US" sz="1200" b="0" i="0" dirty="0">
                <a:solidFill>
                  <a:srgbClr val="333333"/>
                </a:solidFill>
                <a:effectLst/>
                <a:latin typeface="Calibri" panose="020F0502020204030204" pitchFamily="34" charset="0"/>
                <a:cs typeface="Calibri" panose="020F0502020204030204" pitchFamily="34" charset="0"/>
              </a:rPr>
              <a:t> I would set the null hypothesis as The product A,B and C’s impact on the resent 2 months sales decrease ARE NOT significant and set the alternate </a:t>
            </a:r>
            <a:r>
              <a:rPr lang="en-US" sz="1200" b="0" i="0" dirty="0" err="1">
                <a:solidFill>
                  <a:srgbClr val="333333"/>
                </a:solidFill>
                <a:effectLst/>
                <a:latin typeface="Calibri" panose="020F0502020204030204" pitchFamily="34" charset="0"/>
                <a:cs typeface="Calibri" panose="020F0502020204030204" pitchFamily="34" charset="0"/>
              </a:rPr>
              <a:t>hypothesisis</a:t>
            </a:r>
            <a:r>
              <a:rPr lang="en-US" sz="1200" b="0" i="0" dirty="0">
                <a:solidFill>
                  <a:srgbClr val="333333"/>
                </a:solidFill>
                <a:effectLst/>
                <a:latin typeface="Calibri" panose="020F0502020204030204" pitchFamily="34" charset="0"/>
                <a:cs typeface="Calibri" panose="020F0502020204030204" pitchFamily="34" charset="0"/>
              </a:rPr>
              <a:t> as ‘The product A,B and C’s impact on the resent 2 months sales decrease are significant’</a:t>
            </a:r>
            <a:br>
              <a:rPr lang="en-US" sz="1200" b="0" i="0" dirty="0">
                <a:solidFill>
                  <a:srgbClr val="333333"/>
                </a:solidFill>
                <a:effectLst/>
                <a:latin typeface="Calibri" panose="020F0502020204030204" pitchFamily="34" charset="0"/>
                <a:cs typeface="Calibri" panose="020F0502020204030204" pitchFamily="34" charset="0"/>
              </a:rPr>
            </a:br>
            <a:endParaRPr lang="en-US" sz="1200" b="0" i="0" dirty="0">
              <a:solidFill>
                <a:srgbClr val="333333"/>
              </a:solidFill>
              <a:effectLst/>
              <a:latin typeface="Calibri" panose="020F0502020204030204" pitchFamily="34" charset="0"/>
              <a:cs typeface="Calibri" panose="020F0502020204030204" pitchFamily="34" charset="0"/>
            </a:endParaRPr>
          </a:p>
          <a:p>
            <a:r>
              <a:rPr lang="en-US" sz="1200" b="0" i="0" dirty="0">
                <a:solidFill>
                  <a:srgbClr val="333333"/>
                </a:solidFill>
                <a:effectLst/>
                <a:latin typeface="Calibri" panose="020F0502020204030204" pitchFamily="34" charset="0"/>
                <a:cs typeface="Calibri" panose="020F0502020204030204" pitchFamily="34" charset="0"/>
              </a:rPr>
              <a:t>Assuming that I set the critical value alpha as 0.05 and found that p-value is smaller that 0.05, I can reject the null Hypothesis and select the alternate hypothesis.</a:t>
            </a:r>
          </a:p>
          <a:p>
            <a:r>
              <a:rPr lang="en-US" sz="1200" b="0" i="0" dirty="0">
                <a:solidFill>
                  <a:srgbClr val="333333"/>
                </a:solidFill>
                <a:effectLst/>
                <a:latin typeface="Calibri" panose="020F0502020204030204" pitchFamily="34" charset="0"/>
                <a:cs typeface="Calibri" panose="020F0502020204030204" pitchFamily="34" charset="0"/>
              </a:rPr>
              <a:t>In other words, I can define that product A, B, C’s sales volume decrease impacted on </a:t>
            </a:r>
            <a:r>
              <a:rPr lang="en-US" sz="1200" b="0" i="0" dirty="0" err="1">
                <a:solidFill>
                  <a:srgbClr val="333333"/>
                </a:solidFill>
                <a:effectLst/>
                <a:latin typeface="Calibri" panose="020F0502020204030204" pitchFamily="34" charset="0"/>
                <a:cs typeface="Calibri" panose="020F0502020204030204" pitchFamily="34" charset="0"/>
              </a:rPr>
              <a:t>NikeiD’s</a:t>
            </a:r>
            <a:r>
              <a:rPr lang="en-US" sz="1200" b="0" i="0" dirty="0">
                <a:solidFill>
                  <a:srgbClr val="333333"/>
                </a:solidFill>
                <a:effectLst/>
                <a:latin typeface="Calibri" panose="020F0502020204030204" pitchFamily="34" charset="0"/>
                <a:cs typeface="Calibri" panose="020F0502020204030204" pitchFamily="34" charset="0"/>
              </a:rPr>
              <a:t> recent two months revenue. </a:t>
            </a:r>
          </a:p>
          <a:p>
            <a:endParaRPr lang="en-US" sz="1200" b="0" i="0" dirty="0">
              <a:solidFill>
                <a:srgbClr val="333333"/>
              </a:solidFill>
              <a:effectLst/>
              <a:latin typeface="Calibri" panose="020F0502020204030204" pitchFamily="34" charset="0"/>
              <a:cs typeface="Calibri" panose="020F0502020204030204" pitchFamily="34" charset="0"/>
            </a:endParaRPr>
          </a:p>
          <a:p>
            <a:r>
              <a:rPr lang="en-US" sz="1200" b="1" i="0" dirty="0">
                <a:solidFill>
                  <a:srgbClr val="333333"/>
                </a:solidFill>
                <a:effectLst/>
                <a:latin typeface="Calibri" panose="020F0502020204030204" pitchFamily="34" charset="0"/>
                <a:cs typeface="Calibri" panose="020F0502020204030204" pitchFamily="34" charset="0"/>
              </a:rPr>
              <a:t>Null Hypothesis (H0)</a:t>
            </a:r>
          </a:p>
          <a:p>
            <a:r>
              <a:rPr lang="en-US" sz="1200" i="0" dirty="0">
                <a:solidFill>
                  <a:srgbClr val="333333"/>
                </a:solidFill>
                <a:effectLst/>
                <a:latin typeface="Calibri" panose="020F0502020204030204" pitchFamily="34" charset="0"/>
                <a:cs typeface="Calibri" panose="020F0502020204030204" pitchFamily="34" charset="0"/>
              </a:rPr>
              <a:t>:The product A,B and C’s volume decrease impact on the resent </a:t>
            </a:r>
          </a:p>
          <a:p>
            <a:r>
              <a:rPr lang="en-US" sz="1200" i="0" dirty="0">
                <a:solidFill>
                  <a:srgbClr val="333333"/>
                </a:solidFill>
                <a:effectLst/>
                <a:latin typeface="Calibri" panose="020F0502020204030204" pitchFamily="34" charset="0"/>
                <a:cs typeface="Calibri" panose="020F0502020204030204" pitchFamily="34" charset="0"/>
              </a:rPr>
              <a:t>2 months sales decrease </a:t>
            </a:r>
            <a:r>
              <a:rPr lang="en-US" sz="1200" b="1" i="0" dirty="0">
                <a:solidFill>
                  <a:srgbClr val="333333"/>
                </a:solidFill>
                <a:effectLst/>
                <a:latin typeface="Calibri" panose="020F0502020204030204" pitchFamily="34" charset="0"/>
                <a:cs typeface="Calibri" panose="020F0502020204030204" pitchFamily="34" charset="0"/>
              </a:rPr>
              <a:t>ARE NOT </a:t>
            </a:r>
            <a:r>
              <a:rPr lang="en-US" sz="1200" i="0" dirty="0">
                <a:solidFill>
                  <a:srgbClr val="333333"/>
                </a:solidFill>
                <a:effectLst/>
                <a:latin typeface="Calibri" panose="020F0502020204030204" pitchFamily="34" charset="0"/>
                <a:cs typeface="Calibri" panose="020F0502020204030204" pitchFamily="34" charset="0"/>
              </a:rPr>
              <a:t>significant.</a:t>
            </a:r>
          </a:p>
          <a:p>
            <a:endParaRPr lang="en-US" sz="1200" i="0" dirty="0">
              <a:solidFill>
                <a:srgbClr val="333333"/>
              </a:solidFill>
              <a:effectLst/>
              <a:latin typeface="Calibri" panose="020F0502020204030204" pitchFamily="34" charset="0"/>
              <a:cs typeface="Calibri" panose="020F0502020204030204" pitchFamily="34" charset="0"/>
            </a:endParaRPr>
          </a:p>
          <a:p>
            <a:r>
              <a:rPr lang="nb-NO" sz="1200" b="1" dirty="0">
                <a:solidFill>
                  <a:srgbClr val="333333"/>
                </a:solidFill>
                <a:latin typeface="Calibri" panose="020F0502020204030204" pitchFamily="34" charset="0"/>
                <a:cs typeface="Calibri" panose="020F0502020204030204" pitchFamily="34" charset="0"/>
              </a:rPr>
              <a:t>Alternate Hypothesis </a:t>
            </a:r>
            <a:r>
              <a:rPr lang="nb-NO" sz="1200" b="1" i="0" dirty="0">
                <a:solidFill>
                  <a:srgbClr val="333333"/>
                </a:solidFill>
                <a:effectLst/>
                <a:latin typeface="Calibri" panose="020F0502020204030204" pitchFamily="34" charset="0"/>
                <a:cs typeface="Calibri" panose="020F0502020204030204" pitchFamily="34" charset="0"/>
              </a:rPr>
              <a:t>(</a:t>
            </a:r>
            <a:r>
              <a:rPr lang="nb-NO" sz="1200" b="1" dirty="0">
                <a:solidFill>
                  <a:srgbClr val="333333"/>
                </a:solidFill>
                <a:latin typeface="Calibri" panose="020F0502020204030204" pitchFamily="34" charset="0"/>
                <a:cs typeface="Calibri" panose="020F0502020204030204" pitchFamily="34" charset="0"/>
              </a:rPr>
              <a:t>Ha)</a:t>
            </a:r>
          </a:p>
          <a:p>
            <a:r>
              <a:rPr lang="nb-NO" sz="1200" b="1" i="0" dirty="0">
                <a:solidFill>
                  <a:srgbClr val="333333"/>
                </a:solidFill>
                <a:effectLst/>
                <a:latin typeface="Calibri" panose="020F0502020204030204" pitchFamily="34" charset="0"/>
                <a:cs typeface="Calibri" panose="020F0502020204030204" pitchFamily="34" charset="0"/>
              </a:rPr>
              <a:t>:</a:t>
            </a:r>
            <a:r>
              <a:rPr lang="en-US" sz="1200" i="0" dirty="0">
                <a:solidFill>
                  <a:srgbClr val="333333"/>
                </a:solidFill>
                <a:effectLst/>
                <a:latin typeface="Calibri" panose="020F0502020204030204" pitchFamily="34" charset="0"/>
                <a:cs typeface="Calibri" panose="020F0502020204030204" pitchFamily="34" charset="0"/>
              </a:rPr>
              <a:t>The product A,B and C’s volume decrease impact on the resent 2 months sales decrease </a:t>
            </a:r>
            <a:r>
              <a:rPr lang="en-US" sz="1200" dirty="0">
                <a:solidFill>
                  <a:srgbClr val="333333"/>
                </a:solidFill>
                <a:latin typeface="Calibri" panose="020F0502020204030204" pitchFamily="34" charset="0"/>
                <a:cs typeface="Calibri" panose="020F0502020204030204" pitchFamily="34" charset="0"/>
              </a:rPr>
              <a:t>are </a:t>
            </a:r>
            <a:r>
              <a:rPr lang="en-US" sz="1200" i="0" dirty="0">
                <a:solidFill>
                  <a:srgbClr val="333333"/>
                </a:solidFill>
                <a:effectLst/>
                <a:latin typeface="Calibri" panose="020F0502020204030204" pitchFamily="34" charset="0"/>
                <a:cs typeface="Calibri" panose="020F0502020204030204" pitchFamily="34" charset="0"/>
              </a:rPr>
              <a:t>significant.</a:t>
            </a:r>
            <a:endParaRPr lang="en-US" sz="1200" dirty="0">
              <a:solidFill>
                <a:srgbClr val="333333"/>
              </a:solidFill>
              <a:latin typeface="Calibri" panose="020F0502020204030204" pitchFamily="34" charset="0"/>
              <a:cs typeface="Calibri" panose="020F0502020204030204" pitchFamily="34" charset="0"/>
            </a:endParaRPr>
          </a:p>
          <a:p>
            <a:endParaRPr lang="en-US" sz="1200" dirty="0">
              <a:solidFill>
                <a:srgbClr val="333333"/>
              </a:solidFill>
              <a:latin typeface="Calibri" panose="020F0502020204030204" pitchFamily="34" charset="0"/>
              <a:cs typeface="Calibri" panose="020F0502020204030204" pitchFamily="34" charset="0"/>
            </a:endParaRPr>
          </a:p>
          <a:p>
            <a:r>
              <a:rPr lang="en-US" sz="1200" dirty="0">
                <a:solidFill>
                  <a:srgbClr val="333333"/>
                </a:solidFill>
                <a:latin typeface="Calibri" panose="020F0502020204030204" pitchFamily="34" charset="0"/>
                <a:cs typeface="Calibri" panose="020F0502020204030204" pitchFamily="34" charset="0"/>
              </a:rPr>
              <a:t>Alpha = 0.05</a:t>
            </a:r>
          </a:p>
          <a:p>
            <a:r>
              <a:rPr lang="en-US" sz="1200" dirty="0" err="1">
                <a:solidFill>
                  <a:srgbClr val="333333"/>
                </a:solidFill>
                <a:latin typeface="Calibri" panose="020F0502020204030204" pitchFamily="34" charset="0"/>
                <a:cs typeface="Calibri" panose="020F0502020204030204" pitchFamily="34" charset="0"/>
              </a:rPr>
              <a:t>Conclusiton</a:t>
            </a:r>
            <a:r>
              <a:rPr lang="en-US" sz="1200" dirty="0">
                <a:solidFill>
                  <a:srgbClr val="333333"/>
                </a:solidFill>
                <a:latin typeface="Calibri" panose="020F0502020204030204" pitchFamily="34" charset="0"/>
                <a:cs typeface="Calibri" panose="020F0502020204030204" pitchFamily="34" charset="0"/>
              </a:rPr>
              <a:t> = p &lt; 0.05</a:t>
            </a:r>
          </a:p>
          <a:p>
            <a:pPr marL="0" lvl="0" indent="0" algn="l" rtl="0">
              <a:spcBef>
                <a:spcPts val="0"/>
              </a:spcBef>
              <a:spcAft>
                <a:spcPts val="0"/>
              </a:spcAft>
              <a:buNone/>
            </a:pPr>
            <a:endParaRPr dirty="0"/>
          </a:p>
        </p:txBody>
      </p:sp>
      <p:sp>
        <p:nvSpPr>
          <p:cNvPr id="198" name="Google Shape;19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4350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제목 슬라이드" type="title">
  <p:cSld name="TITLE">
    <p:spTree>
      <p:nvGrpSpPr>
        <p:cNvPr id="1" name="Shape 15"/>
        <p:cNvGrpSpPr/>
        <p:nvPr/>
      </p:nvGrpSpPr>
      <p:grpSpPr>
        <a:xfrm>
          <a:off x="0" y="0"/>
          <a:ext cx="0" cy="0"/>
          <a:chOff x="0" y="0"/>
          <a:chExt cx="0" cy="0"/>
        </a:xfrm>
      </p:grpSpPr>
      <p:sp>
        <p:nvSpPr>
          <p:cNvPr id="16" name="Google Shape;16;p1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제목 및 세로 텍스트" type="vertTx">
  <p:cSld name="VERTICAL_TEXT">
    <p:spTree>
      <p:nvGrpSpPr>
        <p:cNvPr id="1" name="Shape 72"/>
        <p:cNvGrpSpPr/>
        <p:nvPr/>
      </p:nvGrpSpPr>
      <p:grpSpPr>
        <a:xfrm>
          <a:off x="0" y="0"/>
          <a:ext cx="0" cy="0"/>
          <a:chOff x="0" y="0"/>
          <a:chExt cx="0" cy="0"/>
        </a:xfrm>
      </p:grpSpPr>
      <p:sp>
        <p:nvSpPr>
          <p:cNvPr id="73" name="Google Shape;73;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세로 제목 및 텍스트" type="vertTitleAndTx">
  <p:cSld name="VERTICAL_TITLE_AND_VERTICAL_TEXT">
    <p:spTree>
      <p:nvGrpSpPr>
        <p:cNvPr id="1" name="Shape 78"/>
        <p:cNvGrpSpPr/>
        <p:nvPr/>
      </p:nvGrpSpPr>
      <p:grpSpPr>
        <a:xfrm>
          <a:off x="0" y="0"/>
          <a:ext cx="0" cy="0"/>
          <a:chOff x="0" y="0"/>
          <a:chExt cx="0" cy="0"/>
        </a:xfrm>
      </p:grpSpPr>
      <p:sp>
        <p:nvSpPr>
          <p:cNvPr id="79" name="Google Shape;79;p2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제목 및 내용" type="obj">
  <p:cSld name="OBJECT">
    <p:spTree>
      <p:nvGrpSpPr>
        <p:cNvPr id="1" name="Shape 21"/>
        <p:cNvGrpSpPr/>
        <p:nvPr/>
      </p:nvGrpSpPr>
      <p:grpSpPr>
        <a:xfrm>
          <a:off x="0" y="0"/>
          <a:ext cx="0" cy="0"/>
          <a:chOff x="0" y="0"/>
          <a:chExt cx="0" cy="0"/>
        </a:xfrm>
      </p:grpSpPr>
      <p:sp>
        <p:nvSpPr>
          <p:cNvPr id="22" name="Google Shape;22;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구역 머리글" type="secHead">
  <p:cSld name="SECTION_HEADER">
    <p:spTree>
      <p:nvGrpSpPr>
        <p:cNvPr id="1" name="Shape 27"/>
        <p:cNvGrpSpPr/>
        <p:nvPr/>
      </p:nvGrpSpPr>
      <p:grpSpPr>
        <a:xfrm>
          <a:off x="0" y="0"/>
          <a:ext cx="0" cy="0"/>
          <a:chOff x="0" y="0"/>
          <a:chExt cx="0" cy="0"/>
        </a:xfrm>
      </p:grpSpPr>
      <p:sp>
        <p:nvSpPr>
          <p:cNvPr id="28" name="Google Shape;28;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콘텐츠 2개" type="twoObj">
  <p:cSld name="TWO_OBJECTS">
    <p:spTree>
      <p:nvGrpSpPr>
        <p:cNvPr id="1" name="Shape 33"/>
        <p:cNvGrpSpPr/>
        <p:nvPr/>
      </p:nvGrpSpPr>
      <p:grpSpPr>
        <a:xfrm>
          <a:off x="0" y="0"/>
          <a:ext cx="0" cy="0"/>
          <a:chOff x="0" y="0"/>
          <a:chExt cx="0" cy="0"/>
        </a:xfrm>
      </p:grpSpPr>
      <p:sp>
        <p:nvSpPr>
          <p:cNvPr id="34" name="Google Shape;34;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비교" type="twoTxTwoObj">
  <p:cSld name="TWO_OBJECTS_WITH_TEXT">
    <p:spTree>
      <p:nvGrpSpPr>
        <p:cNvPr id="1" name="Shape 40"/>
        <p:cNvGrpSpPr/>
        <p:nvPr/>
      </p:nvGrpSpPr>
      <p:grpSpPr>
        <a:xfrm>
          <a:off x="0" y="0"/>
          <a:ext cx="0" cy="0"/>
          <a:chOff x="0" y="0"/>
          <a:chExt cx="0" cy="0"/>
        </a:xfrm>
      </p:grpSpPr>
      <p:sp>
        <p:nvSpPr>
          <p:cNvPr id="41" name="Google Shape;41;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제목만" type="titleOnly">
  <p:cSld name="TITLE_ONLY">
    <p:spTree>
      <p:nvGrpSpPr>
        <p:cNvPr id="1" name="Shape 49"/>
        <p:cNvGrpSpPr/>
        <p:nvPr/>
      </p:nvGrpSpPr>
      <p:grpSpPr>
        <a:xfrm>
          <a:off x="0" y="0"/>
          <a:ext cx="0" cy="0"/>
          <a:chOff x="0" y="0"/>
          <a:chExt cx="0" cy="0"/>
        </a:xfrm>
      </p:grpSpPr>
      <p:sp>
        <p:nvSpPr>
          <p:cNvPr id="50" name="Google Shape;5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빈 화면" type="blank">
  <p:cSld name="BLANK">
    <p:spTree>
      <p:nvGrpSpPr>
        <p:cNvPr id="1" name="Shape 54"/>
        <p:cNvGrpSpPr/>
        <p:nvPr/>
      </p:nvGrpSpPr>
      <p:grpSpPr>
        <a:xfrm>
          <a:off x="0" y="0"/>
          <a:ext cx="0" cy="0"/>
          <a:chOff x="0" y="0"/>
          <a:chExt cx="0" cy="0"/>
        </a:xfrm>
      </p:grpSpPr>
      <p:sp>
        <p:nvSpPr>
          <p:cNvPr id="55" name="Google Shape;5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캡션 있는 콘텐츠" type="objTx">
  <p:cSld name="OBJECT_WITH_CAPTION_TEXT">
    <p:spTree>
      <p:nvGrpSpPr>
        <p:cNvPr id="1" name="Shape 58"/>
        <p:cNvGrpSpPr/>
        <p:nvPr/>
      </p:nvGrpSpPr>
      <p:grpSpPr>
        <a:xfrm>
          <a:off x="0" y="0"/>
          <a:ext cx="0" cy="0"/>
          <a:chOff x="0" y="0"/>
          <a:chExt cx="0" cy="0"/>
        </a:xfrm>
      </p:grpSpPr>
      <p:sp>
        <p:nvSpPr>
          <p:cNvPr id="59" name="Google Shape;59;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캡션 있는 그림" type="picTx">
  <p:cSld name="PICTURE_WITH_CAPTION_TEXT">
    <p:spTree>
      <p:nvGrpSpPr>
        <p:cNvPr id="1" name="Shape 65"/>
        <p:cNvGrpSpPr/>
        <p:nvPr/>
      </p:nvGrpSpPr>
      <p:grpSpPr>
        <a:xfrm>
          <a:off x="0" y="0"/>
          <a:ext cx="0" cy="0"/>
          <a:chOff x="0" y="0"/>
          <a:chExt cx="0" cy="0"/>
        </a:xfrm>
      </p:grpSpPr>
      <p:sp>
        <p:nvSpPr>
          <p:cNvPr id="66" name="Google Shape;66;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4"/>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3.png"/><Relationship Id="rId7"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png"/><Relationship Id="rId7"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2.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png"/><Relationship Id="rId7"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2.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png"/><Relationship Id="rId7"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2.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png"/><Relationship Id="rId7"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2.png"/><Relationship Id="rId10" Type="http://schemas.openxmlformats.org/officeDocument/2006/relationships/image" Target="../media/image44.svg"/><Relationship Id="rId4" Type="http://schemas.openxmlformats.org/officeDocument/2006/relationships/image" Target="../media/image17.png"/><Relationship Id="rId9"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hyperlink" Target="https://www.linkedin.com/in/eunjeongheo/"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github.com/hej6853" TargetMode="External"/><Relationship Id="rId5" Type="http://schemas.openxmlformats.org/officeDocument/2006/relationships/image" Target="../media/image46.png"/><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3.pn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2.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14.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6.svg"/><Relationship Id="rId5" Type="http://schemas.openxmlformats.org/officeDocument/2006/relationships/hyperlink" Target="https://www.nike.com/w/nike-by-you-shoes-6ealhzy7ok?cp=64463035706_search_%7Cnikeid%7CGOOGLE%7C71700000084476173%7CGN_X_X_X_X-Device_X_NikeByYou-Generic_Exact%7Ce%7Cc&amp;gclsrc=aw.ds&amp;gclid=CjwKCAjwvuGJBhB1EiwACU1AiaCqNdV5YBTt-d7b7BJ4paFjilzb7V0z5ynGB-1V91RdAPGR6dBZtRoCVlcQAvD_BwE&amp;gclsrc=aw.ds" TargetMode="External"/><Relationship Id="rId10" Type="http://schemas.openxmlformats.org/officeDocument/2006/relationships/image" Target="../media/image15.png"/><Relationship Id="rId4" Type="http://schemas.openxmlformats.org/officeDocument/2006/relationships/image" Target="../media/image2.png"/><Relationship Id="rId9" Type="http://schemas.openxmlformats.org/officeDocument/2006/relationships/image" Target="../media/image9.svg"/></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png"/><Relationship Id="rId7" Type="http://schemas.openxmlformats.org/officeDocument/2006/relationships/diagramQuickStyle" Target="../diagrams/quickStyle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png"/><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2.png"/><Relationship Id="rId10" Type="http://schemas.openxmlformats.org/officeDocument/2006/relationships/image" Target="../media/image22.png"/><Relationship Id="rId4" Type="http://schemas.openxmlformats.org/officeDocument/2006/relationships/image" Target="../media/image17.png"/><Relationship Id="rId9"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chart" Target="../charts/chart1.xml"/><Relationship Id="rId5" Type="http://schemas.openxmlformats.org/officeDocument/2006/relationships/image" Target="../media/image2.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Shape 88"/>
        <p:cNvGrpSpPr/>
        <p:nvPr/>
      </p:nvGrpSpPr>
      <p:grpSpPr>
        <a:xfrm>
          <a:off x="0" y="0"/>
          <a:ext cx="0" cy="0"/>
          <a:chOff x="0" y="0"/>
          <a:chExt cx="0" cy="0"/>
        </a:xfrm>
      </p:grpSpPr>
      <p:sp>
        <p:nvSpPr>
          <p:cNvPr id="93" name="Google Shape;93;p1"/>
          <p:cNvSpPr/>
          <p:nvPr/>
        </p:nvSpPr>
        <p:spPr>
          <a:xfrm>
            <a:off x="0" y="0"/>
            <a:ext cx="12192000" cy="6858000"/>
          </a:xfrm>
          <a:prstGeom prst="rect">
            <a:avLst/>
          </a:prstGeom>
          <a:solidFill>
            <a:schemeClr val="dk1">
              <a:alpha val="72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94" name="Google Shape;94;p1"/>
          <p:cNvSpPr txBox="1"/>
          <p:nvPr/>
        </p:nvSpPr>
        <p:spPr>
          <a:xfrm>
            <a:off x="1399233" y="1838235"/>
            <a:ext cx="9393534" cy="17542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sv-SE" sz="5400" b="1" i="0" strike="noStrike" cap="none" dirty="0">
                <a:solidFill>
                  <a:schemeClr val="lt1"/>
                </a:solidFill>
                <a:effectLst>
                  <a:outerShdw blurRad="38100" dist="38100" dir="2700000" algn="tl">
                    <a:srgbClr val="000000">
                      <a:alpha val="43137"/>
                    </a:srgbClr>
                  </a:outerShdw>
                </a:effectLst>
                <a:latin typeface="Calibri"/>
                <a:ea typeface="Calibri"/>
                <a:cs typeface="Calibri"/>
                <a:sym typeface="Calibri"/>
              </a:rPr>
              <a:t>Nike By You (NIKEiD) </a:t>
            </a:r>
          </a:p>
          <a:p>
            <a:pPr marL="0" marR="0" lvl="0" indent="0" algn="ctr" rtl="0">
              <a:spcBef>
                <a:spcPts val="0"/>
              </a:spcBef>
              <a:spcAft>
                <a:spcPts val="0"/>
              </a:spcAft>
              <a:buNone/>
            </a:pPr>
            <a:r>
              <a:rPr lang="sv-SE" sz="5400" b="1" i="0" strike="noStrike" cap="none" dirty="0">
                <a:solidFill>
                  <a:schemeClr val="lt1"/>
                </a:solidFill>
                <a:effectLst>
                  <a:outerShdw blurRad="38100" dist="38100" dir="2700000" algn="tl">
                    <a:srgbClr val="000000">
                      <a:alpha val="43137"/>
                    </a:srgbClr>
                  </a:outerShdw>
                </a:effectLst>
                <a:latin typeface="Calibri"/>
                <a:ea typeface="Calibri"/>
                <a:cs typeface="Calibri"/>
                <a:sym typeface="Calibri"/>
              </a:rPr>
              <a:t>Analysis</a:t>
            </a:r>
            <a:r>
              <a:rPr lang="sv-SE" sz="5400" b="1" dirty="0">
                <a:solidFill>
                  <a:schemeClr val="lt1"/>
                </a:solidFill>
                <a:effectLst>
                  <a:outerShdw blurRad="38100" dist="38100" dir="2700000" algn="tl">
                    <a:srgbClr val="000000">
                      <a:alpha val="43137"/>
                    </a:srgbClr>
                  </a:outerShdw>
                </a:effectLst>
                <a:latin typeface="Calibri"/>
                <a:ea typeface="Calibri"/>
                <a:cs typeface="Calibri"/>
                <a:sym typeface="Calibri"/>
              </a:rPr>
              <a:t> A</a:t>
            </a:r>
            <a:r>
              <a:rPr lang="sv-SE" sz="5400" b="1" i="0" strike="noStrike" cap="none" dirty="0">
                <a:solidFill>
                  <a:schemeClr val="lt1"/>
                </a:solidFill>
                <a:effectLst>
                  <a:outerShdw blurRad="38100" dist="38100" dir="2700000" algn="tl">
                    <a:srgbClr val="000000">
                      <a:alpha val="43137"/>
                    </a:srgbClr>
                  </a:outerShdw>
                </a:effectLst>
                <a:latin typeface="Calibri"/>
                <a:ea typeface="Calibri"/>
                <a:cs typeface="Calibri"/>
                <a:sym typeface="Calibri"/>
              </a:rPr>
              <a:t>ttack Plan </a:t>
            </a:r>
            <a:endParaRPr lang="en-US" sz="5400" b="1" dirty="0">
              <a:solidFill>
                <a:schemeClr val="lt1"/>
              </a:solidFill>
              <a:effectLst>
                <a:outerShdw blurRad="38100" dist="38100" dir="2700000" algn="tl">
                  <a:srgbClr val="000000">
                    <a:alpha val="43137"/>
                  </a:srgbClr>
                </a:outerShdw>
              </a:effectLst>
              <a:latin typeface="Calibri"/>
              <a:ea typeface="Calibri"/>
              <a:cs typeface="Calibri"/>
              <a:sym typeface="Calibri"/>
            </a:endParaRPr>
          </a:p>
        </p:txBody>
      </p:sp>
      <p:sp>
        <p:nvSpPr>
          <p:cNvPr id="96" name="Google Shape;96;p1"/>
          <p:cNvSpPr txBox="1"/>
          <p:nvPr/>
        </p:nvSpPr>
        <p:spPr>
          <a:xfrm>
            <a:off x="7572388" y="5619692"/>
            <a:ext cx="4477372" cy="101562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Clr>
                <a:schemeClr val="lt1"/>
              </a:buClr>
              <a:buSzPts val="2000"/>
              <a:buFont typeface="Calibri"/>
              <a:buNone/>
            </a:pPr>
            <a:r>
              <a:rPr lang="en-US" sz="2000" b="1" dirty="0">
                <a:solidFill>
                  <a:schemeClr val="lt1"/>
                </a:solidFill>
                <a:latin typeface="Calibri"/>
                <a:ea typeface="Calibri"/>
                <a:cs typeface="Calibri"/>
                <a:sym typeface="Calibri"/>
              </a:rPr>
              <a:t>Data Analyst / Data Engineer Candidate</a:t>
            </a:r>
          </a:p>
          <a:p>
            <a:pPr marL="0" marR="0" lvl="0" indent="0" algn="r" rtl="0">
              <a:spcBef>
                <a:spcPts val="0"/>
              </a:spcBef>
              <a:spcAft>
                <a:spcPts val="0"/>
              </a:spcAft>
              <a:buClr>
                <a:schemeClr val="lt1"/>
              </a:buClr>
              <a:buSzPts val="2000"/>
              <a:buFont typeface="Calibri"/>
              <a:buNone/>
            </a:pPr>
            <a:endParaRPr lang="en-US" sz="2000" b="1" dirty="0">
              <a:solidFill>
                <a:schemeClr val="lt1"/>
              </a:solidFill>
              <a:latin typeface="Calibri"/>
              <a:ea typeface="Calibri"/>
              <a:cs typeface="Calibri"/>
              <a:sym typeface="Calibri"/>
            </a:endParaRPr>
          </a:p>
          <a:p>
            <a:pPr marL="0" marR="0" lvl="0" indent="0" algn="r" rtl="0">
              <a:spcBef>
                <a:spcPts val="0"/>
              </a:spcBef>
              <a:spcAft>
                <a:spcPts val="0"/>
              </a:spcAft>
              <a:buClr>
                <a:schemeClr val="lt1"/>
              </a:buClr>
              <a:buSzPts val="2000"/>
              <a:buFont typeface="Calibri"/>
              <a:buNone/>
            </a:pPr>
            <a:r>
              <a:rPr lang="en-US" sz="2000" b="1" dirty="0" err="1">
                <a:solidFill>
                  <a:schemeClr val="lt1"/>
                </a:solidFill>
                <a:latin typeface="Calibri"/>
                <a:ea typeface="Calibri"/>
                <a:cs typeface="Calibri"/>
                <a:sym typeface="Calibri"/>
              </a:rPr>
              <a:t>EunJeong</a:t>
            </a:r>
            <a:r>
              <a:rPr lang="en-US" sz="2000" b="1" dirty="0">
                <a:solidFill>
                  <a:schemeClr val="lt1"/>
                </a:solidFill>
                <a:latin typeface="Calibri"/>
                <a:ea typeface="Calibri"/>
                <a:cs typeface="Calibri"/>
                <a:sym typeface="Calibri"/>
              </a:rPr>
              <a:t> Heo</a:t>
            </a:r>
            <a:endParaRPr sz="2000" b="1" dirty="0">
              <a:solidFill>
                <a:schemeClr val="lt1"/>
              </a:solidFill>
              <a:latin typeface="Calibri"/>
              <a:ea typeface="Calibri"/>
              <a:cs typeface="Calibri"/>
              <a:sym typeface="Calibri"/>
            </a:endParaRPr>
          </a:p>
        </p:txBody>
      </p:sp>
      <p:cxnSp>
        <p:nvCxnSpPr>
          <p:cNvPr id="97" name="Google Shape;97;p1"/>
          <p:cNvCxnSpPr>
            <a:cxnSpLocks/>
          </p:cNvCxnSpPr>
          <p:nvPr/>
        </p:nvCxnSpPr>
        <p:spPr>
          <a:xfrm>
            <a:off x="7833360" y="6118366"/>
            <a:ext cx="4139245" cy="0"/>
          </a:xfrm>
          <a:prstGeom prst="straightConnector1">
            <a:avLst/>
          </a:prstGeom>
          <a:noFill/>
          <a:ln w="12700" cap="flat" cmpd="sng">
            <a:solidFill>
              <a:srgbClr val="AEABAB"/>
            </a:solidFill>
            <a:prstDash val="solid"/>
            <a:miter lim="800000"/>
            <a:headEnd type="none" w="sm" len="sm"/>
            <a:tailEnd type="none" w="sm" len="sm"/>
          </a:ln>
        </p:spPr>
      </p:cxnSp>
      <p:sp>
        <p:nvSpPr>
          <p:cNvPr id="20" name="Google Shape;96;p1">
            <a:extLst>
              <a:ext uri="{FF2B5EF4-FFF2-40B4-BE49-F238E27FC236}">
                <a16:creationId xmlns:a16="http://schemas.microsoft.com/office/drawing/2014/main" id="{5C4599F4-1A6F-440B-9E5B-83FB4DC9212A}"/>
              </a:ext>
            </a:extLst>
          </p:cNvPr>
          <p:cNvSpPr txBox="1"/>
          <p:nvPr/>
        </p:nvSpPr>
        <p:spPr>
          <a:xfrm>
            <a:off x="200818" y="272847"/>
            <a:ext cx="3674732" cy="430847"/>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Clr>
                <a:schemeClr val="lt1"/>
              </a:buClr>
              <a:buSzPts val="2000"/>
              <a:buFont typeface="Calibri"/>
              <a:buNone/>
            </a:pPr>
            <a:r>
              <a:rPr lang="en-US" sz="2200" b="1" dirty="0">
                <a:solidFill>
                  <a:schemeClr val="lt1"/>
                </a:solidFill>
                <a:latin typeface="Calibri"/>
                <a:ea typeface="Calibri"/>
                <a:cs typeface="Calibri"/>
                <a:sym typeface="Calibri"/>
              </a:rPr>
              <a:t>CASCADE DATA LABS x NIKE</a:t>
            </a:r>
            <a:endParaRPr sz="2200" b="1" dirty="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pic>
        <p:nvPicPr>
          <p:cNvPr id="272" name="Google Shape;272;gdeda26f9c8_6_9"/>
          <p:cNvPicPr preferRelativeResize="0"/>
          <p:nvPr/>
        </p:nvPicPr>
        <p:blipFill rotWithShape="1">
          <a:blip r:embed="rId3">
            <a:alphaModFix/>
          </a:blip>
          <a:srcRect/>
          <a:stretch/>
        </p:blipFill>
        <p:spPr>
          <a:xfrm>
            <a:off x="0" y="0"/>
            <a:ext cx="12192001" cy="6858000"/>
          </a:xfrm>
          <a:prstGeom prst="rect">
            <a:avLst/>
          </a:prstGeom>
          <a:noFill/>
          <a:ln>
            <a:noFill/>
          </a:ln>
        </p:spPr>
      </p:pic>
      <p:sp>
        <p:nvSpPr>
          <p:cNvPr id="273" name="Google Shape;273;gdeda26f9c8_6_9"/>
          <p:cNvSpPr/>
          <p:nvPr/>
        </p:nvSpPr>
        <p:spPr>
          <a:xfrm>
            <a:off x="265814" y="382572"/>
            <a:ext cx="720000" cy="720000"/>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4" name="Google Shape;274;gdeda26f9c8_6_9"/>
          <p:cNvSpPr txBox="1"/>
          <p:nvPr/>
        </p:nvSpPr>
        <p:spPr>
          <a:xfrm>
            <a:off x="1141125" y="309250"/>
            <a:ext cx="6810000" cy="76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CC2233"/>
                </a:solidFill>
                <a:latin typeface="Calibri"/>
                <a:ea typeface="Calibri"/>
                <a:cs typeface="Calibri"/>
                <a:sym typeface="Calibri"/>
              </a:rPr>
              <a:t>Hypotheses and Validation</a:t>
            </a:r>
          </a:p>
          <a:p>
            <a:pPr marL="0" lvl="0" indent="0" algn="l" rtl="0">
              <a:spcBef>
                <a:spcPts val="0"/>
              </a:spcBef>
              <a:spcAft>
                <a:spcPts val="0"/>
              </a:spcAft>
              <a:buNone/>
            </a:pPr>
            <a:r>
              <a:rPr lang="en-US" sz="2000" b="1" dirty="0">
                <a:solidFill>
                  <a:srgbClr val="3B3838"/>
                </a:solidFill>
                <a:latin typeface="Calibri"/>
                <a:ea typeface="Calibri"/>
                <a:cs typeface="Calibri"/>
                <a:sym typeface="Calibri"/>
              </a:rPr>
              <a:t>Overall Process</a:t>
            </a:r>
            <a:endParaRPr dirty="0"/>
          </a:p>
        </p:txBody>
      </p:sp>
      <p:pic>
        <p:nvPicPr>
          <p:cNvPr id="275" name="Google Shape;275;gdeda26f9c8_6_9" descr="Yelp | Update Your Yelp Business Listings - Yext"/>
          <p:cNvPicPr preferRelativeResize="0"/>
          <p:nvPr/>
        </p:nvPicPr>
        <p:blipFill rotWithShape="1">
          <a:blip r:embed="rId4">
            <a:alphaModFix/>
          </a:blip>
          <a:srcRect/>
          <a:stretch/>
        </p:blipFill>
        <p:spPr>
          <a:xfrm>
            <a:off x="11038994" y="382572"/>
            <a:ext cx="731914" cy="731917"/>
          </a:xfrm>
          <a:prstGeom prst="rect">
            <a:avLst/>
          </a:prstGeom>
          <a:noFill/>
          <a:ln>
            <a:noFill/>
          </a:ln>
        </p:spPr>
      </p:pic>
      <p:sp>
        <p:nvSpPr>
          <p:cNvPr id="276" name="Google Shape;276;gdeda26f9c8_6_9"/>
          <p:cNvSpPr txBox="1"/>
          <p:nvPr/>
        </p:nvSpPr>
        <p:spPr>
          <a:xfrm>
            <a:off x="368575" y="450075"/>
            <a:ext cx="5145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dirty="0">
                <a:solidFill>
                  <a:schemeClr val="lt1"/>
                </a:solidFill>
                <a:latin typeface="Calibri"/>
                <a:ea typeface="Calibri"/>
                <a:cs typeface="Calibri"/>
                <a:sym typeface="Calibri"/>
              </a:rPr>
              <a:t>5</a:t>
            </a:r>
            <a:endParaRPr sz="3200" b="1" dirty="0">
              <a:solidFill>
                <a:schemeClr val="lt1"/>
              </a:solidFill>
              <a:latin typeface="Calibri"/>
              <a:ea typeface="Calibri"/>
              <a:cs typeface="Calibri"/>
              <a:sym typeface="Calibri"/>
            </a:endParaRPr>
          </a:p>
        </p:txBody>
      </p:sp>
      <p:grpSp>
        <p:nvGrpSpPr>
          <p:cNvPr id="17" name="Group 16">
            <a:extLst>
              <a:ext uri="{FF2B5EF4-FFF2-40B4-BE49-F238E27FC236}">
                <a16:creationId xmlns:a16="http://schemas.microsoft.com/office/drawing/2014/main" id="{9363DA1F-E81C-4180-BCE9-27D58695F902}"/>
              </a:ext>
            </a:extLst>
          </p:cNvPr>
          <p:cNvGrpSpPr/>
          <p:nvPr/>
        </p:nvGrpSpPr>
        <p:grpSpPr>
          <a:xfrm>
            <a:off x="11031475" y="328902"/>
            <a:ext cx="762828" cy="783502"/>
            <a:chOff x="717019" y="1023358"/>
            <a:chExt cx="762828" cy="783502"/>
          </a:xfrm>
        </p:grpSpPr>
        <p:sp>
          <p:nvSpPr>
            <p:cNvPr id="18" name="Oval 17">
              <a:extLst>
                <a:ext uri="{FF2B5EF4-FFF2-40B4-BE49-F238E27FC236}">
                  <a16:creationId xmlns:a16="http://schemas.microsoft.com/office/drawing/2014/main" id="{D68E992C-EBFA-47FA-B31B-72BE32363041}"/>
                </a:ext>
              </a:extLst>
            </p:cNvPr>
            <p:cNvSpPr/>
            <p:nvPr/>
          </p:nvSpPr>
          <p:spPr>
            <a:xfrm>
              <a:off x="717019" y="1023358"/>
              <a:ext cx="762828" cy="783502"/>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Shape, arrow&#10;&#10;Description automatically generated">
              <a:extLst>
                <a:ext uri="{FF2B5EF4-FFF2-40B4-BE49-F238E27FC236}">
                  <a16:creationId xmlns:a16="http://schemas.microsoft.com/office/drawing/2014/main" id="{BE36621A-A6B3-4FF8-884D-A8D5802FCCF4}"/>
                </a:ext>
              </a:extLst>
            </p:cNvPr>
            <p:cNvPicPr>
              <a:picLocks noChangeAspect="1"/>
            </p:cNvPicPr>
            <p:nvPr/>
          </p:nvPicPr>
          <p:blipFill>
            <a:blip r:embed="rId5"/>
            <a:stretch>
              <a:fillRect/>
            </a:stretch>
          </p:blipFill>
          <p:spPr>
            <a:xfrm>
              <a:off x="834644" y="1091912"/>
              <a:ext cx="618961" cy="682714"/>
            </a:xfrm>
            <a:prstGeom prst="rect">
              <a:avLst/>
            </a:prstGeom>
          </p:spPr>
        </p:pic>
      </p:grpSp>
      <p:grpSp>
        <p:nvGrpSpPr>
          <p:cNvPr id="4" name="Group 3">
            <a:extLst>
              <a:ext uri="{FF2B5EF4-FFF2-40B4-BE49-F238E27FC236}">
                <a16:creationId xmlns:a16="http://schemas.microsoft.com/office/drawing/2014/main" id="{DCCA7E21-9FA8-47E4-8FA0-1D2719CB0957}"/>
              </a:ext>
            </a:extLst>
          </p:cNvPr>
          <p:cNvGrpSpPr/>
          <p:nvPr/>
        </p:nvGrpSpPr>
        <p:grpSpPr>
          <a:xfrm>
            <a:off x="787049" y="1505203"/>
            <a:ext cx="4454238" cy="932802"/>
            <a:chOff x="787049" y="1583668"/>
            <a:chExt cx="4454238" cy="932802"/>
          </a:xfrm>
        </p:grpSpPr>
        <p:sp>
          <p:nvSpPr>
            <p:cNvPr id="31" name="직사각형 21">
              <a:extLst>
                <a:ext uri="{FF2B5EF4-FFF2-40B4-BE49-F238E27FC236}">
                  <a16:creationId xmlns:a16="http://schemas.microsoft.com/office/drawing/2014/main" id="{4C580576-565F-48DB-9273-583E0810846B}"/>
                </a:ext>
              </a:extLst>
            </p:cNvPr>
            <p:cNvSpPr/>
            <p:nvPr/>
          </p:nvSpPr>
          <p:spPr>
            <a:xfrm>
              <a:off x="787049" y="1583668"/>
              <a:ext cx="4454238" cy="386992"/>
            </a:xfrm>
            <a:prstGeom prst="rect">
              <a:avLst/>
            </a:prstGeom>
            <a:solidFill>
              <a:srgbClr val="CC223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b="1" dirty="0">
                  <a:solidFill>
                    <a:prstClr val="white"/>
                  </a:solidFill>
                  <a:latin typeface="Roboto" panose="02000000000000000000" pitchFamily="2" charset="0"/>
                  <a:ea typeface="Roboto" panose="02000000000000000000" pitchFamily="2" charset="0"/>
                </a:rPr>
                <a:t>Step 1: Hypothesis</a:t>
              </a:r>
            </a:p>
          </p:txBody>
        </p:sp>
        <p:sp>
          <p:nvSpPr>
            <p:cNvPr id="32" name="Rectangle 31">
              <a:extLst>
                <a:ext uri="{FF2B5EF4-FFF2-40B4-BE49-F238E27FC236}">
                  <a16:creationId xmlns:a16="http://schemas.microsoft.com/office/drawing/2014/main" id="{1FF3CE41-DB6D-44C7-9606-AAE6095939ED}"/>
                </a:ext>
              </a:extLst>
            </p:cNvPr>
            <p:cNvSpPr/>
            <p:nvPr/>
          </p:nvSpPr>
          <p:spPr>
            <a:xfrm>
              <a:off x="787049" y="1972738"/>
              <a:ext cx="4454238" cy="543732"/>
            </a:xfrm>
            <a:prstGeom prst="rect">
              <a:avLst/>
            </a:prstGeom>
            <a:solidFill>
              <a:srgbClr val="F5F5F5"/>
            </a:solidFill>
            <a:ln>
              <a:solidFill>
                <a:srgbClr val="F5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rgbClr val="333333"/>
                  </a:solidFill>
                  <a:latin typeface="Calibri" panose="020F0502020204030204" pitchFamily="34" charset="0"/>
                  <a:cs typeface="Calibri" panose="020F0502020204030204" pitchFamily="34" charset="0"/>
                </a:rPr>
                <a:t>Are X and Y linearly related?</a:t>
              </a:r>
            </a:p>
          </p:txBody>
        </p:sp>
      </p:grpSp>
      <p:grpSp>
        <p:nvGrpSpPr>
          <p:cNvPr id="5" name="Group 4">
            <a:extLst>
              <a:ext uri="{FF2B5EF4-FFF2-40B4-BE49-F238E27FC236}">
                <a16:creationId xmlns:a16="http://schemas.microsoft.com/office/drawing/2014/main" id="{3EB5C7F0-25FC-430F-997B-EC389ED212F2}"/>
              </a:ext>
            </a:extLst>
          </p:cNvPr>
          <p:cNvGrpSpPr/>
          <p:nvPr/>
        </p:nvGrpSpPr>
        <p:grpSpPr>
          <a:xfrm>
            <a:off x="787049" y="2834884"/>
            <a:ext cx="4454238" cy="932802"/>
            <a:chOff x="787049" y="2637000"/>
            <a:chExt cx="4454238" cy="932802"/>
          </a:xfrm>
        </p:grpSpPr>
        <p:sp>
          <p:nvSpPr>
            <p:cNvPr id="33" name="직사각형 21">
              <a:extLst>
                <a:ext uri="{FF2B5EF4-FFF2-40B4-BE49-F238E27FC236}">
                  <a16:creationId xmlns:a16="http://schemas.microsoft.com/office/drawing/2014/main" id="{62FBB8B1-11B1-4B4D-95E2-29A042CCC423}"/>
                </a:ext>
              </a:extLst>
            </p:cNvPr>
            <p:cNvSpPr/>
            <p:nvPr/>
          </p:nvSpPr>
          <p:spPr>
            <a:xfrm>
              <a:off x="787049" y="2637000"/>
              <a:ext cx="4454238" cy="386992"/>
            </a:xfrm>
            <a:prstGeom prst="rect">
              <a:avLst/>
            </a:prstGeom>
            <a:solidFill>
              <a:srgbClr val="CC223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b="1" dirty="0">
                  <a:solidFill>
                    <a:prstClr val="white"/>
                  </a:solidFill>
                  <a:latin typeface="Roboto" panose="02000000000000000000" pitchFamily="2" charset="0"/>
                  <a:ea typeface="Roboto" panose="02000000000000000000" pitchFamily="2" charset="0"/>
                </a:rPr>
                <a:t>Step 2: Significance test</a:t>
              </a:r>
            </a:p>
          </p:txBody>
        </p:sp>
        <p:sp>
          <p:nvSpPr>
            <p:cNvPr id="34" name="Rectangle 33">
              <a:extLst>
                <a:ext uri="{FF2B5EF4-FFF2-40B4-BE49-F238E27FC236}">
                  <a16:creationId xmlns:a16="http://schemas.microsoft.com/office/drawing/2014/main" id="{C22265E9-ED75-4D23-8879-60F313916DD2}"/>
                </a:ext>
              </a:extLst>
            </p:cNvPr>
            <p:cNvSpPr/>
            <p:nvPr/>
          </p:nvSpPr>
          <p:spPr>
            <a:xfrm>
              <a:off x="787049" y="3026070"/>
              <a:ext cx="4454238" cy="543732"/>
            </a:xfrm>
            <a:prstGeom prst="rect">
              <a:avLst/>
            </a:prstGeom>
            <a:solidFill>
              <a:srgbClr val="F5F5F5"/>
            </a:solidFill>
            <a:ln>
              <a:solidFill>
                <a:srgbClr val="F5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rgbClr val="333333"/>
                  </a:solidFill>
                  <a:latin typeface="Calibri" panose="020F0502020204030204" pitchFamily="34" charset="0"/>
                  <a:cs typeface="Calibri" panose="020F0502020204030204" pitchFamily="34" charset="0"/>
                </a:rPr>
                <a:t>If yes, how significant is the relationship?</a:t>
              </a:r>
            </a:p>
          </p:txBody>
        </p:sp>
      </p:grpSp>
      <p:grpSp>
        <p:nvGrpSpPr>
          <p:cNvPr id="6" name="Group 5">
            <a:extLst>
              <a:ext uri="{FF2B5EF4-FFF2-40B4-BE49-F238E27FC236}">
                <a16:creationId xmlns:a16="http://schemas.microsoft.com/office/drawing/2014/main" id="{FEBA46B7-B4B8-4714-A037-A10DF8677D0D}"/>
              </a:ext>
            </a:extLst>
          </p:cNvPr>
          <p:cNvGrpSpPr/>
          <p:nvPr/>
        </p:nvGrpSpPr>
        <p:grpSpPr>
          <a:xfrm>
            <a:off x="787049" y="4164565"/>
            <a:ext cx="4454238" cy="932802"/>
            <a:chOff x="787049" y="3706723"/>
            <a:chExt cx="4454238" cy="932802"/>
          </a:xfrm>
        </p:grpSpPr>
        <p:sp>
          <p:nvSpPr>
            <p:cNvPr id="35" name="직사각형 21">
              <a:extLst>
                <a:ext uri="{FF2B5EF4-FFF2-40B4-BE49-F238E27FC236}">
                  <a16:creationId xmlns:a16="http://schemas.microsoft.com/office/drawing/2014/main" id="{3E5F9E19-1A9B-439B-9959-83944BCB2528}"/>
                </a:ext>
              </a:extLst>
            </p:cNvPr>
            <p:cNvSpPr/>
            <p:nvPr/>
          </p:nvSpPr>
          <p:spPr>
            <a:xfrm>
              <a:off x="787049" y="3706723"/>
              <a:ext cx="4454238" cy="386992"/>
            </a:xfrm>
            <a:prstGeom prst="rect">
              <a:avLst/>
            </a:prstGeom>
            <a:solidFill>
              <a:srgbClr val="CC223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b="1" dirty="0">
                  <a:solidFill>
                    <a:prstClr val="white"/>
                  </a:solidFill>
                  <a:latin typeface="Roboto" panose="02000000000000000000" pitchFamily="2" charset="0"/>
                  <a:ea typeface="Roboto" panose="02000000000000000000" pitchFamily="2" charset="0"/>
                </a:rPr>
                <a:t>Step 3: regression model</a:t>
              </a:r>
            </a:p>
          </p:txBody>
        </p:sp>
        <p:sp>
          <p:nvSpPr>
            <p:cNvPr id="36" name="Rectangle 35">
              <a:extLst>
                <a:ext uri="{FF2B5EF4-FFF2-40B4-BE49-F238E27FC236}">
                  <a16:creationId xmlns:a16="http://schemas.microsoft.com/office/drawing/2014/main" id="{C5F4665B-0FE6-42BD-9C65-80D25CA9BCD2}"/>
                </a:ext>
              </a:extLst>
            </p:cNvPr>
            <p:cNvSpPr/>
            <p:nvPr/>
          </p:nvSpPr>
          <p:spPr>
            <a:xfrm>
              <a:off x="787049" y="4095793"/>
              <a:ext cx="4454238" cy="543732"/>
            </a:xfrm>
            <a:prstGeom prst="rect">
              <a:avLst/>
            </a:prstGeom>
            <a:solidFill>
              <a:srgbClr val="F5F5F5"/>
            </a:solidFill>
            <a:ln>
              <a:solidFill>
                <a:srgbClr val="F5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rgbClr val="333333"/>
                  </a:solidFill>
                  <a:latin typeface="Calibri" panose="020F0502020204030204" pitchFamily="34" charset="0"/>
                  <a:cs typeface="Calibri" panose="020F0502020204030204" pitchFamily="34" charset="0"/>
                </a:rPr>
                <a:t>Given X, what is the predicted Y value?</a:t>
              </a:r>
            </a:p>
          </p:txBody>
        </p:sp>
      </p:grpSp>
      <p:grpSp>
        <p:nvGrpSpPr>
          <p:cNvPr id="7" name="Group 6">
            <a:extLst>
              <a:ext uri="{FF2B5EF4-FFF2-40B4-BE49-F238E27FC236}">
                <a16:creationId xmlns:a16="http://schemas.microsoft.com/office/drawing/2014/main" id="{67E4C8DD-7692-4E83-9F1E-775243C07B4B}"/>
              </a:ext>
            </a:extLst>
          </p:cNvPr>
          <p:cNvGrpSpPr/>
          <p:nvPr/>
        </p:nvGrpSpPr>
        <p:grpSpPr>
          <a:xfrm>
            <a:off x="787049" y="5494246"/>
            <a:ext cx="4454238" cy="932802"/>
            <a:chOff x="787049" y="4882854"/>
            <a:chExt cx="4454238" cy="932802"/>
          </a:xfrm>
        </p:grpSpPr>
        <p:sp>
          <p:nvSpPr>
            <p:cNvPr id="37" name="직사각형 21">
              <a:extLst>
                <a:ext uri="{FF2B5EF4-FFF2-40B4-BE49-F238E27FC236}">
                  <a16:creationId xmlns:a16="http://schemas.microsoft.com/office/drawing/2014/main" id="{366BA821-A374-4E6B-ABDD-9CBC32AD8BDC}"/>
                </a:ext>
              </a:extLst>
            </p:cNvPr>
            <p:cNvSpPr/>
            <p:nvPr/>
          </p:nvSpPr>
          <p:spPr>
            <a:xfrm>
              <a:off x="787049" y="4882854"/>
              <a:ext cx="4454238" cy="386992"/>
            </a:xfrm>
            <a:prstGeom prst="rect">
              <a:avLst/>
            </a:prstGeom>
            <a:solidFill>
              <a:srgbClr val="CC223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b="1" dirty="0">
                  <a:solidFill>
                    <a:prstClr val="white"/>
                  </a:solidFill>
                  <a:latin typeface="Roboto" panose="02000000000000000000" pitchFamily="2" charset="0"/>
                  <a:ea typeface="Roboto" panose="02000000000000000000" pitchFamily="2" charset="0"/>
                </a:rPr>
                <a:t>Step 4: Usefulness test</a:t>
              </a:r>
            </a:p>
          </p:txBody>
        </p:sp>
        <p:sp>
          <p:nvSpPr>
            <p:cNvPr id="38" name="Rectangle 37">
              <a:extLst>
                <a:ext uri="{FF2B5EF4-FFF2-40B4-BE49-F238E27FC236}">
                  <a16:creationId xmlns:a16="http://schemas.microsoft.com/office/drawing/2014/main" id="{79CA2C88-BF26-4A73-8C4A-26706A38C983}"/>
                </a:ext>
              </a:extLst>
            </p:cNvPr>
            <p:cNvSpPr/>
            <p:nvPr/>
          </p:nvSpPr>
          <p:spPr>
            <a:xfrm>
              <a:off x="787049" y="5271924"/>
              <a:ext cx="4454238" cy="543732"/>
            </a:xfrm>
            <a:prstGeom prst="rect">
              <a:avLst/>
            </a:prstGeom>
            <a:solidFill>
              <a:srgbClr val="F5F5F5"/>
            </a:solidFill>
            <a:ln>
              <a:solidFill>
                <a:srgbClr val="F5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rgbClr val="333333"/>
                  </a:solidFill>
                  <a:latin typeface="Calibri" panose="020F0502020204030204" pitchFamily="34" charset="0"/>
                  <a:cs typeface="Calibri" panose="020F0502020204030204" pitchFamily="34" charset="0"/>
                </a:rPr>
                <a:t>How good is the model (good fit)?</a:t>
              </a:r>
              <a:endParaRPr lang="en-US" sz="1800" dirty="0"/>
            </a:p>
          </p:txBody>
        </p:sp>
      </p:grpSp>
      <p:sp>
        <p:nvSpPr>
          <p:cNvPr id="42" name="Google Shape;319;gded672123d_0_0">
            <a:extLst>
              <a:ext uri="{FF2B5EF4-FFF2-40B4-BE49-F238E27FC236}">
                <a16:creationId xmlns:a16="http://schemas.microsoft.com/office/drawing/2014/main" id="{B2A4DFCB-AAC8-4F65-AE9B-7E7AAB24EFD1}"/>
              </a:ext>
            </a:extLst>
          </p:cNvPr>
          <p:cNvSpPr/>
          <p:nvPr/>
        </p:nvSpPr>
        <p:spPr>
          <a:xfrm rot="5400000">
            <a:off x="2752942" y="2490596"/>
            <a:ext cx="285317" cy="255252"/>
          </a:xfrm>
          <a:prstGeom prst="rightArrow">
            <a:avLst>
              <a:gd name="adj1" fmla="val 19670"/>
              <a:gd name="adj2" fmla="val 52380"/>
            </a:avLst>
          </a:prstGeom>
          <a:solidFill>
            <a:srgbClr val="333333"/>
          </a:solidFill>
          <a:ln w="12700" cap="flat" cmpd="sng">
            <a:solidFill>
              <a:srgbClr val="3333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43" name="Google Shape;319;gded672123d_0_0">
            <a:extLst>
              <a:ext uri="{FF2B5EF4-FFF2-40B4-BE49-F238E27FC236}">
                <a16:creationId xmlns:a16="http://schemas.microsoft.com/office/drawing/2014/main" id="{E22AE4BD-090B-46C7-B978-AF67FAA6269A}"/>
              </a:ext>
            </a:extLst>
          </p:cNvPr>
          <p:cNvSpPr/>
          <p:nvPr/>
        </p:nvSpPr>
        <p:spPr>
          <a:xfrm rot="5400000">
            <a:off x="2752942" y="3812972"/>
            <a:ext cx="285317" cy="255252"/>
          </a:xfrm>
          <a:prstGeom prst="rightArrow">
            <a:avLst>
              <a:gd name="adj1" fmla="val 19670"/>
              <a:gd name="adj2" fmla="val 52380"/>
            </a:avLst>
          </a:prstGeom>
          <a:solidFill>
            <a:srgbClr val="333333"/>
          </a:solidFill>
          <a:ln w="12700" cap="flat" cmpd="sng">
            <a:solidFill>
              <a:srgbClr val="3333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44" name="Google Shape;319;gded672123d_0_0">
            <a:extLst>
              <a:ext uri="{FF2B5EF4-FFF2-40B4-BE49-F238E27FC236}">
                <a16:creationId xmlns:a16="http://schemas.microsoft.com/office/drawing/2014/main" id="{CD9054CA-F677-4698-B223-49F1FFD7F3BB}"/>
              </a:ext>
            </a:extLst>
          </p:cNvPr>
          <p:cNvSpPr/>
          <p:nvPr/>
        </p:nvSpPr>
        <p:spPr>
          <a:xfrm rot="5400000">
            <a:off x="2752942" y="5129942"/>
            <a:ext cx="285317" cy="255252"/>
          </a:xfrm>
          <a:prstGeom prst="rightArrow">
            <a:avLst>
              <a:gd name="adj1" fmla="val 19670"/>
              <a:gd name="adj2" fmla="val 52380"/>
            </a:avLst>
          </a:prstGeom>
          <a:solidFill>
            <a:srgbClr val="333333"/>
          </a:solidFill>
          <a:ln w="12700" cap="flat" cmpd="sng">
            <a:solidFill>
              <a:srgbClr val="3333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cxnSp>
        <p:nvCxnSpPr>
          <p:cNvPr id="45" name="Google Shape;182;gdedb7a5c26_0_29">
            <a:extLst>
              <a:ext uri="{FF2B5EF4-FFF2-40B4-BE49-F238E27FC236}">
                <a16:creationId xmlns:a16="http://schemas.microsoft.com/office/drawing/2014/main" id="{05DCA325-AC6B-4071-9255-C9D82E8437A4}"/>
              </a:ext>
            </a:extLst>
          </p:cNvPr>
          <p:cNvCxnSpPr>
            <a:cxnSpLocks/>
          </p:cNvCxnSpPr>
          <p:nvPr/>
        </p:nvCxnSpPr>
        <p:spPr>
          <a:xfrm flipH="1">
            <a:off x="5557520" y="2638961"/>
            <a:ext cx="5902960" cy="0"/>
          </a:xfrm>
          <a:prstGeom prst="straightConnector1">
            <a:avLst/>
          </a:prstGeom>
          <a:noFill/>
          <a:ln w="9525" cap="flat" cmpd="sng">
            <a:solidFill>
              <a:srgbClr val="3A3838"/>
            </a:solidFill>
            <a:prstDash val="dash"/>
            <a:miter lim="800000"/>
            <a:headEnd type="none" w="sm" len="sm"/>
            <a:tailEnd type="none" w="sm" len="sm"/>
          </a:ln>
        </p:spPr>
      </p:cxnSp>
      <p:cxnSp>
        <p:nvCxnSpPr>
          <p:cNvPr id="51" name="Google Shape;182;gdedb7a5c26_0_29">
            <a:extLst>
              <a:ext uri="{FF2B5EF4-FFF2-40B4-BE49-F238E27FC236}">
                <a16:creationId xmlns:a16="http://schemas.microsoft.com/office/drawing/2014/main" id="{92CB0561-959C-4E40-9D91-68EEBA31739A}"/>
              </a:ext>
            </a:extLst>
          </p:cNvPr>
          <p:cNvCxnSpPr>
            <a:cxnSpLocks/>
          </p:cNvCxnSpPr>
          <p:nvPr/>
        </p:nvCxnSpPr>
        <p:spPr>
          <a:xfrm flipH="1">
            <a:off x="5557520" y="3959761"/>
            <a:ext cx="5902960" cy="0"/>
          </a:xfrm>
          <a:prstGeom prst="straightConnector1">
            <a:avLst/>
          </a:prstGeom>
          <a:noFill/>
          <a:ln w="9525" cap="flat" cmpd="sng">
            <a:solidFill>
              <a:srgbClr val="3A3838"/>
            </a:solidFill>
            <a:prstDash val="dash"/>
            <a:miter lim="800000"/>
            <a:headEnd type="none" w="sm" len="sm"/>
            <a:tailEnd type="none" w="sm" len="sm"/>
          </a:ln>
        </p:spPr>
      </p:cxnSp>
      <p:cxnSp>
        <p:nvCxnSpPr>
          <p:cNvPr id="52" name="Google Shape;182;gdedb7a5c26_0_29">
            <a:extLst>
              <a:ext uri="{FF2B5EF4-FFF2-40B4-BE49-F238E27FC236}">
                <a16:creationId xmlns:a16="http://schemas.microsoft.com/office/drawing/2014/main" id="{3E6E9751-9F67-4DE5-B2CC-AEA06A83116E}"/>
              </a:ext>
            </a:extLst>
          </p:cNvPr>
          <p:cNvCxnSpPr>
            <a:cxnSpLocks/>
          </p:cNvCxnSpPr>
          <p:nvPr/>
        </p:nvCxnSpPr>
        <p:spPr>
          <a:xfrm flipH="1">
            <a:off x="5557520" y="5397588"/>
            <a:ext cx="5902960" cy="0"/>
          </a:xfrm>
          <a:prstGeom prst="straightConnector1">
            <a:avLst/>
          </a:prstGeom>
          <a:noFill/>
          <a:ln w="9525" cap="flat" cmpd="sng">
            <a:solidFill>
              <a:srgbClr val="3A3838"/>
            </a:solidFill>
            <a:prstDash val="dash"/>
            <a:miter lim="800000"/>
            <a:headEnd type="none" w="sm" len="sm"/>
            <a:tailEnd type="none" w="sm" len="sm"/>
          </a:ln>
        </p:spPr>
      </p:cxnSp>
      <p:sp>
        <p:nvSpPr>
          <p:cNvPr id="46" name="TextBox 45">
            <a:extLst>
              <a:ext uri="{FF2B5EF4-FFF2-40B4-BE49-F238E27FC236}">
                <a16:creationId xmlns:a16="http://schemas.microsoft.com/office/drawing/2014/main" id="{DA31D133-3F2C-4B22-B00C-36F415046AC6}"/>
              </a:ext>
            </a:extLst>
          </p:cNvPr>
          <p:cNvSpPr txBox="1"/>
          <p:nvPr/>
        </p:nvSpPr>
        <p:spPr>
          <a:xfrm>
            <a:off x="5557520" y="1669034"/>
            <a:ext cx="5719768" cy="369332"/>
          </a:xfrm>
          <a:prstGeom prst="rect">
            <a:avLst/>
          </a:prstGeom>
          <a:noFill/>
        </p:spPr>
        <p:txBody>
          <a:bodyPr wrap="square" rtlCol="0">
            <a:spAutoFit/>
          </a:bodyPr>
          <a:lstStyle/>
          <a:p>
            <a:r>
              <a:rPr lang="en-US" sz="1800" b="1" dirty="0">
                <a:latin typeface="Calibri" panose="020F0502020204030204" pitchFamily="34" charset="0"/>
                <a:cs typeface="Calibri" panose="020F0502020204030204" pitchFamily="34" charset="0"/>
              </a:rPr>
              <a:t>Informal method </a:t>
            </a:r>
            <a:r>
              <a:rPr lang="en-US" sz="1800" dirty="0">
                <a:latin typeface="Calibri" panose="020F0502020204030204" pitchFamily="34" charset="0"/>
                <a:cs typeface="Calibri" panose="020F0502020204030204" pitchFamily="34" charset="0"/>
              </a:rPr>
              <a:t>: scatter plot</a:t>
            </a:r>
          </a:p>
        </p:txBody>
      </p:sp>
      <p:sp>
        <p:nvSpPr>
          <p:cNvPr id="54" name="TextBox 53">
            <a:extLst>
              <a:ext uri="{FF2B5EF4-FFF2-40B4-BE49-F238E27FC236}">
                <a16:creationId xmlns:a16="http://schemas.microsoft.com/office/drawing/2014/main" id="{57B231AF-A288-4216-9819-7F4713AA9ED6}"/>
              </a:ext>
            </a:extLst>
          </p:cNvPr>
          <p:cNvSpPr txBox="1"/>
          <p:nvPr/>
        </p:nvSpPr>
        <p:spPr>
          <a:xfrm>
            <a:off x="5557520" y="5640397"/>
            <a:ext cx="5719768" cy="646331"/>
          </a:xfrm>
          <a:prstGeom prst="rect">
            <a:avLst/>
          </a:prstGeom>
          <a:noFill/>
        </p:spPr>
        <p:txBody>
          <a:bodyPr wrap="square" rtlCol="0">
            <a:spAutoFit/>
          </a:bodyPr>
          <a:lstStyle/>
          <a:p>
            <a:r>
              <a:rPr lang="en-US" sz="1800" b="1" dirty="0">
                <a:latin typeface="Calibri" panose="020F0502020204030204" pitchFamily="34" charset="0"/>
                <a:cs typeface="Calibri" panose="020F0502020204030204" pitchFamily="34" charset="0"/>
              </a:rPr>
              <a:t>RMSE</a:t>
            </a:r>
          </a:p>
          <a:p>
            <a:r>
              <a:rPr lang="en-US" sz="1800" b="1" dirty="0">
                <a:latin typeface="Calibri" panose="020F0502020204030204" pitchFamily="34" charset="0"/>
                <a:cs typeface="Calibri" panose="020F0502020204030204" pitchFamily="34" charset="0"/>
              </a:rPr>
              <a:t>R square</a:t>
            </a:r>
          </a:p>
        </p:txBody>
      </p:sp>
      <p:sp>
        <p:nvSpPr>
          <p:cNvPr id="55" name="TextBox 54">
            <a:extLst>
              <a:ext uri="{FF2B5EF4-FFF2-40B4-BE49-F238E27FC236}">
                <a16:creationId xmlns:a16="http://schemas.microsoft.com/office/drawing/2014/main" id="{DDCD2FB0-4638-410F-82AB-462444F30C62}"/>
              </a:ext>
            </a:extLst>
          </p:cNvPr>
          <p:cNvSpPr txBox="1"/>
          <p:nvPr/>
        </p:nvSpPr>
        <p:spPr>
          <a:xfrm>
            <a:off x="5557520" y="2058150"/>
            <a:ext cx="5719768" cy="369332"/>
          </a:xfrm>
          <a:prstGeom prst="rect">
            <a:avLst/>
          </a:prstGeom>
          <a:noFill/>
        </p:spPr>
        <p:txBody>
          <a:bodyPr wrap="square" rtlCol="0">
            <a:spAutoFit/>
          </a:bodyPr>
          <a:lstStyle/>
          <a:p>
            <a:r>
              <a:rPr lang="en-US" sz="1800" b="1" dirty="0">
                <a:latin typeface="Calibri" panose="020F0502020204030204" pitchFamily="34" charset="0"/>
                <a:cs typeface="Calibri" panose="020F0502020204030204" pitchFamily="34" charset="0"/>
              </a:rPr>
              <a:t>Statistical test</a:t>
            </a:r>
            <a:r>
              <a:rPr lang="en-US" sz="1800" dirty="0">
                <a:latin typeface="Calibri" panose="020F0502020204030204" pitchFamily="34" charset="0"/>
                <a:cs typeface="Calibri" panose="020F0502020204030204" pitchFamily="34" charset="0"/>
              </a:rPr>
              <a:t>: correlation matrix, p-value, t-test</a:t>
            </a:r>
          </a:p>
        </p:txBody>
      </p:sp>
      <p:sp>
        <p:nvSpPr>
          <p:cNvPr id="56" name="TextBox 55">
            <a:extLst>
              <a:ext uri="{FF2B5EF4-FFF2-40B4-BE49-F238E27FC236}">
                <a16:creationId xmlns:a16="http://schemas.microsoft.com/office/drawing/2014/main" id="{754906FF-E8B6-493A-90F7-D2BBA4D11051}"/>
              </a:ext>
            </a:extLst>
          </p:cNvPr>
          <p:cNvSpPr txBox="1"/>
          <p:nvPr/>
        </p:nvSpPr>
        <p:spPr>
          <a:xfrm>
            <a:off x="5557520" y="4325789"/>
            <a:ext cx="5719768" cy="646331"/>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Simple linear regression model</a:t>
            </a:r>
          </a:p>
          <a:p>
            <a:r>
              <a:rPr lang="en-US" sz="1800" dirty="0">
                <a:latin typeface="Calibri" panose="020F0502020204030204" pitchFamily="34" charset="0"/>
                <a:cs typeface="Calibri" panose="020F0502020204030204" pitchFamily="34" charset="0"/>
              </a:rPr>
              <a:t>Multi linear regression model</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C970855-82CF-468A-B9A8-2A63B471D77B}"/>
                  </a:ext>
                </a:extLst>
              </p:cNvPr>
              <p:cNvSpPr txBox="1"/>
              <p:nvPr/>
            </p:nvSpPr>
            <p:spPr>
              <a:xfrm>
                <a:off x="5557520" y="2806819"/>
                <a:ext cx="2463358"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Y = </a:t>
                </a:r>
                <a14:m>
                  <m:oMath xmlns:m="http://schemas.openxmlformats.org/officeDocument/2006/math">
                    <m:sSub>
                      <m:sSubPr>
                        <m:ctrlPr>
                          <a:rPr lang="en-US" sz="1800" i="1" dirty="0" smtClean="0">
                            <a:solidFill>
                              <a:srgbClr val="836967"/>
                            </a:solidFill>
                            <a:latin typeface="Cambria Math" panose="02040503050406030204" pitchFamily="18" charset="0"/>
                          </a:rPr>
                        </m:ctrlPr>
                      </m:sSubPr>
                      <m:e>
                        <m:r>
                          <a:rPr lang="en-US" sz="1800" i="1" dirty="0">
                            <a:latin typeface="Cambria Math" panose="02040503050406030204" pitchFamily="18" charset="0"/>
                          </a:rPr>
                          <m:t>𝛽</m:t>
                        </m:r>
                      </m:e>
                      <m:sub>
                        <m:r>
                          <a:rPr lang="en-US" sz="1800" i="0" dirty="0">
                            <a:latin typeface="Cambria Math" panose="02040503050406030204" pitchFamily="18" charset="0"/>
                          </a:rPr>
                          <m:t>0</m:t>
                        </m:r>
                      </m:sub>
                    </m:sSub>
                    <m:r>
                      <a:rPr lang="en-US" sz="1800" b="0" i="1" dirty="0" smtClean="0">
                        <a:latin typeface="Cambria Math" panose="02040503050406030204" pitchFamily="18" charset="0"/>
                      </a:rPr>
                      <m:t>+ </m:t>
                    </m:r>
                    <m:sSub>
                      <m:sSubPr>
                        <m:ctrlPr>
                          <a:rPr lang="en-US" sz="1800" i="1" dirty="0" smtClean="0">
                            <a:solidFill>
                              <a:srgbClr val="836967"/>
                            </a:solidFill>
                            <a:latin typeface="Cambria Math" panose="02040503050406030204" pitchFamily="18" charset="0"/>
                          </a:rPr>
                        </m:ctrlPr>
                      </m:sSubPr>
                      <m:e>
                        <m:r>
                          <a:rPr lang="en-US" sz="1800" i="1" dirty="0">
                            <a:latin typeface="Cambria Math" panose="02040503050406030204" pitchFamily="18" charset="0"/>
                          </a:rPr>
                          <m:t>𝛽</m:t>
                        </m:r>
                      </m:e>
                      <m:sub>
                        <m:r>
                          <a:rPr lang="en-US" sz="1800" i="0" dirty="0">
                            <a:latin typeface="Cambria Math" panose="02040503050406030204" pitchFamily="18" charset="0"/>
                          </a:rPr>
                          <m:t>1</m:t>
                        </m:r>
                      </m:sub>
                    </m:sSub>
                    <m:r>
                      <a:rPr lang="en-US" sz="1800" b="0" i="1" dirty="0" smtClean="0">
                        <a:latin typeface="Cambria Math" panose="02040503050406030204" pitchFamily="18" charset="0"/>
                      </a:rPr>
                      <m:t>∗</m:t>
                    </m:r>
                    <m:r>
                      <a:rPr lang="en-US" sz="1800" b="0" i="1" dirty="0" smtClean="0">
                        <a:latin typeface="Cambria Math" panose="02040503050406030204" pitchFamily="18" charset="0"/>
                      </a:rPr>
                      <m:t>𝑥</m:t>
                    </m:r>
                    <m:r>
                      <a:rPr lang="en-US" sz="1800" b="0" i="1" dirty="0" smtClean="0">
                        <a:latin typeface="Cambria Math" panose="02040503050406030204" pitchFamily="18" charset="0"/>
                      </a:rPr>
                      <m:t>+</m:t>
                    </m:r>
                    <m:r>
                      <a:rPr lang="en-US" sz="1800" i="1" dirty="0" smtClean="0">
                        <a:latin typeface="Cambria Math" panose="02040503050406030204" pitchFamily="18" charset="0"/>
                      </a:rPr>
                      <m:t>𝜀</m:t>
                    </m:r>
                  </m:oMath>
                </a14:m>
                <a:endParaRPr lang="en-US" sz="1800" dirty="0">
                  <a:latin typeface="Calibri" panose="020F0502020204030204" pitchFamily="34" charset="0"/>
                  <a:cs typeface="Calibri" panose="020F0502020204030204" pitchFamily="34" charset="0"/>
                </a:endParaRPr>
              </a:p>
            </p:txBody>
          </p:sp>
        </mc:Choice>
        <mc:Fallback xmlns="">
          <p:sp>
            <p:nvSpPr>
              <p:cNvPr id="40" name="TextBox 39">
                <a:extLst>
                  <a:ext uri="{FF2B5EF4-FFF2-40B4-BE49-F238E27FC236}">
                    <a16:creationId xmlns:a16="http://schemas.microsoft.com/office/drawing/2014/main" id="{CC970855-82CF-468A-B9A8-2A63B471D77B}"/>
                  </a:ext>
                </a:extLst>
              </p:cNvPr>
              <p:cNvSpPr txBox="1">
                <a:spLocks noRot="1" noChangeAspect="1" noMove="1" noResize="1" noEditPoints="1" noAdjustHandles="1" noChangeArrowheads="1" noChangeShapeType="1" noTextEdit="1"/>
              </p:cNvSpPr>
              <p:nvPr/>
            </p:nvSpPr>
            <p:spPr>
              <a:xfrm>
                <a:off x="5557520" y="2806819"/>
                <a:ext cx="2463358" cy="369332"/>
              </a:xfrm>
              <a:prstGeom prst="rect">
                <a:avLst/>
              </a:prstGeom>
              <a:blipFill>
                <a:blip r:embed="rId6"/>
                <a:stretch>
                  <a:fillRect l="-2228"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0947B1B7-FDCA-4004-A1A7-8B8EDAFE0628}"/>
                  </a:ext>
                </a:extLst>
              </p:cNvPr>
              <p:cNvSpPr txBox="1"/>
              <p:nvPr/>
            </p:nvSpPr>
            <p:spPr>
              <a:xfrm>
                <a:off x="5557520" y="3174499"/>
                <a:ext cx="3832469"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If </a:t>
                </a:r>
                <a14:m>
                  <m:oMath xmlns:m="http://schemas.openxmlformats.org/officeDocument/2006/math">
                    <m:sSub>
                      <m:sSubPr>
                        <m:ctrlPr>
                          <a:rPr lang="en-US" sz="1800" i="1" dirty="0">
                            <a:solidFill>
                              <a:srgbClr val="836967"/>
                            </a:solidFill>
                            <a:latin typeface="Cambria Math" panose="02040503050406030204" pitchFamily="18" charset="0"/>
                          </a:rPr>
                        </m:ctrlPr>
                      </m:sSubPr>
                      <m:e>
                        <m:r>
                          <a:rPr lang="en-US" sz="1800" i="1" dirty="0">
                            <a:latin typeface="Cambria Math" panose="02040503050406030204" pitchFamily="18" charset="0"/>
                          </a:rPr>
                          <m:t>𝛽</m:t>
                        </m:r>
                      </m:e>
                      <m:sub>
                        <m:r>
                          <a:rPr lang="en-US" sz="1800" dirty="0">
                            <a:latin typeface="Cambria Math" panose="02040503050406030204" pitchFamily="18" charset="0"/>
                          </a:rPr>
                          <m:t>1</m:t>
                        </m:r>
                      </m:sub>
                    </m:sSub>
                    <m:r>
                      <a:rPr lang="en-US" sz="1800" smtClean="0">
                        <a:latin typeface="Cambria Math" panose="02040503050406030204" pitchFamily="18" charset="0"/>
                      </a:rPr>
                      <m:t>≠</m:t>
                    </m:r>
                    <m:r>
                      <a:rPr lang="en-US" sz="1800" b="0" i="0" smtClean="0">
                        <a:latin typeface="Cambria Math" panose="02040503050406030204" pitchFamily="18" charset="0"/>
                      </a:rPr>
                      <m:t>0</m:t>
                    </m:r>
                  </m:oMath>
                </a14:m>
                <a:r>
                  <a:rPr lang="en-US" sz="1800" dirty="0">
                    <a:latin typeface="Calibri" panose="020F0502020204030204" pitchFamily="34" charset="0"/>
                    <a:cs typeface="Calibri" panose="020F0502020204030204" pitchFamily="34" charset="0"/>
                  </a:rPr>
                  <a:t>  then what is the value of </a:t>
                </a:r>
                <a14:m>
                  <m:oMath xmlns:m="http://schemas.openxmlformats.org/officeDocument/2006/math">
                    <m:sSub>
                      <m:sSubPr>
                        <m:ctrlPr>
                          <a:rPr lang="en-US" sz="1800" i="1" dirty="0">
                            <a:solidFill>
                              <a:srgbClr val="836967"/>
                            </a:solidFill>
                            <a:latin typeface="Cambria Math" panose="02040503050406030204" pitchFamily="18" charset="0"/>
                          </a:rPr>
                        </m:ctrlPr>
                      </m:sSubPr>
                      <m:e>
                        <m:r>
                          <a:rPr lang="en-US" sz="1800" i="1" dirty="0">
                            <a:latin typeface="Cambria Math" panose="02040503050406030204" pitchFamily="18" charset="0"/>
                          </a:rPr>
                          <m:t>𝛽</m:t>
                        </m:r>
                      </m:e>
                      <m:sub>
                        <m:r>
                          <a:rPr lang="en-US" sz="1800" dirty="0">
                            <a:latin typeface="Cambria Math" panose="02040503050406030204" pitchFamily="18" charset="0"/>
                          </a:rPr>
                          <m:t>1</m:t>
                        </m:r>
                      </m:sub>
                    </m:sSub>
                  </m:oMath>
                </a14:m>
                <a:r>
                  <a:rPr lang="en-US" sz="1800" dirty="0">
                    <a:latin typeface="Calibri" panose="020F0502020204030204" pitchFamily="34" charset="0"/>
                    <a:cs typeface="Calibri" panose="020F0502020204030204" pitchFamily="34" charset="0"/>
                  </a:rPr>
                  <a:t>? </a:t>
                </a:r>
              </a:p>
            </p:txBody>
          </p:sp>
        </mc:Choice>
        <mc:Fallback xmlns="">
          <p:sp>
            <p:nvSpPr>
              <p:cNvPr id="41" name="TextBox 40">
                <a:extLst>
                  <a:ext uri="{FF2B5EF4-FFF2-40B4-BE49-F238E27FC236}">
                    <a16:creationId xmlns:a16="http://schemas.microsoft.com/office/drawing/2014/main" id="{0947B1B7-FDCA-4004-A1A7-8B8EDAFE0628}"/>
                  </a:ext>
                </a:extLst>
              </p:cNvPr>
              <p:cNvSpPr txBox="1">
                <a:spLocks noRot="1" noChangeAspect="1" noMove="1" noResize="1" noEditPoints="1" noAdjustHandles="1" noChangeArrowheads="1" noChangeShapeType="1" noTextEdit="1"/>
              </p:cNvSpPr>
              <p:nvPr/>
            </p:nvSpPr>
            <p:spPr>
              <a:xfrm>
                <a:off x="5557520" y="3174499"/>
                <a:ext cx="3832469" cy="369332"/>
              </a:xfrm>
              <a:prstGeom prst="rect">
                <a:avLst/>
              </a:prstGeom>
              <a:blipFill>
                <a:blip r:embed="rId7"/>
                <a:stretch>
                  <a:fillRect l="-1433" t="-10000" r="-2229"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7A6F9941-7423-40C2-8D4E-263F8E7CB1E2}"/>
                  </a:ext>
                </a:extLst>
              </p:cNvPr>
              <p:cNvSpPr txBox="1"/>
              <p:nvPr/>
            </p:nvSpPr>
            <p:spPr>
              <a:xfrm>
                <a:off x="5557520" y="3535550"/>
                <a:ext cx="4148540"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sym typeface="Wingdings" panose="05000000000000000000" pitchFamily="2" charset="2"/>
                  </a:rPr>
                  <a:t> A 95% confidence interval for </a:t>
                </a:r>
                <a14:m>
                  <m:oMath xmlns:m="http://schemas.openxmlformats.org/officeDocument/2006/math">
                    <m:sSub>
                      <m:sSubPr>
                        <m:ctrlPr>
                          <a:rPr lang="en-US" sz="1800" i="1" dirty="0" smtClean="0">
                            <a:solidFill>
                              <a:srgbClr val="836967"/>
                            </a:solidFill>
                            <a:latin typeface="Cambria Math" panose="02040503050406030204" pitchFamily="18" charset="0"/>
                          </a:rPr>
                        </m:ctrlPr>
                      </m:sSubPr>
                      <m:e>
                        <m:r>
                          <a:rPr lang="en-US" sz="1800" i="1" dirty="0">
                            <a:latin typeface="Cambria Math" panose="02040503050406030204" pitchFamily="18" charset="0"/>
                          </a:rPr>
                          <m:t>𝛽</m:t>
                        </m:r>
                      </m:e>
                      <m:sub>
                        <m:r>
                          <a:rPr lang="en-US" sz="1800" i="0" dirty="0">
                            <a:latin typeface="Cambria Math" panose="02040503050406030204" pitchFamily="18" charset="0"/>
                          </a:rPr>
                          <m:t>1</m:t>
                        </m:r>
                      </m:sub>
                    </m:sSub>
                  </m:oMath>
                </a14:m>
                <a:r>
                  <a:rPr lang="en-US" sz="1800" dirty="0">
                    <a:latin typeface="Calibri" panose="020F0502020204030204" pitchFamily="34" charset="0"/>
                    <a:cs typeface="Calibri" panose="020F0502020204030204" pitchFamily="34" charset="0"/>
                    <a:sym typeface="Wingdings" panose="05000000000000000000" pitchFamily="2" charset="2"/>
                  </a:rPr>
                  <a:t> is … </a:t>
                </a:r>
                <a:endParaRPr lang="en-US" sz="1800" dirty="0">
                  <a:latin typeface="Calibri" panose="020F0502020204030204" pitchFamily="34" charset="0"/>
                  <a:cs typeface="Calibri" panose="020F0502020204030204" pitchFamily="34" charset="0"/>
                </a:endParaRPr>
              </a:p>
            </p:txBody>
          </p:sp>
        </mc:Choice>
        <mc:Fallback xmlns="">
          <p:sp>
            <p:nvSpPr>
              <p:cNvPr id="47" name="TextBox 46">
                <a:extLst>
                  <a:ext uri="{FF2B5EF4-FFF2-40B4-BE49-F238E27FC236}">
                    <a16:creationId xmlns:a16="http://schemas.microsoft.com/office/drawing/2014/main" id="{7A6F9941-7423-40C2-8D4E-263F8E7CB1E2}"/>
                  </a:ext>
                </a:extLst>
              </p:cNvPr>
              <p:cNvSpPr txBox="1">
                <a:spLocks noRot="1" noChangeAspect="1" noMove="1" noResize="1" noEditPoints="1" noAdjustHandles="1" noChangeArrowheads="1" noChangeShapeType="1" noTextEdit="1"/>
              </p:cNvSpPr>
              <p:nvPr/>
            </p:nvSpPr>
            <p:spPr>
              <a:xfrm>
                <a:off x="5557520" y="3535550"/>
                <a:ext cx="4148540" cy="369332"/>
              </a:xfrm>
              <a:prstGeom prst="rect">
                <a:avLst/>
              </a:prstGeom>
              <a:blipFill>
                <a:blip r:embed="rId8"/>
                <a:stretch>
                  <a:fillRect l="-1324" t="-11475" b="-24590"/>
                </a:stretch>
              </a:blipFill>
            </p:spPr>
            <p:txBody>
              <a:bodyPr/>
              <a:lstStyle/>
              <a:p>
                <a:r>
                  <a:rPr lang="en-US">
                    <a:noFill/>
                  </a:rPr>
                  <a:t> </a:t>
                </a:r>
              </a:p>
            </p:txBody>
          </p:sp>
        </mc:Fallback>
      </mc:AlternateContent>
    </p:spTree>
    <p:extLst>
      <p:ext uri="{BB962C8B-B14F-4D97-AF65-F5344CB8AC3E}">
        <p14:creationId xmlns:p14="http://schemas.microsoft.com/office/powerpoint/2010/main" val="3961765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pic>
        <p:nvPicPr>
          <p:cNvPr id="272" name="Google Shape;272;gdeda26f9c8_6_9"/>
          <p:cNvPicPr preferRelativeResize="0"/>
          <p:nvPr/>
        </p:nvPicPr>
        <p:blipFill rotWithShape="1">
          <a:blip r:embed="rId3">
            <a:alphaModFix/>
          </a:blip>
          <a:srcRect/>
          <a:stretch/>
        </p:blipFill>
        <p:spPr>
          <a:xfrm>
            <a:off x="0" y="0"/>
            <a:ext cx="12192001" cy="6858000"/>
          </a:xfrm>
          <a:prstGeom prst="rect">
            <a:avLst/>
          </a:prstGeom>
          <a:noFill/>
          <a:ln>
            <a:noFill/>
          </a:ln>
        </p:spPr>
      </p:pic>
      <p:sp>
        <p:nvSpPr>
          <p:cNvPr id="273" name="Google Shape;273;gdeda26f9c8_6_9"/>
          <p:cNvSpPr/>
          <p:nvPr/>
        </p:nvSpPr>
        <p:spPr>
          <a:xfrm>
            <a:off x="265814" y="382572"/>
            <a:ext cx="720000" cy="720000"/>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4" name="Google Shape;274;gdeda26f9c8_6_9"/>
          <p:cNvSpPr txBox="1"/>
          <p:nvPr/>
        </p:nvSpPr>
        <p:spPr>
          <a:xfrm>
            <a:off x="1141125" y="309250"/>
            <a:ext cx="6810000" cy="76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C00000"/>
                </a:solidFill>
                <a:latin typeface="Calibri"/>
                <a:ea typeface="Calibri"/>
                <a:cs typeface="Calibri"/>
                <a:sym typeface="Calibri"/>
              </a:rPr>
              <a:t> Hypotheses and Validation</a:t>
            </a:r>
          </a:p>
          <a:p>
            <a:pPr marL="0" lvl="0" indent="0" algn="l" rtl="0">
              <a:spcBef>
                <a:spcPts val="0"/>
              </a:spcBef>
              <a:spcAft>
                <a:spcPts val="0"/>
              </a:spcAft>
              <a:buNone/>
            </a:pPr>
            <a:r>
              <a:rPr lang="en-US" sz="2000" b="1" dirty="0">
                <a:solidFill>
                  <a:srgbClr val="3B3838"/>
                </a:solidFill>
                <a:latin typeface="Calibri"/>
                <a:ea typeface="Calibri"/>
                <a:cs typeface="Calibri"/>
                <a:sym typeface="Calibri"/>
              </a:rPr>
              <a:t>Validation Method (1)</a:t>
            </a:r>
            <a:endParaRPr dirty="0"/>
          </a:p>
        </p:txBody>
      </p:sp>
      <p:pic>
        <p:nvPicPr>
          <p:cNvPr id="275" name="Google Shape;275;gdeda26f9c8_6_9" descr="Yelp | Update Your Yelp Business Listings - Yext"/>
          <p:cNvPicPr preferRelativeResize="0"/>
          <p:nvPr/>
        </p:nvPicPr>
        <p:blipFill rotWithShape="1">
          <a:blip r:embed="rId4">
            <a:alphaModFix/>
          </a:blip>
          <a:srcRect/>
          <a:stretch/>
        </p:blipFill>
        <p:spPr>
          <a:xfrm>
            <a:off x="11038994" y="382572"/>
            <a:ext cx="731914" cy="731917"/>
          </a:xfrm>
          <a:prstGeom prst="rect">
            <a:avLst/>
          </a:prstGeom>
          <a:noFill/>
          <a:ln>
            <a:noFill/>
          </a:ln>
        </p:spPr>
      </p:pic>
      <p:sp>
        <p:nvSpPr>
          <p:cNvPr id="276" name="Google Shape;276;gdeda26f9c8_6_9"/>
          <p:cNvSpPr txBox="1"/>
          <p:nvPr/>
        </p:nvSpPr>
        <p:spPr>
          <a:xfrm>
            <a:off x="368575" y="450075"/>
            <a:ext cx="5145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dirty="0">
                <a:solidFill>
                  <a:schemeClr val="lt1"/>
                </a:solidFill>
                <a:latin typeface="Calibri"/>
                <a:ea typeface="Calibri"/>
                <a:cs typeface="Calibri"/>
                <a:sym typeface="Calibri"/>
              </a:rPr>
              <a:t>5</a:t>
            </a:r>
            <a:endParaRPr sz="3200" b="1" dirty="0">
              <a:solidFill>
                <a:schemeClr val="lt1"/>
              </a:solidFill>
              <a:latin typeface="Calibri"/>
              <a:ea typeface="Calibri"/>
              <a:cs typeface="Calibri"/>
              <a:sym typeface="Calibri"/>
            </a:endParaRPr>
          </a:p>
        </p:txBody>
      </p:sp>
      <p:sp>
        <p:nvSpPr>
          <p:cNvPr id="280" name="Google Shape;280;gdeda26f9c8_6_9"/>
          <p:cNvSpPr/>
          <p:nvPr/>
        </p:nvSpPr>
        <p:spPr>
          <a:xfrm>
            <a:off x="1009491" y="2335294"/>
            <a:ext cx="3619796" cy="3257331"/>
          </a:xfrm>
          <a:prstGeom prst="roundRect">
            <a:avLst>
              <a:gd name="adj" fmla="val 14537"/>
            </a:avLst>
          </a:prstGeom>
          <a:solidFill>
            <a:schemeClr val="lt1"/>
          </a:solidFill>
          <a:ln w="12700" cap="flat" cmpd="sng">
            <a:solidFill>
              <a:srgbClr val="AEABA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7" name="Group 16">
            <a:extLst>
              <a:ext uri="{FF2B5EF4-FFF2-40B4-BE49-F238E27FC236}">
                <a16:creationId xmlns:a16="http://schemas.microsoft.com/office/drawing/2014/main" id="{9363DA1F-E81C-4180-BCE9-27D58695F902}"/>
              </a:ext>
            </a:extLst>
          </p:cNvPr>
          <p:cNvGrpSpPr/>
          <p:nvPr/>
        </p:nvGrpSpPr>
        <p:grpSpPr>
          <a:xfrm>
            <a:off x="11031475" y="328902"/>
            <a:ext cx="762828" cy="783502"/>
            <a:chOff x="717019" y="1023358"/>
            <a:chExt cx="762828" cy="783502"/>
          </a:xfrm>
        </p:grpSpPr>
        <p:sp>
          <p:nvSpPr>
            <p:cNvPr id="18" name="Oval 17">
              <a:extLst>
                <a:ext uri="{FF2B5EF4-FFF2-40B4-BE49-F238E27FC236}">
                  <a16:creationId xmlns:a16="http://schemas.microsoft.com/office/drawing/2014/main" id="{D68E992C-EBFA-47FA-B31B-72BE32363041}"/>
                </a:ext>
              </a:extLst>
            </p:cNvPr>
            <p:cNvSpPr/>
            <p:nvPr/>
          </p:nvSpPr>
          <p:spPr>
            <a:xfrm>
              <a:off x="717019" y="1023358"/>
              <a:ext cx="762828" cy="783502"/>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Shape, arrow&#10;&#10;Description automatically generated">
              <a:extLst>
                <a:ext uri="{FF2B5EF4-FFF2-40B4-BE49-F238E27FC236}">
                  <a16:creationId xmlns:a16="http://schemas.microsoft.com/office/drawing/2014/main" id="{BE36621A-A6B3-4FF8-884D-A8D5802FCCF4}"/>
                </a:ext>
              </a:extLst>
            </p:cNvPr>
            <p:cNvPicPr>
              <a:picLocks noChangeAspect="1"/>
            </p:cNvPicPr>
            <p:nvPr/>
          </p:nvPicPr>
          <p:blipFill>
            <a:blip r:embed="rId5"/>
            <a:stretch>
              <a:fillRect/>
            </a:stretch>
          </p:blipFill>
          <p:spPr>
            <a:xfrm>
              <a:off x="834644" y="1091912"/>
              <a:ext cx="618961" cy="682714"/>
            </a:xfrm>
            <a:prstGeom prst="rect">
              <a:avLst/>
            </a:prstGeom>
          </p:spPr>
        </p:pic>
      </p:grpSp>
      <p:sp>
        <p:nvSpPr>
          <p:cNvPr id="20" name="Google Shape;281;gdeda26f9c8_6_9">
            <a:extLst>
              <a:ext uri="{FF2B5EF4-FFF2-40B4-BE49-F238E27FC236}">
                <a16:creationId xmlns:a16="http://schemas.microsoft.com/office/drawing/2014/main" id="{B9D9C301-0BB3-45D2-85F7-D79567101BF6}"/>
              </a:ext>
            </a:extLst>
          </p:cNvPr>
          <p:cNvSpPr txBox="1"/>
          <p:nvPr/>
        </p:nvSpPr>
        <p:spPr>
          <a:xfrm>
            <a:off x="1330842" y="2645281"/>
            <a:ext cx="3152014" cy="1631175"/>
          </a:xfrm>
          <a:prstGeom prst="rect">
            <a:avLst/>
          </a:prstGeom>
          <a:noFill/>
          <a:ln>
            <a:noFill/>
          </a:ln>
        </p:spPr>
        <p:txBody>
          <a:bodyPr spcFirstLastPara="1" wrap="square" lIns="91425" tIns="45700" rIns="91425" bIns="45700" anchor="t" anchorCtr="0">
            <a:spAutoFit/>
          </a:bodyPr>
          <a:lstStyle/>
          <a:p>
            <a:pPr marL="285750" marR="0" lvl="0" indent="-285750" rtl="0">
              <a:spcBef>
                <a:spcPts val="0"/>
              </a:spcBef>
              <a:spcAft>
                <a:spcPts val="0"/>
              </a:spcAft>
              <a:buFont typeface="Arial" panose="020B0604020202020204" pitchFamily="34" charset="0"/>
              <a:buChar char="•"/>
            </a:pPr>
            <a:r>
              <a:rPr lang="en-US" sz="2000" b="1" dirty="0">
                <a:solidFill>
                  <a:srgbClr val="3F3F3F"/>
                </a:solidFill>
                <a:latin typeface="Calibri"/>
                <a:ea typeface="Calibri"/>
                <a:cs typeface="Calibri"/>
                <a:sym typeface="Calibri"/>
              </a:rPr>
              <a:t>Correlation Matrix</a:t>
            </a:r>
            <a:br>
              <a:rPr lang="en-US" sz="2000" b="1" dirty="0">
                <a:solidFill>
                  <a:srgbClr val="3F3F3F"/>
                </a:solidFill>
                <a:latin typeface="Calibri"/>
                <a:ea typeface="Calibri"/>
                <a:cs typeface="Calibri"/>
                <a:sym typeface="Calibri"/>
              </a:rPr>
            </a:br>
            <a:endParaRPr lang="en-US" sz="2000" b="1" dirty="0">
              <a:solidFill>
                <a:srgbClr val="3F3F3F"/>
              </a:solidFill>
              <a:latin typeface="Calibri"/>
              <a:ea typeface="Calibri"/>
              <a:cs typeface="Calibri"/>
              <a:sym typeface="Calibri"/>
            </a:endParaRPr>
          </a:p>
          <a:p>
            <a:pPr marL="285750" marR="0" lvl="0" indent="-285750" rtl="0">
              <a:spcBef>
                <a:spcPts val="0"/>
              </a:spcBef>
              <a:spcAft>
                <a:spcPts val="0"/>
              </a:spcAft>
              <a:buFont typeface="Arial" panose="020B0604020202020204" pitchFamily="34" charset="0"/>
              <a:buChar char="•"/>
            </a:pPr>
            <a:r>
              <a:rPr lang="en-US" sz="2000" b="1" dirty="0">
                <a:solidFill>
                  <a:srgbClr val="3F3F3F"/>
                </a:solidFill>
                <a:latin typeface="Calibri"/>
                <a:ea typeface="Calibri"/>
                <a:cs typeface="Calibri"/>
                <a:sym typeface="Calibri"/>
              </a:rPr>
              <a:t>Linear regression </a:t>
            </a:r>
            <a:br>
              <a:rPr lang="en-US" sz="2000" b="1" dirty="0">
                <a:solidFill>
                  <a:srgbClr val="3F3F3F"/>
                </a:solidFill>
                <a:latin typeface="Calibri"/>
                <a:ea typeface="Calibri"/>
                <a:cs typeface="Calibri"/>
                <a:sym typeface="Calibri"/>
              </a:rPr>
            </a:br>
            <a:endParaRPr lang="en-US" sz="2000" b="1" dirty="0">
              <a:solidFill>
                <a:srgbClr val="3F3F3F"/>
              </a:solidFill>
              <a:latin typeface="Calibri"/>
              <a:ea typeface="Calibri"/>
              <a:cs typeface="Calibri"/>
              <a:sym typeface="Calibri"/>
            </a:endParaRPr>
          </a:p>
          <a:p>
            <a:pPr marL="285750" marR="0" lvl="0" indent="-285750" rtl="0">
              <a:spcBef>
                <a:spcPts val="0"/>
              </a:spcBef>
              <a:spcAft>
                <a:spcPts val="0"/>
              </a:spcAft>
              <a:buFont typeface="Arial" panose="020B0604020202020204" pitchFamily="34" charset="0"/>
              <a:buChar char="•"/>
            </a:pPr>
            <a:r>
              <a:rPr lang="en-US" sz="2000" b="1" dirty="0">
                <a:solidFill>
                  <a:srgbClr val="3F3F3F"/>
                </a:solidFill>
                <a:latin typeface="Calibri"/>
                <a:ea typeface="Calibri"/>
                <a:cs typeface="Calibri"/>
                <a:sym typeface="Calibri"/>
              </a:rPr>
              <a:t>Multi-linear regression</a:t>
            </a:r>
            <a:endParaRPr sz="2000" b="1" dirty="0">
              <a:solidFill>
                <a:srgbClr val="3F3F3F"/>
              </a:solidFill>
              <a:latin typeface="Calibri"/>
              <a:ea typeface="Calibri"/>
              <a:cs typeface="Calibri"/>
              <a:sym typeface="Calibri"/>
            </a:endParaRPr>
          </a:p>
        </p:txBody>
      </p:sp>
      <p:sp>
        <p:nvSpPr>
          <p:cNvPr id="21" name="Google Shape;150;gdedb7a5c26_0_0">
            <a:extLst>
              <a:ext uri="{FF2B5EF4-FFF2-40B4-BE49-F238E27FC236}">
                <a16:creationId xmlns:a16="http://schemas.microsoft.com/office/drawing/2014/main" id="{EF649DCC-363D-44DF-86D5-95020249C250}"/>
              </a:ext>
            </a:extLst>
          </p:cNvPr>
          <p:cNvSpPr/>
          <p:nvPr/>
        </p:nvSpPr>
        <p:spPr>
          <a:xfrm>
            <a:off x="1482168" y="2114100"/>
            <a:ext cx="2520031" cy="465766"/>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dirty="0">
                <a:solidFill>
                  <a:schemeClr val="lt1"/>
                </a:solidFill>
                <a:latin typeface="Calibri"/>
                <a:ea typeface="Calibri"/>
                <a:cs typeface="Calibri"/>
                <a:sym typeface="Calibri"/>
              </a:rPr>
              <a:t>Validation Methods</a:t>
            </a:r>
            <a:endParaRPr sz="1800" b="1" dirty="0">
              <a:solidFill>
                <a:schemeClr val="lt1"/>
              </a:solidFill>
              <a:latin typeface="Calibri"/>
              <a:ea typeface="Calibri"/>
              <a:cs typeface="Calibri"/>
              <a:sym typeface="Calibri"/>
            </a:endParaRPr>
          </a:p>
        </p:txBody>
      </p:sp>
      <p:pic>
        <p:nvPicPr>
          <p:cNvPr id="24" name="Picture 23" descr="A screenshot of a computer&#10;&#10;Description automatically generated with low confidence">
            <a:extLst>
              <a:ext uri="{FF2B5EF4-FFF2-40B4-BE49-F238E27FC236}">
                <a16:creationId xmlns:a16="http://schemas.microsoft.com/office/drawing/2014/main" id="{C507055B-5C52-40B3-B79A-375C22F57D20}"/>
              </a:ext>
            </a:extLst>
          </p:cNvPr>
          <p:cNvPicPr/>
          <p:nvPr/>
        </p:nvPicPr>
        <p:blipFill rotWithShape="1">
          <a:blip r:embed="rId6">
            <a:extLst>
              <a:ext uri="{28A0092B-C50C-407E-A947-70E740481C1C}">
                <a14:useLocalDpi xmlns:a14="http://schemas.microsoft.com/office/drawing/2010/main" val="0"/>
              </a:ext>
            </a:extLst>
          </a:blip>
          <a:srcRect l="18195" b="17811"/>
          <a:stretch/>
        </p:blipFill>
        <p:spPr>
          <a:xfrm>
            <a:off x="5512503" y="1591173"/>
            <a:ext cx="1924858" cy="1860364"/>
          </a:xfrm>
          <a:prstGeom prst="rect">
            <a:avLst/>
          </a:prstGeom>
        </p:spPr>
      </p:pic>
      <p:pic>
        <p:nvPicPr>
          <p:cNvPr id="3" name="Picture 2">
            <a:extLst>
              <a:ext uri="{FF2B5EF4-FFF2-40B4-BE49-F238E27FC236}">
                <a16:creationId xmlns:a16="http://schemas.microsoft.com/office/drawing/2014/main" id="{E787D930-D159-480D-B954-D416080DC938}"/>
              </a:ext>
            </a:extLst>
          </p:cNvPr>
          <p:cNvPicPr>
            <a:picLocks noChangeAspect="1"/>
          </p:cNvPicPr>
          <p:nvPr/>
        </p:nvPicPr>
        <p:blipFill>
          <a:blip r:embed="rId7"/>
          <a:stretch>
            <a:fillRect/>
          </a:stretch>
        </p:blipFill>
        <p:spPr>
          <a:xfrm>
            <a:off x="7583794" y="1568636"/>
            <a:ext cx="4097338" cy="2162156"/>
          </a:xfrm>
          <a:prstGeom prst="rect">
            <a:avLst/>
          </a:prstGeom>
        </p:spPr>
      </p:pic>
      <p:cxnSp>
        <p:nvCxnSpPr>
          <p:cNvPr id="27" name="Google Shape;182;gdedb7a5c26_0_29">
            <a:extLst>
              <a:ext uri="{FF2B5EF4-FFF2-40B4-BE49-F238E27FC236}">
                <a16:creationId xmlns:a16="http://schemas.microsoft.com/office/drawing/2014/main" id="{F48FFAD4-06CD-4CC3-B266-A2AB6DE91B5E}"/>
              </a:ext>
            </a:extLst>
          </p:cNvPr>
          <p:cNvCxnSpPr>
            <a:cxnSpLocks/>
          </p:cNvCxnSpPr>
          <p:nvPr/>
        </p:nvCxnSpPr>
        <p:spPr>
          <a:xfrm>
            <a:off x="5104079" y="1568636"/>
            <a:ext cx="0" cy="4724226"/>
          </a:xfrm>
          <a:prstGeom prst="straightConnector1">
            <a:avLst/>
          </a:prstGeom>
          <a:noFill/>
          <a:ln w="9525" cap="flat" cmpd="sng">
            <a:solidFill>
              <a:srgbClr val="3A3838"/>
            </a:solidFill>
            <a:prstDash val="dash"/>
            <a:miter lim="800000"/>
            <a:headEnd type="none" w="sm" len="sm"/>
            <a:tailEnd type="none" w="sm" len="sm"/>
          </a:ln>
        </p:spPr>
      </p:cxnSp>
      <p:pic>
        <p:nvPicPr>
          <p:cNvPr id="6" name="Picture 5">
            <a:extLst>
              <a:ext uri="{FF2B5EF4-FFF2-40B4-BE49-F238E27FC236}">
                <a16:creationId xmlns:a16="http://schemas.microsoft.com/office/drawing/2014/main" id="{064767DE-5A8F-43DD-A8B6-6B1565A01BAA}"/>
              </a:ext>
            </a:extLst>
          </p:cNvPr>
          <p:cNvPicPr>
            <a:picLocks noChangeAspect="1"/>
          </p:cNvPicPr>
          <p:nvPr/>
        </p:nvPicPr>
        <p:blipFill>
          <a:blip r:embed="rId8"/>
          <a:stretch>
            <a:fillRect/>
          </a:stretch>
        </p:blipFill>
        <p:spPr>
          <a:xfrm>
            <a:off x="6666117" y="3963960"/>
            <a:ext cx="3879974" cy="2362113"/>
          </a:xfrm>
          <a:prstGeom prst="rect">
            <a:avLst/>
          </a:prstGeom>
        </p:spPr>
      </p:pic>
      <p:sp>
        <p:nvSpPr>
          <p:cNvPr id="31" name="Google Shape;281;gdeda26f9c8_6_9">
            <a:extLst>
              <a:ext uri="{FF2B5EF4-FFF2-40B4-BE49-F238E27FC236}">
                <a16:creationId xmlns:a16="http://schemas.microsoft.com/office/drawing/2014/main" id="{CF95CD72-5881-479E-A941-6C4266399DAD}"/>
              </a:ext>
            </a:extLst>
          </p:cNvPr>
          <p:cNvSpPr txBox="1"/>
          <p:nvPr/>
        </p:nvSpPr>
        <p:spPr>
          <a:xfrm>
            <a:off x="5528759" y="3484611"/>
            <a:ext cx="1735642" cy="246181"/>
          </a:xfrm>
          <a:prstGeom prst="rect">
            <a:avLst/>
          </a:prstGeom>
          <a:noFill/>
          <a:ln>
            <a:noFill/>
          </a:ln>
        </p:spPr>
        <p:txBody>
          <a:bodyPr spcFirstLastPara="1" wrap="square" lIns="91425" tIns="45700" rIns="91425" bIns="45700" anchor="t" anchorCtr="0">
            <a:spAutoFit/>
          </a:bodyPr>
          <a:lstStyle/>
          <a:p>
            <a:pPr marR="0" lvl="0" rtl="0">
              <a:spcBef>
                <a:spcPts val="0"/>
              </a:spcBef>
              <a:spcAft>
                <a:spcPts val="0"/>
              </a:spcAft>
            </a:pPr>
            <a:r>
              <a:rPr lang="en-US" sz="1000" b="1" dirty="0">
                <a:solidFill>
                  <a:srgbClr val="3F3F3F"/>
                </a:solidFill>
                <a:latin typeface="Calibri"/>
                <a:ea typeface="Calibri"/>
                <a:cs typeface="Calibri"/>
                <a:sym typeface="Calibri"/>
              </a:rPr>
              <a:t>Correlation matrix (example)</a:t>
            </a:r>
            <a:endParaRPr sz="1000" b="1" dirty="0">
              <a:solidFill>
                <a:srgbClr val="3F3F3F"/>
              </a:solidFill>
              <a:latin typeface="Calibri"/>
              <a:ea typeface="Calibri"/>
              <a:cs typeface="Calibri"/>
              <a:sym typeface="Calibri"/>
            </a:endParaRPr>
          </a:p>
        </p:txBody>
      </p:sp>
      <p:cxnSp>
        <p:nvCxnSpPr>
          <p:cNvPr id="22" name="Google Shape;182;gdedb7a5c26_0_29">
            <a:extLst>
              <a:ext uri="{FF2B5EF4-FFF2-40B4-BE49-F238E27FC236}">
                <a16:creationId xmlns:a16="http://schemas.microsoft.com/office/drawing/2014/main" id="{267A5DA8-A4E4-46AD-A792-29AAEE831082}"/>
              </a:ext>
            </a:extLst>
          </p:cNvPr>
          <p:cNvCxnSpPr>
            <a:cxnSpLocks/>
          </p:cNvCxnSpPr>
          <p:nvPr/>
        </p:nvCxnSpPr>
        <p:spPr>
          <a:xfrm flipH="1">
            <a:off x="1155924" y="4457994"/>
            <a:ext cx="3241358" cy="0"/>
          </a:xfrm>
          <a:prstGeom prst="straightConnector1">
            <a:avLst/>
          </a:prstGeom>
          <a:noFill/>
          <a:ln w="9525" cap="flat" cmpd="sng">
            <a:solidFill>
              <a:srgbClr val="3A3838"/>
            </a:solidFill>
            <a:prstDash val="dash"/>
            <a:miter lim="800000"/>
            <a:headEnd type="none" w="sm" len="sm"/>
            <a:tailEnd type="none" w="sm" len="sm"/>
          </a:ln>
        </p:spPr>
      </p:cxnSp>
      <p:sp>
        <p:nvSpPr>
          <p:cNvPr id="23" name="Google Shape;281;gdeda26f9c8_6_9">
            <a:extLst>
              <a:ext uri="{FF2B5EF4-FFF2-40B4-BE49-F238E27FC236}">
                <a16:creationId xmlns:a16="http://schemas.microsoft.com/office/drawing/2014/main" id="{9DE0EC14-55A0-4BA5-8E58-0224F564B188}"/>
              </a:ext>
            </a:extLst>
          </p:cNvPr>
          <p:cNvSpPr txBox="1"/>
          <p:nvPr/>
        </p:nvSpPr>
        <p:spPr>
          <a:xfrm>
            <a:off x="1330842" y="4669489"/>
            <a:ext cx="3152014" cy="707846"/>
          </a:xfrm>
          <a:prstGeom prst="rect">
            <a:avLst/>
          </a:prstGeom>
          <a:noFill/>
          <a:ln>
            <a:noFill/>
          </a:ln>
        </p:spPr>
        <p:txBody>
          <a:bodyPr spcFirstLastPara="1" wrap="square" lIns="91425" tIns="45700" rIns="91425" bIns="45700" anchor="t" anchorCtr="0">
            <a:spAutoFit/>
          </a:bodyPr>
          <a:lstStyle/>
          <a:p>
            <a:pPr marL="285750" marR="0" lvl="0" indent="-285750" rtl="0">
              <a:spcBef>
                <a:spcPts val="0"/>
              </a:spcBef>
              <a:spcAft>
                <a:spcPts val="0"/>
              </a:spcAft>
              <a:buFont typeface="Arial" panose="020B0604020202020204" pitchFamily="34" charset="0"/>
              <a:buChar char="•"/>
            </a:pPr>
            <a:r>
              <a:rPr lang="en-US" sz="2000" b="1" dirty="0">
                <a:solidFill>
                  <a:srgbClr val="3F3F3F"/>
                </a:solidFill>
                <a:latin typeface="Calibri"/>
                <a:ea typeface="Calibri"/>
                <a:cs typeface="Calibri"/>
                <a:sym typeface="Calibri"/>
              </a:rPr>
              <a:t>T-test</a:t>
            </a:r>
          </a:p>
          <a:p>
            <a:pPr marL="285750" marR="0" lvl="0" indent="-285750" rtl="0">
              <a:spcBef>
                <a:spcPts val="0"/>
              </a:spcBef>
              <a:spcAft>
                <a:spcPts val="0"/>
              </a:spcAft>
              <a:buFont typeface="Arial" panose="020B0604020202020204" pitchFamily="34" charset="0"/>
              <a:buChar char="•"/>
            </a:pPr>
            <a:r>
              <a:rPr lang="en-US" sz="2000" b="1" dirty="0">
                <a:solidFill>
                  <a:srgbClr val="3F3F3F"/>
                </a:solidFill>
                <a:latin typeface="Calibri"/>
                <a:ea typeface="Calibri"/>
                <a:cs typeface="Calibri"/>
                <a:sym typeface="Calibri"/>
              </a:rPr>
              <a:t>Confidence interval</a:t>
            </a:r>
            <a:endParaRPr sz="2000" b="1" dirty="0">
              <a:solidFill>
                <a:srgbClr val="3F3F3F"/>
              </a:solidFill>
              <a:latin typeface="Calibri"/>
              <a:ea typeface="Calibri"/>
              <a:cs typeface="Calibri"/>
              <a:sym typeface="Calibri"/>
            </a:endParaRPr>
          </a:p>
        </p:txBody>
      </p:sp>
    </p:spTree>
    <p:extLst>
      <p:ext uri="{BB962C8B-B14F-4D97-AF65-F5344CB8AC3E}">
        <p14:creationId xmlns:p14="http://schemas.microsoft.com/office/powerpoint/2010/main" val="2870980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pic>
        <p:nvPicPr>
          <p:cNvPr id="272" name="Google Shape;272;gdeda26f9c8_6_9"/>
          <p:cNvPicPr preferRelativeResize="0"/>
          <p:nvPr/>
        </p:nvPicPr>
        <p:blipFill rotWithShape="1">
          <a:blip r:embed="rId3">
            <a:alphaModFix/>
          </a:blip>
          <a:srcRect/>
          <a:stretch/>
        </p:blipFill>
        <p:spPr>
          <a:xfrm>
            <a:off x="10159" y="0"/>
            <a:ext cx="12192001" cy="6858000"/>
          </a:xfrm>
          <a:prstGeom prst="rect">
            <a:avLst/>
          </a:prstGeom>
          <a:noFill/>
          <a:ln>
            <a:noFill/>
          </a:ln>
        </p:spPr>
      </p:pic>
      <p:sp>
        <p:nvSpPr>
          <p:cNvPr id="273" name="Google Shape;273;gdeda26f9c8_6_9"/>
          <p:cNvSpPr/>
          <p:nvPr/>
        </p:nvSpPr>
        <p:spPr>
          <a:xfrm>
            <a:off x="265814" y="382572"/>
            <a:ext cx="720000" cy="720000"/>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4" name="Google Shape;274;gdeda26f9c8_6_9"/>
          <p:cNvSpPr txBox="1"/>
          <p:nvPr/>
        </p:nvSpPr>
        <p:spPr>
          <a:xfrm>
            <a:off x="1141125" y="309250"/>
            <a:ext cx="6810000" cy="7694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CC2233"/>
                </a:solidFill>
                <a:latin typeface="Calibri"/>
                <a:ea typeface="Calibri"/>
                <a:cs typeface="Calibri"/>
                <a:sym typeface="Calibri"/>
              </a:rPr>
              <a:t>Hypotheses and Validation</a:t>
            </a:r>
          </a:p>
          <a:p>
            <a:pPr marL="0" lvl="0" indent="0" algn="l" rtl="0">
              <a:spcBef>
                <a:spcPts val="0"/>
              </a:spcBef>
              <a:spcAft>
                <a:spcPts val="0"/>
              </a:spcAft>
              <a:buNone/>
            </a:pPr>
            <a:r>
              <a:rPr lang="en-US" sz="2000" b="1" dirty="0">
                <a:solidFill>
                  <a:srgbClr val="3B3838"/>
                </a:solidFill>
                <a:latin typeface="Calibri"/>
                <a:cs typeface="Calibri"/>
                <a:sym typeface="Calibri"/>
              </a:rPr>
              <a:t>Further Hypothesis among product A,B and C data</a:t>
            </a:r>
            <a:endParaRPr dirty="0"/>
          </a:p>
        </p:txBody>
      </p:sp>
      <p:pic>
        <p:nvPicPr>
          <p:cNvPr id="275" name="Google Shape;275;gdeda26f9c8_6_9" descr="Yelp | Update Your Yelp Business Listings - Yext"/>
          <p:cNvPicPr preferRelativeResize="0"/>
          <p:nvPr/>
        </p:nvPicPr>
        <p:blipFill rotWithShape="1">
          <a:blip r:embed="rId4">
            <a:alphaModFix/>
          </a:blip>
          <a:srcRect/>
          <a:stretch/>
        </p:blipFill>
        <p:spPr>
          <a:xfrm>
            <a:off x="11038994" y="382572"/>
            <a:ext cx="731914" cy="731917"/>
          </a:xfrm>
          <a:prstGeom prst="rect">
            <a:avLst/>
          </a:prstGeom>
          <a:noFill/>
          <a:ln>
            <a:noFill/>
          </a:ln>
        </p:spPr>
      </p:pic>
      <p:sp>
        <p:nvSpPr>
          <p:cNvPr id="276" name="Google Shape;276;gdeda26f9c8_6_9"/>
          <p:cNvSpPr txBox="1"/>
          <p:nvPr/>
        </p:nvSpPr>
        <p:spPr>
          <a:xfrm>
            <a:off x="368575" y="450075"/>
            <a:ext cx="5145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dirty="0">
                <a:solidFill>
                  <a:schemeClr val="lt1"/>
                </a:solidFill>
                <a:latin typeface="Calibri"/>
                <a:ea typeface="Calibri"/>
                <a:cs typeface="Calibri"/>
                <a:sym typeface="Calibri"/>
              </a:rPr>
              <a:t>5</a:t>
            </a:r>
            <a:endParaRPr sz="3200" b="1" dirty="0">
              <a:solidFill>
                <a:schemeClr val="lt1"/>
              </a:solidFill>
              <a:latin typeface="Calibri"/>
              <a:ea typeface="Calibri"/>
              <a:cs typeface="Calibri"/>
              <a:sym typeface="Calibri"/>
            </a:endParaRPr>
          </a:p>
        </p:txBody>
      </p:sp>
      <p:grpSp>
        <p:nvGrpSpPr>
          <p:cNvPr id="17" name="Group 16">
            <a:extLst>
              <a:ext uri="{FF2B5EF4-FFF2-40B4-BE49-F238E27FC236}">
                <a16:creationId xmlns:a16="http://schemas.microsoft.com/office/drawing/2014/main" id="{9363DA1F-E81C-4180-BCE9-27D58695F902}"/>
              </a:ext>
            </a:extLst>
          </p:cNvPr>
          <p:cNvGrpSpPr/>
          <p:nvPr/>
        </p:nvGrpSpPr>
        <p:grpSpPr>
          <a:xfrm>
            <a:off x="11031475" y="328902"/>
            <a:ext cx="762828" cy="783502"/>
            <a:chOff x="717019" y="1023358"/>
            <a:chExt cx="762828" cy="783502"/>
          </a:xfrm>
        </p:grpSpPr>
        <p:sp>
          <p:nvSpPr>
            <p:cNvPr id="18" name="Oval 17">
              <a:extLst>
                <a:ext uri="{FF2B5EF4-FFF2-40B4-BE49-F238E27FC236}">
                  <a16:creationId xmlns:a16="http://schemas.microsoft.com/office/drawing/2014/main" id="{D68E992C-EBFA-47FA-B31B-72BE32363041}"/>
                </a:ext>
              </a:extLst>
            </p:cNvPr>
            <p:cNvSpPr/>
            <p:nvPr/>
          </p:nvSpPr>
          <p:spPr>
            <a:xfrm>
              <a:off x="717019" y="1023358"/>
              <a:ext cx="762828" cy="783502"/>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Shape, arrow&#10;&#10;Description automatically generated">
              <a:extLst>
                <a:ext uri="{FF2B5EF4-FFF2-40B4-BE49-F238E27FC236}">
                  <a16:creationId xmlns:a16="http://schemas.microsoft.com/office/drawing/2014/main" id="{BE36621A-A6B3-4FF8-884D-A8D5802FCCF4}"/>
                </a:ext>
              </a:extLst>
            </p:cNvPr>
            <p:cNvPicPr>
              <a:picLocks noChangeAspect="1"/>
            </p:cNvPicPr>
            <p:nvPr/>
          </p:nvPicPr>
          <p:blipFill>
            <a:blip r:embed="rId5"/>
            <a:stretch>
              <a:fillRect/>
            </a:stretch>
          </p:blipFill>
          <p:spPr>
            <a:xfrm>
              <a:off x="834644" y="1091912"/>
              <a:ext cx="618961" cy="682714"/>
            </a:xfrm>
            <a:prstGeom prst="rect">
              <a:avLst/>
            </a:prstGeom>
          </p:spPr>
        </p:pic>
      </p:grpSp>
      <p:sp>
        <p:nvSpPr>
          <p:cNvPr id="3" name="TextBox 2">
            <a:extLst>
              <a:ext uri="{FF2B5EF4-FFF2-40B4-BE49-F238E27FC236}">
                <a16:creationId xmlns:a16="http://schemas.microsoft.com/office/drawing/2014/main" id="{2A292D94-2422-4022-AF39-E515F457A4FB}"/>
              </a:ext>
            </a:extLst>
          </p:cNvPr>
          <p:cNvSpPr txBox="1"/>
          <p:nvPr/>
        </p:nvSpPr>
        <p:spPr>
          <a:xfrm>
            <a:off x="3915662" y="2652634"/>
            <a:ext cx="7752873" cy="400110"/>
          </a:xfrm>
          <a:prstGeom prst="rect">
            <a:avLst/>
          </a:prstGeom>
          <a:noFill/>
        </p:spPr>
        <p:txBody>
          <a:bodyPr wrap="square" rtlCol="0">
            <a:spAutoFit/>
          </a:bodyPr>
          <a:lstStyle/>
          <a:p>
            <a:r>
              <a:rPr lang="en-US" sz="2000" b="1" dirty="0">
                <a:solidFill>
                  <a:srgbClr val="333333"/>
                </a:solidFill>
                <a:latin typeface="Calibri" panose="020F0502020204030204" pitchFamily="34" charset="0"/>
                <a:cs typeface="Calibri" panose="020F0502020204030204" pitchFamily="34" charset="0"/>
              </a:rPr>
              <a:t>have an effect of recent two months product                               decrease? </a:t>
            </a:r>
          </a:p>
        </p:txBody>
      </p:sp>
      <p:graphicFrame>
        <p:nvGraphicFramePr>
          <p:cNvPr id="5" name="Table 5">
            <a:extLst>
              <a:ext uri="{FF2B5EF4-FFF2-40B4-BE49-F238E27FC236}">
                <a16:creationId xmlns:a16="http://schemas.microsoft.com/office/drawing/2014/main" id="{430304B1-33EF-4875-A96D-948A3D8D920A}"/>
              </a:ext>
            </a:extLst>
          </p:cNvPr>
          <p:cNvGraphicFramePr>
            <a:graphicFrameLocks noGrp="1"/>
          </p:cNvGraphicFramePr>
          <p:nvPr>
            <p:extLst>
              <p:ext uri="{D42A27DB-BD31-4B8C-83A1-F6EECF244321}">
                <p14:modId xmlns:p14="http://schemas.microsoft.com/office/powerpoint/2010/main" val="754318996"/>
              </p:ext>
            </p:extLst>
          </p:nvPr>
        </p:nvGraphicFramePr>
        <p:xfrm>
          <a:off x="2465238" y="2053058"/>
          <a:ext cx="1440818" cy="1483360"/>
        </p:xfrm>
        <a:graphic>
          <a:graphicData uri="http://schemas.openxmlformats.org/drawingml/2006/table">
            <a:tbl>
              <a:tblPr firstRow="1" bandRow="1">
                <a:tableStyleId>{D97CD4A6-C4B7-4A9D-B046-39C0DC44AD45}</a:tableStyleId>
              </a:tblPr>
              <a:tblGrid>
                <a:gridCol w="1440818">
                  <a:extLst>
                    <a:ext uri="{9D8B030D-6E8A-4147-A177-3AD203B41FA5}">
                      <a16:colId xmlns:a16="http://schemas.microsoft.com/office/drawing/2014/main" val="649942104"/>
                    </a:ext>
                  </a:extLst>
                </a:gridCol>
              </a:tblGrid>
              <a:tr h="370840">
                <a:tc>
                  <a:txBody>
                    <a:bodyPr/>
                    <a:lstStyle/>
                    <a:p>
                      <a:pPr algn="ctr"/>
                      <a:r>
                        <a:rPr lang="en-US" sz="1800" b="1" dirty="0">
                          <a:solidFill>
                            <a:srgbClr val="FFFFFF"/>
                          </a:solidFill>
                          <a:latin typeface="Calibri" panose="020F0502020204030204" pitchFamily="34" charset="0"/>
                          <a:cs typeface="Calibri" panose="020F0502020204030204" pitchFamily="34" charset="0"/>
                        </a:rPr>
                        <a:t>X</a:t>
                      </a:r>
                    </a:p>
                  </a:txBody>
                  <a:tcPr>
                    <a:solidFill>
                      <a:srgbClr val="CC2233"/>
                    </a:solidFill>
                  </a:tcPr>
                </a:tc>
                <a:extLst>
                  <a:ext uri="{0D108BD9-81ED-4DB2-BD59-A6C34878D82A}">
                    <a16:rowId xmlns:a16="http://schemas.microsoft.com/office/drawing/2014/main" val="2743876817"/>
                  </a:ext>
                </a:extLst>
              </a:tr>
              <a:tr h="370840">
                <a:tc>
                  <a:txBody>
                    <a:bodyPr/>
                    <a:lstStyle/>
                    <a:p>
                      <a:r>
                        <a:rPr lang="en-US" sz="1800" dirty="0">
                          <a:latin typeface="Calibri" panose="020F0502020204030204" pitchFamily="34" charset="0"/>
                          <a:cs typeface="Calibri" panose="020F0502020204030204" pitchFamily="34" charset="0"/>
                        </a:rPr>
                        <a:t>Age</a:t>
                      </a:r>
                    </a:p>
                  </a:txBody>
                  <a:tcPr/>
                </a:tc>
                <a:extLst>
                  <a:ext uri="{0D108BD9-81ED-4DB2-BD59-A6C34878D82A}">
                    <a16:rowId xmlns:a16="http://schemas.microsoft.com/office/drawing/2014/main" val="2324449753"/>
                  </a:ext>
                </a:extLst>
              </a:tr>
              <a:tr h="370840">
                <a:tc>
                  <a:txBody>
                    <a:bodyPr/>
                    <a:lstStyle/>
                    <a:p>
                      <a:r>
                        <a:rPr lang="en-US" sz="1800" dirty="0">
                          <a:latin typeface="Calibri" panose="020F0502020204030204" pitchFamily="34" charset="0"/>
                          <a:cs typeface="Calibri" panose="020F0502020204030204" pitchFamily="34" charset="0"/>
                        </a:rPr>
                        <a:t>Gender</a:t>
                      </a:r>
                    </a:p>
                  </a:txBody>
                  <a:tcPr/>
                </a:tc>
                <a:extLst>
                  <a:ext uri="{0D108BD9-81ED-4DB2-BD59-A6C34878D82A}">
                    <a16:rowId xmlns:a16="http://schemas.microsoft.com/office/drawing/2014/main" val="1323562492"/>
                  </a:ext>
                </a:extLst>
              </a:tr>
              <a:tr h="370840">
                <a:tc>
                  <a:txBody>
                    <a:bodyPr/>
                    <a:lstStyle/>
                    <a:p>
                      <a:r>
                        <a:rPr lang="en-US" sz="1800" dirty="0">
                          <a:latin typeface="Calibri" panose="020F0502020204030204" pitchFamily="34" charset="0"/>
                          <a:cs typeface="Calibri" panose="020F0502020204030204" pitchFamily="34" charset="0"/>
                        </a:rPr>
                        <a:t>Price/unit</a:t>
                      </a:r>
                    </a:p>
                  </a:txBody>
                  <a:tcPr/>
                </a:tc>
                <a:extLst>
                  <a:ext uri="{0D108BD9-81ED-4DB2-BD59-A6C34878D82A}">
                    <a16:rowId xmlns:a16="http://schemas.microsoft.com/office/drawing/2014/main" val="4058734072"/>
                  </a:ext>
                </a:extLst>
              </a:tr>
            </a:tbl>
          </a:graphicData>
        </a:graphic>
      </p:graphicFrame>
      <p:sp>
        <p:nvSpPr>
          <p:cNvPr id="20" name="TextBox 19">
            <a:extLst>
              <a:ext uri="{FF2B5EF4-FFF2-40B4-BE49-F238E27FC236}">
                <a16:creationId xmlns:a16="http://schemas.microsoft.com/office/drawing/2014/main" id="{AAEC9537-3BDA-41CB-B97B-F82AA3ACF4AC}"/>
              </a:ext>
            </a:extLst>
          </p:cNvPr>
          <p:cNvSpPr txBox="1"/>
          <p:nvPr/>
        </p:nvSpPr>
        <p:spPr>
          <a:xfrm>
            <a:off x="679792" y="2619637"/>
            <a:ext cx="1899570" cy="400110"/>
          </a:xfrm>
          <a:prstGeom prst="rect">
            <a:avLst/>
          </a:prstGeom>
          <a:noFill/>
        </p:spPr>
        <p:txBody>
          <a:bodyPr wrap="square" rtlCol="0">
            <a:spAutoFit/>
          </a:bodyPr>
          <a:lstStyle/>
          <a:p>
            <a:r>
              <a:rPr lang="en-US" sz="2000" b="1" dirty="0">
                <a:solidFill>
                  <a:srgbClr val="333333"/>
                </a:solidFill>
                <a:latin typeface="Calibri" panose="020F0502020204030204" pitchFamily="34" charset="0"/>
                <a:cs typeface="Calibri" panose="020F0502020204030204" pitchFamily="34" charset="0"/>
              </a:rPr>
              <a:t>Does the factor</a:t>
            </a:r>
          </a:p>
        </p:txBody>
      </p:sp>
      <p:graphicFrame>
        <p:nvGraphicFramePr>
          <p:cNvPr id="21" name="Table 5">
            <a:extLst>
              <a:ext uri="{FF2B5EF4-FFF2-40B4-BE49-F238E27FC236}">
                <a16:creationId xmlns:a16="http://schemas.microsoft.com/office/drawing/2014/main" id="{49A14E86-CC65-4C10-87AD-C787D957F5EB}"/>
              </a:ext>
            </a:extLst>
          </p:cNvPr>
          <p:cNvGraphicFramePr>
            <a:graphicFrameLocks noGrp="1"/>
          </p:cNvGraphicFramePr>
          <p:nvPr>
            <p:extLst>
              <p:ext uri="{D42A27DB-BD31-4B8C-83A1-F6EECF244321}">
                <p14:modId xmlns:p14="http://schemas.microsoft.com/office/powerpoint/2010/main" val="1576097742"/>
              </p:ext>
            </p:extLst>
          </p:nvPr>
        </p:nvGraphicFramePr>
        <p:xfrm>
          <a:off x="8821490" y="2432362"/>
          <a:ext cx="1634476" cy="840654"/>
        </p:xfrm>
        <a:graphic>
          <a:graphicData uri="http://schemas.openxmlformats.org/drawingml/2006/table">
            <a:tbl>
              <a:tblPr firstRow="1" bandRow="1">
                <a:tableStyleId>{D97CD4A6-C4B7-4A9D-B046-39C0DC44AD45}</a:tableStyleId>
              </a:tblPr>
              <a:tblGrid>
                <a:gridCol w="1634476">
                  <a:extLst>
                    <a:ext uri="{9D8B030D-6E8A-4147-A177-3AD203B41FA5}">
                      <a16:colId xmlns:a16="http://schemas.microsoft.com/office/drawing/2014/main" val="649942104"/>
                    </a:ext>
                  </a:extLst>
                </a:gridCol>
              </a:tblGrid>
              <a:tr h="276560">
                <a:tc>
                  <a:txBody>
                    <a:bodyPr/>
                    <a:lstStyle/>
                    <a:p>
                      <a:pPr algn="ctr"/>
                      <a:r>
                        <a:rPr lang="en-US" sz="1800" b="1" dirty="0">
                          <a:solidFill>
                            <a:srgbClr val="FFFFFF"/>
                          </a:solidFill>
                          <a:latin typeface="Calibri" panose="020F0502020204030204" pitchFamily="34" charset="0"/>
                          <a:cs typeface="Calibri" panose="020F0502020204030204" pitchFamily="34" charset="0"/>
                        </a:rPr>
                        <a:t>Y</a:t>
                      </a:r>
                    </a:p>
                  </a:txBody>
                  <a:tcPr>
                    <a:solidFill>
                      <a:srgbClr val="CC2233"/>
                    </a:solidFill>
                  </a:tcPr>
                </a:tc>
                <a:extLst>
                  <a:ext uri="{0D108BD9-81ED-4DB2-BD59-A6C34878D82A}">
                    <a16:rowId xmlns:a16="http://schemas.microsoft.com/office/drawing/2014/main" val="2743876817"/>
                  </a:ext>
                </a:extLst>
              </a:tr>
              <a:tr h="474894">
                <a:tc>
                  <a:txBody>
                    <a:bodyPr/>
                    <a:lstStyle/>
                    <a:p>
                      <a:r>
                        <a:rPr lang="en-US" sz="1800" b="0" dirty="0">
                          <a:solidFill>
                            <a:srgbClr val="333333"/>
                          </a:solidFill>
                          <a:latin typeface="Calibri" panose="020F0502020204030204" pitchFamily="34" charset="0"/>
                          <a:cs typeface="Calibri" panose="020F0502020204030204" pitchFamily="34" charset="0"/>
                        </a:rPr>
                        <a:t>A, B and C sales</a:t>
                      </a:r>
                      <a:endParaRPr lang="en-US" sz="1800" b="0" dirty="0"/>
                    </a:p>
                  </a:txBody>
                  <a:tcPr/>
                </a:tc>
                <a:extLst>
                  <a:ext uri="{0D108BD9-81ED-4DB2-BD59-A6C34878D82A}">
                    <a16:rowId xmlns:a16="http://schemas.microsoft.com/office/drawing/2014/main" val="2324449753"/>
                  </a:ext>
                </a:extLst>
              </a:tr>
            </a:tbl>
          </a:graphicData>
        </a:graphic>
      </p:graphicFrame>
      <p:sp>
        <p:nvSpPr>
          <p:cNvPr id="23" name="Google Shape;313;gded672123d_0_0">
            <a:extLst>
              <a:ext uri="{FF2B5EF4-FFF2-40B4-BE49-F238E27FC236}">
                <a16:creationId xmlns:a16="http://schemas.microsoft.com/office/drawing/2014/main" id="{1B880FFF-38C3-4753-9FD8-6523EE779DE6}"/>
              </a:ext>
            </a:extLst>
          </p:cNvPr>
          <p:cNvSpPr/>
          <p:nvPr/>
        </p:nvSpPr>
        <p:spPr>
          <a:xfrm>
            <a:off x="805403" y="4546663"/>
            <a:ext cx="10653177" cy="1651170"/>
          </a:xfrm>
          <a:prstGeom prst="roundRect">
            <a:avLst>
              <a:gd name="adj" fmla="val 11603"/>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24" name="Google Shape;150;gdedb7a5c26_0_0">
            <a:extLst>
              <a:ext uri="{FF2B5EF4-FFF2-40B4-BE49-F238E27FC236}">
                <a16:creationId xmlns:a16="http://schemas.microsoft.com/office/drawing/2014/main" id="{E2BF6FF2-BDC0-4D1A-A5B8-1743EEC89A96}"/>
              </a:ext>
            </a:extLst>
          </p:cNvPr>
          <p:cNvSpPr/>
          <p:nvPr/>
        </p:nvSpPr>
        <p:spPr>
          <a:xfrm>
            <a:off x="1141125" y="4258640"/>
            <a:ext cx="2377327" cy="442385"/>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dirty="0">
                <a:solidFill>
                  <a:schemeClr val="lt1"/>
                </a:solidFill>
                <a:latin typeface="Calibri"/>
                <a:ea typeface="Calibri"/>
                <a:cs typeface="Calibri"/>
                <a:sym typeface="Calibri"/>
              </a:rPr>
              <a:t>Hypothesis </a:t>
            </a:r>
            <a:endParaRPr sz="1800" b="1" dirty="0">
              <a:solidFill>
                <a:schemeClr val="lt1"/>
              </a:solidFill>
              <a:latin typeface="Calibri"/>
              <a:ea typeface="Calibri"/>
              <a:cs typeface="Calibri"/>
              <a:sym typeface="Calibri"/>
            </a:endParaRPr>
          </a:p>
        </p:txBody>
      </p:sp>
      <p:sp>
        <p:nvSpPr>
          <p:cNvPr id="16" name="TextBox 15">
            <a:extLst>
              <a:ext uri="{FF2B5EF4-FFF2-40B4-BE49-F238E27FC236}">
                <a16:creationId xmlns:a16="http://schemas.microsoft.com/office/drawing/2014/main" id="{A781B036-6CA3-45C7-AD57-1CF73ABA785D}"/>
              </a:ext>
            </a:extLst>
          </p:cNvPr>
          <p:cNvSpPr txBox="1"/>
          <p:nvPr/>
        </p:nvSpPr>
        <p:spPr>
          <a:xfrm>
            <a:off x="1048875" y="4987764"/>
            <a:ext cx="6177168" cy="923330"/>
          </a:xfrm>
          <a:prstGeom prst="rect">
            <a:avLst/>
          </a:prstGeom>
          <a:noFill/>
        </p:spPr>
        <p:txBody>
          <a:bodyPr wrap="square">
            <a:spAutoFit/>
          </a:bodyPr>
          <a:lstStyle/>
          <a:p>
            <a:r>
              <a:rPr lang="en-US" sz="1800" b="1" dirty="0">
                <a:latin typeface="Calibri" panose="020F0502020204030204" pitchFamily="34" charset="0"/>
                <a:cs typeface="Calibri" panose="020F0502020204030204" pitchFamily="34" charset="0"/>
              </a:rPr>
              <a:t>H0</a:t>
            </a:r>
            <a:r>
              <a:rPr lang="en-US" sz="1800" dirty="0">
                <a:latin typeface="Calibri" panose="020F0502020204030204" pitchFamily="34" charset="0"/>
                <a:cs typeface="Calibri" panose="020F0502020204030204" pitchFamily="34" charset="0"/>
              </a:rPr>
              <a:t>: X is NOT an effect of recent two months product Y decrease</a:t>
            </a:r>
          </a:p>
          <a:p>
            <a:r>
              <a:rPr lang="en-US" sz="1800" dirty="0">
                <a:latin typeface="Calibri" panose="020F0502020204030204" pitchFamily="34" charset="0"/>
                <a:cs typeface="Calibri" panose="020F0502020204030204" pitchFamily="34" charset="0"/>
              </a:rPr>
              <a:t> </a:t>
            </a:r>
          </a:p>
          <a:p>
            <a:r>
              <a:rPr lang="en-US" sz="1800" b="1" dirty="0">
                <a:latin typeface="Calibri" panose="020F0502020204030204" pitchFamily="34" charset="0"/>
                <a:cs typeface="Calibri" panose="020F0502020204030204" pitchFamily="34" charset="0"/>
              </a:rPr>
              <a:t>Ha</a:t>
            </a:r>
            <a:r>
              <a:rPr lang="en-US" sz="1800" dirty="0">
                <a:latin typeface="Calibri" panose="020F0502020204030204" pitchFamily="34" charset="0"/>
                <a:cs typeface="Calibri" panose="020F0502020204030204" pitchFamily="34" charset="0"/>
              </a:rPr>
              <a:t>: X is an effect of recent two months product Y decrease</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09CC033-023E-47B4-858E-925F89680CB4}"/>
                  </a:ext>
                </a:extLst>
              </p:cNvPr>
              <p:cNvSpPr txBox="1"/>
              <p:nvPr/>
            </p:nvSpPr>
            <p:spPr>
              <a:xfrm>
                <a:off x="7426077" y="4880822"/>
                <a:ext cx="2463358"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Y = </a:t>
                </a:r>
                <a14:m>
                  <m:oMath xmlns:m="http://schemas.openxmlformats.org/officeDocument/2006/math">
                    <m:sSub>
                      <m:sSubPr>
                        <m:ctrlPr>
                          <a:rPr lang="en-US" sz="1800" i="1" dirty="0" smtClean="0">
                            <a:solidFill>
                              <a:srgbClr val="836967"/>
                            </a:solidFill>
                            <a:latin typeface="Cambria Math" panose="02040503050406030204" pitchFamily="18" charset="0"/>
                          </a:rPr>
                        </m:ctrlPr>
                      </m:sSubPr>
                      <m:e>
                        <m:r>
                          <a:rPr lang="en-US" sz="1800" i="1" dirty="0">
                            <a:latin typeface="Cambria Math" panose="02040503050406030204" pitchFamily="18" charset="0"/>
                          </a:rPr>
                          <m:t>𝛽</m:t>
                        </m:r>
                      </m:e>
                      <m:sub>
                        <m:r>
                          <a:rPr lang="en-US" sz="1800" i="0" dirty="0">
                            <a:latin typeface="Cambria Math" panose="02040503050406030204" pitchFamily="18" charset="0"/>
                          </a:rPr>
                          <m:t>0</m:t>
                        </m:r>
                      </m:sub>
                    </m:sSub>
                    <m:r>
                      <a:rPr lang="en-US" sz="1800" b="0" i="1" dirty="0" smtClean="0">
                        <a:latin typeface="Cambria Math" panose="02040503050406030204" pitchFamily="18" charset="0"/>
                      </a:rPr>
                      <m:t>+ </m:t>
                    </m:r>
                    <m:sSub>
                      <m:sSubPr>
                        <m:ctrlPr>
                          <a:rPr lang="en-US" sz="1800" i="1" dirty="0" smtClean="0">
                            <a:solidFill>
                              <a:srgbClr val="836967"/>
                            </a:solidFill>
                            <a:latin typeface="Cambria Math" panose="02040503050406030204" pitchFamily="18" charset="0"/>
                          </a:rPr>
                        </m:ctrlPr>
                      </m:sSubPr>
                      <m:e>
                        <m:r>
                          <a:rPr lang="en-US" sz="1800" i="1" dirty="0">
                            <a:latin typeface="Cambria Math" panose="02040503050406030204" pitchFamily="18" charset="0"/>
                          </a:rPr>
                          <m:t>𝛽</m:t>
                        </m:r>
                      </m:e>
                      <m:sub>
                        <m:r>
                          <a:rPr lang="en-US" sz="1800" i="0" dirty="0">
                            <a:latin typeface="Cambria Math" panose="02040503050406030204" pitchFamily="18" charset="0"/>
                          </a:rPr>
                          <m:t>1</m:t>
                        </m:r>
                      </m:sub>
                    </m:sSub>
                    <m:r>
                      <a:rPr lang="en-US" sz="1800" b="0" i="1" dirty="0" smtClean="0">
                        <a:latin typeface="Cambria Math" panose="02040503050406030204" pitchFamily="18" charset="0"/>
                      </a:rPr>
                      <m:t>∗</m:t>
                    </m:r>
                    <m:r>
                      <a:rPr lang="en-US" sz="1800" b="0" i="1" dirty="0" smtClean="0">
                        <a:latin typeface="Cambria Math" panose="02040503050406030204" pitchFamily="18" charset="0"/>
                      </a:rPr>
                      <m:t>𝑥</m:t>
                    </m:r>
                    <m:r>
                      <a:rPr lang="en-US" sz="1800" b="0" i="1" dirty="0" smtClean="0">
                        <a:latin typeface="Cambria Math" panose="02040503050406030204" pitchFamily="18" charset="0"/>
                      </a:rPr>
                      <m:t>+</m:t>
                    </m:r>
                    <m:r>
                      <a:rPr lang="en-US" sz="1800" i="1" dirty="0" smtClean="0">
                        <a:latin typeface="Cambria Math" panose="02040503050406030204" pitchFamily="18" charset="0"/>
                      </a:rPr>
                      <m:t>𝜀</m:t>
                    </m:r>
                  </m:oMath>
                </a14:m>
                <a:endParaRPr lang="en-US" sz="1800" dirty="0">
                  <a:latin typeface="Calibri" panose="020F0502020204030204" pitchFamily="34" charset="0"/>
                  <a:cs typeface="Calibri" panose="020F0502020204030204" pitchFamily="34" charset="0"/>
                </a:endParaRPr>
              </a:p>
            </p:txBody>
          </p:sp>
        </mc:Choice>
        <mc:Fallback xmlns="">
          <p:sp>
            <p:nvSpPr>
              <p:cNvPr id="27" name="TextBox 26">
                <a:extLst>
                  <a:ext uri="{FF2B5EF4-FFF2-40B4-BE49-F238E27FC236}">
                    <a16:creationId xmlns:a16="http://schemas.microsoft.com/office/drawing/2014/main" id="{A09CC033-023E-47B4-858E-925F89680CB4}"/>
                  </a:ext>
                </a:extLst>
              </p:cNvPr>
              <p:cNvSpPr txBox="1">
                <a:spLocks noRot="1" noChangeAspect="1" noMove="1" noResize="1" noEditPoints="1" noAdjustHandles="1" noChangeArrowheads="1" noChangeShapeType="1" noTextEdit="1"/>
              </p:cNvSpPr>
              <p:nvPr/>
            </p:nvSpPr>
            <p:spPr>
              <a:xfrm>
                <a:off x="7426077" y="4880822"/>
                <a:ext cx="2463358" cy="369332"/>
              </a:xfrm>
              <a:prstGeom prst="rect">
                <a:avLst/>
              </a:prstGeom>
              <a:blipFill>
                <a:blip r:embed="rId6"/>
                <a:stretch>
                  <a:fillRect l="-1980"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65A14A1D-AC05-4B48-86CA-04741E5D7E7B}"/>
                  </a:ext>
                </a:extLst>
              </p:cNvPr>
              <p:cNvSpPr txBox="1"/>
              <p:nvPr/>
            </p:nvSpPr>
            <p:spPr>
              <a:xfrm>
                <a:off x="7426077" y="5248502"/>
                <a:ext cx="3832469"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If </a:t>
                </a:r>
                <a14:m>
                  <m:oMath xmlns:m="http://schemas.openxmlformats.org/officeDocument/2006/math">
                    <m:sSub>
                      <m:sSubPr>
                        <m:ctrlPr>
                          <a:rPr lang="en-US" sz="1800" i="1" dirty="0">
                            <a:solidFill>
                              <a:srgbClr val="836967"/>
                            </a:solidFill>
                            <a:latin typeface="Cambria Math" panose="02040503050406030204" pitchFamily="18" charset="0"/>
                          </a:rPr>
                        </m:ctrlPr>
                      </m:sSubPr>
                      <m:e>
                        <m:r>
                          <a:rPr lang="en-US" sz="1800" i="1" dirty="0">
                            <a:latin typeface="Cambria Math" panose="02040503050406030204" pitchFamily="18" charset="0"/>
                          </a:rPr>
                          <m:t>𝛽</m:t>
                        </m:r>
                      </m:e>
                      <m:sub>
                        <m:r>
                          <a:rPr lang="en-US" sz="1800" dirty="0">
                            <a:latin typeface="Cambria Math" panose="02040503050406030204" pitchFamily="18" charset="0"/>
                          </a:rPr>
                          <m:t>1</m:t>
                        </m:r>
                      </m:sub>
                    </m:sSub>
                    <m:r>
                      <a:rPr lang="en-US" sz="1800" smtClean="0">
                        <a:latin typeface="Cambria Math" panose="02040503050406030204" pitchFamily="18" charset="0"/>
                      </a:rPr>
                      <m:t>≠</m:t>
                    </m:r>
                    <m:r>
                      <a:rPr lang="en-US" sz="1800" b="0" i="0" smtClean="0">
                        <a:latin typeface="Cambria Math" panose="02040503050406030204" pitchFamily="18" charset="0"/>
                      </a:rPr>
                      <m:t>0</m:t>
                    </m:r>
                  </m:oMath>
                </a14:m>
                <a:r>
                  <a:rPr lang="en-US" sz="1800" dirty="0">
                    <a:latin typeface="Calibri" panose="020F0502020204030204" pitchFamily="34" charset="0"/>
                    <a:cs typeface="Calibri" panose="020F0502020204030204" pitchFamily="34" charset="0"/>
                  </a:rPr>
                  <a:t>  then what is the value of </a:t>
                </a:r>
                <a14:m>
                  <m:oMath xmlns:m="http://schemas.openxmlformats.org/officeDocument/2006/math">
                    <m:sSub>
                      <m:sSubPr>
                        <m:ctrlPr>
                          <a:rPr lang="en-US" sz="1800" i="1" dirty="0">
                            <a:solidFill>
                              <a:srgbClr val="836967"/>
                            </a:solidFill>
                            <a:latin typeface="Cambria Math" panose="02040503050406030204" pitchFamily="18" charset="0"/>
                          </a:rPr>
                        </m:ctrlPr>
                      </m:sSubPr>
                      <m:e>
                        <m:r>
                          <a:rPr lang="en-US" sz="1800" i="1" dirty="0">
                            <a:latin typeface="Cambria Math" panose="02040503050406030204" pitchFamily="18" charset="0"/>
                          </a:rPr>
                          <m:t>𝛽</m:t>
                        </m:r>
                      </m:e>
                      <m:sub>
                        <m:r>
                          <a:rPr lang="en-US" sz="1800" dirty="0">
                            <a:latin typeface="Cambria Math" panose="02040503050406030204" pitchFamily="18" charset="0"/>
                          </a:rPr>
                          <m:t>1</m:t>
                        </m:r>
                      </m:sub>
                    </m:sSub>
                  </m:oMath>
                </a14:m>
                <a:r>
                  <a:rPr lang="en-US" sz="1800" dirty="0">
                    <a:latin typeface="Calibri" panose="020F0502020204030204" pitchFamily="34" charset="0"/>
                    <a:cs typeface="Calibri" panose="020F0502020204030204" pitchFamily="34" charset="0"/>
                  </a:rPr>
                  <a:t>? </a:t>
                </a:r>
              </a:p>
            </p:txBody>
          </p:sp>
        </mc:Choice>
        <mc:Fallback xmlns="">
          <p:sp>
            <p:nvSpPr>
              <p:cNvPr id="30" name="TextBox 29">
                <a:extLst>
                  <a:ext uri="{FF2B5EF4-FFF2-40B4-BE49-F238E27FC236}">
                    <a16:creationId xmlns:a16="http://schemas.microsoft.com/office/drawing/2014/main" id="{65A14A1D-AC05-4B48-86CA-04741E5D7E7B}"/>
                  </a:ext>
                </a:extLst>
              </p:cNvPr>
              <p:cNvSpPr txBox="1">
                <a:spLocks noRot="1" noChangeAspect="1" noMove="1" noResize="1" noEditPoints="1" noAdjustHandles="1" noChangeArrowheads="1" noChangeShapeType="1" noTextEdit="1"/>
              </p:cNvSpPr>
              <p:nvPr/>
            </p:nvSpPr>
            <p:spPr>
              <a:xfrm>
                <a:off x="7426077" y="5248502"/>
                <a:ext cx="3832469" cy="369332"/>
              </a:xfrm>
              <a:prstGeom prst="rect">
                <a:avLst/>
              </a:prstGeom>
              <a:blipFill>
                <a:blip r:embed="rId7"/>
                <a:stretch>
                  <a:fillRect l="-1272" t="-9836" r="-222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AEAD66E-1FD3-42DE-81D3-0330D0CC073A}"/>
                  </a:ext>
                </a:extLst>
              </p:cNvPr>
              <p:cNvSpPr txBox="1"/>
              <p:nvPr/>
            </p:nvSpPr>
            <p:spPr>
              <a:xfrm>
                <a:off x="7426077" y="5609553"/>
                <a:ext cx="4148540"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sym typeface="Wingdings" panose="05000000000000000000" pitchFamily="2" charset="2"/>
                  </a:rPr>
                  <a:t> A 95% confidence interval for </a:t>
                </a:r>
                <a14:m>
                  <m:oMath xmlns:m="http://schemas.openxmlformats.org/officeDocument/2006/math">
                    <m:sSub>
                      <m:sSubPr>
                        <m:ctrlPr>
                          <a:rPr lang="en-US" sz="1800" i="1" dirty="0" smtClean="0">
                            <a:solidFill>
                              <a:srgbClr val="836967"/>
                            </a:solidFill>
                            <a:latin typeface="Cambria Math" panose="02040503050406030204" pitchFamily="18" charset="0"/>
                          </a:rPr>
                        </m:ctrlPr>
                      </m:sSubPr>
                      <m:e>
                        <m:r>
                          <a:rPr lang="en-US" sz="1800" i="1" dirty="0">
                            <a:latin typeface="Cambria Math" panose="02040503050406030204" pitchFamily="18" charset="0"/>
                          </a:rPr>
                          <m:t>𝛽</m:t>
                        </m:r>
                      </m:e>
                      <m:sub>
                        <m:r>
                          <a:rPr lang="en-US" sz="1800" i="0" dirty="0">
                            <a:latin typeface="Cambria Math" panose="02040503050406030204" pitchFamily="18" charset="0"/>
                          </a:rPr>
                          <m:t>1</m:t>
                        </m:r>
                      </m:sub>
                    </m:sSub>
                  </m:oMath>
                </a14:m>
                <a:r>
                  <a:rPr lang="en-US" sz="1800" dirty="0">
                    <a:latin typeface="Calibri" panose="020F0502020204030204" pitchFamily="34" charset="0"/>
                    <a:cs typeface="Calibri" panose="020F0502020204030204" pitchFamily="34" charset="0"/>
                    <a:sym typeface="Wingdings" panose="05000000000000000000" pitchFamily="2" charset="2"/>
                  </a:rPr>
                  <a:t> is … </a:t>
                </a:r>
                <a:endParaRPr lang="en-US" sz="1800" dirty="0">
                  <a:latin typeface="Calibri" panose="020F0502020204030204" pitchFamily="34" charset="0"/>
                  <a:cs typeface="Calibri" panose="020F0502020204030204" pitchFamily="34" charset="0"/>
                </a:endParaRPr>
              </a:p>
            </p:txBody>
          </p:sp>
        </mc:Choice>
        <mc:Fallback xmlns="">
          <p:sp>
            <p:nvSpPr>
              <p:cNvPr id="31" name="TextBox 30">
                <a:extLst>
                  <a:ext uri="{FF2B5EF4-FFF2-40B4-BE49-F238E27FC236}">
                    <a16:creationId xmlns:a16="http://schemas.microsoft.com/office/drawing/2014/main" id="{8AEAD66E-1FD3-42DE-81D3-0330D0CC073A}"/>
                  </a:ext>
                </a:extLst>
              </p:cNvPr>
              <p:cNvSpPr txBox="1">
                <a:spLocks noRot="1" noChangeAspect="1" noMove="1" noResize="1" noEditPoints="1" noAdjustHandles="1" noChangeArrowheads="1" noChangeShapeType="1" noTextEdit="1"/>
              </p:cNvSpPr>
              <p:nvPr/>
            </p:nvSpPr>
            <p:spPr>
              <a:xfrm>
                <a:off x="7426077" y="5609553"/>
                <a:ext cx="4148540" cy="369332"/>
              </a:xfrm>
              <a:prstGeom prst="rect">
                <a:avLst/>
              </a:prstGeom>
              <a:blipFill>
                <a:blip r:embed="rId8"/>
                <a:stretch>
                  <a:fillRect l="-1175" t="-9836" b="-24590"/>
                </a:stretch>
              </a:blipFill>
            </p:spPr>
            <p:txBody>
              <a:bodyPr/>
              <a:lstStyle/>
              <a:p>
                <a:r>
                  <a:rPr lang="en-US">
                    <a:noFill/>
                  </a:rPr>
                  <a:t> </a:t>
                </a:r>
              </a:p>
            </p:txBody>
          </p:sp>
        </mc:Fallback>
      </mc:AlternateContent>
      <p:cxnSp>
        <p:nvCxnSpPr>
          <p:cNvPr id="32" name="Google Shape;182;gdedb7a5c26_0_29">
            <a:extLst>
              <a:ext uri="{FF2B5EF4-FFF2-40B4-BE49-F238E27FC236}">
                <a16:creationId xmlns:a16="http://schemas.microsoft.com/office/drawing/2014/main" id="{B6B56D23-ADC1-4C27-AD69-ED2050EDE247}"/>
              </a:ext>
            </a:extLst>
          </p:cNvPr>
          <p:cNvCxnSpPr>
            <a:cxnSpLocks/>
          </p:cNvCxnSpPr>
          <p:nvPr/>
        </p:nvCxnSpPr>
        <p:spPr>
          <a:xfrm>
            <a:off x="7231348" y="4780538"/>
            <a:ext cx="0" cy="1277860"/>
          </a:xfrm>
          <a:prstGeom prst="straightConnector1">
            <a:avLst/>
          </a:prstGeom>
          <a:noFill/>
          <a:ln w="9525" cap="flat" cmpd="sng">
            <a:solidFill>
              <a:srgbClr val="3A3838"/>
            </a:solidFill>
            <a:prstDash val="dash"/>
            <a:miter lim="800000"/>
            <a:headEnd type="none" w="sm" len="sm"/>
            <a:tailEnd type="none" w="sm" len="sm"/>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pic>
        <p:nvPicPr>
          <p:cNvPr id="272" name="Google Shape;272;gdeda26f9c8_6_9"/>
          <p:cNvPicPr preferRelativeResize="0"/>
          <p:nvPr/>
        </p:nvPicPr>
        <p:blipFill rotWithShape="1">
          <a:blip r:embed="rId3">
            <a:alphaModFix/>
          </a:blip>
          <a:srcRect/>
          <a:stretch/>
        </p:blipFill>
        <p:spPr>
          <a:xfrm>
            <a:off x="0" y="-84782"/>
            <a:ext cx="12192001" cy="6858000"/>
          </a:xfrm>
          <a:prstGeom prst="rect">
            <a:avLst/>
          </a:prstGeom>
          <a:noFill/>
          <a:ln>
            <a:noFill/>
          </a:ln>
        </p:spPr>
      </p:pic>
      <p:sp>
        <p:nvSpPr>
          <p:cNvPr id="273" name="Google Shape;273;gdeda26f9c8_6_9"/>
          <p:cNvSpPr/>
          <p:nvPr/>
        </p:nvSpPr>
        <p:spPr>
          <a:xfrm>
            <a:off x="265814" y="382572"/>
            <a:ext cx="720000" cy="720000"/>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4" name="Google Shape;274;gdeda26f9c8_6_9"/>
          <p:cNvSpPr txBox="1"/>
          <p:nvPr/>
        </p:nvSpPr>
        <p:spPr>
          <a:xfrm>
            <a:off x="1141125" y="309250"/>
            <a:ext cx="6810000" cy="76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3F3F3F"/>
                </a:solidFill>
                <a:latin typeface="Calibri"/>
                <a:ea typeface="Calibri"/>
                <a:cs typeface="Calibri"/>
                <a:sym typeface="Calibri"/>
              </a:rPr>
              <a:t>Data Hypotheses and Validation</a:t>
            </a:r>
          </a:p>
          <a:p>
            <a:pPr marL="0" lvl="0" indent="0" algn="l" rtl="0">
              <a:spcBef>
                <a:spcPts val="0"/>
              </a:spcBef>
              <a:spcAft>
                <a:spcPts val="0"/>
              </a:spcAft>
              <a:buNone/>
            </a:pPr>
            <a:r>
              <a:rPr lang="en-US" sz="2000" b="1" dirty="0">
                <a:solidFill>
                  <a:srgbClr val="3B3838"/>
                </a:solidFill>
                <a:latin typeface="Calibri"/>
                <a:ea typeface="Calibri"/>
                <a:cs typeface="Calibri"/>
                <a:sym typeface="Calibri"/>
              </a:rPr>
              <a:t>There is a correlation on male, age(20-30),</a:t>
            </a:r>
            <a:endParaRPr dirty="0"/>
          </a:p>
        </p:txBody>
      </p:sp>
      <p:pic>
        <p:nvPicPr>
          <p:cNvPr id="275" name="Google Shape;275;gdeda26f9c8_6_9" descr="Yelp | Update Your Yelp Business Listings - Yext"/>
          <p:cNvPicPr preferRelativeResize="0"/>
          <p:nvPr/>
        </p:nvPicPr>
        <p:blipFill rotWithShape="1">
          <a:blip r:embed="rId4">
            <a:alphaModFix/>
          </a:blip>
          <a:srcRect/>
          <a:stretch/>
        </p:blipFill>
        <p:spPr>
          <a:xfrm>
            <a:off x="11038994" y="382572"/>
            <a:ext cx="731914" cy="731917"/>
          </a:xfrm>
          <a:prstGeom prst="rect">
            <a:avLst/>
          </a:prstGeom>
          <a:noFill/>
          <a:ln>
            <a:noFill/>
          </a:ln>
        </p:spPr>
      </p:pic>
      <p:sp>
        <p:nvSpPr>
          <p:cNvPr id="276" name="Google Shape;276;gdeda26f9c8_6_9"/>
          <p:cNvSpPr txBox="1"/>
          <p:nvPr/>
        </p:nvSpPr>
        <p:spPr>
          <a:xfrm>
            <a:off x="368575" y="450075"/>
            <a:ext cx="5145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dirty="0">
                <a:solidFill>
                  <a:schemeClr val="lt1"/>
                </a:solidFill>
                <a:latin typeface="Calibri"/>
                <a:ea typeface="Calibri"/>
                <a:cs typeface="Calibri"/>
                <a:sym typeface="Calibri"/>
              </a:rPr>
              <a:t>5</a:t>
            </a:r>
            <a:endParaRPr sz="3200" b="1" dirty="0">
              <a:solidFill>
                <a:schemeClr val="lt1"/>
              </a:solidFill>
              <a:latin typeface="Calibri"/>
              <a:ea typeface="Calibri"/>
              <a:cs typeface="Calibri"/>
              <a:sym typeface="Calibri"/>
            </a:endParaRPr>
          </a:p>
        </p:txBody>
      </p:sp>
      <p:grpSp>
        <p:nvGrpSpPr>
          <p:cNvPr id="17" name="Group 16">
            <a:extLst>
              <a:ext uri="{FF2B5EF4-FFF2-40B4-BE49-F238E27FC236}">
                <a16:creationId xmlns:a16="http://schemas.microsoft.com/office/drawing/2014/main" id="{9363DA1F-E81C-4180-BCE9-27D58695F902}"/>
              </a:ext>
            </a:extLst>
          </p:cNvPr>
          <p:cNvGrpSpPr/>
          <p:nvPr/>
        </p:nvGrpSpPr>
        <p:grpSpPr>
          <a:xfrm>
            <a:off x="11031475" y="328902"/>
            <a:ext cx="762828" cy="783502"/>
            <a:chOff x="717019" y="1023358"/>
            <a:chExt cx="762828" cy="783502"/>
          </a:xfrm>
        </p:grpSpPr>
        <p:sp>
          <p:nvSpPr>
            <p:cNvPr id="18" name="Oval 17">
              <a:extLst>
                <a:ext uri="{FF2B5EF4-FFF2-40B4-BE49-F238E27FC236}">
                  <a16:creationId xmlns:a16="http://schemas.microsoft.com/office/drawing/2014/main" id="{D68E992C-EBFA-47FA-B31B-72BE32363041}"/>
                </a:ext>
              </a:extLst>
            </p:cNvPr>
            <p:cNvSpPr/>
            <p:nvPr/>
          </p:nvSpPr>
          <p:spPr>
            <a:xfrm>
              <a:off x="717019" y="1023358"/>
              <a:ext cx="762828" cy="783502"/>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Shape, arrow&#10;&#10;Description automatically generated">
              <a:extLst>
                <a:ext uri="{FF2B5EF4-FFF2-40B4-BE49-F238E27FC236}">
                  <a16:creationId xmlns:a16="http://schemas.microsoft.com/office/drawing/2014/main" id="{BE36621A-A6B3-4FF8-884D-A8D5802FCCF4}"/>
                </a:ext>
              </a:extLst>
            </p:cNvPr>
            <p:cNvPicPr>
              <a:picLocks noChangeAspect="1"/>
            </p:cNvPicPr>
            <p:nvPr/>
          </p:nvPicPr>
          <p:blipFill>
            <a:blip r:embed="rId5"/>
            <a:stretch>
              <a:fillRect/>
            </a:stretch>
          </p:blipFill>
          <p:spPr>
            <a:xfrm>
              <a:off x="834644" y="1091912"/>
              <a:ext cx="618961" cy="682714"/>
            </a:xfrm>
            <a:prstGeom prst="rect">
              <a:avLst/>
            </a:prstGeom>
          </p:spPr>
        </p:pic>
      </p:grpSp>
      <p:cxnSp>
        <p:nvCxnSpPr>
          <p:cNvPr id="13" name="Google Shape;182;gdedb7a5c26_0_29">
            <a:extLst>
              <a:ext uri="{FF2B5EF4-FFF2-40B4-BE49-F238E27FC236}">
                <a16:creationId xmlns:a16="http://schemas.microsoft.com/office/drawing/2014/main" id="{2D40766A-779D-4D03-A9E8-53FE0FD81C0B}"/>
              </a:ext>
            </a:extLst>
          </p:cNvPr>
          <p:cNvCxnSpPr>
            <a:cxnSpLocks/>
          </p:cNvCxnSpPr>
          <p:nvPr/>
        </p:nvCxnSpPr>
        <p:spPr>
          <a:xfrm>
            <a:off x="6099313" y="1630149"/>
            <a:ext cx="0" cy="4750773"/>
          </a:xfrm>
          <a:prstGeom prst="straightConnector1">
            <a:avLst/>
          </a:prstGeom>
          <a:noFill/>
          <a:ln w="9525" cap="flat" cmpd="sng">
            <a:solidFill>
              <a:srgbClr val="3A3838"/>
            </a:solidFill>
            <a:prstDash val="dash"/>
            <a:miter lim="800000"/>
            <a:headEnd type="none" w="sm" len="sm"/>
            <a:tailEnd type="none" w="sm" len="sm"/>
          </a:ln>
        </p:spPr>
      </p:cxnSp>
      <p:sp>
        <p:nvSpPr>
          <p:cNvPr id="16" name="Google Shape;150;gdedb7a5c26_0_0">
            <a:extLst>
              <a:ext uri="{FF2B5EF4-FFF2-40B4-BE49-F238E27FC236}">
                <a16:creationId xmlns:a16="http://schemas.microsoft.com/office/drawing/2014/main" id="{D3340BA1-311A-4516-BE1A-DFB96F5D4280}"/>
              </a:ext>
            </a:extLst>
          </p:cNvPr>
          <p:cNvSpPr/>
          <p:nvPr/>
        </p:nvSpPr>
        <p:spPr>
          <a:xfrm>
            <a:off x="779111" y="1630149"/>
            <a:ext cx="5080401" cy="442385"/>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dirty="0">
                <a:solidFill>
                  <a:schemeClr val="lt1"/>
                </a:solidFill>
                <a:latin typeface="Calibri"/>
                <a:ea typeface="Calibri"/>
                <a:cs typeface="Calibri"/>
                <a:sym typeface="Calibri"/>
              </a:rPr>
              <a:t>Linear regression</a:t>
            </a:r>
            <a:endParaRPr sz="1800" b="1" dirty="0">
              <a:solidFill>
                <a:schemeClr val="lt1"/>
              </a:solidFill>
              <a:latin typeface="Calibri"/>
              <a:ea typeface="Calibri"/>
              <a:cs typeface="Calibri"/>
              <a:sym typeface="Calibri"/>
            </a:endParaRPr>
          </a:p>
        </p:txBody>
      </p:sp>
      <p:sp>
        <p:nvSpPr>
          <p:cNvPr id="20" name="Google Shape;150;gdedb7a5c26_0_0">
            <a:extLst>
              <a:ext uri="{FF2B5EF4-FFF2-40B4-BE49-F238E27FC236}">
                <a16:creationId xmlns:a16="http://schemas.microsoft.com/office/drawing/2014/main" id="{E2FD3804-553A-4FAB-8248-156AC3A30F2F}"/>
              </a:ext>
            </a:extLst>
          </p:cNvPr>
          <p:cNvSpPr/>
          <p:nvPr/>
        </p:nvSpPr>
        <p:spPr>
          <a:xfrm>
            <a:off x="6332488" y="1630149"/>
            <a:ext cx="5080401" cy="442385"/>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dirty="0">
                <a:solidFill>
                  <a:schemeClr val="lt1"/>
                </a:solidFill>
                <a:latin typeface="Calibri"/>
                <a:ea typeface="Calibri"/>
                <a:cs typeface="Calibri"/>
                <a:sym typeface="Calibri"/>
              </a:rPr>
              <a:t>Multi-linear regression</a:t>
            </a:r>
            <a:endParaRPr sz="1800" b="1" dirty="0">
              <a:solidFill>
                <a:schemeClr val="lt1"/>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20A6D58-4EA3-490B-A0DD-56A72DFC95F1}"/>
                  </a:ext>
                </a:extLst>
              </p:cNvPr>
              <p:cNvSpPr txBox="1"/>
              <p:nvPr/>
            </p:nvSpPr>
            <p:spPr>
              <a:xfrm>
                <a:off x="1787895" y="2206213"/>
                <a:ext cx="3551434" cy="369332"/>
              </a:xfrm>
              <a:prstGeom prst="rect">
                <a:avLst/>
              </a:prstGeom>
              <a:noFill/>
            </p:spPr>
            <p:txBody>
              <a:bodyPr wrap="square" rtlCol="0">
                <a:spAutoFit/>
              </a:bodyPr>
              <a:lstStyle/>
              <a:p>
                <a:r>
                  <a:rPr lang="en-US" sz="1600" b="1" dirty="0">
                    <a:latin typeface="Cambria Math" panose="02040503050406030204" pitchFamily="18" charset="0"/>
                    <a:ea typeface="Cambria Math" panose="02040503050406030204" pitchFamily="18" charset="0"/>
                    <a:cs typeface="Calibri" panose="020F0502020204030204" pitchFamily="34" charset="0"/>
                  </a:rPr>
                  <a:t>Revenue</a:t>
                </a:r>
                <a:r>
                  <a:rPr lang="en-US" sz="1800" b="1" dirty="0">
                    <a:latin typeface="Calibri" panose="020F0502020204030204" pitchFamily="34" charset="0"/>
                    <a:cs typeface="Calibri" panose="020F0502020204030204" pitchFamily="34" charset="0"/>
                  </a:rPr>
                  <a:t>  = </a:t>
                </a:r>
                <a14:m>
                  <m:oMath xmlns:m="http://schemas.openxmlformats.org/officeDocument/2006/math">
                    <m:sSub>
                      <m:sSubPr>
                        <m:ctrlPr>
                          <a:rPr lang="en-US" sz="1600" b="1" i="1" dirty="0" smtClean="0">
                            <a:solidFill>
                              <a:srgbClr val="836967"/>
                            </a:solidFill>
                            <a:latin typeface="Cambria Math" panose="02040503050406030204" pitchFamily="18" charset="0"/>
                          </a:rPr>
                        </m:ctrlPr>
                      </m:sSubPr>
                      <m:e>
                        <m:r>
                          <a:rPr lang="en-US" sz="1600" b="1" i="1" dirty="0">
                            <a:latin typeface="Cambria Math" panose="02040503050406030204" pitchFamily="18" charset="0"/>
                          </a:rPr>
                          <m:t>𝜷</m:t>
                        </m:r>
                      </m:e>
                      <m:sub>
                        <m:r>
                          <a:rPr lang="en-US" sz="1600" b="1" i="0" dirty="0">
                            <a:latin typeface="Cambria Math" panose="02040503050406030204" pitchFamily="18" charset="0"/>
                          </a:rPr>
                          <m:t>𝟎</m:t>
                        </m:r>
                      </m:sub>
                    </m:sSub>
                    <m:r>
                      <a:rPr lang="en-US" sz="1600" b="1" i="1" dirty="0" smtClean="0">
                        <a:latin typeface="Cambria Math" panose="02040503050406030204" pitchFamily="18" charset="0"/>
                      </a:rPr>
                      <m:t> </m:t>
                    </m:r>
                    <m:sSub>
                      <m:sSubPr>
                        <m:ctrlPr>
                          <a:rPr lang="en-US" sz="1600" b="1" i="1" dirty="0" smtClean="0">
                            <a:solidFill>
                              <a:srgbClr val="836967"/>
                            </a:solidFill>
                            <a:latin typeface="Cambria Math" panose="02040503050406030204" pitchFamily="18" charset="0"/>
                          </a:rPr>
                        </m:ctrlPr>
                      </m:sSubPr>
                      <m:e>
                        <m:r>
                          <a:rPr lang="en-US" sz="1600" b="1" i="0" dirty="0" smtClean="0">
                            <a:solidFill>
                              <a:srgbClr val="333333"/>
                            </a:solidFill>
                            <a:latin typeface="Cambria Math" panose="02040503050406030204" pitchFamily="18" charset="0"/>
                          </a:rPr>
                          <m:t>−</m:t>
                        </m:r>
                        <m:r>
                          <a:rPr lang="en-US" sz="1600" b="1" i="0" dirty="0" smtClean="0">
                            <a:solidFill>
                              <a:srgbClr val="333333"/>
                            </a:solidFill>
                            <a:latin typeface="Cambria Math" panose="02040503050406030204" pitchFamily="18" charset="0"/>
                          </a:rPr>
                          <m:t>𝟏𝟎𝟎</m:t>
                        </m:r>
                        <m:r>
                          <a:rPr lang="en-US" sz="1600" b="1" i="1" dirty="0" smtClean="0">
                            <a:solidFill>
                              <a:srgbClr val="836967"/>
                            </a:solidFill>
                            <a:latin typeface="Cambria Math" panose="02040503050406030204" pitchFamily="18" charset="0"/>
                          </a:rPr>
                          <m:t>(</m:t>
                        </m:r>
                        <m:r>
                          <a:rPr lang="en-US" sz="1600" b="1" i="1" dirty="0">
                            <a:latin typeface="Cambria Math" panose="02040503050406030204" pitchFamily="18" charset="0"/>
                          </a:rPr>
                          <m:t>𝜷</m:t>
                        </m:r>
                      </m:e>
                      <m:sub>
                        <m:r>
                          <a:rPr lang="en-US" sz="1600" b="1" i="0" dirty="0">
                            <a:latin typeface="Cambria Math" panose="02040503050406030204" pitchFamily="18" charset="0"/>
                          </a:rPr>
                          <m:t>𝟏</m:t>
                        </m:r>
                        <m:r>
                          <a:rPr lang="en-US" sz="1600" b="1" i="0" dirty="0" smtClean="0">
                            <a:latin typeface="Cambria Math" panose="02040503050406030204" pitchFamily="18" charset="0"/>
                          </a:rPr>
                          <m:t>)</m:t>
                        </m:r>
                      </m:sub>
                    </m:sSub>
                    <m:r>
                      <a:rPr lang="en-US" sz="1600" b="1" i="1" dirty="0" smtClean="0">
                        <a:latin typeface="Cambria Math" panose="02040503050406030204" pitchFamily="18" charset="0"/>
                      </a:rPr>
                      <m:t>∗</m:t>
                    </m:r>
                    <m:r>
                      <a:rPr lang="en-US" sz="1600" b="1" i="1" dirty="0" smtClean="0">
                        <a:latin typeface="Cambria Math" panose="02040503050406030204" pitchFamily="18" charset="0"/>
                      </a:rPr>
                      <m:t>𝒎𝒂𝒍𝒆</m:t>
                    </m:r>
                  </m:oMath>
                </a14:m>
                <a:endParaRPr lang="en-US" sz="1600" b="1" dirty="0">
                  <a:latin typeface="Calibri" panose="020F0502020204030204" pitchFamily="34" charset="0"/>
                  <a:cs typeface="Calibri" panose="020F0502020204030204" pitchFamily="34" charset="0"/>
                </a:endParaRPr>
              </a:p>
            </p:txBody>
          </p:sp>
        </mc:Choice>
        <mc:Fallback xmlns="">
          <p:sp>
            <p:nvSpPr>
              <p:cNvPr id="15" name="TextBox 14">
                <a:extLst>
                  <a:ext uri="{FF2B5EF4-FFF2-40B4-BE49-F238E27FC236}">
                    <a16:creationId xmlns:a16="http://schemas.microsoft.com/office/drawing/2014/main" id="{520A6D58-4EA3-490B-A0DD-56A72DFC95F1}"/>
                  </a:ext>
                </a:extLst>
              </p:cNvPr>
              <p:cNvSpPr txBox="1">
                <a:spLocks noRot="1" noChangeAspect="1" noMove="1" noResize="1" noEditPoints="1" noAdjustHandles="1" noChangeArrowheads="1" noChangeShapeType="1" noTextEdit="1"/>
              </p:cNvSpPr>
              <p:nvPr/>
            </p:nvSpPr>
            <p:spPr>
              <a:xfrm>
                <a:off x="1787895" y="2206213"/>
                <a:ext cx="3551434" cy="369332"/>
              </a:xfrm>
              <a:prstGeom prst="rect">
                <a:avLst/>
              </a:prstGeom>
              <a:blipFill>
                <a:blip r:embed="rId6"/>
                <a:stretch>
                  <a:fillRect l="-858" t="-13333" b="-23333"/>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6E8B1A92-FF88-4659-8FAF-18D8D5613D6A}"/>
              </a:ext>
            </a:extLst>
          </p:cNvPr>
          <p:cNvSpPr txBox="1"/>
          <p:nvPr/>
        </p:nvSpPr>
        <p:spPr>
          <a:xfrm>
            <a:off x="787049" y="2594249"/>
            <a:ext cx="5369673" cy="830997"/>
          </a:xfrm>
          <a:prstGeom prst="rect">
            <a:avLst/>
          </a:prstGeom>
          <a:noFill/>
        </p:spPr>
        <p:txBody>
          <a:bodyPr wrap="square">
            <a:spAutoFit/>
          </a:bodyPr>
          <a:lstStyle/>
          <a:p>
            <a:r>
              <a:rPr lang="en-US" sz="1600" dirty="0">
                <a:solidFill>
                  <a:srgbClr val="333333"/>
                </a:solidFill>
                <a:latin typeface="Calibri" panose="020F0502020204030204" pitchFamily="34" charset="0"/>
                <a:cs typeface="Calibri" panose="020F0502020204030204" pitchFamily="34" charset="0"/>
              </a:rPr>
              <a:t>With 95 % confidence, per  100 decrease in ‘male(X)’, </a:t>
            </a:r>
          </a:p>
          <a:p>
            <a:r>
              <a:rPr lang="en-US" sz="1600" dirty="0">
                <a:solidFill>
                  <a:srgbClr val="333333"/>
                </a:solidFill>
                <a:latin typeface="Calibri" panose="020F0502020204030204" pitchFamily="34" charset="0"/>
                <a:cs typeface="Calibri" panose="020F0502020204030204" pitchFamily="34" charset="0"/>
              </a:rPr>
              <a:t>the ‘revenue(Y)’ is estimated to decrease by anywhere between $10M to $15M.</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273D3D48-6056-4416-A6F7-BEDCC16A21FB}"/>
                  </a:ext>
                </a:extLst>
              </p:cNvPr>
              <p:cNvSpPr txBox="1"/>
              <p:nvPr/>
            </p:nvSpPr>
            <p:spPr>
              <a:xfrm>
                <a:off x="1271465" y="4498200"/>
                <a:ext cx="4795521" cy="369332"/>
              </a:xfrm>
              <a:prstGeom prst="rect">
                <a:avLst/>
              </a:prstGeom>
              <a:noFill/>
            </p:spPr>
            <p:txBody>
              <a:bodyPr wrap="square" rtlCol="0">
                <a:spAutoFit/>
              </a:bodyPr>
              <a:lstStyle/>
              <a:p>
                <a:r>
                  <a:rPr lang="en-US" sz="1600" b="1" dirty="0">
                    <a:latin typeface="Cambria Math" panose="02040503050406030204" pitchFamily="18" charset="0"/>
                    <a:ea typeface="Cambria Math" panose="02040503050406030204" pitchFamily="18" charset="0"/>
                    <a:cs typeface="Calibri" panose="020F0502020204030204" pitchFamily="34" charset="0"/>
                  </a:rPr>
                  <a:t>Revenue</a:t>
                </a:r>
                <a:r>
                  <a:rPr lang="en-US" sz="1800" b="1" dirty="0">
                    <a:latin typeface="Calibri" panose="020F0502020204030204" pitchFamily="34" charset="0"/>
                    <a:cs typeface="Calibri" panose="020F0502020204030204" pitchFamily="34" charset="0"/>
                  </a:rPr>
                  <a:t>  = </a:t>
                </a:r>
                <a14:m>
                  <m:oMath xmlns:m="http://schemas.openxmlformats.org/officeDocument/2006/math">
                    <m:sSub>
                      <m:sSubPr>
                        <m:ctrlPr>
                          <a:rPr lang="en-US" sz="1600" b="1" i="1" dirty="0" smtClean="0">
                            <a:solidFill>
                              <a:srgbClr val="836967"/>
                            </a:solidFill>
                            <a:latin typeface="Cambria Math" panose="02040503050406030204" pitchFamily="18" charset="0"/>
                          </a:rPr>
                        </m:ctrlPr>
                      </m:sSubPr>
                      <m:e>
                        <m:r>
                          <a:rPr lang="en-US" sz="1600" b="1" i="1" dirty="0">
                            <a:latin typeface="Cambria Math" panose="02040503050406030204" pitchFamily="18" charset="0"/>
                          </a:rPr>
                          <m:t>𝜷</m:t>
                        </m:r>
                      </m:e>
                      <m:sub>
                        <m:r>
                          <a:rPr lang="en-US" sz="1600" b="1" i="0" dirty="0">
                            <a:latin typeface="Cambria Math" panose="02040503050406030204" pitchFamily="18" charset="0"/>
                          </a:rPr>
                          <m:t>𝟎</m:t>
                        </m:r>
                      </m:sub>
                    </m:sSub>
                    <m:r>
                      <a:rPr lang="en-US" sz="1600" b="1" i="1" dirty="0" smtClean="0">
                        <a:latin typeface="Cambria Math" panose="02040503050406030204" pitchFamily="18" charset="0"/>
                      </a:rPr>
                      <m:t>−</m:t>
                    </m:r>
                    <m:sSub>
                      <m:sSubPr>
                        <m:ctrlPr>
                          <a:rPr lang="en-US" sz="1600" b="1" i="1" dirty="0" smtClean="0">
                            <a:solidFill>
                              <a:srgbClr val="836967"/>
                            </a:solidFill>
                            <a:latin typeface="Cambria Math" panose="02040503050406030204" pitchFamily="18" charset="0"/>
                          </a:rPr>
                        </m:ctrlPr>
                      </m:sSubPr>
                      <m:e>
                        <m:r>
                          <a:rPr lang="en-US" sz="1600" b="1" i="1" dirty="0" smtClean="0">
                            <a:solidFill>
                              <a:srgbClr val="836967"/>
                            </a:solidFill>
                            <a:latin typeface="Cambria Math" panose="02040503050406030204" pitchFamily="18" charset="0"/>
                          </a:rPr>
                          <m:t>𝟐𝟎𝟎</m:t>
                        </m:r>
                        <m:r>
                          <a:rPr lang="en-US" sz="1600" b="1" i="1" dirty="0" smtClean="0">
                            <a:solidFill>
                              <a:srgbClr val="836967"/>
                            </a:solidFill>
                            <a:latin typeface="Cambria Math" panose="02040503050406030204" pitchFamily="18" charset="0"/>
                          </a:rPr>
                          <m:t>(</m:t>
                        </m:r>
                        <m:r>
                          <a:rPr lang="en-US" sz="1600" b="1" i="1" dirty="0">
                            <a:latin typeface="Cambria Math" panose="02040503050406030204" pitchFamily="18" charset="0"/>
                          </a:rPr>
                          <m:t>𝜷</m:t>
                        </m:r>
                      </m:e>
                      <m:sub>
                        <m:r>
                          <a:rPr lang="en-US" sz="1600" b="1" i="0" dirty="0">
                            <a:latin typeface="Cambria Math" panose="02040503050406030204" pitchFamily="18" charset="0"/>
                          </a:rPr>
                          <m:t>𝟏</m:t>
                        </m:r>
                        <m:r>
                          <a:rPr lang="en-US" sz="1600" b="1" i="0" dirty="0" smtClean="0">
                            <a:latin typeface="Cambria Math" panose="02040503050406030204" pitchFamily="18" charset="0"/>
                          </a:rPr>
                          <m:t>)</m:t>
                        </m:r>
                      </m:sub>
                    </m:sSub>
                    <m:r>
                      <a:rPr lang="en-US" sz="1600" b="1" i="1" dirty="0" smtClean="0">
                        <a:latin typeface="Cambria Math" panose="02040503050406030204" pitchFamily="18" charset="0"/>
                      </a:rPr>
                      <m:t>∗</m:t>
                    </m:r>
                    <m:r>
                      <a:rPr lang="en-US" sz="1600" b="1" i="1" dirty="0" smtClean="0">
                        <a:latin typeface="Cambria Math" panose="02040503050406030204" pitchFamily="18" charset="0"/>
                      </a:rPr>
                      <m:t>𝒂𝒈𝒆</m:t>
                    </m:r>
                    <m:r>
                      <a:rPr lang="en-US" sz="1600" b="1" i="1" dirty="0" smtClean="0">
                        <a:latin typeface="Cambria Math" panose="02040503050406030204" pitchFamily="18" charset="0"/>
                      </a:rPr>
                      <m:t>(</m:t>
                    </m:r>
                    <m:r>
                      <a:rPr lang="en-US" sz="1600" b="1" i="1" dirty="0" smtClean="0">
                        <a:latin typeface="Cambria Math" panose="02040503050406030204" pitchFamily="18" charset="0"/>
                      </a:rPr>
                      <m:t>𝟐𝟎</m:t>
                    </m:r>
                    <m:r>
                      <a:rPr lang="en-US" sz="1600" b="1" i="1" dirty="0" smtClean="0">
                        <a:latin typeface="Cambria Math" panose="02040503050406030204" pitchFamily="18" charset="0"/>
                      </a:rPr>
                      <m:t>−</m:t>
                    </m:r>
                    <m:r>
                      <a:rPr lang="en-US" sz="1600" b="1" i="1" dirty="0" smtClean="0">
                        <a:latin typeface="Cambria Math" panose="02040503050406030204" pitchFamily="18" charset="0"/>
                      </a:rPr>
                      <m:t>𝟑𝟎</m:t>
                    </m:r>
                    <m:r>
                      <a:rPr lang="en-US" sz="1600" b="1" i="1" dirty="0" smtClean="0">
                        <a:latin typeface="Cambria Math" panose="02040503050406030204" pitchFamily="18" charset="0"/>
                      </a:rPr>
                      <m:t>)</m:t>
                    </m:r>
                  </m:oMath>
                </a14:m>
                <a:endParaRPr lang="en-US" sz="1600" b="1" dirty="0">
                  <a:latin typeface="Calibri" panose="020F0502020204030204" pitchFamily="34" charset="0"/>
                  <a:cs typeface="Calibri" panose="020F0502020204030204" pitchFamily="34" charset="0"/>
                </a:endParaRPr>
              </a:p>
            </p:txBody>
          </p:sp>
        </mc:Choice>
        <mc:Fallback xmlns="">
          <p:sp>
            <p:nvSpPr>
              <p:cNvPr id="22" name="TextBox 21">
                <a:extLst>
                  <a:ext uri="{FF2B5EF4-FFF2-40B4-BE49-F238E27FC236}">
                    <a16:creationId xmlns:a16="http://schemas.microsoft.com/office/drawing/2014/main" id="{273D3D48-6056-4416-A6F7-BEDCC16A21FB}"/>
                  </a:ext>
                </a:extLst>
              </p:cNvPr>
              <p:cNvSpPr txBox="1">
                <a:spLocks noRot="1" noChangeAspect="1" noMove="1" noResize="1" noEditPoints="1" noAdjustHandles="1" noChangeArrowheads="1" noChangeShapeType="1" noTextEdit="1"/>
              </p:cNvSpPr>
              <p:nvPr/>
            </p:nvSpPr>
            <p:spPr>
              <a:xfrm>
                <a:off x="1271465" y="4498200"/>
                <a:ext cx="4795521" cy="369332"/>
              </a:xfrm>
              <a:prstGeom prst="rect">
                <a:avLst/>
              </a:prstGeom>
              <a:blipFill>
                <a:blip r:embed="rId7"/>
                <a:stretch>
                  <a:fillRect l="-763" t="-13333" b="-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9317227-FE98-413C-8745-2CE35F808E0C}"/>
                  </a:ext>
                </a:extLst>
              </p:cNvPr>
              <p:cNvSpPr txBox="1"/>
              <p:nvPr/>
            </p:nvSpPr>
            <p:spPr>
              <a:xfrm>
                <a:off x="6248449" y="2368997"/>
                <a:ext cx="5631515" cy="338554"/>
              </a:xfrm>
              <a:prstGeom prst="rect">
                <a:avLst/>
              </a:prstGeom>
              <a:noFill/>
            </p:spPr>
            <p:txBody>
              <a:bodyPr wrap="square" rtlCol="0">
                <a:spAutoFit/>
              </a:bodyPr>
              <a:lstStyle/>
              <a:p>
                <a:r>
                  <a:rPr lang="en-US" sz="1600" b="1" dirty="0">
                    <a:latin typeface="Cambria Math" panose="02040503050406030204" pitchFamily="18" charset="0"/>
                    <a:ea typeface="Cambria Math" panose="02040503050406030204" pitchFamily="18" charset="0"/>
                    <a:cs typeface="Calibri" panose="020F0502020204030204" pitchFamily="34" charset="0"/>
                  </a:rPr>
                  <a:t>Revenue</a:t>
                </a:r>
                <a:r>
                  <a:rPr lang="en-US" sz="1600" b="1" dirty="0">
                    <a:latin typeface="Calibri" panose="020F0502020204030204" pitchFamily="34" charset="0"/>
                    <a:cs typeface="Calibri" panose="020F0502020204030204" pitchFamily="34" charset="0"/>
                  </a:rPr>
                  <a:t>  = </a:t>
                </a:r>
                <a14:m>
                  <m:oMath xmlns:m="http://schemas.openxmlformats.org/officeDocument/2006/math">
                    <m:sSub>
                      <m:sSubPr>
                        <m:ctrlPr>
                          <a:rPr lang="en-US" sz="1600" b="1" i="1" dirty="0" smtClean="0">
                            <a:solidFill>
                              <a:srgbClr val="836967"/>
                            </a:solidFill>
                            <a:latin typeface="Cambria Math" panose="02040503050406030204" pitchFamily="18" charset="0"/>
                          </a:rPr>
                        </m:ctrlPr>
                      </m:sSubPr>
                      <m:e>
                        <m:r>
                          <a:rPr lang="en-US" sz="1600" b="1" i="1" dirty="0">
                            <a:latin typeface="Cambria Math" panose="02040503050406030204" pitchFamily="18" charset="0"/>
                          </a:rPr>
                          <m:t>𝜷</m:t>
                        </m:r>
                      </m:e>
                      <m:sub>
                        <m:r>
                          <a:rPr lang="en-US" sz="1600" b="1" i="0" dirty="0">
                            <a:latin typeface="Cambria Math" panose="02040503050406030204" pitchFamily="18" charset="0"/>
                          </a:rPr>
                          <m:t>𝟎</m:t>
                        </m:r>
                      </m:sub>
                    </m:sSub>
                    <m:r>
                      <a:rPr lang="en-US" sz="1600" b="1" i="1" dirty="0" smtClean="0">
                        <a:latin typeface="Cambria Math" panose="02040503050406030204" pitchFamily="18" charset="0"/>
                      </a:rPr>
                      <m:t> </m:t>
                    </m:r>
                    <m:sSub>
                      <m:sSubPr>
                        <m:ctrlPr>
                          <a:rPr lang="en-US" sz="1600" b="1" i="1" dirty="0" smtClean="0">
                            <a:solidFill>
                              <a:srgbClr val="836967"/>
                            </a:solidFill>
                            <a:latin typeface="Cambria Math" panose="02040503050406030204" pitchFamily="18" charset="0"/>
                          </a:rPr>
                        </m:ctrlPr>
                      </m:sSubPr>
                      <m:e>
                        <m:r>
                          <a:rPr lang="en-US" sz="1600" b="1" i="1" dirty="0" smtClean="0">
                            <a:solidFill>
                              <a:srgbClr val="836967"/>
                            </a:solidFill>
                            <a:latin typeface="Cambria Math" panose="02040503050406030204" pitchFamily="18" charset="0"/>
                          </a:rPr>
                          <m:t>−</m:t>
                        </m:r>
                        <m:r>
                          <a:rPr lang="en-US" sz="1600" b="1" i="1" dirty="0" smtClean="0">
                            <a:solidFill>
                              <a:srgbClr val="836967"/>
                            </a:solidFill>
                            <a:latin typeface="Cambria Math" panose="02040503050406030204" pitchFamily="18" charset="0"/>
                          </a:rPr>
                          <m:t>𝟖𝟎</m:t>
                        </m:r>
                        <m:r>
                          <a:rPr lang="en-US" sz="1600" b="1" i="1" dirty="0" smtClean="0">
                            <a:solidFill>
                              <a:srgbClr val="836967"/>
                            </a:solidFill>
                            <a:latin typeface="Cambria Math" panose="02040503050406030204" pitchFamily="18" charset="0"/>
                          </a:rPr>
                          <m:t>(</m:t>
                        </m:r>
                        <m:r>
                          <a:rPr lang="en-US" sz="1600" b="1" i="1" dirty="0">
                            <a:latin typeface="Cambria Math" panose="02040503050406030204" pitchFamily="18" charset="0"/>
                          </a:rPr>
                          <m:t>𝜷</m:t>
                        </m:r>
                      </m:e>
                      <m:sub>
                        <m:r>
                          <a:rPr lang="en-US" sz="1600" b="1" i="0" dirty="0">
                            <a:latin typeface="Cambria Math" panose="02040503050406030204" pitchFamily="18" charset="0"/>
                          </a:rPr>
                          <m:t>𝟏</m:t>
                        </m:r>
                      </m:sub>
                    </m:sSub>
                    <m:r>
                      <a:rPr lang="en-US" sz="1600" b="1" i="1" dirty="0" smtClean="0">
                        <a:latin typeface="Cambria Math" panose="02040503050406030204" pitchFamily="18" charset="0"/>
                      </a:rPr>
                      <m:t>)∗</m:t>
                    </m:r>
                    <m:r>
                      <a:rPr lang="en-US" sz="1600" b="1" i="1" dirty="0" smtClean="0">
                        <a:latin typeface="Cambria Math" panose="02040503050406030204" pitchFamily="18" charset="0"/>
                      </a:rPr>
                      <m:t>𝒎𝒂𝒍𝒆</m:t>
                    </m:r>
                  </m:oMath>
                </a14:m>
                <a:r>
                  <a:rPr lang="en-US" sz="1600" b="1" dirty="0">
                    <a:latin typeface="Calibri" panose="020F0502020204030204" pitchFamily="34" charset="0"/>
                    <a:cs typeface="Calibri" panose="020F0502020204030204" pitchFamily="34" charset="0"/>
                  </a:rPr>
                  <a:t>  -120 (</a:t>
                </a:r>
                <a14:m>
                  <m:oMath xmlns:m="http://schemas.openxmlformats.org/officeDocument/2006/math">
                    <m:sSub>
                      <m:sSubPr>
                        <m:ctrlPr>
                          <a:rPr lang="en-US" sz="1600" b="1" i="1" dirty="0">
                            <a:solidFill>
                              <a:srgbClr val="836967"/>
                            </a:solidFill>
                            <a:latin typeface="Cambria Math" panose="02040503050406030204" pitchFamily="18" charset="0"/>
                          </a:rPr>
                        </m:ctrlPr>
                      </m:sSubPr>
                      <m:e>
                        <m:r>
                          <a:rPr lang="en-US" sz="1600" b="1" i="1" dirty="0">
                            <a:latin typeface="Cambria Math" panose="02040503050406030204" pitchFamily="18" charset="0"/>
                          </a:rPr>
                          <m:t>𝜷</m:t>
                        </m:r>
                      </m:e>
                      <m:sub>
                        <m:r>
                          <a:rPr lang="en-US" sz="1600" b="1" i="1" dirty="0" smtClean="0">
                            <a:latin typeface="Cambria Math" panose="02040503050406030204" pitchFamily="18" charset="0"/>
                          </a:rPr>
                          <m:t>𝟐</m:t>
                        </m:r>
                      </m:sub>
                    </m:sSub>
                    <m:r>
                      <a:rPr lang="en-US" sz="1600" b="1" i="1" dirty="0" smtClean="0">
                        <a:latin typeface="Cambria Math" panose="02040503050406030204" pitchFamily="18" charset="0"/>
                      </a:rPr>
                      <m:t>)</m:t>
                    </m:r>
                    <m:r>
                      <a:rPr lang="en-US" sz="1600" b="1" i="1" dirty="0">
                        <a:latin typeface="Cambria Math" panose="02040503050406030204" pitchFamily="18" charset="0"/>
                      </a:rPr>
                      <m:t>∗</m:t>
                    </m:r>
                    <m:r>
                      <a:rPr lang="en-US" sz="1600" b="1" i="1" dirty="0" smtClean="0">
                        <a:latin typeface="Cambria Math" panose="02040503050406030204" pitchFamily="18" charset="0"/>
                      </a:rPr>
                      <m:t>𝒂𝒈𝒆</m:t>
                    </m:r>
                    <m:r>
                      <a:rPr lang="en-US" sz="1600" b="1" i="1" dirty="0" smtClean="0">
                        <a:latin typeface="Cambria Math" panose="02040503050406030204" pitchFamily="18" charset="0"/>
                      </a:rPr>
                      <m:t>(</m:t>
                    </m:r>
                    <m:r>
                      <a:rPr lang="en-US" sz="1600" b="1" i="1" dirty="0" smtClean="0">
                        <a:latin typeface="Cambria Math" panose="02040503050406030204" pitchFamily="18" charset="0"/>
                      </a:rPr>
                      <m:t>𝟐𝟎</m:t>
                    </m:r>
                    <m:r>
                      <a:rPr lang="en-US" sz="1600" b="1" i="1" dirty="0" smtClean="0">
                        <a:latin typeface="Cambria Math" panose="02040503050406030204" pitchFamily="18" charset="0"/>
                      </a:rPr>
                      <m:t>−</m:t>
                    </m:r>
                    <m:r>
                      <a:rPr lang="en-US" sz="1600" b="1" i="1" dirty="0" smtClean="0">
                        <a:latin typeface="Cambria Math" panose="02040503050406030204" pitchFamily="18" charset="0"/>
                      </a:rPr>
                      <m:t>𝟑𝟎</m:t>
                    </m:r>
                    <m:r>
                      <a:rPr lang="en-US" sz="1600" b="1" i="1" dirty="0" smtClean="0">
                        <a:latin typeface="Cambria Math" panose="02040503050406030204" pitchFamily="18" charset="0"/>
                      </a:rPr>
                      <m:t>)</m:t>
                    </m:r>
                  </m:oMath>
                </a14:m>
                <a:endParaRPr lang="en-US" sz="1600" b="1" dirty="0">
                  <a:latin typeface="Calibri" panose="020F0502020204030204" pitchFamily="34" charset="0"/>
                  <a:cs typeface="Calibri" panose="020F0502020204030204" pitchFamily="34" charset="0"/>
                </a:endParaRPr>
              </a:p>
            </p:txBody>
          </p:sp>
        </mc:Choice>
        <mc:Fallback xmlns="">
          <p:sp>
            <p:nvSpPr>
              <p:cNvPr id="23" name="TextBox 22">
                <a:extLst>
                  <a:ext uri="{FF2B5EF4-FFF2-40B4-BE49-F238E27FC236}">
                    <a16:creationId xmlns:a16="http://schemas.microsoft.com/office/drawing/2014/main" id="{49317227-FE98-413C-8745-2CE35F808E0C}"/>
                  </a:ext>
                </a:extLst>
              </p:cNvPr>
              <p:cNvSpPr txBox="1">
                <a:spLocks noRot="1" noChangeAspect="1" noMove="1" noResize="1" noEditPoints="1" noAdjustHandles="1" noChangeArrowheads="1" noChangeShapeType="1" noTextEdit="1"/>
              </p:cNvSpPr>
              <p:nvPr/>
            </p:nvSpPr>
            <p:spPr>
              <a:xfrm>
                <a:off x="6248449" y="2368997"/>
                <a:ext cx="5631515" cy="338554"/>
              </a:xfrm>
              <a:prstGeom prst="rect">
                <a:avLst/>
              </a:prstGeom>
              <a:blipFill>
                <a:blip r:embed="rId8"/>
                <a:stretch>
                  <a:fillRect l="-541" t="-9091" b="-23636"/>
                </a:stretch>
              </a:blipFill>
            </p:spPr>
            <p:txBody>
              <a:bodyPr/>
              <a:lstStyle/>
              <a:p>
                <a:r>
                  <a:rPr lang="en-US">
                    <a:noFill/>
                  </a:rPr>
                  <a:t> </a:t>
                </a:r>
              </a:p>
            </p:txBody>
          </p:sp>
        </mc:Fallback>
      </mc:AlternateContent>
      <p:cxnSp>
        <p:nvCxnSpPr>
          <p:cNvPr id="26" name="Google Shape;182;gdedb7a5c26_0_29">
            <a:extLst>
              <a:ext uri="{FF2B5EF4-FFF2-40B4-BE49-F238E27FC236}">
                <a16:creationId xmlns:a16="http://schemas.microsoft.com/office/drawing/2014/main" id="{A1C0C5B7-9E97-4750-B82C-04EC2D6DD98A}"/>
              </a:ext>
            </a:extLst>
          </p:cNvPr>
          <p:cNvCxnSpPr>
            <a:cxnSpLocks/>
          </p:cNvCxnSpPr>
          <p:nvPr/>
        </p:nvCxnSpPr>
        <p:spPr>
          <a:xfrm>
            <a:off x="883075" y="4446663"/>
            <a:ext cx="4976437" cy="0"/>
          </a:xfrm>
          <a:prstGeom prst="straightConnector1">
            <a:avLst/>
          </a:prstGeom>
          <a:noFill/>
          <a:ln w="9525" cap="flat" cmpd="sng">
            <a:solidFill>
              <a:srgbClr val="3A3838"/>
            </a:solidFill>
            <a:prstDash val="dash"/>
            <a:miter lim="800000"/>
            <a:headEnd type="none" w="sm" len="sm"/>
            <a:tailEnd type="none" w="sm" len="sm"/>
          </a:ln>
        </p:spPr>
      </p:cxnSp>
      <p:sp>
        <p:nvSpPr>
          <p:cNvPr id="27" name="TextBox 26">
            <a:extLst>
              <a:ext uri="{FF2B5EF4-FFF2-40B4-BE49-F238E27FC236}">
                <a16:creationId xmlns:a16="http://schemas.microsoft.com/office/drawing/2014/main" id="{3A2D4D7D-F07E-43D3-9BE3-41DA3D1DCC63}"/>
              </a:ext>
            </a:extLst>
          </p:cNvPr>
          <p:cNvSpPr txBox="1"/>
          <p:nvPr/>
        </p:nvSpPr>
        <p:spPr>
          <a:xfrm>
            <a:off x="6510291" y="2928720"/>
            <a:ext cx="5369673" cy="830997"/>
          </a:xfrm>
          <a:prstGeom prst="rect">
            <a:avLst/>
          </a:prstGeom>
          <a:noFill/>
        </p:spPr>
        <p:txBody>
          <a:bodyPr wrap="square">
            <a:spAutoFit/>
          </a:bodyPr>
          <a:lstStyle/>
          <a:p>
            <a:r>
              <a:rPr lang="en-US" sz="1600" dirty="0">
                <a:solidFill>
                  <a:srgbClr val="333333"/>
                </a:solidFill>
                <a:latin typeface="Calibri" panose="020F0502020204030204" pitchFamily="34" charset="0"/>
                <a:cs typeface="Calibri" panose="020F0502020204030204" pitchFamily="34" charset="0"/>
              </a:rPr>
              <a:t>With 95 % confidence, per  80 decrease in ‘male (X1)’ and </a:t>
            </a:r>
          </a:p>
          <a:p>
            <a:r>
              <a:rPr lang="en-US" sz="1600" dirty="0">
                <a:solidFill>
                  <a:srgbClr val="333333"/>
                </a:solidFill>
                <a:latin typeface="Calibri" panose="020F0502020204030204" pitchFamily="34" charset="0"/>
                <a:cs typeface="Calibri" panose="020F0502020204030204" pitchFamily="34" charset="0"/>
              </a:rPr>
              <a:t>120 decrease in ‘age(X2)’ , the ‘revenue(Y)’is estimated to decrease by anywhere between $30M to $30M</a:t>
            </a:r>
          </a:p>
        </p:txBody>
      </p:sp>
      <p:sp>
        <p:nvSpPr>
          <p:cNvPr id="28" name="TextBox 27">
            <a:extLst>
              <a:ext uri="{FF2B5EF4-FFF2-40B4-BE49-F238E27FC236}">
                <a16:creationId xmlns:a16="http://schemas.microsoft.com/office/drawing/2014/main" id="{066F88D2-287C-4CE5-8824-7950FCA6755E}"/>
              </a:ext>
            </a:extLst>
          </p:cNvPr>
          <p:cNvSpPr txBox="1"/>
          <p:nvPr/>
        </p:nvSpPr>
        <p:spPr>
          <a:xfrm>
            <a:off x="878776" y="4862605"/>
            <a:ext cx="5369673" cy="830997"/>
          </a:xfrm>
          <a:prstGeom prst="rect">
            <a:avLst/>
          </a:prstGeom>
          <a:noFill/>
        </p:spPr>
        <p:txBody>
          <a:bodyPr wrap="square">
            <a:spAutoFit/>
          </a:bodyPr>
          <a:lstStyle/>
          <a:p>
            <a:r>
              <a:rPr lang="en-US" sz="1600" dirty="0">
                <a:solidFill>
                  <a:srgbClr val="333333"/>
                </a:solidFill>
                <a:latin typeface="Calibri" panose="020F0502020204030204" pitchFamily="34" charset="0"/>
                <a:cs typeface="Calibri" panose="020F0502020204030204" pitchFamily="34" charset="0"/>
              </a:rPr>
              <a:t>With 95 % confidence, per 200 decrease in ‘age’, the ‘revenue(Y)’is estimated to decrease by anywhere between $20M to $25M</a:t>
            </a:r>
          </a:p>
        </p:txBody>
      </p:sp>
      <p:sp>
        <p:nvSpPr>
          <p:cNvPr id="29" name="TextBox 28">
            <a:extLst>
              <a:ext uri="{FF2B5EF4-FFF2-40B4-BE49-F238E27FC236}">
                <a16:creationId xmlns:a16="http://schemas.microsoft.com/office/drawing/2014/main" id="{2F5808AD-AB75-4627-AD8D-DAF4EF686309}"/>
              </a:ext>
            </a:extLst>
          </p:cNvPr>
          <p:cNvSpPr txBox="1"/>
          <p:nvPr/>
        </p:nvSpPr>
        <p:spPr>
          <a:xfrm>
            <a:off x="2839985" y="3429000"/>
            <a:ext cx="1447254" cy="338554"/>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R square: 0.6</a:t>
            </a:r>
          </a:p>
        </p:txBody>
      </p:sp>
      <p:sp>
        <p:nvSpPr>
          <p:cNvPr id="31" name="TextBox 30">
            <a:extLst>
              <a:ext uri="{FF2B5EF4-FFF2-40B4-BE49-F238E27FC236}">
                <a16:creationId xmlns:a16="http://schemas.microsoft.com/office/drawing/2014/main" id="{13CDE766-0A0E-4073-9097-EB74F2459751}"/>
              </a:ext>
            </a:extLst>
          </p:cNvPr>
          <p:cNvSpPr txBox="1"/>
          <p:nvPr/>
        </p:nvSpPr>
        <p:spPr>
          <a:xfrm>
            <a:off x="2839985" y="5597332"/>
            <a:ext cx="1447254" cy="338554"/>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R square: 0.7</a:t>
            </a:r>
          </a:p>
        </p:txBody>
      </p:sp>
      <p:sp>
        <p:nvSpPr>
          <p:cNvPr id="32" name="TextBox 31">
            <a:extLst>
              <a:ext uri="{FF2B5EF4-FFF2-40B4-BE49-F238E27FC236}">
                <a16:creationId xmlns:a16="http://schemas.microsoft.com/office/drawing/2014/main" id="{EE0A3A73-67FF-4D07-82DB-2BED1F28789D}"/>
              </a:ext>
            </a:extLst>
          </p:cNvPr>
          <p:cNvSpPr txBox="1"/>
          <p:nvPr/>
        </p:nvSpPr>
        <p:spPr>
          <a:xfrm>
            <a:off x="8496598" y="3898318"/>
            <a:ext cx="1447254" cy="338554"/>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R square: 0.8</a:t>
            </a:r>
          </a:p>
        </p:txBody>
      </p:sp>
      <p:sp>
        <p:nvSpPr>
          <p:cNvPr id="33" name="TextBox 32">
            <a:extLst>
              <a:ext uri="{FF2B5EF4-FFF2-40B4-BE49-F238E27FC236}">
                <a16:creationId xmlns:a16="http://schemas.microsoft.com/office/drawing/2014/main" id="{158D348B-C012-4D9E-92FD-211A996C01EC}"/>
              </a:ext>
            </a:extLst>
          </p:cNvPr>
          <p:cNvSpPr txBox="1"/>
          <p:nvPr/>
        </p:nvSpPr>
        <p:spPr>
          <a:xfrm>
            <a:off x="230727" y="3736441"/>
            <a:ext cx="6177168" cy="584775"/>
          </a:xfrm>
          <a:prstGeom prst="rect">
            <a:avLst/>
          </a:prstGeom>
          <a:noFill/>
        </p:spPr>
        <p:txBody>
          <a:bodyPr wrap="square">
            <a:spAutoFit/>
          </a:bodyPr>
          <a:lstStyle/>
          <a:p>
            <a:pPr algn="ctr"/>
            <a:r>
              <a:rPr lang="en-US" sz="1600" b="1" i="0" dirty="0">
                <a:solidFill>
                  <a:srgbClr val="111111"/>
                </a:solidFill>
                <a:effectLst/>
                <a:latin typeface="Calibri" panose="020F0502020204030204" pitchFamily="34" charset="0"/>
                <a:cs typeface="Calibri" panose="020F0502020204030204" pitchFamily="34" charset="0"/>
              </a:rPr>
              <a:t>60% </a:t>
            </a:r>
            <a:r>
              <a:rPr lang="en-US" sz="1600" b="0" i="0" dirty="0">
                <a:solidFill>
                  <a:srgbClr val="111111"/>
                </a:solidFill>
                <a:effectLst/>
                <a:latin typeface="Calibri" panose="020F0502020204030204" pitchFamily="34" charset="0"/>
                <a:cs typeface="Calibri" panose="020F0502020204030204" pitchFamily="34" charset="0"/>
              </a:rPr>
              <a:t>of a dependent variable(Y) is explained </a:t>
            </a:r>
            <a:br>
              <a:rPr lang="en-US" sz="1600" dirty="0">
                <a:solidFill>
                  <a:srgbClr val="111111"/>
                </a:solidFill>
                <a:latin typeface="Calibri" panose="020F0502020204030204" pitchFamily="34" charset="0"/>
                <a:cs typeface="Calibri" panose="020F0502020204030204" pitchFamily="34" charset="0"/>
              </a:rPr>
            </a:br>
            <a:r>
              <a:rPr lang="en-US" sz="1600" b="0" i="0" dirty="0">
                <a:solidFill>
                  <a:srgbClr val="111111"/>
                </a:solidFill>
                <a:effectLst/>
                <a:latin typeface="Calibri" panose="020F0502020204030204" pitchFamily="34" charset="0"/>
                <a:cs typeface="Calibri" panose="020F0502020204030204" pitchFamily="34" charset="0"/>
              </a:rPr>
              <a:t>by the independent variable</a:t>
            </a:r>
            <a:r>
              <a:rPr lang="en-US" sz="1600" dirty="0">
                <a:solidFill>
                  <a:srgbClr val="111111"/>
                </a:solidFill>
                <a:latin typeface="Calibri" panose="020F0502020204030204" pitchFamily="34" charset="0"/>
                <a:cs typeface="Calibri" panose="020F0502020204030204" pitchFamily="34" charset="0"/>
              </a:rPr>
              <a:t>(X)</a:t>
            </a:r>
            <a:r>
              <a:rPr lang="en-US" sz="1600" b="0" i="0" dirty="0">
                <a:solidFill>
                  <a:srgbClr val="111111"/>
                </a:solidFill>
                <a:effectLst/>
                <a:latin typeface="Calibri" panose="020F0502020204030204" pitchFamily="34" charset="0"/>
                <a:cs typeface="Calibri" panose="020F0502020204030204" pitchFamily="34" charset="0"/>
              </a:rPr>
              <a:t> in a regression model.</a:t>
            </a:r>
            <a:endParaRPr lang="en-US" sz="1600" dirty="0">
              <a:latin typeface="Calibri" panose="020F0502020204030204" pitchFamily="34" charset="0"/>
              <a:cs typeface="Calibri" panose="020F0502020204030204" pitchFamily="34" charset="0"/>
            </a:endParaRPr>
          </a:p>
        </p:txBody>
      </p:sp>
      <p:sp>
        <p:nvSpPr>
          <p:cNvPr id="34" name="TextBox 33">
            <a:extLst>
              <a:ext uri="{FF2B5EF4-FFF2-40B4-BE49-F238E27FC236}">
                <a16:creationId xmlns:a16="http://schemas.microsoft.com/office/drawing/2014/main" id="{E84BD950-2FDA-4EA4-A925-2CED2CB02D53}"/>
              </a:ext>
            </a:extLst>
          </p:cNvPr>
          <p:cNvSpPr txBox="1"/>
          <p:nvPr/>
        </p:nvSpPr>
        <p:spPr>
          <a:xfrm>
            <a:off x="6131641" y="4304024"/>
            <a:ext cx="6177168" cy="584775"/>
          </a:xfrm>
          <a:prstGeom prst="rect">
            <a:avLst/>
          </a:prstGeom>
          <a:noFill/>
        </p:spPr>
        <p:txBody>
          <a:bodyPr wrap="square">
            <a:spAutoFit/>
          </a:bodyPr>
          <a:lstStyle/>
          <a:p>
            <a:pPr algn="ctr"/>
            <a:r>
              <a:rPr lang="en-US" sz="1600" b="1" dirty="0">
                <a:solidFill>
                  <a:srgbClr val="111111"/>
                </a:solidFill>
                <a:latin typeface="Calibri" panose="020F0502020204030204" pitchFamily="34" charset="0"/>
                <a:cs typeface="Calibri" panose="020F0502020204030204" pitchFamily="34" charset="0"/>
              </a:rPr>
              <a:t>80</a:t>
            </a:r>
            <a:r>
              <a:rPr lang="en-US" sz="1600" b="1" i="0" dirty="0">
                <a:solidFill>
                  <a:srgbClr val="111111"/>
                </a:solidFill>
                <a:effectLst/>
                <a:latin typeface="Calibri" panose="020F0502020204030204" pitchFamily="34" charset="0"/>
                <a:cs typeface="Calibri" panose="020F0502020204030204" pitchFamily="34" charset="0"/>
              </a:rPr>
              <a:t>% </a:t>
            </a:r>
            <a:r>
              <a:rPr lang="en-US" sz="1600" b="0" i="0" dirty="0">
                <a:solidFill>
                  <a:srgbClr val="111111"/>
                </a:solidFill>
                <a:effectLst/>
                <a:latin typeface="Calibri" panose="020F0502020204030204" pitchFamily="34" charset="0"/>
                <a:cs typeface="Calibri" panose="020F0502020204030204" pitchFamily="34" charset="0"/>
              </a:rPr>
              <a:t>of a dependent variable(Y) is explained </a:t>
            </a:r>
            <a:br>
              <a:rPr lang="en-US" sz="1600" dirty="0">
                <a:solidFill>
                  <a:srgbClr val="111111"/>
                </a:solidFill>
                <a:latin typeface="Calibri" panose="020F0502020204030204" pitchFamily="34" charset="0"/>
                <a:cs typeface="Calibri" panose="020F0502020204030204" pitchFamily="34" charset="0"/>
              </a:rPr>
            </a:br>
            <a:r>
              <a:rPr lang="en-US" sz="1600" b="0" i="0" dirty="0">
                <a:solidFill>
                  <a:srgbClr val="111111"/>
                </a:solidFill>
                <a:effectLst/>
                <a:latin typeface="Calibri" panose="020F0502020204030204" pitchFamily="34" charset="0"/>
                <a:cs typeface="Calibri" panose="020F0502020204030204" pitchFamily="34" charset="0"/>
              </a:rPr>
              <a:t>by the independent variables</a:t>
            </a:r>
            <a:r>
              <a:rPr lang="en-US" sz="1600" dirty="0">
                <a:solidFill>
                  <a:srgbClr val="111111"/>
                </a:solidFill>
                <a:latin typeface="Calibri" panose="020F0502020204030204" pitchFamily="34" charset="0"/>
                <a:cs typeface="Calibri" panose="020F0502020204030204" pitchFamily="34" charset="0"/>
              </a:rPr>
              <a:t>(X)</a:t>
            </a:r>
            <a:r>
              <a:rPr lang="en-US" sz="1600" b="0" i="0" dirty="0">
                <a:solidFill>
                  <a:srgbClr val="111111"/>
                </a:solidFill>
                <a:effectLst/>
                <a:latin typeface="Calibri" panose="020F0502020204030204" pitchFamily="34" charset="0"/>
                <a:cs typeface="Calibri" panose="020F0502020204030204" pitchFamily="34" charset="0"/>
              </a:rPr>
              <a:t> in a regression model.</a:t>
            </a:r>
            <a:endParaRPr lang="en-US" sz="1600" dirty="0">
              <a:latin typeface="Calibri" panose="020F0502020204030204" pitchFamily="34" charset="0"/>
              <a:cs typeface="Calibri" panose="020F0502020204030204" pitchFamily="34" charset="0"/>
            </a:endParaRPr>
          </a:p>
        </p:txBody>
      </p:sp>
      <p:sp>
        <p:nvSpPr>
          <p:cNvPr id="35" name="TextBox 34">
            <a:extLst>
              <a:ext uri="{FF2B5EF4-FFF2-40B4-BE49-F238E27FC236}">
                <a16:creationId xmlns:a16="http://schemas.microsoft.com/office/drawing/2014/main" id="{03DA913B-C1BF-493C-9514-5188E696BABA}"/>
              </a:ext>
            </a:extLst>
          </p:cNvPr>
          <p:cNvSpPr txBox="1"/>
          <p:nvPr/>
        </p:nvSpPr>
        <p:spPr>
          <a:xfrm>
            <a:off x="282709" y="5929804"/>
            <a:ext cx="6177168" cy="584775"/>
          </a:xfrm>
          <a:prstGeom prst="rect">
            <a:avLst/>
          </a:prstGeom>
          <a:noFill/>
        </p:spPr>
        <p:txBody>
          <a:bodyPr wrap="square">
            <a:spAutoFit/>
          </a:bodyPr>
          <a:lstStyle/>
          <a:p>
            <a:pPr algn="ctr"/>
            <a:r>
              <a:rPr lang="en-US" sz="1600" b="1" dirty="0">
                <a:solidFill>
                  <a:srgbClr val="111111"/>
                </a:solidFill>
                <a:latin typeface="Calibri" panose="020F0502020204030204" pitchFamily="34" charset="0"/>
                <a:cs typeface="Calibri" panose="020F0502020204030204" pitchFamily="34" charset="0"/>
              </a:rPr>
              <a:t>7</a:t>
            </a:r>
            <a:r>
              <a:rPr lang="en-US" sz="1600" b="1" i="0" dirty="0">
                <a:solidFill>
                  <a:srgbClr val="111111"/>
                </a:solidFill>
                <a:effectLst/>
                <a:latin typeface="Calibri" panose="020F0502020204030204" pitchFamily="34" charset="0"/>
                <a:cs typeface="Calibri" panose="020F0502020204030204" pitchFamily="34" charset="0"/>
              </a:rPr>
              <a:t>0% </a:t>
            </a:r>
            <a:r>
              <a:rPr lang="en-US" sz="1600" b="0" i="0" dirty="0">
                <a:solidFill>
                  <a:srgbClr val="111111"/>
                </a:solidFill>
                <a:effectLst/>
                <a:latin typeface="Calibri" panose="020F0502020204030204" pitchFamily="34" charset="0"/>
                <a:cs typeface="Calibri" panose="020F0502020204030204" pitchFamily="34" charset="0"/>
              </a:rPr>
              <a:t>of a dependent variable(Y) is explained </a:t>
            </a:r>
            <a:br>
              <a:rPr lang="en-US" sz="1600" dirty="0">
                <a:solidFill>
                  <a:srgbClr val="111111"/>
                </a:solidFill>
                <a:latin typeface="Calibri" panose="020F0502020204030204" pitchFamily="34" charset="0"/>
                <a:cs typeface="Calibri" panose="020F0502020204030204" pitchFamily="34" charset="0"/>
              </a:rPr>
            </a:br>
            <a:r>
              <a:rPr lang="en-US" sz="1600" b="0" i="0" dirty="0">
                <a:solidFill>
                  <a:srgbClr val="111111"/>
                </a:solidFill>
                <a:effectLst/>
                <a:latin typeface="Calibri" panose="020F0502020204030204" pitchFamily="34" charset="0"/>
                <a:cs typeface="Calibri" panose="020F0502020204030204" pitchFamily="34" charset="0"/>
              </a:rPr>
              <a:t>by the independent variable</a:t>
            </a:r>
            <a:r>
              <a:rPr lang="en-US" sz="1600" dirty="0">
                <a:solidFill>
                  <a:srgbClr val="111111"/>
                </a:solidFill>
                <a:latin typeface="Calibri" panose="020F0502020204030204" pitchFamily="34" charset="0"/>
                <a:cs typeface="Calibri" panose="020F0502020204030204" pitchFamily="34" charset="0"/>
              </a:rPr>
              <a:t>(X)</a:t>
            </a:r>
            <a:r>
              <a:rPr lang="en-US" sz="1600" b="0" i="0" dirty="0">
                <a:solidFill>
                  <a:srgbClr val="111111"/>
                </a:solidFill>
                <a:effectLst/>
                <a:latin typeface="Calibri" panose="020F0502020204030204" pitchFamily="34" charset="0"/>
                <a:cs typeface="Calibri" panose="020F0502020204030204" pitchFamily="34" charset="0"/>
              </a:rPr>
              <a:t> in a regression model.</a:t>
            </a: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3469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pic>
        <p:nvPicPr>
          <p:cNvPr id="272" name="Google Shape;272;gdeda26f9c8_6_9"/>
          <p:cNvPicPr preferRelativeResize="0"/>
          <p:nvPr/>
        </p:nvPicPr>
        <p:blipFill rotWithShape="1">
          <a:blip r:embed="rId3">
            <a:alphaModFix/>
          </a:blip>
          <a:srcRect/>
          <a:stretch/>
        </p:blipFill>
        <p:spPr>
          <a:xfrm>
            <a:off x="0" y="0"/>
            <a:ext cx="12192001" cy="6858000"/>
          </a:xfrm>
          <a:prstGeom prst="rect">
            <a:avLst/>
          </a:prstGeom>
          <a:noFill/>
          <a:ln>
            <a:noFill/>
          </a:ln>
        </p:spPr>
      </p:pic>
      <p:sp>
        <p:nvSpPr>
          <p:cNvPr id="273" name="Google Shape;273;gdeda26f9c8_6_9"/>
          <p:cNvSpPr/>
          <p:nvPr/>
        </p:nvSpPr>
        <p:spPr>
          <a:xfrm>
            <a:off x="265814" y="382572"/>
            <a:ext cx="720000" cy="720000"/>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4" name="Google Shape;274;gdeda26f9c8_6_9"/>
          <p:cNvSpPr txBox="1"/>
          <p:nvPr/>
        </p:nvSpPr>
        <p:spPr>
          <a:xfrm>
            <a:off x="1141125" y="309250"/>
            <a:ext cx="6810000"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CC2233"/>
                </a:solidFill>
                <a:latin typeface="Calibri"/>
                <a:ea typeface="Calibri"/>
                <a:cs typeface="Calibri"/>
                <a:sym typeface="Calibri"/>
              </a:rPr>
              <a:t>Business Implications</a:t>
            </a:r>
          </a:p>
        </p:txBody>
      </p:sp>
      <p:pic>
        <p:nvPicPr>
          <p:cNvPr id="275" name="Google Shape;275;gdeda26f9c8_6_9" descr="Yelp | Update Your Yelp Business Listings - Yext"/>
          <p:cNvPicPr preferRelativeResize="0"/>
          <p:nvPr/>
        </p:nvPicPr>
        <p:blipFill rotWithShape="1">
          <a:blip r:embed="rId4">
            <a:alphaModFix/>
          </a:blip>
          <a:srcRect/>
          <a:stretch/>
        </p:blipFill>
        <p:spPr>
          <a:xfrm>
            <a:off x="11038994" y="382572"/>
            <a:ext cx="731914" cy="731917"/>
          </a:xfrm>
          <a:prstGeom prst="rect">
            <a:avLst/>
          </a:prstGeom>
          <a:noFill/>
          <a:ln>
            <a:noFill/>
          </a:ln>
        </p:spPr>
      </p:pic>
      <p:sp>
        <p:nvSpPr>
          <p:cNvPr id="276" name="Google Shape;276;gdeda26f9c8_6_9"/>
          <p:cNvSpPr txBox="1"/>
          <p:nvPr/>
        </p:nvSpPr>
        <p:spPr>
          <a:xfrm>
            <a:off x="368575" y="450075"/>
            <a:ext cx="5145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dirty="0">
                <a:solidFill>
                  <a:schemeClr val="lt1"/>
                </a:solidFill>
                <a:latin typeface="Calibri"/>
                <a:ea typeface="Calibri"/>
                <a:cs typeface="Calibri"/>
                <a:sym typeface="Calibri"/>
              </a:rPr>
              <a:t>6</a:t>
            </a:r>
            <a:endParaRPr sz="3200" b="1" dirty="0">
              <a:solidFill>
                <a:schemeClr val="lt1"/>
              </a:solidFill>
              <a:latin typeface="Calibri"/>
              <a:ea typeface="Calibri"/>
              <a:cs typeface="Calibri"/>
              <a:sym typeface="Calibri"/>
            </a:endParaRPr>
          </a:p>
        </p:txBody>
      </p:sp>
      <p:grpSp>
        <p:nvGrpSpPr>
          <p:cNvPr id="17" name="Group 16">
            <a:extLst>
              <a:ext uri="{FF2B5EF4-FFF2-40B4-BE49-F238E27FC236}">
                <a16:creationId xmlns:a16="http://schemas.microsoft.com/office/drawing/2014/main" id="{9363DA1F-E81C-4180-BCE9-27D58695F902}"/>
              </a:ext>
            </a:extLst>
          </p:cNvPr>
          <p:cNvGrpSpPr/>
          <p:nvPr/>
        </p:nvGrpSpPr>
        <p:grpSpPr>
          <a:xfrm>
            <a:off x="11031475" y="328902"/>
            <a:ext cx="762828" cy="783502"/>
            <a:chOff x="717019" y="1023358"/>
            <a:chExt cx="762828" cy="783502"/>
          </a:xfrm>
        </p:grpSpPr>
        <p:sp>
          <p:nvSpPr>
            <p:cNvPr id="18" name="Oval 17">
              <a:extLst>
                <a:ext uri="{FF2B5EF4-FFF2-40B4-BE49-F238E27FC236}">
                  <a16:creationId xmlns:a16="http://schemas.microsoft.com/office/drawing/2014/main" id="{D68E992C-EBFA-47FA-B31B-72BE32363041}"/>
                </a:ext>
              </a:extLst>
            </p:cNvPr>
            <p:cNvSpPr/>
            <p:nvPr/>
          </p:nvSpPr>
          <p:spPr>
            <a:xfrm>
              <a:off x="717019" y="1023358"/>
              <a:ext cx="762828" cy="783502"/>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Shape, arrow&#10;&#10;Description automatically generated">
              <a:extLst>
                <a:ext uri="{FF2B5EF4-FFF2-40B4-BE49-F238E27FC236}">
                  <a16:creationId xmlns:a16="http://schemas.microsoft.com/office/drawing/2014/main" id="{BE36621A-A6B3-4FF8-884D-A8D5802FCCF4}"/>
                </a:ext>
              </a:extLst>
            </p:cNvPr>
            <p:cNvPicPr>
              <a:picLocks noChangeAspect="1"/>
            </p:cNvPicPr>
            <p:nvPr/>
          </p:nvPicPr>
          <p:blipFill>
            <a:blip r:embed="rId5"/>
            <a:stretch>
              <a:fillRect/>
            </a:stretch>
          </p:blipFill>
          <p:spPr>
            <a:xfrm>
              <a:off x="834644" y="1091912"/>
              <a:ext cx="618961" cy="682714"/>
            </a:xfrm>
            <a:prstGeom prst="rect">
              <a:avLst/>
            </a:prstGeom>
          </p:spPr>
        </p:pic>
      </p:grpSp>
      <p:sp>
        <p:nvSpPr>
          <p:cNvPr id="20" name="Google Shape;532;gdedb7a5c26_0_83">
            <a:extLst>
              <a:ext uri="{FF2B5EF4-FFF2-40B4-BE49-F238E27FC236}">
                <a16:creationId xmlns:a16="http://schemas.microsoft.com/office/drawing/2014/main" id="{24EDA9F9-81F0-44DF-8B51-78681B6CBF46}"/>
              </a:ext>
            </a:extLst>
          </p:cNvPr>
          <p:cNvSpPr/>
          <p:nvPr/>
        </p:nvSpPr>
        <p:spPr>
          <a:xfrm>
            <a:off x="625814" y="2524351"/>
            <a:ext cx="5181300" cy="3867000"/>
          </a:xfrm>
          <a:prstGeom prst="roundRect">
            <a:avLst>
              <a:gd name="adj" fmla="val 2631"/>
            </a:avLst>
          </a:prstGeom>
          <a:noFill/>
          <a:ln w="12700" cap="flat" cmpd="sng">
            <a:solidFill>
              <a:srgbClr val="C413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 name="Google Shape;533;gdedb7a5c26_0_83">
            <a:extLst>
              <a:ext uri="{FF2B5EF4-FFF2-40B4-BE49-F238E27FC236}">
                <a16:creationId xmlns:a16="http://schemas.microsoft.com/office/drawing/2014/main" id="{67AF1C10-6D02-486B-95B6-428FDB16ED3C}"/>
              </a:ext>
            </a:extLst>
          </p:cNvPr>
          <p:cNvSpPr/>
          <p:nvPr/>
        </p:nvSpPr>
        <p:spPr>
          <a:xfrm>
            <a:off x="2587813" y="1863008"/>
            <a:ext cx="1266300" cy="1056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22" name="Google Shape;534;gdedb7a5c26_0_83" descr="Common Idea Icons - Download Free Vector Icons | Noun Project">
            <a:extLst>
              <a:ext uri="{FF2B5EF4-FFF2-40B4-BE49-F238E27FC236}">
                <a16:creationId xmlns:a16="http://schemas.microsoft.com/office/drawing/2014/main" id="{D7E4881C-5709-4955-AC83-C56E0DD7A946}"/>
              </a:ext>
            </a:extLst>
          </p:cNvPr>
          <p:cNvPicPr preferRelativeResize="0"/>
          <p:nvPr/>
        </p:nvPicPr>
        <p:blipFill rotWithShape="1">
          <a:blip r:embed="rId6">
            <a:alphaModFix/>
          </a:blip>
          <a:srcRect/>
          <a:stretch/>
        </p:blipFill>
        <p:spPr>
          <a:xfrm>
            <a:off x="1087542" y="3555061"/>
            <a:ext cx="585725" cy="585725"/>
          </a:xfrm>
          <a:prstGeom prst="rect">
            <a:avLst/>
          </a:prstGeom>
          <a:noFill/>
          <a:ln>
            <a:noFill/>
          </a:ln>
        </p:spPr>
      </p:pic>
      <p:sp>
        <p:nvSpPr>
          <p:cNvPr id="23" name="Google Shape;535;gdedb7a5c26_0_83">
            <a:extLst>
              <a:ext uri="{FF2B5EF4-FFF2-40B4-BE49-F238E27FC236}">
                <a16:creationId xmlns:a16="http://schemas.microsoft.com/office/drawing/2014/main" id="{3D9B9616-39D8-498D-806F-4E1DE97C4A7D}"/>
              </a:ext>
            </a:extLst>
          </p:cNvPr>
          <p:cNvSpPr/>
          <p:nvPr/>
        </p:nvSpPr>
        <p:spPr>
          <a:xfrm>
            <a:off x="987612" y="4686932"/>
            <a:ext cx="4675800" cy="12852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3F3F3F"/>
              </a:buClr>
              <a:buSzPts val="1600"/>
              <a:buFont typeface="Calibri"/>
              <a:buAutoNum type="arabicParenR"/>
            </a:pPr>
            <a:r>
              <a:rPr lang="en-US" sz="1600" b="1" dirty="0">
                <a:solidFill>
                  <a:srgbClr val="3F3F3F"/>
                </a:solidFill>
                <a:latin typeface="Calibri"/>
                <a:ea typeface="Calibri"/>
                <a:cs typeface="Calibri"/>
                <a:sym typeface="Calibri"/>
              </a:rPr>
              <a:t>Investigate why targeted customers lost interest</a:t>
            </a:r>
          </a:p>
          <a:p>
            <a:pPr marL="342900" marR="0" lvl="0" indent="-342900" algn="l" rtl="0">
              <a:spcBef>
                <a:spcPts val="0"/>
              </a:spcBef>
              <a:spcAft>
                <a:spcPts val="0"/>
              </a:spcAft>
              <a:buClr>
                <a:srgbClr val="3F3F3F"/>
              </a:buClr>
              <a:buSzPts val="1600"/>
              <a:buFont typeface="Calibri"/>
              <a:buAutoNum type="arabicParenR"/>
            </a:pPr>
            <a:r>
              <a:rPr lang="en-US" sz="1600" b="1" dirty="0">
                <a:solidFill>
                  <a:srgbClr val="3F3F3F"/>
                </a:solidFill>
                <a:latin typeface="Calibri"/>
                <a:cs typeface="Calibri"/>
                <a:sym typeface="Calibri"/>
              </a:rPr>
              <a:t>Change male customer in age 20-30 marketing strategy </a:t>
            </a:r>
          </a:p>
          <a:p>
            <a:pPr marR="0" lvl="0" algn="l" rtl="0">
              <a:spcBef>
                <a:spcPts val="0"/>
              </a:spcBef>
              <a:spcAft>
                <a:spcPts val="0"/>
              </a:spcAft>
              <a:buClr>
                <a:srgbClr val="3F3F3F"/>
              </a:buClr>
              <a:buSzPts val="1600"/>
            </a:pPr>
            <a:endParaRPr lang="en-US" sz="1600" b="1" dirty="0">
              <a:solidFill>
                <a:srgbClr val="3F3F3F"/>
              </a:solidFill>
              <a:latin typeface="Calibri"/>
              <a:cs typeface="Calibri"/>
              <a:sym typeface="Calibri"/>
            </a:endParaRPr>
          </a:p>
          <a:p>
            <a:pPr marL="342900" marR="0" lvl="0" indent="-342900" algn="l" rtl="0">
              <a:spcBef>
                <a:spcPts val="0"/>
              </a:spcBef>
              <a:spcAft>
                <a:spcPts val="0"/>
              </a:spcAft>
              <a:buClr>
                <a:srgbClr val="3F3F3F"/>
              </a:buClr>
              <a:buSzPts val="1600"/>
              <a:buFont typeface="Calibri"/>
              <a:buAutoNum type="arabicParenR"/>
            </a:pPr>
            <a:endParaRPr dirty="0"/>
          </a:p>
        </p:txBody>
      </p:sp>
      <p:cxnSp>
        <p:nvCxnSpPr>
          <p:cNvPr id="24" name="Google Shape;536;gdedb7a5c26_0_83">
            <a:extLst>
              <a:ext uri="{FF2B5EF4-FFF2-40B4-BE49-F238E27FC236}">
                <a16:creationId xmlns:a16="http://schemas.microsoft.com/office/drawing/2014/main" id="{7176052F-A0EF-4C95-8E8C-5BAC1CC4A62E}"/>
              </a:ext>
            </a:extLst>
          </p:cNvPr>
          <p:cNvCxnSpPr>
            <a:cxnSpLocks/>
          </p:cNvCxnSpPr>
          <p:nvPr/>
        </p:nvCxnSpPr>
        <p:spPr>
          <a:xfrm>
            <a:off x="987612" y="4453341"/>
            <a:ext cx="4457700" cy="0"/>
          </a:xfrm>
          <a:prstGeom prst="straightConnector1">
            <a:avLst/>
          </a:prstGeom>
          <a:noFill/>
          <a:ln w="9525" cap="flat" cmpd="sng">
            <a:solidFill>
              <a:srgbClr val="BFBFBF"/>
            </a:solidFill>
            <a:prstDash val="solid"/>
            <a:miter lim="800000"/>
            <a:headEnd type="none" w="sm" len="sm"/>
            <a:tailEnd type="none" w="sm" len="sm"/>
          </a:ln>
        </p:spPr>
      </p:cxnSp>
      <p:sp>
        <p:nvSpPr>
          <p:cNvPr id="26" name="Google Shape;538;gdedb7a5c26_0_83">
            <a:extLst>
              <a:ext uri="{FF2B5EF4-FFF2-40B4-BE49-F238E27FC236}">
                <a16:creationId xmlns:a16="http://schemas.microsoft.com/office/drawing/2014/main" id="{6CAD9023-EC21-471E-B7DF-530A9886DAC0}"/>
              </a:ext>
            </a:extLst>
          </p:cNvPr>
          <p:cNvSpPr txBox="1"/>
          <p:nvPr/>
        </p:nvSpPr>
        <p:spPr>
          <a:xfrm>
            <a:off x="2697520" y="2802723"/>
            <a:ext cx="13371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rgbClr val="C41300"/>
                </a:solidFill>
                <a:latin typeface="Calibri"/>
                <a:ea typeface="Calibri"/>
                <a:cs typeface="Calibri"/>
                <a:sym typeface="Calibri"/>
              </a:rPr>
              <a:t>Internal</a:t>
            </a:r>
            <a:endParaRPr sz="2000" b="1" dirty="0">
              <a:solidFill>
                <a:srgbClr val="C41300"/>
              </a:solidFill>
              <a:latin typeface="Calibri"/>
              <a:ea typeface="Calibri"/>
              <a:cs typeface="Calibri"/>
              <a:sym typeface="Calibri"/>
            </a:endParaRPr>
          </a:p>
        </p:txBody>
      </p:sp>
      <p:sp>
        <p:nvSpPr>
          <p:cNvPr id="27" name="Google Shape;539;gdedb7a5c26_0_83">
            <a:extLst>
              <a:ext uri="{FF2B5EF4-FFF2-40B4-BE49-F238E27FC236}">
                <a16:creationId xmlns:a16="http://schemas.microsoft.com/office/drawing/2014/main" id="{F65AB8D8-09A6-496E-8E6C-6D6A440B1B93}"/>
              </a:ext>
            </a:extLst>
          </p:cNvPr>
          <p:cNvSpPr/>
          <p:nvPr/>
        </p:nvSpPr>
        <p:spPr>
          <a:xfrm>
            <a:off x="1927740" y="3719617"/>
            <a:ext cx="3624900" cy="590534"/>
          </a:xfrm>
          <a:prstGeom prst="rect">
            <a:avLst/>
          </a:prstGeom>
          <a:noFill/>
          <a:ln>
            <a:noFill/>
          </a:ln>
        </p:spPr>
        <p:txBody>
          <a:bodyPr spcFirstLastPara="1" wrap="square" lIns="91425" tIns="45700" rIns="91425" bIns="45700" anchor="t" anchorCtr="0">
            <a:noAutofit/>
          </a:bodyPr>
          <a:lstStyle/>
          <a:p>
            <a:pPr marR="0" lvl="0" algn="l" rtl="0">
              <a:spcBef>
                <a:spcPts val="0"/>
              </a:spcBef>
              <a:spcAft>
                <a:spcPts val="0"/>
              </a:spcAft>
            </a:pPr>
            <a:r>
              <a:rPr lang="en-US" sz="1800" b="1" dirty="0">
                <a:solidFill>
                  <a:srgbClr val="3F3F3F"/>
                </a:solidFill>
                <a:latin typeface="Calibri"/>
                <a:ea typeface="Calibri"/>
                <a:cs typeface="Calibri"/>
                <a:sym typeface="Calibri"/>
              </a:rPr>
              <a:t>Customer Segmentation</a:t>
            </a:r>
            <a:endParaRPr sz="1800" b="1" dirty="0">
              <a:solidFill>
                <a:srgbClr val="3F3F3F"/>
              </a:solidFill>
              <a:latin typeface="Calibri"/>
              <a:ea typeface="Calibri"/>
              <a:cs typeface="Calibri"/>
              <a:sym typeface="Calibri"/>
            </a:endParaRPr>
          </a:p>
        </p:txBody>
      </p:sp>
      <p:cxnSp>
        <p:nvCxnSpPr>
          <p:cNvPr id="32" name="Google Shape;544;gdedb7a5c26_0_83">
            <a:extLst>
              <a:ext uri="{FF2B5EF4-FFF2-40B4-BE49-F238E27FC236}">
                <a16:creationId xmlns:a16="http://schemas.microsoft.com/office/drawing/2014/main" id="{A5A80692-3AA6-4182-9454-9090960B339E}"/>
              </a:ext>
            </a:extLst>
          </p:cNvPr>
          <p:cNvCxnSpPr>
            <a:cxnSpLocks/>
          </p:cNvCxnSpPr>
          <p:nvPr/>
        </p:nvCxnSpPr>
        <p:spPr>
          <a:xfrm>
            <a:off x="6104594" y="2074662"/>
            <a:ext cx="0" cy="4326660"/>
          </a:xfrm>
          <a:prstGeom prst="straightConnector1">
            <a:avLst/>
          </a:prstGeom>
          <a:noFill/>
          <a:ln w="9525" cap="flat" cmpd="sng">
            <a:solidFill>
              <a:srgbClr val="3A3838"/>
            </a:solidFill>
            <a:prstDash val="dash"/>
            <a:miter lim="800000"/>
            <a:headEnd type="none" w="sm" len="sm"/>
            <a:tailEnd type="none" w="sm" len="sm"/>
          </a:ln>
        </p:spPr>
      </p:cxnSp>
      <p:sp>
        <p:nvSpPr>
          <p:cNvPr id="49" name="Google Shape;532;gdedb7a5c26_0_83">
            <a:extLst>
              <a:ext uri="{FF2B5EF4-FFF2-40B4-BE49-F238E27FC236}">
                <a16:creationId xmlns:a16="http://schemas.microsoft.com/office/drawing/2014/main" id="{F68827DE-8F81-43E4-8A77-F3C479B3CE37}"/>
              </a:ext>
            </a:extLst>
          </p:cNvPr>
          <p:cNvSpPr/>
          <p:nvPr/>
        </p:nvSpPr>
        <p:spPr>
          <a:xfrm>
            <a:off x="6423153" y="2519841"/>
            <a:ext cx="5181300" cy="3867000"/>
          </a:xfrm>
          <a:prstGeom prst="roundRect">
            <a:avLst>
              <a:gd name="adj" fmla="val 2631"/>
            </a:avLst>
          </a:prstGeom>
          <a:noFill/>
          <a:ln w="12700" cap="flat" cmpd="sng">
            <a:solidFill>
              <a:srgbClr val="C413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0" name="Google Shape;533;gdedb7a5c26_0_83">
            <a:extLst>
              <a:ext uri="{FF2B5EF4-FFF2-40B4-BE49-F238E27FC236}">
                <a16:creationId xmlns:a16="http://schemas.microsoft.com/office/drawing/2014/main" id="{9673F528-5F33-4737-9449-2A73AC23F84C}"/>
              </a:ext>
            </a:extLst>
          </p:cNvPr>
          <p:cNvSpPr/>
          <p:nvPr/>
        </p:nvSpPr>
        <p:spPr>
          <a:xfrm>
            <a:off x="8385152" y="1858498"/>
            <a:ext cx="1266300" cy="1056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51" name="Google Shape;534;gdedb7a5c26_0_83" descr="Common Idea Icons - Download Free Vector Icons | Noun Project">
            <a:extLst>
              <a:ext uri="{FF2B5EF4-FFF2-40B4-BE49-F238E27FC236}">
                <a16:creationId xmlns:a16="http://schemas.microsoft.com/office/drawing/2014/main" id="{306A385A-F8C6-4BCF-9E48-617EE27342C3}"/>
              </a:ext>
            </a:extLst>
          </p:cNvPr>
          <p:cNvPicPr preferRelativeResize="0"/>
          <p:nvPr/>
        </p:nvPicPr>
        <p:blipFill rotWithShape="1">
          <a:blip r:embed="rId6">
            <a:alphaModFix/>
          </a:blip>
          <a:srcRect/>
          <a:stretch/>
        </p:blipFill>
        <p:spPr>
          <a:xfrm>
            <a:off x="7013551" y="3555061"/>
            <a:ext cx="585725" cy="585725"/>
          </a:xfrm>
          <a:prstGeom prst="rect">
            <a:avLst/>
          </a:prstGeom>
          <a:noFill/>
          <a:ln>
            <a:noFill/>
          </a:ln>
        </p:spPr>
      </p:pic>
      <p:sp>
        <p:nvSpPr>
          <p:cNvPr id="52" name="Google Shape;535;gdedb7a5c26_0_83">
            <a:extLst>
              <a:ext uri="{FF2B5EF4-FFF2-40B4-BE49-F238E27FC236}">
                <a16:creationId xmlns:a16="http://schemas.microsoft.com/office/drawing/2014/main" id="{8412AC11-ADD8-4FAB-942E-D48DC2536CCB}"/>
              </a:ext>
            </a:extLst>
          </p:cNvPr>
          <p:cNvSpPr/>
          <p:nvPr/>
        </p:nvSpPr>
        <p:spPr>
          <a:xfrm>
            <a:off x="6675900" y="4682594"/>
            <a:ext cx="4890285" cy="12852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3F3F3F"/>
              </a:buClr>
              <a:buSzPts val="1600"/>
              <a:buFont typeface="Calibri"/>
              <a:buAutoNum type="arabicParenR"/>
            </a:pPr>
            <a:r>
              <a:rPr lang="en-US" sz="1600" b="1" dirty="0">
                <a:solidFill>
                  <a:srgbClr val="3F3F3F"/>
                </a:solidFill>
                <a:latin typeface="Calibri"/>
                <a:ea typeface="Calibri"/>
                <a:cs typeface="Calibri"/>
                <a:sym typeface="Calibri"/>
              </a:rPr>
              <a:t>Monitor if competitors made any recent strategic moves </a:t>
            </a:r>
          </a:p>
          <a:p>
            <a:pPr marL="342900" marR="0" lvl="0" indent="-342900" algn="l" rtl="0">
              <a:spcBef>
                <a:spcPts val="0"/>
              </a:spcBef>
              <a:spcAft>
                <a:spcPts val="0"/>
              </a:spcAft>
              <a:buClr>
                <a:srgbClr val="3F3F3F"/>
              </a:buClr>
              <a:buSzPts val="1600"/>
              <a:buFont typeface="Calibri"/>
              <a:buAutoNum type="arabicParenR"/>
            </a:pPr>
            <a:r>
              <a:rPr lang="en-US" sz="1600" b="1" dirty="0">
                <a:solidFill>
                  <a:srgbClr val="3F3F3F"/>
                </a:solidFill>
                <a:latin typeface="Calibri"/>
                <a:ea typeface="Calibri"/>
                <a:cs typeface="Calibri"/>
                <a:sym typeface="Calibri"/>
              </a:rPr>
              <a:t>Check male sneakers market size and growth rate </a:t>
            </a:r>
          </a:p>
        </p:txBody>
      </p:sp>
      <p:cxnSp>
        <p:nvCxnSpPr>
          <p:cNvPr id="53" name="Google Shape;536;gdedb7a5c26_0_83">
            <a:extLst>
              <a:ext uri="{FF2B5EF4-FFF2-40B4-BE49-F238E27FC236}">
                <a16:creationId xmlns:a16="http://schemas.microsoft.com/office/drawing/2014/main" id="{4C2A57D0-7DD5-40D2-BF98-AC12F452FD81}"/>
              </a:ext>
            </a:extLst>
          </p:cNvPr>
          <p:cNvCxnSpPr>
            <a:cxnSpLocks/>
          </p:cNvCxnSpPr>
          <p:nvPr/>
        </p:nvCxnSpPr>
        <p:spPr>
          <a:xfrm>
            <a:off x="6784951" y="4448831"/>
            <a:ext cx="4654988" cy="4510"/>
          </a:xfrm>
          <a:prstGeom prst="straightConnector1">
            <a:avLst/>
          </a:prstGeom>
          <a:noFill/>
          <a:ln w="9525" cap="flat" cmpd="sng">
            <a:solidFill>
              <a:srgbClr val="BFBFBF"/>
            </a:solidFill>
            <a:prstDash val="solid"/>
            <a:miter lim="800000"/>
            <a:headEnd type="none" w="sm" len="sm"/>
            <a:tailEnd type="none" w="sm" len="sm"/>
          </a:ln>
        </p:spPr>
      </p:cxnSp>
      <p:sp>
        <p:nvSpPr>
          <p:cNvPr id="54" name="Google Shape;538;gdedb7a5c26_0_83">
            <a:extLst>
              <a:ext uri="{FF2B5EF4-FFF2-40B4-BE49-F238E27FC236}">
                <a16:creationId xmlns:a16="http://schemas.microsoft.com/office/drawing/2014/main" id="{3393B715-975D-4544-8FBF-34E185931A32}"/>
              </a:ext>
            </a:extLst>
          </p:cNvPr>
          <p:cNvSpPr txBox="1"/>
          <p:nvPr/>
        </p:nvSpPr>
        <p:spPr>
          <a:xfrm>
            <a:off x="8494859" y="2798213"/>
            <a:ext cx="13371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rgbClr val="C41300"/>
                </a:solidFill>
                <a:latin typeface="Calibri"/>
                <a:ea typeface="Calibri"/>
                <a:cs typeface="Calibri"/>
                <a:sym typeface="Calibri"/>
              </a:rPr>
              <a:t>External</a:t>
            </a:r>
            <a:endParaRPr sz="2000" b="1" dirty="0">
              <a:solidFill>
                <a:srgbClr val="C41300"/>
              </a:solidFill>
              <a:latin typeface="Calibri"/>
              <a:ea typeface="Calibri"/>
              <a:cs typeface="Calibri"/>
              <a:sym typeface="Calibri"/>
            </a:endParaRPr>
          </a:p>
        </p:txBody>
      </p:sp>
      <p:sp>
        <p:nvSpPr>
          <p:cNvPr id="55" name="Google Shape;539;gdedb7a5c26_0_83">
            <a:extLst>
              <a:ext uri="{FF2B5EF4-FFF2-40B4-BE49-F238E27FC236}">
                <a16:creationId xmlns:a16="http://schemas.microsoft.com/office/drawing/2014/main" id="{5682D0E3-0EB5-48C9-9A06-9715244C8A19}"/>
              </a:ext>
            </a:extLst>
          </p:cNvPr>
          <p:cNvSpPr/>
          <p:nvPr/>
        </p:nvSpPr>
        <p:spPr>
          <a:xfrm>
            <a:off x="7803121" y="3556541"/>
            <a:ext cx="3624900" cy="44779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dirty="0">
                <a:solidFill>
                  <a:srgbClr val="3F3F3F"/>
                </a:solidFill>
                <a:latin typeface="Calibri"/>
                <a:ea typeface="Calibri"/>
                <a:cs typeface="Calibri"/>
                <a:sym typeface="Calibri"/>
              </a:rPr>
              <a:t>Competitive Landscape</a:t>
            </a:r>
          </a:p>
          <a:p>
            <a:pPr marL="0" marR="0" lvl="0" indent="0" algn="l" rtl="0">
              <a:spcBef>
                <a:spcPts val="0"/>
              </a:spcBef>
              <a:spcAft>
                <a:spcPts val="0"/>
              </a:spcAft>
              <a:buNone/>
            </a:pPr>
            <a:r>
              <a:rPr lang="en-US" sz="1800" b="1" dirty="0">
                <a:solidFill>
                  <a:srgbClr val="3F3F3F"/>
                </a:solidFill>
                <a:latin typeface="Calibri"/>
                <a:ea typeface="Calibri"/>
                <a:cs typeface="Calibri"/>
                <a:sym typeface="Calibri"/>
              </a:rPr>
              <a:t>&amp; Market Size</a:t>
            </a:r>
            <a:endParaRPr sz="1800" b="1" dirty="0">
              <a:solidFill>
                <a:srgbClr val="3F3F3F"/>
              </a:solidFill>
              <a:latin typeface="Calibri"/>
              <a:ea typeface="Calibri"/>
              <a:cs typeface="Calibri"/>
              <a:sym typeface="Calibri"/>
            </a:endParaRPr>
          </a:p>
        </p:txBody>
      </p:sp>
      <p:pic>
        <p:nvPicPr>
          <p:cNvPr id="3" name="Graphic 2">
            <a:extLst>
              <a:ext uri="{FF2B5EF4-FFF2-40B4-BE49-F238E27FC236}">
                <a16:creationId xmlns:a16="http://schemas.microsoft.com/office/drawing/2014/main" id="{B1448F52-C8BB-4C08-8533-F4154AF29D7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687586" y="2074662"/>
            <a:ext cx="724720" cy="724720"/>
          </a:xfrm>
          <a:prstGeom prst="rect">
            <a:avLst/>
          </a:prstGeom>
        </p:spPr>
      </p:pic>
      <p:pic>
        <p:nvPicPr>
          <p:cNvPr id="5" name="Graphic 4">
            <a:extLst>
              <a:ext uri="{FF2B5EF4-FFF2-40B4-BE49-F238E27FC236}">
                <a16:creationId xmlns:a16="http://schemas.microsoft.com/office/drawing/2014/main" id="{11B4D5FD-80AF-4040-B37D-E0F359A2F04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814649" y="2060026"/>
            <a:ext cx="753145" cy="753145"/>
          </a:xfrm>
          <a:prstGeom prst="rect">
            <a:avLst/>
          </a:prstGeom>
        </p:spPr>
      </p:pic>
      <p:sp>
        <p:nvSpPr>
          <p:cNvPr id="28" name="TextBox 27">
            <a:extLst>
              <a:ext uri="{FF2B5EF4-FFF2-40B4-BE49-F238E27FC236}">
                <a16:creationId xmlns:a16="http://schemas.microsoft.com/office/drawing/2014/main" id="{DEC19879-B390-4B1B-AB21-44E2683649E1}"/>
              </a:ext>
            </a:extLst>
          </p:cNvPr>
          <p:cNvSpPr txBox="1"/>
          <p:nvPr/>
        </p:nvSpPr>
        <p:spPr>
          <a:xfrm>
            <a:off x="2348317" y="1443324"/>
            <a:ext cx="8107085" cy="461665"/>
          </a:xfrm>
          <a:prstGeom prst="rect">
            <a:avLst/>
          </a:prstGeom>
          <a:noFill/>
        </p:spPr>
        <p:txBody>
          <a:bodyPr wrap="square">
            <a:spAutoFit/>
          </a:bodyPr>
          <a:lstStyle/>
          <a:p>
            <a:pPr marL="0" lvl="0" indent="0" algn="l" rtl="0">
              <a:spcBef>
                <a:spcPts val="0"/>
              </a:spcBef>
              <a:spcAft>
                <a:spcPts val="0"/>
              </a:spcAft>
              <a:buNone/>
            </a:pPr>
            <a:r>
              <a:rPr lang="en-US" sz="2400" b="1" dirty="0">
                <a:solidFill>
                  <a:srgbClr val="3B3838"/>
                </a:solidFill>
                <a:latin typeface="Calibri"/>
                <a:ea typeface="Calibri"/>
                <a:cs typeface="Calibri"/>
                <a:sym typeface="Calibri"/>
              </a:rPr>
              <a:t>Focusing on </a:t>
            </a:r>
            <a:r>
              <a:rPr lang="en-US" sz="2400" b="1" dirty="0">
                <a:solidFill>
                  <a:srgbClr val="CC2233"/>
                </a:solidFill>
                <a:latin typeface="Calibri"/>
                <a:ea typeface="Calibri"/>
                <a:cs typeface="Calibri"/>
                <a:sym typeface="Calibri"/>
              </a:rPr>
              <a:t>Male</a:t>
            </a:r>
            <a:r>
              <a:rPr lang="en-US" sz="2400" b="1" dirty="0">
                <a:solidFill>
                  <a:srgbClr val="3B3838"/>
                </a:solidFill>
                <a:latin typeface="Calibri"/>
                <a:ea typeface="Calibri"/>
                <a:cs typeface="Calibri"/>
                <a:sym typeface="Calibri"/>
              </a:rPr>
              <a:t> customers in </a:t>
            </a:r>
            <a:r>
              <a:rPr lang="en-US" sz="2400" b="1" dirty="0">
                <a:solidFill>
                  <a:srgbClr val="CC2233"/>
                </a:solidFill>
                <a:latin typeface="Calibri"/>
                <a:ea typeface="Calibri"/>
                <a:cs typeface="Calibri"/>
                <a:sym typeface="Calibri"/>
              </a:rPr>
              <a:t>age 20-30 </a:t>
            </a:r>
            <a:r>
              <a:rPr lang="en-US" sz="2400" b="1" dirty="0">
                <a:solidFill>
                  <a:srgbClr val="3B3838"/>
                </a:solidFill>
                <a:latin typeface="Calibri"/>
                <a:ea typeface="Calibri"/>
                <a:cs typeface="Calibri"/>
                <a:sym typeface="Calibri"/>
              </a:rPr>
              <a:t>to increase sales! </a:t>
            </a:r>
            <a:endParaRPr lang="en-US" sz="2400" dirty="0"/>
          </a:p>
        </p:txBody>
      </p:sp>
    </p:spTree>
    <p:extLst>
      <p:ext uri="{BB962C8B-B14F-4D97-AF65-F5344CB8AC3E}">
        <p14:creationId xmlns:p14="http://schemas.microsoft.com/office/powerpoint/2010/main" val="1455781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gdedb7a5c26_0_202"/>
          <p:cNvSpPr/>
          <p:nvPr/>
        </p:nvSpPr>
        <p:spPr>
          <a:xfrm>
            <a:off x="0" y="-8756"/>
            <a:ext cx="12192000" cy="6858000"/>
          </a:xfrm>
          <a:prstGeom prst="rect">
            <a:avLst/>
          </a:prstGeom>
          <a:solidFill>
            <a:srgbClr val="F2F2F2"/>
          </a:solidFill>
          <a:ln>
            <a:noFill/>
          </a:ln>
        </p:spPr>
        <p:txBody>
          <a:bodyPr spcFirstLastPara="1" wrap="square" lIns="91425" tIns="45700" rIns="91425" bIns="45700" anchor="ctr" anchorCtr="0">
            <a:noAutofit/>
          </a:bodyPr>
          <a:lstStyle/>
          <a:p>
            <a:pPr marL="0" marR="0" lvl="0" indent="0" rtl="0">
              <a:spcBef>
                <a:spcPts val="0"/>
              </a:spcBef>
              <a:spcAft>
                <a:spcPts val="0"/>
              </a:spcAft>
              <a:buClr>
                <a:schemeClr val="lt1"/>
              </a:buClr>
              <a:buSzPts val="2000"/>
              <a:buFont typeface="Calibri"/>
              <a:buNone/>
            </a:pPr>
            <a:endParaRPr lang="en-US" sz="1800" b="1" dirty="0">
              <a:solidFill>
                <a:schemeClr val="lt1"/>
              </a:solidFill>
              <a:latin typeface="Calibri"/>
              <a:ea typeface="Calibri"/>
              <a:cs typeface="Calibri"/>
              <a:sym typeface="Calibri"/>
            </a:endParaRPr>
          </a:p>
        </p:txBody>
      </p:sp>
      <p:sp>
        <p:nvSpPr>
          <p:cNvPr id="628" name="Google Shape;628;gdedb7a5c26_0_202"/>
          <p:cNvSpPr/>
          <p:nvPr/>
        </p:nvSpPr>
        <p:spPr>
          <a:xfrm>
            <a:off x="3634556" y="-8756"/>
            <a:ext cx="5438324" cy="5232300"/>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i="0" u="none" strike="noStrike" cap="none">
              <a:solidFill>
                <a:srgbClr val="FFFFFF"/>
              </a:solidFill>
              <a:latin typeface="Calibri"/>
              <a:ea typeface="Calibri"/>
              <a:cs typeface="Calibri"/>
              <a:sym typeface="Calibri"/>
            </a:endParaRPr>
          </a:p>
        </p:txBody>
      </p:sp>
      <p:sp>
        <p:nvSpPr>
          <p:cNvPr id="629" name="Google Shape;629;gdedb7a5c26_0_202"/>
          <p:cNvSpPr/>
          <p:nvPr/>
        </p:nvSpPr>
        <p:spPr>
          <a:xfrm>
            <a:off x="2995050" y="1256088"/>
            <a:ext cx="6201900" cy="1351306"/>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rgbClr val="FFFFFF"/>
              </a:buClr>
              <a:buSzPts val="4800"/>
              <a:buFont typeface="Calibri"/>
              <a:buNone/>
            </a:pPr>
            <a:r>
              <a:rPr lang="en-US" sz="4800" b="1" i="1" u="none" strike="noStrike" cap="none" dirty="0">
                <a:solidFill>
                  <a:srgbClr val="FFFFFF"/>
                </a:solidFill>
                <a:latin typeface="Calibri"/>
                <a:ea typeface="Calibri"/>
                <a:cs typeface="Calibri"/>
                <a:sym typeface="Calibri"/>
              </a:rPr>
              <a:t>Thank You</a:t>
            </a:r>
            <a:endParaRPr sz="1400" i="0" u="none" strike="noStrike" cap="none" dirty="0">
              <a:solidFill>
                <a:srgbClr val="000000"/>
              </a:solidFill>
              <a:latin typeface="Calibri"/>
              <a:ea typeface="Calibri"/>
              <a:cs typeface="Calibri"/>
              <a:sym typeface="Calibri"/>
            </a:endParaRPr>
          </a:p>
        </p:txBody>
      </p:sp>
      <p:grpSp>
        <p:nvGrpSpPr>
          <p:cNvPr id="10" name="Group 9">
            <a:extLst>
              <a:ext uri="{FF2B5EF4-FFF2-40B4-BE49-F238E27FC236}">
                <a16:creationId xmlns:a16="http://schemas.microsoft.com/office/drawing/2014/main" id="{ACD6B0C9-4506-48BB-8317-B20EA69AB547}"/>
              </a:ext>
            </a:extLst>
          </p:cNvPr>
          <p:cNvGrpSpPr/>
          <p:nvPr/>
        </p:nvGrpSpPr>
        <p:grpSpPr>
          <a:xfrm>
            <a:off x="3763730" y="3585476"/>
            <a:ext cx="4664540" cy="1569620"/>
            <a:chOff x="3892905" y="3756061"/>
            <a:chExt cx="4664540" cy="1569620"/>
          </a:xfrm>
        </p:grpSpPr>
        <p:sp>
          <p:nvSpPr>
            <p:cNvPr id="5" name="Google Shape;96;p1">
              <a:extLst>
                <a:ext uri="{FF2B5EF4-FFF2-40B4-BE49-F238E27FC236}">
                  <a16:creationId xmlns:a16="http://schemas.microsoft.com/office/drawing/2014/main" id="{CA2591CB-FB9B-4018-8D13-01C5D515E283}"/>
                </a:ext>
              </a:extLst>
            </p:cNvPr>
            <p:cNvSpPr txBox="1"/>
            <p:nvPr/>
          </p:nvSpPr>
          <p:spPr>
            <a:xfrm>
              <a:off x="3892905" y="3756061"/>
              <a:ext cx="4664540" cy="1569620"/>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Clr>
                  <a:schemeClr val="lt1"/>
                </a:buClr>
                <a:buSzPts val="2000"/>
                <a:buFont typeface="Calibri"/>
                <a:buNone/>
              </a:pPr>
              <a:r>
                <a:rPr lang="en-US" sz="2000" b="1" dirty="0">
                  <a:solidFill>
                    <a:schemeClr val="lt1"/>
                  </a:solidFill>
                  <a:latin typeface="Calibri"/>
                  <a:ea typeface="Calibri"/>
                  <a:cs typeface="Calibri"/>
                  <a:sym typeface="Calibri"/>
                </a:rPr>
                <a:t>Data Analyst / Data Engineer Candidate</a:t>
              </a:r>
            </a:p>
            <a:p>
              <a:pPr marL="0" marR="0" lvl="0" indent="0" rtl="0">
                <a:spcBef>
                  <a:spcPts val="0"/>
                </a:spcBef>
                <a:spcAft>
                  <a:spcPts val="0"/>
                </a:spcAft>
                <a:buClr>
                  <a:schemeClr val="lt1"/>
                </a:buClr>
                <a:buSzPts val="2000"/>
                <a:buFont typeface="Calibri"/>
                <a:buNone/>
              </a:pPr>
              <a:endParaRPr lang="en-US" sz="2000" b="1" dirty="0">
                <a:solidFill>
                  <a:schemeClr val="lt1"/>
                </a:solidFill>
                <a:latin typeface="Calibri"/>
                <a:ea typeface="Calibri"/>
                <a:cs typeface="Calibri"/>
                <a:sym typeface="Calibri"/>
              </a:endParaRPr>
            </a:p>
            <a:p>
              <a:pPr marL="0" marR="0" lvl="0" indent="0" rtl="0">
                <a:spcBef>
                  <a:spcPts val="0"/>
                </a:spcBef>
                <a:spcAft>
                  <a:spcPts val="0"/>
                </a:spcAft>
                <a:buClr>
                  <a:schemeClr val="lt1"/>
                </a:buClr>
                <a:buSzPts val="2000"/>
                <a:buFont typeface="Calibri"/>
                <a:buNone/>
              </a:pPr>
              <a:r>
                <a:rPr lang="en-US" sz="2000" b="1" dirty="0" err="1">
                  <a:solidFill>
                    <a:schemeClr val="lt1"/>
                  </a:solidFill>
                  <a:latin typeface="Calibri"/>
                  <a:ea typeface="Calibri"/>
                  <a:cs typeface="Calibri"/>
                  <a:sym typeface="Calibri"/>
                </a:rPr>
                <a:t>EunJeong</a:t>
              </a:r>
              <a:r>
                <a:rPr lang="en-US" sz="2000" b="1" dirty="0">
                  <a:solidFill>
                    <a:schemeClr val="lt1"/>
                  </a:solidFill>
                  <a:latin typeface="Calibri"/>
                  <a:ea typeface="Calibri"/>
                  <a:cs typeface="Calibri"/>
                  <a:sym typeface="Calibri"/>
                </a:rPr>
                <a:t> Heo </a:t>
              </a:r>
            </a:p>
            <a:p>
              <a:pPr marL="0" marR="0" lvl="0" indent="0" rtl="0">
                <a:spcBef>
                  <a:spcPts val="0"/>
                </a:spcBef>
                <a:spcAft>
                  <a:spcPts val="0"/>
                </a:spcAft>
                <a:buClr>
                  <a:schemeClr val="lt1"/>
                </a:buClr>
                <a:buSzPts val="2000"/>
                <a:buFont typeface="Calibri"/>
                <a:buNone/>
              </a:pPr>
              <a:r>
                <a:rPr lang="en-US" sz="1800" b="1" dirty="0">
                  <a:solidFill>
                    <a:schemeClr val="lt1"/>
                  </a:solidFill>
                  <a:latin typeface="Calibri"/>
                  <a:ea typeface="Calibri"/>
                  <a:cs typeface="Calibri"/>
                  <a:sym typeface="Calibri"/>
                </a:rPr>
                <a:t>Email: eunjeong.heo95@gmail.com  </a:t>
              </a:r>
            </a:p>
            <a:p>
              <a:pPr marL="0" marR="0" lvl="0" indent="0" rtl="0">
                <a:spcBef>
                  <a:spcPts val="0"/>
                </a:spcBef>
                <a:spcAft>
                  <a:spcPts val="0"/>
                </a:spcAft>
                <a:buClr>
                  <a:schemeClr val="lt1"/>
                </a:buClr>
                <a:buSzPts val="2000"/>
                <a:buFont typeface="Calibri"/>
                <a:buNone/>
              </a:pPr>
              <a:r>
                <a:rPr lang="en-US" sz="1800" b="1" dirty="0">
                  <a:solidFill>
                    <a:schemeClr val="lt1"/>
                  </a:solidFill>
                  <a:latin typeface="Calibri"/>
                  <a:ea typeface="Calibri"/>
                  <a:cs typeface="Calibri"/>
                  <a:sym typeface="Calibri"/>
                </a:rPr>
                <a:t>Phone: (+1) 202 705 0133 </a:t>
              </a:r>
            </a:p>
          </p:txBody>
        </p:sp>
        <p:cxnSp>
          <p:nvCxnSpPr>
            <p:cNvPr id="6" name="Google Shape;97;p1">
              <a:extLst>
                <a:ext uri="{FF2B5EF4-FFF2-40B4-BE49-F238E27FC236}">
                  <a16:creationId xmlns:a16="http://schemas.microsoft.com/office/drawing/2014/main" id="{DA069396-FE41-4309-B8C2-FAFC3E2E0BAD}"/>
                </a:ext>
              </a:extLst>
            </p:cNvPr>
            <p:cNvCxnSpPr>
              <a:cxnSpLocks/>
            </p:cNvCxnSpPr>
            <p:nvPr/>
          </p:nvCxnSpPr>
          <p:spPr>
            <a:xfrm>
              <a:off x="3990218" y="4268872"/>
              <a:ext cx="4242107" cy="0"/>
            </a:xfrm>
            <a:prstGeom prst="straightConnector1">
              <a:avLst/>
            </a:prstGeom>
            <a:noFill/>
            <a:ln w="12700" cap="flat" cmpd="sng">
              <a:solidFill>
                <a:srgbClr val="AEABAB"/>
              </a:solidFill>
              <a:prstDash val="solid"/>
              <a:miter lim="800000"/>
              <a:headEnd type="none" w="sm" len="sm"/>
              <a:tailEnd type="none" w="sm" len="sm"/>
            </a:ln>
          </p:spPr>
        </p:cxnSp>
      </p:grpSp>
      <p:sp>
        <p:nvSpPr>
          <p:cNvPr id="9" name="TextBox 8">
            <a:extLst>
              <a:ext uri="{FF2B5EF4-FFF2-40B4-BE49-F238E27FC236}">
                <a16:creationId xmlns:a16="http://schemas.microsoft.com/office/drawing/2014/main" id="{6291F147-09EC-4814-9669-AA2EA457E1EA}"/>
              </a:ext>
            </a:extLst>
          </p:cNvPr>
          <p:cNvSpPr txBox="1"/>
          <p:nvPr/>
        </p:nvSpPr>
        <p:spPr>
          <a:xfrm>
            <a:off x="4644696" y="5367023"/>
            <a:ext cx="4552254" cy="369332"/>
          </a:xfrm>
          <a:prstGeom prst="rect">
            <a:avLst/>
          </a:prstGeom>
          <a:noFill/>
        </p:spPr>
        <p:txBody>
          <a:bodyPr wrap="square" rtlCol="0">
            <a:spAutoFit/>
          </a:bodyPr>
          <a:lstStyle/>
          <a:p>
            <a:pPr marL="0" marR="0" lvl="0" indent="0" rtl="0">
              <a:spcBef>
                <a:spcPts val="0"/>
              </a:spcBef>
              <a:spcAft>
                <a:spcPts val="0"/>
              </a:spcAft>
              <a:buClr>
                <a:schemeClr val="lt1"/>
              </a:buClr>
              <a:buSzPts val="2000"/>
              <a:buFont typeface="Calibri"/>
              <a:buNone/>
            </a:pPr>
            <a:r>
              <a:rPr lang="en-US" sz="1800" b="1" dirty="0">
                <a:solidFill>
                  <a:schemeClr val="lt1"/>
                </a:solidFill>
                <a:latin typeface="Calibri"/>
                <a:ea typeface="Calibri"/>
                <a:cs typeface="Calibri"/>
                <a:sym typeface="Calibri"/>
                <a:hlinkClick r:id="rId3"/>
              </a:rPr>
              <a:t>https://www.linkedin.com/in/eunjeongheo/</a:t>
            </a:r>
            <a:endParaRPr lang="en-US" sz="1800" b="1" dirty="0">
              <a:solidFill>
                <a:schemeClr val="lt1"/>
              </a:solidFill>
              <a:latin typeface="Calibri"/>
              <a:ea typeface="Calibri"/>
              <a:cs typeface="Calibri"/>
              <a:sym typeface="Calibri"/>
            </a:endParaRPr>
          </a:p>
        </p:txBody>
      </p:sp>
      <p:pic>
        <p:nvPicPr>
          <p:cNvPr id="12" name="Picture 11" descr="Text&#10;&#10;Description automatically generated">
            <a:extLst>
              <a:ext uri="{FF2B5EF4-FFF2-40B4-BE49-F238E27FC236}">
                <a16:creationId xmlns:a16="http://schemas.microsoft.com/office/drawing/2014/main" id="{6C7F6081-EA2E-4DD6-9B6B-DC31DCCC5321}"/>
              </a:ext>
            </a:extLst>
          </p:cNvPr>
          <p:cNvPicPr>
            <a:picLocks noChangeAspect="1"/>
          </p:cNvPicPr>
          <p:nvPr/>
        </p:nvPicPr>
        <p:blipFill>
          <a:blip r:embed="rId4"/>
          <a:stretch>
            <a:fillRect/>
          </a:stretch>
        </p:blipFill>
        <p:spPr>
          <a:xfrm>
            <a:off x="3955296" y="5969153"/>
            <a:ext cx="479396" cy="349748"/>
          </a:xfrm>
          <a:prstGeom prst="rect">
            <a:avLst/>
          </a:prstGeom>
        </p:spPr>
      </p:pic>
      <p:pic>
        <p:nvPicPr>
          <p:cNvPr id="14" name="Picture 13" descr="Shape&#10;&#10;Description automatically generated with medium confidence">
            <a:extLst>
              <a:ext uri="{FF2B5EF4-FFF2-40B4-BE49-F238E27FC236}">
                <a16:creationId xmlns:a16="http://schemas.microsoft.com/office/drawing/2014/main" id="{A21C5473-723F-44ED-8233-3D2122623760}"/>
              </a:ext>
            </a:extLst>
          </p:cNvPr>
          <p:cNvPicPr>
            <a:picLocks noChangeAspect="1"/>
          </p:cNvPicPr>
          <p:nvPr/>
        </p:nvPicPr>
        <p:blipFill>
          <a:blip r:embed="rId5"/>
          <a:stretch>
            <a:fillRect/>
          </a:stretch>
        </p:blipFill>
        <p:spPr>
          <a:xfrm>
            <a:off x="3850627" y="5443998"/>
            <a:ext cx="794069" cy="225335"/>
          </a:xfrm>
          <a:prstGeom prst="rect">
            <a:avLst/>
          </a:prstGeom>
        </p:spPr>
      </p:pic>
      <p:sp>
        <p:nvSpPr>
          <p:cNvPr id="18" name="TextBox 17">
            <a:extLst>
              <a:ext uri="{FF2B5EF4-FFF2-40B4-BE49-F238E27FC236}">
                <a16:creationId xmlns:a16="http://schemas.microsoft.com/office/drawing/2014/main" id="{3325306A-0247-4E47-A976-81E6E450D2A8}"/>
              </a:ext>
            </a:extLst>
          </p:cNvPr>
          <p:cNvSpPr txBox="1"/>
          <p:nvPr/>
        </p:nvSpPr>
        <p:spPr>
          <a:xfrm>
            <a:off x="4644696" y="6026015"/>
            <a:ext cx="4552254" cy="369332"/>
          </a:xfrm>
          <a:prstGeom prst="rect">
            <a:avLst/>
          </a:prstGeom>
          <a:noFill/>
        </p:spPr>
        <p:txBody>
          <a:bodyPr wrap="square" rtlCol="0">
            <a:spAutoFit/>
          </a:bodyPr>
          <a:lstStyle/>
          <a:p>
            <a:pPr marL="0" marR="0" lvl="0" indent="0" rtl="0">
              <a:spcBef>
                <a:spcPts val="0"/>
              </a:spcBef>
              <a:spcAft>
                <a:spcPts val="0"/>
              </a:spcAft>
              <a:buClr>
                <a:schemeClr val="lt1"/>
              </a:buClr>
              <a:buSzPts val="2000"/>
              <a:buFont typeface="Calibri"/>
              <a:buNone/>
            </a:pPr>
            <a:r>
              <a:rPr lang="en-US" sz="1800" b="1" dirty="0">
                <a:solidFill>
                  <a:schemeClr val="lt1"/>
                </a:solidFill>
                <a:latin typeface="Calibri"/>
                <a:ea typeface="Calibri"/>
                <a:cs typeface="Calibri"/>
                <a:sym typeface="Calibri"/>
                <a:hlinkClick r:id="rId6"/>
              </a:rPr>
              <a:t>https://github.com/hej6853</a:t>
            </a:r>
            <a:endParaRPr lang="en-US" sz="1800" b="1" dirty="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p:nvPr/>
        </p:nvSpPr>
        <p:spPr>
          <a:xfrm>
            <a:off x="571968" y="1443947"/>
            <a:ext cx="11170181" cy="4554746"/>
          </a:xfrm>
          <a:prstGeom prst="roundRect">
            <a:avLst>
              <a:gd name="adj" fmla="val 30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6" name="Google Shape;106;p2"/>
          <p:cNvSpPr txBox="1"/>
          <p:nvPr/>
        </p:nvSpPr>
        <p:spPr>
          <a:xfrm>
            <a:off x="449851" y="519825"/>
            <a:ext cx="30576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Table of Content</a:t>
            </a:r>
            <a:endParaRPr sz="2000" b="1">
              <a:solidFill>
                <a:schemeClr val="dk1"/>
              </a:solidFill>
              <a:latin typeface="Calibri"/>
              <a:ea typeface="Calibri"/>
              <a:cs typeface="Calibri"/>
              <a:sym typeface="Calibri"/>
            </a:endParaRPr>
          </a:p>
        </p:txBody>
      </p:sp>
      <p:grpSp>
        <p:nvGrpSpPr>
          <p:cNvPr id="7" name="Group 6">
            <a:extLst>
              <a:ext uri="{FF2B5EF4-FFF2-40B4-BE49-F238E27FC236}">
                <a16:creationId xmlns:a16="http://schemas.microsoft.com/office/drawing/2014/main" id="{180E7681-C3FE-4C15-88F5-084A7847F16D}"/>
              </a:ext>
            </a:extLst>
          </p:cNvPr>
          <p:cNvGrpSpPr/>
          <p:nvPr/>
        </p:nvGrpSpPr>
        <p:grpSpPr>
          <a:xfrm>
            <a:off x="294151" y="1110892"/>
            <a:ext cx="762828" cy="783502"/>
            <a:chOff x="717019" y="1023358"/>
            <a:chExt cx="762828" cy="783502"/>
          </a:xfrm>
        </p:grpSpPr>
        <p:sp>
          <p:nvSpPr>
            <p:cNvPr id="4" name="Oval 3">
              <a:extLst>
                <a:ext uri="{FF2B5EF4-FFF2-40B4-BE49-F238E27FC236}">
                  <a16:creationId xmlns:a16="http://schemas.microsoft.com/office/drawing/2014/main" id="{77E174A0-EE33-43D8-B25A-E571D80330F1}"/>
                </a:ext>
              </a:extLst>
            </p:cNvPr>
            <p:cNvSpPr/>
            <p:nvPr/>
          </p:nvSpPr>
          <p:spPr>
            <a:xfrm>
              <a:off x="717019" y="1023358"/>
              <a:ext cx="762828" cy="783502"/>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hape, arrow&#10;&#10;Description automatically generated">
              <a:extLst>
                <a:ext uri="{FF2B5EF4-FFF2-40B4-BE49-F238E27FC236}">
                  <a16:creationId xmlns:a16="http://schemas.microsoft.com/office/drawing/2014/main" id="{0DDE1CE1-6351-4A00-A7A0-E9D52F8043E5}"/>
                </a:ext>
              </a:extLst>
            </p:cNvPr>
            <p:cNvPicPr>
              <a:picLocks noChangeAspect="1"/>
            </p:cNvPicPr>
            <p:nvPr/>
          </p:nvPicPr>
          <p:blipFill>
            <a:blip r:embed="rId3"/>
            <a:stretch>
              <a:fillRect/>
            </a:stretch>
          </p:blipFill>
          <p:spPr>
            <a:xfrm>
              <a:off x="834644" y="1101744"/>
              <a:ext cx="618961" cy="682714"/>
            </a:xfrm>
            <a:prstGeom prst="rect">
              <a:avLst/>
            </a:prstGeom>
          </p:spPr>
        </p:pic>
      </p:grpSp>
      <p:grpSp>
        <p:nvGrpSpPr>
          <p:cNvPr id="2" name="Group 1">
            <a:extLst>
              <a:ext uri="{FF2B5EF4-FFF2-40B4-BE49-F238E27FC236}">
                <a16:creationId xmlns:a16="http://schemas.microsoft.com/office/drawing/2014/main" id="{359FDB0B-F2D5-45EF-9AED-61AD89958F8E}"/>
              </a:ext>
            </a:extLst>
          </p:cNvPr>
          <p:cNvGrpSpPr/>
          <p:nvPr/>
        </p:nvGrpSpPr>
        <p:grpSpPr>
          <a:xfrm>
            <a:off x="1257755" y="1735047"/>
            <a:ext cx="9854982" cy="3969522"/>
            <a:chOff x="1257755" y="1735047"/>
            <a:chExt cx="9854982" cy="3969522"/>
          </a:xfrm>
        </p:grpSpPr>
        <p:sp>
          <p:nvSpPr>
            <p:cNvPr id="107" name="Google Shape;107;p2"/>
            <p:cNvSpPr txBox="1"/>
            <p:nvPr/>
          </p:nvSpPr>
          <p:spPr>
            <a:xfrm>
              <a:off x="1257755" y="1735047"/>
              <a:ext cx="67839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333333"/>
                  </a:solidFill>
                  <a:latin typeface="Calibri"/>
                  <a:ea typeface="Calibri"/>
                  <a:cs typeface="Calibri"/>
                  <a:sym typeface="Calibri"/>
                </a:rPr>
                <a:t>01</a:t>
              </a:r>
              <a:endParaRPr sz="3200" b="1" dirty="0">
                <a:solidFill>
                  <a:srgbClr val="333333"/>
                </a:solidFill>
                <a:latin typeface="Calibri"/>
                <a:ea typeface="Calibri"/>
                <a:cs typeface="Calibri"/>
                <a:sym typeface="Calibri"/>
              </a:endParaRPr>
            </a:p>
          </p:txBody>
        </p:sp>
        <p:sp>
          <p:nvSpPr>
            <p:cNvPr id="108" name="Google Shape;108;p2"/>
            <p:cNvSpPr txBox="1"/>
            <p:nvPr/>
          </p:nvSpPr>
          <p:spPr>
            <a:xfrm>
              <a:off x="2337698" y="1827380"/>
              <a:ext cx="4081118"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rgbClr val="CC2233"/>
                  </a:solidFill>
                  <a:latin typeface="Calibri"/>
                  <a:ea typeface="Calibri"/>
                  <a:cs typeface="Calibri"/>
                  <a:sym typeface="Calibri"/>
                </a:rPr>
                <a:t>Introduction</a:t>
              </a:r>
              <a:r>
                <a:rPr lang="en-US" sz="2000" b="1" dirty="0">
                  <a:solidFill>
                    <a:srgbClr val="3F3F3F"/>
                  </a:solidFill>
                  <a:latin typeface="Calibri"/>
                  <a:ea typeface="Calibri"/>
                  <a:cs typeface="Calibri"/>
                  <a:sym typeface="Calibri"/>
                </a:rPr>
                <a:t>: ‘Nike By You’ Strategy</a:t>
              </a:r>
              <a:endParaRPr sz="2000" b="1" dirty="0">
                <a:solidFill>
                  <a:srgbClr val="3F3F3F"/>
                </a:solidFill>
                <a:latin typeface="Calibri"/>
                <a:ea typeface="Calibri"/>
                <a:cs typeface="Calibri"/>
                <a:sym typeface="Calibri"/>
              </a:endParaRPr>
            </a:p>
          </p:txBody>
        </p:sp>
        <p:sp>
          <p:nvSpPr>
            <p:cNvPr id="110" name="Google Shape;110;p2"/>
            <p:cNvSpPr txBox="1"/>
            <p:nvPr/>
          </p:nvSpPr>
          <p:spPr>
            <a:xfrm>
              <a:off x="2337698" y="3180550"/>
              <a:ext cx="8592157" cy="400069"/>
            </a:xfrm>
            <a:prstGeom prst="rect">
              <a:avLst/>
            </a:prstGeom>
            <a:noFill/>
            <a:ln>
              <a:noFill/>
            </a:ln>
          </p:spPr>
          <p:txBody>
            <a:bodyPr spcFirstLastPara="1" wrap="square" lIns="91425" tIns="45700" rIns="91425" bIns="45700" anchor="t" anchorCtr="0">
              <a:spAutoFit/>
            </a:bodyPr>
            <a:lstStyle/>
            <a:p>
              <a:r>
                <a:rPr lang="en-US" sz="2000" b="1" dirty="0">
                  <a:solidFill>
                    <a:srgbClr val="C00000"/>
                  </a:solidFill>
                  <a:latin typeface="Calibri"/>
                  <a:ea typeface="Calibri"/>
                  <a:cs typeface="Calibri"/>
                  <a:sym typeface="Calibri"/>
                </a:rPr>
                <a:t>Dataset Exploration</a:t>
              </a:r>
              <a:r>
                <a:rPr lang="en-US" sz="2000" b="1" dirty="0">
                  <a:solidFill>
                    <a:srgbClr val="3F3F3F"/>
                  </a:solidFill>
                  <a:latin typeface="Calibri"/>
                  <a:ea typeface="Calibri"/>
                  <a:cs typeface="Calibri"/>
                  <a:sym typeface="Calibri"/>
                </a:rPr>
                <a:t>: Product, </a:t>
              </a:r>
              <a:r>
                <a:rPr lang="en-US" sz="2000" b="1" dirty="0" err="1">
                  <a:solidFill>
                    <a:srgbClr val="3F3F3F"/>
                  </a:solidFill>
                  <a:latin typeface="Calibri"/>
                  <a:ea typeface="Calibri"/>
                  <a:cs typeface="Calibri"/>
                  <a:sym typeface="Calibri"/>
                </a:rPr>
                <a:t>Orderline</a:t>
              </a:r>
              <a:r>
                <a:rPr lang="en-US" sz="2000" b="1" dirty="0">
                  <a:solidFill>
                    <a:srgbClr val="3F3F3F"/>
                  </a:solidFill>
                  <a:latin typeface="Calibri"/>
                  <a:ea typeface="Calibri"/>
                  <a:cs typeface="Calibri"/>
                  <a:sym typeface="Calibri"/>
                </a:rPr>
                <a:t>, Order, Customer</a:t>
              </a:r>
              <a:endParaRPr sz="2000" b="1" dirty="0">
                <a:solidFill>
                  <a:srgbClr val="3F3F3F"/>
                </a:solidFill>
                <a:latin typeface="Calibri"/>
                <a:ea typeface="Calibri"/>
                <a:cs typeface="Calibri"/>
                <a:sym typeface="Calibri"/>
              </a:endParaRPr>
            </a:p>
          </p:txBody>
        </p:sp>
        <p:sp>
          <p:nvSpPr>
            <p:cNvPr id="112" name="Google Shape;112;p2"/>
            <p:cNvSpPr txBox="1"/>
            <p:nvPr/>
          </p:nvSpPr>
          <p:spPr>
            <a:xfrm>
              <a:off x="2337698" y="5210305"/>
              <a:ext cx="6459164" cy="400069"/>
            </a:xfrm>
            <a:prstGeom prst="rect">
              <a:avLst/>
            </a:prstGeom>
            <a:noFill/>
            <a:ln>
              <a:noFill/>
            </a:ln>
          </p:spPr>
          <p:txBody>
            <a:bodyPr spcFirstLastPara="1" wrap="square" lIns="91425" tIns="45700" rIns="91425" bIns="45700" anchor="t" anchorCtr="0">
              <a:spAutoFit/>
            </a:bodyPr>
            <a:lstStyle/>
            <a:p>
              <a:r>
                <a:rPr lang="en-US" sz="2000" b="1" dirty="0">
                  <a:solidFill>
                    <a:srgbClr val="C00000"/>
                  </a:solidFill>
                  <a:latin typeface="Calibri"/>
                  <a:ea typeface="Calibri"/>
                  <a:cs typeface="Calibri"/>
                  <a:sym typeface="Calibri"/>
                </a:rPr>
                <a:t>Business Implications</a:t>
              </a:r>
              <a:r>
                <a:rPr lang="en-US" sz="2000" b="1" dirty="0">
                  <a:solidFill>
                    <a:srgbClr val="3F3F3F"/>
                  </a:solidFill>
                  <a:latin typeface="Calibri"/>
                  <a:ea typeface="Calibri"/>
                  <a:cs typeface="Calibri"/>
                  <a:sym typeface="Calibri"/>
                </a:rPr>
                <a:t>: </a:t>
              </a:r>
              <a:r>
                <a:rPr lang="en-US" sz="2000" b="1" dirty="0">
                  <a:solidFill>
                    <a:srgbClr val="3B3838"/>
                  </a:solidFill>
                  <a:latin typeface="Calibri"/>
                  <a:ea typeface="Calibri"/>
                  <a:cs typeface="Calibri"/>
                  <a:sym typeface="Calibri"/>
                </a:rPr>
                <a:t>How to improve </a:t>
              </a:r>
              <a:r>
                <a:rPr lang="en-US" sz="2000" b="1" dirty="0" err="1">
                  <a:solidFill>
                    <a:srgbClr val="3B3838"/>
                  </a:solidFill>
                  <a:latin typeface="Calibri"/>
                  <a:ea typeface="Calibri"/>
                  <a:cs typeface="Calibri"/>
                  <a:sym typeface="Calibri"/>
                </a:rPr>
                <a:t>NIKEiD</a:t>
              </a:r>
              <a:r>
                <a:rPr lang="en-US" sz="2000" b="1" dirty="0">
                  <a:solidFill>
                    <a:srgbClr val="3B3838"/>
                  </a:solidFill>
                  <a:latin typeface="Calibri"/>
                  <a:ea typeface="Calibri"/>
                  <a:cs typeface="Calibri"/>
                  <a:sym typeface="Calibri"/>
                </a:rPr>
                <a:t> business?</a:t>
              </a:r>
              <a:endParaRPr lang="en-US" sz="2000" b="1" dirty="0">
                <a:solidFill>
                  <a:srgbClr val="3F3F3F"/>
                </a:solidFill>
                <a:latin typeface="Calibri"/>
                <a:ea typeface="Calibri"/>
                <a:cs typeface="Calibri"/>
                <a:sym typeface="Calibri"/>
              </a:endParaRPr>
            </a:p>
          </p:txBody>
        </p:sp>
        <p:sp>
          <p:nvSpPr>
            <p:cNvPr id="113" name="Google Shape;113;p2"/>
            <p:cNvSpPr txBox="1"/>
            <p:nvPr/>
          </p:nvSpPr>
          <p:spPr>
            <a:xfrm>
              <a:off x="1257755" y="2411996"/>
              <a:ext cx="67839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333333"/>
                  </a:solidFill>
                  <a:latin typeface="Calibri"/>
                  <a:ea typeface="Calibri"/>
                  <a:cs typeface="Calibri"/>
                  <a:sym typeface="Calibri"/>
                </a:rPr>
                <a:t>02</a:t>
              </a:r>
              <a:endParaRPr sz="3200" b="1" dirty="0">
                <a:solidFill>
                  <a:srgbClr val="333333"/>
                </a:solidFill>
                <a:latin typeface="Calibri"/>
                <a:ea typeface="Calibri"/>
                <a:cs typeface="Calibri"/>
                <a:sym typeface="Calibri"/>
              </a:endParaRPr>
            </a:p>
          </p:txBody>
        </p:sp>
        <p:sp>
          <p:nvSpPr>
            <p:cNvPr id="114" name="Google Shape;114;p2"/>
            <p:cNvSpPr txBox="1"/>
            <p:nvPr/>
          </p:nvSpPr>
          <p:spPr>
            <a:xfrm>
              <a:off x="1257755" y="3088945"/>
              <a:ext cx="67839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333333"/>
                  </a:solidFill>
                  <a:latin typeface="Calibri"/>
                  <a:ea typeface="Calibri"/>
                  <a:cs typeface="Calibri"/>
                  <a:sym typeface="Calibri"/>
                </a:rPr>
                <a:t>03</a:t>
              </a:r>
              <a:endParaRPr sz="3200" b="1" dirty="0">
                <a:solidFill>
                  <a:srgbClr val="333333"/>
                </a:solidFill>
                <a:latin typeface="Calibri"/>
                <a:ea typeface="Calibri"/>
                <a:cs typeface="Calibri"/>
                <a:sym typeface="Calibri"/>
              </a:endParaRPr>
            </a:p>
          </p:txBody>
        </p:sp>
        <p:sp>
          <p:nvSpPr>
            <p:cNvPr id="115" name="Google Shape;115;p2"/>
            <p:cNvSpPr txBox="1"/>
            <p:nvPr/>
          </p:nvSpPr>
          <p:spPr>
            <a:xfrm>
              <a:off x="1257755" y="3765894"/>
              <a:ext cx="67839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333333"/>
                  </a:solidFill>
                  <a:latin typeface="Calibri"/>
                  <a:ea typeface="Calibri"/>
                  <a:cs typeface="Calibri"/>
                  <a:sym typeface="Calibri"/>
                </a:rPr>
                <a:t>04</a:t>
              </a:r>
              <a:endParaRPr sz="3200" b="1" dirty="0">
                <a:solidFill>
                  <a:srgbClr val="333333"/>
                </a:solidFill>
                <a:latin typeface="Calibri"/>
                <a:ea typeface="Calibri"/>
                <a:cs typeface="Calibri"/>
                <a:sym typeface="Calibri"/>
              </a:endParaRPr>
            </a:p>
          </p:txBody>
        </p:sp>
        <p:sp>
          <p:nvSpPr>
            <p:cNvPr id="116" name="Google Shape;116;p2"/>
            <p:cNvSpPr txBox="1"/>
            <p:nvPr/>
          </p:nvSpPr>
          <p:spPr>
            <a:xfrm>
              <a:off x="1257755" y="4442843"/>
              <a:ext cx="67839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333333"/>
                  </a:solidFill>
                  <a:latin typeface="Calibri"/>
                  <a:ea typeface="Calibri"/>
                  <a:cs typeface="Calibri"/>
                  <a:sym typeface="Calibri"/>
                </a:rPr>
                <a:t>05</a:t>
              </a:r>
              <a:endParaRPr sz="3200" b="1" dirty="0">
                <a:solidFill>
                  <a:srgbClr val="333333"/>
                </a:solidFill>
                <a:latin typeface="Calibri"/>
                <a:ea typeface="Calibri"/>
                <a:cs typeface="Calibri"/>
                <a:sym typeface="Calibri"/>
              </a:endParaRPr>
            </a:p>
          </p:txBody>
        </p:sp>
        <p:cxnSp>
          <p:nvCxnSpPr>
            <p:cNvPr id="117" name="Google Shape;117;p2"/>
            <p:cNvCxnSpPr/>
            <p:nvPr/>
          </p:nvCxnSpPr>
          <p:spPr>
            <a:xfrm>
              <a:off x="2211972" y="1894394"/>
              <a:ext cx="0" cy="3810175"/>
            </a:xfrm>
            <a:prstGeom prst="straightConnector1">
              <a:avLst/>
            </a:prstGeom>
            <a:noFill/>
            <a:ln w="9525" cap="flat" cmpd="sng">
              <a:solidFill>
                <a:srgbClr val="757070"/>
              </a:solidFill>
              <a:prstDash val="solid"/>
              <a:miter lim="800000"/>
              <a:headEnd type="none" w="sm" len="sm"/>
              <a:tailEnd type="none" w="sm" len="sm"/>
            </a:ln>
          </p:spPr>
        </p:cxnSp>
        <p:sp>
          <p:nvSpPr>
            <p:cNvPr id="133" name="Google Shape;133;p2"/>
            <p:cNvSpPr txBox="1"/>
            <p:nvPr/>
          </p:nvSpPr>
          <p:spPr>
            <a:xfrm>
              <a:off x="1257755" y="5119794"/>
              <a:ext cx="67839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333333"/>
                  </a:solidFill>
                  <a:latin typeface="Calibri"/>
                  <a:ea typeface="Calibri"/>
                  <a:cs typeface="Calibri"/>
                  <a:sym typeface="Calibri"/>
                </a:rPr>
                <a:t>06</a:t>
              </a:r>
              <a:endParaRPr sz="3200" b="1" dirty="0">
                <a:solidFill>
                  <a:srgbClr val="333333"/>
                </a:solidFill>
                <a:latin typeface="Calibri"/>
                <a:ea typeface="Calibri"/>
                <a:cs typeface="Calibri"/>
                <a:sym typeface="Calibri"/>
              </a:endParaRPr>
            </a:p>
          </p:txBody>
        </p:sp>
        <p:sp>
          <p:nvSpPr>
            <p:cNvPr id="134" name="Google Shape;134;p2"/>
            <p:cNvSpPr txBox="1"/>
            <p:nvPr/>
          </p:nvSpPr>
          <p:spPr>
            <a:xfrm>
              <a:off x="2337699" y="2503965"/>
              <a:ext cx="8482702" cy="400069"/>
            </a:xfrm>
            <a:prstGeom prst="rect">
              <a:avLst/>
            </a:prstGeom>
            <a:noFill/>
            <a:ln>
              <a:noFill/>
            </a:ln>
          </p:spPr>
          <p:txBody>
            <a:bodyPr spcFirstLastPara="1" wrap="square" lIns="91425" tIns="45700" rIns="91425" bIns="45700" anchor="t" anchorCtr="0">
              <a:spAutoFit/>
            </a:bodyPr>
            <a:lstStyle/>
            <a:p>
              <a:r>
                <a:rPr lang="en-US" sz="2000" b="1" dirty="0">
                  <a:solidFill>
                    <a:srgbClr val="C00000"/>
                  </a:solidFill>
                  <a:latin typeface="Calibri"/>
                  <a:ea typeface="Calibri"/>
                  <a:cs typeface="Calibri"/>
                  <a:sym typeface="Calibri"/>
                </a:rPr>
                <a:t>Business Problem</a:t>
              </a:r>
              <a:r>
                <a:rPr lang="en-US" sz="2000" b="1" dirty="0">
                  <a:solidFill>
                    <a:srgbClr val="3F3F3F"/>
                  </a:solidFill>
                  <a:latin typeface="Calibri"/>
                  <a:ea typeface="Calibri"/>
                  <a:cs typeface="Calibri"/>
                  <a:sym typeface="Calibri"/>
                </a:rPr>
                <a:t>: </a:t>
              </a:r>
              <a:r>
                <a:rPr lang="en-US" sz="2000" b="1" dirty="0">
                  <a:solidFill>
                    <a:srgbClr val="333333"/>
                  </a:solidFill>
                  <a:latin typeface="Calibri"/>
                  <a:ea typeface="Calibri"/>
                  <a:cs typeface="Calibri"/>
                  <a:sym typeface="Calibri"/>
                </a:rPr>
                <a:t>How to diagnose the recent two months sales divergence?</a:t>
              </a:r>
              <a:endParaRPr sz="2000" b="1" dirty="0">
                <a:solidFill>
                  <a:srgbClr val="3F3F3F"/>
                </a:solidFill>
                <a:latin typeface="Calibri"/>
                <a:ea typeface="Calibri"/>
                <a:cs typeface="Calibri"/>
                <a:sym typeface="Calibri"/>
              </a:endParaRPr>
            </a:p>
          </p:txBody>
        </p:sp>
        <p:sp>
          <p:nvSpPr>
            <p:cNvPr id="20" name="Google Shape;110;p2">
              <a:extLst>
                <a:ext uri="{FF2B5EF4-FFF2-40B4-BE49-F238E27FC236}">
                  <a16:creationId xmlns:a16="http://schemas.microsoft.com/office/drawing/2014/main" id="{F4AA3E2B-5389-462C-886B-0585BCC3F34C}"/>
                </a:ext>
              </a:extLst>
            </p:cNvPr>
            <p:cNvSpPr txBox="1"/>
            <p:nvPr/>
          </p:nvSpPr>
          <p:spPr>
            <a:xfrm>
              <a:off x="2337698" y="3857135"/>
              <a:ext cx="7443571" cy="400069"/>
            </a:xfrm>
            <a:prstGeom prst="rect">
              <a:avLst/>
            </a:prstGeom>
            <a:noFill/>
            <a:ln>
              <a:noFill/>
            </a:ln>
          </p:spPr>
          <p:txBody>
            <a:bodyPr spcFirstLastPara="1" wrap="square" lIns="91425" tIns="45700" rIns="91425" bIns="45700" anchor="t" anchorCtr="0">
              <a:spAutoFit/>
            </a:bodyPr>
            <a:lstStyle/>
            <a:p>
              <a:r>
                <a:rPr lang="en-US" sz="2000" b="1" dirty="0">
                  <a:solidFill>
                    <a:srgbClr val="C00000"/>
                  </a:solidFill>
                  <a:latin typeface="Calibri"/>
                  <a:ea typeface="Calibri"/>
                  <a:cs typeface="Calibri"/>
                  <a:sym typeface="Calibri"/>
                </a:rPr>
                <a:t>Data Pre-processing</a:t>
              </a:r>
              <a:r>
                <a:rPr lang="en-US" sz="2000" b="1" dirty="0">
                  <a:solidFill>
                    <a:srgbClr val="333333"/>
                  </a:solidFill>
                  <a:latin typeface="Calibri"/>
                  <a:ea typeface="Calibri"/>
                  <a:cs typeface="Calibri"/>
                  <a:sym typeface="Calibri"/>
                </a:rPr>
                <a:t>: </a:t>
              </a:r>
              <a:r>
                <a:rPr lang="en-US" sz="2000" b="1" dirty="0">
                  <a:solidFill>
                    <a:srgbClr val="3B3838"/>
                  </a:solidFill>
                  <a:latin typeface="Calibri"/>
                  <a:ea typeface="Calibri"/>
                  <a:cs typeface="Calibri"/>
                  <a:sym typeface="Calibri"/>
                </a:rPr>
                <a:t>Data Merging, Cleansing and Sampling</a:t>
              </a:r>
              <a:endParaRPr sz="2000" b="1" dirty="0">
                <a:solidFill>
                  <a:srgbClr val="333333"/>
                </a:solidFill>
                <a:latin typeface="Calibri"/>
                <a:ea typeface="Calibri"/>
                <a:cs typeface="Calibri"/>
                <a:sym typeface="Calibri"/>
              </a:endParaRPr>
            </a:p>
          </p:txBody>
        </p:sp>
        <p:sp>
          <p:nvSpPr>
            <p:cNvPr id="21" name="Google Shape;110;p2">
              <a:extLst>
                <a:ext uri="{FF2B5EF4-FFF2-40B4-BE49-F238E27FC236}">
                  <a16:creationId xmlns:a16="http://schemas.microsoft.com/office/drawing/2014/main" id="{AB92FEE6-F5A2-4408-BA53-D332A44313A7}"/>
                </a:ext>
              </a:extLst>
            </p:cNvPr>
            <p:cNvSpPr txBox="1"/>
            <p:nvPr/>
          </p:nvSpPr>
          <p:spPr>
            <a:xfrm>
              <a:off x="2337698" y="4533720"/>
              <a:ext cx="8775039" cy="400069"/>
            </a:xfrm>
            <a:prstGeom prst="rect">
              <a:avLst/>
            </a:prstGeom>
            <a:noFill/>
            <a:ln>
              <a:noFill/>
            </a:ln>
          </p:spPr>
          <p:txBody>
            <a:bodyPr spcFirstLastPara="1" wrap="square" lIns="91425" tIns="45700" rIns="91425" bIns="45700" anchor="t" anchorCtr="0">
              <a:spAutoFit/>
            </a:bodyPr>
            <a:lstStyle/>
            <a:p>
              <a:r>
                <a:rPr lang="en-US" sz="2000" b="1" dirty="0">
                  <a:solidFill>
                    <a:srgbClr val="C00000"/>
                  </a:solidFill>
                  <a:latin typeface="Calibri"/>
                  <a:ea typeface="Calibri"/>
                  <a:cs typeface="Calibri"/>
                  <a:sym typeface="Calibri"/>
                </a:rPr>
                <a:t>Hypotheses and Validation</a:t>
              </a:r>
              <a:r>
                <a:rPr lang="en-US" sz="2000" b="1" dirty="0">
                  <a:solidFill>
                    <a:srgbClr val="3F3F3F"/>
                  </a:solidFill>
                  <a:latin typeface="Calibri"/>
                  <a:ea typeface="Calibri"/>
                  <a:cs typeface="Calibri"/>
                  <a:sym typeface="Calibri"/>
                </a:rPr>
                <a:t>: </a:t>
              </a:r>
              <a:r>
                <a:rPr lang="en-US" sz="2000" b="1" i="0" dirty="0">
                  <a:solidFill>
                    <a:srgbClr val="333333"/>
                  </a:solidFill>
                  <a:effectLst/>
                  <a:latin typeface="Calibri" panose="020F0502020204030204" pitchFamily="34" charset="0"/>
                  <a:cs typeface="Calibri" panose="020F0502020204030204" pitchFamily="34" charset="0"/>
                </a:rPr>
                <a:t>The significant sales drop in products A, B and C </a:t>
              </a:r>
              <a:endParaRPr sz="2000" b="1" dirty="0">
                <a:solidFill>
                  <a:srgbClr val="3F3F3F"/>
                </a:solidFill>
                <a:latin typeface="Calibri"/>
                <a:ea typeface="Calibri"/>
                <a:cs typeface="Calibri"/>
                <a:sym typeface="Calibri"/>
              </a:endParaRPr>
            </a:p>
          </p:txBody>
        </p:sp>
      </p:grpSp>
    </p:spTree>
    <p:extLst>
      <p:ext uri="{BB962C8B-B14F-4D97-AF65-F5344CB8AC3E}">
        <p14:creationId xmlns:p14="http://schemas.microsoft.com/office/powerpoint/2010/main" val="292607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gdedb7a5c26_0_0"/>
          <p:cNvPicPr preferRelativeResize="0"/>
          <p:nvPr/>
        </p:nvPicPr>
        <p:blipFill rotWithShape="1">
          <a:blip r:embed="rId3">
            <a:alphaModFix/>
          </a:blip>
          <a:srcRect/>
          <a:stretch/>
        </p:blipFill>
        <p:spPr>
          <a:xfrm>
            <a:off x="8962" y="0"/>
            <a:ext cx="12192001" cy="6858000"/>
          </a:xfrm>
          <a:prstGeom prst="rect">
            <a:avLst/>
          </a:prstGeom>
          <a:noFill/>
          <a:ln>
            <a:noFill/>
          </a:ln>
        </p:spPr>
      </p:pic>
      <p:sp>
        <p:nvSpPr>
          <p:cNvPr id="144" name="Google Shape;144;gdedb7a5c26_0_0"/>
          <p:cNvSpPr/>
          <p:nvPr/>
        </p:nvSpPr>
        <p:spPr>
          <a:xfrm>
            <a:off x="265814" y="382572"/>
            <a:ext cx="720000" cy="720000"/>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5" name="Google Shape;145;gdedb7a5c26_0_0"/>
          <p:cNvSpPr txBox="1"/>
          <p:nvPr/>
        </p:nvSpPr>
        <p:spPr>
          <a:xfrm>
            <a:off x="1141126" y="309243"/>
            <a:ext cx="3415944" cy="7694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C41300"/>
                </a:solidFill>
                <a:latin typeface="Calibri"/>
                <a:ea typeface="Calibri"/>
                <a:cs typeface="Calibri"/>
                <a:sym typeface="Calibri"/>
              </a:rPr>
              <a:t>Introduction</a:t>
            </a:r>
            <a:endParaRPr dirty="0"/>
          </a:p>
          <a:p>
            <a:pPr marL="0" marR="0" lvl="0" indent="0" algn="l" rtl="0">
              <a:spcBef>
                <a:spcPts val="0"/>
              </a:spcBef>
              <a:spcAft>
                <a:spcPts val="0"/>
              </a:spcAft>
              <a:buNone/>
            </a:pPr>
            <a:r>
              <a:rPr lang="en-US" sz="2000" b="1" dirty="0">
                <a:solidFill>
                  <a:srgbClr val="333333"/>
                </a:solidFill>
                <a:latin typeface="Calibri"/>
                <a:ea typeface="Calibri"/>
                <a:cs typeface="Calibri"/>
                <a:sym typeface="Calibri"/>
              </a:rPr>
              <a:t>About ‘Nike By You’ Strategy</a:t>
            </a:r>
            <a:endParaRPr dirty="0">
              <a:solidFill>
                <a:srgbClr val="333333"/>
              </a:solidFill>
            </a:endParaRPr>
          </a:p>
        </p:txBody>
      </p:sp>
      <p:sp>
        <p:nvSpPr>
          <p:cNvPr id="167" name="Google Shape;167;gdedb7a5c26_0_0"/>
          <p:cNvSpPr txBox="1"/>
          <p:nvPr/>
        </p:nvSpPr>
        <p:spPr>
          <a:xfrm>
            <a:off x="368575" y="450075"/>
            <a:ext cx="5145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chemeClr val="lt1"/>
                </a:solidFill>
                <a:latin typeface="Calibri"/>
                <a:ea typeface="Calibri"/>
                <a:cs typeface="Calibri"/>
                <a:sym typeface="Calibri"/>
              </a:rPr>
              <a:t>1</a:t>
            </a:r>
            <a:endParaRPr sz="3200" b="1">
              <a:solidFill>
                <a:schemeClr val="lt1"/>
              </a:solidFill>
              <a:latin typeface="Calibri"/>
              <a:ea typeface="Calibri"/>
              <a:cs typeface="Calibri"/>
              <a:sym typeface="Calibri"/>
            </a:endParaRPr>
          </a:p>
        </p:txBody>
      </p:sp>
      <p:grpSp>
        <p:nvGrpSpPr>
          <p:cNvPr id="29" name="Group 28">
            <a:extLst>
              <a:ext uri="{FF2B5EF4-FFF2-40B4-BE49-F238E27FC236}">
                <a16:creationId xmlns:a16="http://schemas.microsoft.com/office/drawing/2014/main" id="{95793F2F-CF82-4034-A55B-C298BF750535}"/>
              </a:ext>
            </a:extLst>
          </p:cNvPr>
          <p:cNvGrpSpPr/>
          <p:nvPr/>
        </p:nvGrpSpPr>
        <p:grpSpPr>
          <a:xfrm>
            <a:off x="11041307" y="319070"/>
            <a:ext cx="762828" cy="783502"/>
            <a:chOff x="717019" y="1023358"/>
            <a:chExt cx="762828" cy="783502"/>
          </a:xfrm>
        </p:grpSpPr>
        <p:sp>
          <p:nvSpPr>
            <p:cNvPr id="30" name="Oval 29">
              <a:extLst>
                <a:ext uri="{FF2B5EF4-FFF2-40B4-BE49-F238E27FC236}">
                  <a16:creationId xmlns:a16="http://schemas.microsoft.com/office/drawing/2014/main" id="{D33A6DA0-E98F-495E-8728-5D1329F960F5}"/>
                </a:ext>
              </a:extLst>
            </p:cNvPr>
            <p:cNvSpPr/>
            <p:nvPr/>
          </p:nvSpPr>
          <p:spPr>
            <a:xfrm>
              <a:off x="717019" y="1023358"/>
              <a:ext cx="762828" cy="783502"/>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descr="Shape, arrow&#10;&#10;Description automatically generated">
              <a:extLst>
                <a:ext uri="{FF2B5EF4-FFF2-40B4-BE49-F238E27FC236}">
                  <a16:creationId xmlns:a16="http://schemas.microsoft.com/office/drawing/2014/main" id="{22D44AD3-2C40-4692-87F0-C0C13BC5387E}"/>
                </a:ext>
              </a:extLst>
            </p:cNvPr>
            <p:cNvPicPr>
              <a:picLocks noChangeAspect="1"/>
            </p:cNvPicPr>
            <p:nvPr/>
          </p:nvPicPr>
          <p:blipFill>
            <a:blip r:embed="rId4"/>
            <a:stretch>
              <a:fillRect/>
            </a:stretch>
          </p:blipFill>
          <p:spPr>
            <a:xfrm>
              <a:off x="834644" y="1091912"/>
              <a:ext cx="618961" cy="682714"/>
            </a:xfrm>
            <a:prstGeom prst="rect">
              <a:avLst/>
            </a:prstGeom>
          </p:spPr>
        </p:pic>
      </p:grpSp>
      <p:sp>
        <p:nvSpPr>
          <p:cNvPr id="34" name="TextBox 33">
            <a:extLst>
              <a:ext uri="{FF2B5EF4-FFF2-40B4-BE49-F238E27FC236}">
                <a16:creationId xmlns:a16="http://schemas.microsoft.com/office/drawing/2014/main" id="{D0737ED1-BB25-4E30-87C8-3E026909590C}"/>
              </a:ext>
            </a:extLst>
          </p:cNvPr>
          <p:cNvSpPr txBox="1"/>
          <p:nvPr/>
        </p:nvSpPr>
        <p:spPr>
          <a:xfrm>
            <a:off x="5134642" y="2148383"/>
            <a:ext cx="5998877" cy="1323439"/>
          </a:xfrm>
          <a:prstGeom prst="rect">
            <a:avLst/>
          </a:prstGeom>
          <a:noFill/>
        </p:spPr>
        <p:txBody>
          <a:bodyPr wrap="square">
            <a:spAutoFit/>
          </a:bodyPr>
          <a:lstStyle/>
          <a:p>
            <a:pPr algn="ctr"/>
            <a:r>
              <a:rPr lang="en-US" sz="2000" b="1" i="0" dirty="0">
                <a:solidFill>
                  <a:srgbClr val="202122"/>
                </a:solidFill>
                <a:effectLst/>
                <a:latin typeface="Calibri" panose="020F0502020204030204" pitchFamily="34" charset="0"/>
                <a:cs typeface="Calibri" panose="020F0502020204030204" pitchFamily="34" charset="0"/>
              </a:rPr>
              <a:t>Nike By You </a:t>
            </a:r>
            <a:r>
              <a:rPr lang="en-US" sz="2000" i="0" dirty="0">
                <a:solidFill>
                  <a:srgbClr val="202122"/>
                </a:solidFill>
                <a:effectLst/>
                <a:latin typeface="Calibri" panose="020F0502020204030204" pitchFamily="34" charset="0"/>
                <a:cs typeface="Calibri" panose="020F0502020204030204" pitchFamily="34" charset="0"/>
              </a:rPr>
              <a:t>(Previously "</a:t>
            </a:r>
            <a:r>
              <a:rPr lang="en-US" sz="2000" i="0" dirty="0" err="1">
                <a:solidFill>
                  <a:srgbClr val="202122"/>
                </a:solidFill>
                <a:effectLst/>
                <a:latin typeface="Calibri" panose="020F0502020204030204" pitchFamily="34" charset="0"/>
                <a:cs typeface="Calibri" panose="020F0502020204030204" pitchFamily="34" charset="0"/>
              </a:rPr>
              <a:t>NikeiD</a:t>
            </a:r>
            <a:r>
              <a:rPr lang="en-US" sz="2000" i="0" dirty="0">
                <a:solidFill>
                  <a:srgbClr val="202122"/>
                </a:solidFill>
                <a:effectLst/>
                <a:latin typeface="Calibri" panose="020F0502020204030204" pitchFamily="34" charset="0"/>
                <a:cs typeface="Calibri" panose="020F0502020204030204" pitchFamily="34" charset="0"/>
              </a:rPr>
              <a:t>") is a service provided by Nike allowing customers to personalize and </a:t>
            </a:r>
          </a:p>
          <a:p>
            <a:pPr algn="ctr"/>
            <a:r>
              <a:rPr lang="en-US" sz="2000" i="0" dirty="0">
                <a:solidFill>
                  <a:srgbClr val="202122"/>
                </a:solidFill>
                <a:effectLst/>
                <a:latin typeface="Calibri" panose="020F0502020204030204" pitchFamily="34" charset="0"/>
                <a:cs typeface="Calibri" panose="020F0502020204030204" pitchFamily="34" charset="0"/>
              </a:rPr>
              <a:t>design their own Nike merchandise, most specifically footwear but also sportswear.</a:t>
            </a:r>
            <a:endParaRPr lang="en-US" sz="2000"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11EBC9D5-07EA-4750-AA39-FF7AA1C79D0A}"/>
              </a:ext>
            </a:extLst>
          </p:cNvPr>
          <p:cNvPicPr>
            <a:picLocks noChangeAspect="1"/>
          </p:cNvPicPr>
          <p:nvPr/>
        </p:nvPicPr>
        <p:blipFill>
          <a:blip r:embed="rId5"/>
          <a:stretch>
            <a:fillRect/>
          </a:stretch>
        </p:blipFill>
        <p:spPr>
          <a:xfrm>
            <a:off x="1058481" y="1820303"/>
            <a:ext cx="3498589" cy="1709478"/>
          </a:xfrm>
          <a:prstGeom prst="rect">
            <a:avLst/>
          </a:prstGeom>
          <a:ln>
            <a:noFill/>
          </a:ln>
          <a:effectLst>
            <a:outerShdw blurRad="292100" dist="139700" dir="2700000" algn="tl" rotWithShape="0">
              <a:srgbClr val="333333">
                <a:alpha val="65000"/>
              </a:srgbClr>
            </a:outerShdw>
          </a:effectLst>
        </p:spPr>
      </p:pic>
      <p:pic>
        <p:nvPicPr>
          <p:cNvPr id="9" name="Graphic 8" descr="Open quotation mark with solid fill">
            <a:extLst>
              <a:ext uri="{FF2B5EF4-FFF2-40B4-BE49-F238E27FC236}">
                <a16:creationId xmlns:a16="http://schemas.microsoft.com/office/drawing/2014/main" id="{D44E205E-2269-48FC-82F9-BC1EB8DBA25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30425" y="1743173"/>
            <a:ext cx="381001" cy="381001"/>
          </a:xfrm>
          <a:prstGeom prst="rect">
            <a:avLst/>
          </a:prstGeom>
        </p:spPr>
      </p:pic>
      <p:pic>
        <p:nvPicPr>
          <p:cNvPr id="40" name="Graphic 39" descr="Open quotation mark with solid fill">
            <a:extLst>
              <a:ext uri="{FF2B5EF4-FFF2-40B4-BE49-F238E27FC236}">
                <a16:creationId xmlns:a16="http://schemas.microsoft.com/office/drawing/2014/main" id="{95606720-28A8-44E4-A9A6-A8C92738B7B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a:off x="11041720" y="1748982"/>
            <a:ext cx="381001" cy="381001"/>
          </a:xfrm>
          <a:prstGeom prst="rect">
            <a:avLst/>
          </a:prstGeom>
        </p:spPr>
      </p:pic>
      <p:grpSp>
        <p:nvGrpSpPr>
          <p:cNvPr id="35" name="Group 34">
            <a:extLst>
              <a:ext uri="{FF2B5EF4-FFF2-40B4-BE49-F238E27FC236}">
                <a16:creationId xmlns:a16="http://schemas.microsoft.com/office/drawing/2014/main" id="{E5077AA2-1AD3-42E1-8E14-A27A1313F81C}"/>
              </a:ext>
            </a:extLst>
          </p:cNvPr>
          <p:cNvGrpSpPr/>
          <p:nvPr/>
        </p:nvGrpSpPr>
        <p:grpSpPr>
          <a:xfrm>
            <a:off x="1058481" y="3810248"/>
            <a:ext cx="10291787" cy="2660128"/>
            <a:chOff x="985813" y="3815299"/>
            <a:chExt cx="10291787" cy="2660128"/>
          </a:xfrm>
        </p:grpSpPr>
        <p:sp>
          <p:nvSpPr>
            <p:cNvPr id="44" name="Google Shape;187;gdedb7a5c26_0_29">
              <a:extLst>
                <a:ext uri="{FF2B5EF4-FFF2-40B4-BE49-F238E27FC236}">
                  <a16:creationId xmlns:a16="http://schemas.microsoft.com/office/drawing/2014/main" id="{0703023A-D22C-42C3-B96B-DB14508CEBBA}"/>
                </a:ext>
              </a:extLst>
            </p:cNvPr>
            <p:cNvSpPr/>
            <p:nvPr/>
          </p:nvSpPr>
          <p:spPr>
            <a:xfrm>
              <a:off x="985816" y="3815299"/>
              <a:ext cx="10291782" cy="447900"/>
            </a:xfrm>
            <a:prstGeom prst="rect">
              <a:avLst/>
            </a:prstGeom>
            <a:solidFill>
              <a:srgbClr val="C413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dirty="0">
                  <a:solidFill>
                    <a:schemeClr val="lt1"/>
                  </a:solidFill>
                  <a:latin typeface="Calibri"/>
                  <a:ea typeface="Calibri"/>
                  <a:cs typeface="Calibri"/>
                  <a:sym typeface="Calibri"/>
                </a:rPr>
                <a:t>Strategy</a:t>
              </a:r>
              <a:endParaRPr sz="1800" b="1" dirty="0">
                <a:solidFill>
                  <a:schemeClr val="lt1"/>
                </a:solidFill>
                <a:latin typeface="Calibri"/>
                <a:ea typeface="Calibri"/>
                <a:cs typeface="Calibri"/>
                <a:sym typeface="Calibri"/>
              </a:endParaRPr>
            </a:p>
          </p:txBody>
        </p:sp>
        <p:pic>
          <p:nvPicPr>
            <p:cNvPr id="45" name="Picture 44" descr="Shape&#10;&#10;Description automatically generated with low confidence">
              <a:extLst>
                <a:ext uri="{FF2B5EF4-FFF2-40B4-BE49-F238E27FC236}">
                  <a16:creationId xmlns:a16="http://schemas.microsoft.com/office/drawing/2014/main" id="{5D7C85E6-03AD-4FFC-BFFE-77261EE1538D}"/>
                </a:ext>
              </a:extLst>
            </p:cNvPr>
            <p:cNvPicPr>
              <a:picLocks noChangeAspect="1"/>
            </p:cNvPicPr>
            <p:nvPr/>
          </p:nvPicPr>
          <p:blipFill>
            <a:blip r:embed="rId8"/>
            <a:stretch>
              <a:fillRect/>
            </a:stretch>
          </p:blipFill>
          <p:spPr>
            <a:xfrm>
              <a:off x="1335046" y="4637224"/>
              <a:ext cx="585136" cy="585136"/>
            </a:xfrm>
            <a:prstGeom prst="rect">
              <a:avLst/>
            </a:prstGeom>
          </p:spPr>
        </p:pic>
        <p:sp>
          <p:nvSpPr>
            <p:cNvPr id="50" name="Google Shape;185;gdedb7a5c26_0_29">
              <a:extLst>
                <a:ext uri="{FF2B5EF4-FFF2-40B4-BE49-F238E27FC236}">
                  <a16:creationId xmlns:a16="http://schemas.microsoft.com/office/drawing/2014/main" id="{930B5573-2090-464D-861F-10C55A416B03}"/>
                </a:ext>
              </a:extLst>
            </p:cNvPr>
            <p:cNvSpPr txBox="1"/>
            <p:nvPr/>
          </p:nvSpPr>
          <p:spPr>
            <a:xfrm>
              <a:off x="2034424" y="4745146"/>
              <a:ext cx="3314268"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rgbClr val="3F3F3F"/>
                  </a:solidFill>
                  <a:latin typeface="Calibri"/>
                  <a:ea typeface="Calibri"/>
                  <a:cs typeface="Calibri"/>
                  <a:sym typeface="Calibri"/>
                </a:rPr>
                <a:t>Viral Marketing by its customers</a:t>
              </a:r>
              <a:r>
                <a:rPr lang="en-US" sz="1400" dirty="0">
                  <a:solidFill>
                    <a:srgbClr val="3F3F3F"/>
                  </a:solidFill>
                  <a:latin typeface="Calibri"/>
                  <a:ea typeface="Calibri"/>
                  <a:cs typeface="Calibri"/>
                  <a:sym typeface="Calibri"/>
                </a:rPr>
                <a:t>  </a:t>
              </a:r>
              <a:endParaRPr sz="1400" b="1" dirty="0">
                <a:solidFill>
                  <a:srgbClr val="3F3F3F"/>
                </a:solidFill>
                <a:latin typeface="Calibri"/>
                <a:ea typeface="Calibri"/>
                <a:cs typeface="Calibri"/>
                <a:sym typeface="Calibri"/>
              </a:endParaRPr>
            </a:p>
          </p:txBody>
        </p:sp>
        <p:sp>
          <p:nvSpPr>
            <p:cNvPr id="58" name="Google Shape;185;gdedb7a5c26_0_29">
              <a:extLst>
                <a:ext uri="{FF2B5EF4-FFF2-40B4-BE49-F238E27FC236}">
                  <a16:creationId xmlns:a16="http://schemas.microsoft.com/office/drawing/2014/main" id="{D7965147-D239-45CB-B579-E61DD74C91E3}"/>
                </a:ext>
              </a:extLst>
            </p:cNvPr>
            <p:cNvSpPr txBox="1"/>
            <p:nvPr/>
          </p:nvSpPr>
          <p:spPr>
            <a:xfrm>
              <a:off x="1428849" y="5675372"/>
              <a:ext cx="4340277"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dirty="0">
                  <a:solidFill>
                    <a:srgbClr val="3F3F3F"/>
                  </a:solidFill>
                  <a:latin typeface="Calibri"/>
                  <a:ea typeface="Calibri"/>
                  <a:cs typeface="Calibri"/>
                  <a:sym typeface="Calibri"/>
                </a:rPr>
                <a:t>Enhance customer </a:t>
              </a:r>
            </a:p>
            <a:p>
              <a:pPr marL="0" marR="0" lvl="0" indent="0" algn="ctr" rtl="0">
                <a:spcBef>
                  <a:spcPts val="0"/>
                </a:spcBef>
                <a:spcAft>
                  <a:spcPts val="0"/>
                </a:spcAft>
                <a:buNone/>
              </a:pPr>
              <a:r>
                <a:rPr lang="en-US" sz="1800" b="1" dirty="0">
                  <a:solidFill>
                    <a:srgbClr val="3F3F3F"/>
                  </a:solidFill>
                  <a:latin typeface="Calibri"/>
                  <a:ea typeface="Calibri"/>
                  <a:cs typeface="Calibri"/>
                  <a:sym typeface="Calibri"/>
                </a:rPr>
                <a:t>engagement and loyalty </a:t>
              </a:r>
              <a:endParaRPr sz="1400" b="1" dirty="0">
                <a:solidFill>
                  <a:srgbClr val="3F3F3F"/>
                </a:solidFill>
                <a:latin typeface="Calibri"/>
                <a:ea typeface="Calibri"/>
                <a:cs typeface="Calibri"/>
                <a:sym typeface="Calibri"/>
              </a:endParaRPr>
            </a:p>
          </p:txBody>
        </p:sp>
        <p:sp>
          <p:nvSpPr>
            <p:cNvPr id="60" name="Google Shape;151;gdedb7a5c26_0_0">
              <a:extLst>
                <a:ext uri="{FF2B5EF4-FFF2-40B4-BE49-F238E27FC236}">
                  <a16:creationId xmlns:a16="http://schemas.microsoft.com/office/drawing/2014/main" id="{E4B361A7-D8F7-47C3-BC26-DD3F9B65DBD1}"/>
                </a:ext>
              </a:extLst>
            </p:cNvPr>
            <p:cNvSpPr/>
            <p:nvPr/>
          </p:nvSpPr>
          <p:spPr>
            <a:xfrm>
              <a:off x="985813" y="4263198"/>
              <a:ext cx="10291787" cy="2212229"/>
            </a:xfrm>
            <a:prstGeom prst="rect">
              <a:avLst/>
            </a:prstGeom>
            <a:noFill/>
            <a:ln w="12700" cap="flat" cmpd="sng">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cxnSp>
          <p:nvCxnSpPr>
            <p:cNvPr id="61" name="Google Shape;182;gdedb7a5c26_0_29">
              <a:extLst>
                <a:ext uri="{FF2B5EF4-FFF2-40B4-BE49-F238E27FC236}">
                  <a16:creationId xmlns:a16="http://schemas.microsoft.com/office/drawing/2014/main" id="{E1C1C629-FE37-4BC4-8291-0CDDE10B0F12}"/>
                </a:ext>
              </a:extLst>
            </p:cNvPr>
            <p:cNvCxnSpPr>
              <a:cxnSpLocks/>
            </p:cNvCxnSpPr>
            <p:nvPr/>
          </p:nvCxnSpPr>
          <p:spPr>
            <a:xfrm>
              <a:off x="5999801" y="4522513"/>
              <a:ext cx="0" cy="1729045"/>
            </a:xfrm>
            <a:prstGeom prst="straightConnector1">
              <a:avLst/>
            </a:prstGeom>
            <a:noFill/>
            <a:ln w="9525" cap="flat" cmpd="sng">
              <a:solidFill>
                <a:srgbClr val="3A3838"/>
              </a:solidFill>
              <a:prstDash val="dash"/>
              <a:miter lim="800000"/>
              <a:headEnd type="none" w="sm" len="sm"/>
              <a:tailEnd type="none" w="sm" len="sm"/>
            </a:ln>
          </p:spPr>
        </p:cxnSp>
        <p:pic>
          <p:nvPicPr>
            <p:cNvPr id="22" name="Graphic 21" descr="Arrow Right with solid fill">
              <a:extLst>
                <a:ext uri="{FF2B5EF4-FFF2-40B4-BE49-F238E27FC236}">
                  <a16:creationId xmlns:a16="http://schemas.microsoft.com/office/drawing/2014/main" id="{6CFDA563-D577-4A2E-9D22-F402DCFBB28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5400000">
              <a:off x="3414343" y="5207440"/>
              <a:ext cx="369291" cy="361001"/>
            </a:xfrm>
            <a:prstGeom prst="rect">
              <a:avLst/>
            </a:prstGeom>
          </p:spPr>
        </p:pic>
        <p:pic>
          <p:nvPicPr>
            <p:cNvPr id="24" name="Picture 23" descr="Shape&#10;&#10;Description automatically generated with low confidence">
              <a:extLst>
                <a:ext uri="{FF2B5EF4-FFF2-40B4-BE49-F238E27FC236}">
                  <a16:creationId xmlns:a16="http://schemas.microsoft.com/office/drawing/2014/main" id="{E8D9710E-4634-4CCF-B8B2-B5507D9082F5}"/>
                </a:ext>
              </a:extLst>
            </p:cNvPr>
            <p:cNvPicPr>
              <a:picLocks noChangeAspect="1"/>
            </p:cNvPicPr>
            <p:nvPr/>
          </p:nvPicPr>
          <p:blipFill>
            <a:blip r:embed="rId11"/>
            <a:stretch>
              <a:fillRect/>
            </a:stretch>
          </p:blipFill>
          <p:spPr>
            <a:xfrm>
              <a:off x="6441668" y="4637224"/>
              <a:ext cx="632045" cy="632045"/>
            </a:xfrm>
            <a:prstGeom prst="rect">
              <a:avLst/>
            </a:prstGeom>
          </p:spPr>
        </p:pic>
        <p:sp>
          <p:nvSpPr>
            <p:cNvPr id="73" name="Google Shape;185;gdedb7a5c26_0_29">
              <a:extLst>
                <a:ext uri="{FF2B5EF4-FFF2-40B4-BE49-F238E27FC236}">
                  <a16:creationId xmlns:a16="http://schemas.microsoft.com/office/drawing/2014/main" id="{E55AD87B-4C49-4C95-90F3-9A7646454F63}"/>
                </a:ext>
              </a:extLst>
            </p:cNvPr>
            <p:cNvSpPr txBox="1"/>
            <p:nvPr/>
          </p:nvSpPr>
          <p:spPr>
            <a:xfrm>
              <a:off x="7555116" y="4745145"/>
              <a:ext cx="3314268"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rgbClr val="3F3F3F"/>
                  </a:solidFill>
                  <a:latin typeface="Calibri"/>
                  <a:ea typeface="Calibri"/>
                  <a:cs typeface="Calibri"/>
                  <a:sym typeface="Calibri"/>
                </a:rPr>
                <a:t>Direct to Customer (D2C)</a:t>
              </a:r>
              <a:endParaRPr sz="1400" b="1" dirty="0">
                <a:solidFill>
                  <a:srgbClr val="3F3F3F"/>
                </a:solidFill>
                <a:latin typeface="Calibri"/>
                <a:ea typeface="Calibri"/>
                <a:cs typeface="Calibri"/>
                <a:sym typeface="Calibri"/>
              </a:endParaRPr>
            </a:p>
          </p:txBody>
        </p:sp>
        <p:pic>
          <p:nvPicPr>
            <p:cNvPr id="74" name="Graphic 73" descr="Arrow Right with solid fill">
              <a:extLst>
                <a:ext uri="{FF2B5EF4-FFF2-40B4-BE49-F238E27FC236}">
                  <a16:creationId xmlns:a16="http://schemas.microsoft.com/office/drawing/2014/main" id="{AD02CEA2-396A-46BF-9CF8-1266C5B4B5C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5400000">
              <a:off x="8702570" y="5207440"/>
              <a:ext cx="369291" cy="361001"/>
            </a:xfrm>
            <a:prstGeom prst="rect">
              <a:avLst/>
            </a:prstGeom>
          </p:spPr>
        </p:pic>
        <p:pic>
          <p:nvPicPr>
            <p:cNvPr id="28" name="Graphic 27" descr="Upward trend with solid fill">
              <a:extLst>
                <a:ext uri="{FF2B5EF4-FFF2-40B4-BE49-F238E27FC236}">
                  <a16:creationId xmlns:a16="http://schemas.microsoft.com/office/drawing/2014/main" id="{16AAA37E-F9F8-405C-BF74-85D9CB5BDFC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341062" y="5736729"/>
              <a:ext cx="579120" cy="579120"/>
            </a:xfrm>
            <a:prstGeom prst="rect">
              <a:avLst/>
            </a:prstGeom>
          </p:spPr>
        </p:pic>
        <p:pic>
          <p:nvPicPr>
            <p:cNvPr id="77" name="Graphic 76" descr="Upward trend with solid fill">
              <a:extLst>
                <a:ext uri="{FF2B5EF4-FFF2-40B4-BE49-F238E27FC236}">
                  <a16:creationId xmlns:a16="http://schemas.microsoft.com/office/drawing/2014/main" id="{9ECF0FFA-C3BE-47AF-8740-9AF6E596AF7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469475" y="5708206"/>
              <a:ext cx="579120" cy="579120"/>
            </a:xfrm>
            <a:prstGeom prst="rect">
              <a:avLst/>
            </a:prstGeom>
          </p:spPr>
        </p:pic>
        <p:sp>
          <p:nvSpPr>
            <p:cNvPr id="80" name="Google Shape;185;gdedb7a5c26_0_29">
              <a:extLst>
                <a:ext uri="{FF2B5EF4-FFF2-40B4-BE49-F238E27FC236}">
                  <a16:creationId xmlns:a16="http://schemas.microsoft.com/office/drawing/2014/main" id="{77BD092D-10B9-47A6-BA0A-029FA3E10D93}"/>
                </a:ext>
              </a:extLst>
            </p:cNvPr>
            <p:cNvSpPr txBox="1"/>
            <p:nvPr/>
          </p:nvSpPr>
          <p:spPr>
            <a:xfrm>
              <a:off x="6778032" y="5624198"/>
              <a:ext cx="4340277"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dirty="0">
                  <a:solidFill>
                    <a:srgbClr val="3F3F3F"/>
                  </a:solidFill>
                  <a:latin typeface="Calibri"/>
                  <a:ea typeface="Calibri"/>
                  <a:cs typeface="Calibri"/>
                  <a:sym typeface="Calibri"/>
                </a:rPr>
                <a:t>Enhance price competitiveness</a:t>
              </a:r>
            </a:p>
            <a:p>
              <a:pPr marL="0" marR="0" lvl="0" indent="0" algn="ctr" rtl="0">
                <a:spcBef>
                  <a:spcPts val="0"/>
                </a:spcBef>
                <a:spcAft>
                  <a:spcPts val="0"/>
                </a:spcAft>
                <a:buNone/>
              </a:pPr>
              <a:r>
                <a:rPr lang="en-US" sz="1800" b="1" dirty="0">
                  <a:solidFill>
                    <a:srgbClr val="3F3F3F"/>
                  </a:solidFill>
                  <a:latin typeface="Calibri"/>
                  <a:ea typeface="Calibri"/>
                  <a:cs typeface="Calibri"/>
                  <a:sym typeface="Calibri"/>
                </a:rPr>
                <a:t> by eliminating the distribution stage</a:t>
              </a:r>
            </a:p>
          </p:txBody>
        </p:sp>
      </p:grpSp>
    </p:spTree>
    <p:extLst>
      <p:ext uri="{BB962C8B-B14F-4D97-AF65-F5344CB8AC3E}">
        <p14:creationId xmlns:p14="http://schemas.microsoft.com/office/powerpoint/2010/main" val="3622789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gdedb7a5c26_0_0"/>
          <p:cNvPicPr preferRelativeResize="0"/>
          <p:nvPr/>
        </p:nvPicPr>
        <p:blipFill rotWithShape="1">
          <a:blip r:embed="rId3">
            <a:alphaModFix/>
          </a:blip>
          <a:srcRect/>
          <a:stretch/>
        </p:blipFill>
        <p:spPr>
          <a:xfrm>
            <a:off x="8962" y="-208496"/>
            <a:ext cx="12192001" cy="7066496"/>
          </a:xfrm>
          <a:prstGeom prst="rect">
            <a:avLst/>
          </a:prstGeom>
          <a:noFill/>
          <a:ln>
            <a:noFill/>
          </a:ln>
        </p:spPr>
      </p:pic>
      <p:sp>
        <p:nvSpPr>
          <p:cNvPr id="144" name="Google Shape;144;gdedb7a5c26_0_0"/>
          <p:cNvSpPr/>
          <p:nvPr/>
        </p:nvSpPr>
        <p:spPr>
          <a:xfrm>
            <a:off x="265814" y="382572"/>
            <a:ext cx="720000" cy="720000"/>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5" name="Google Shape;145;gdedb7a5c26_0_0"/>
          <p:cNvSpPr txBox="1"/>
          <p:nvPr/>
        </p:nvSpPr>
        <p:spPr>
          <a:xfrm>
            <a:off x="1141125" y="309243"/>
            <a:ext cx="7373609" cy="7694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C41300"/>
                </a:solidFill>
                <a:latin typeface="Calibri"/>
                <a:ea typeface="Calibri"/>
                <a:cs typeface="Calibri"/>
                <a:sym typeface="Calibri"/>
              </a:rPr>
              <a:t>Business Problem</a:t>
            </a:r>
            <a:endParaRPr dirty="0"/>
          </a:p>
          <a:p>
            <a:pPr marL="0" marR="0" lvl="0" indent="0" algn="l" rtl="0">
              <a:spcBef>
                <a:spcPts val="0"/>
              </a:spcBef>
              <a:spcAft>
                <a:spcPts val="0"/>
              </a:spcAft>
              <a:buNone/>
            </a:pPr>
            <a:r>
              <a:rPr lang="en-US" sz="2000" b="1" dirty="0">
                <a:solidFill>
                  <a:srgbClr val="333333"/>
                </a:solidFill>
                <a:latin typeface="Calibri"/>
                <a:ea typeface="Calibri"/>
                <a:cs typeface="Calibri"/>
                <a:sym typeface="Calibri"/>
              </a:rPr>
              <a:t>: How to diagnose the recent two months sales divergence?</a:t>
            </a:r>
            <a:endParaRPr dirty="0">
              <a:solidFill>
                <a:srgbClr val="333333"/>
              </a:solidFill>
            </a:endParaRPr>
          </a:p>
        </p:txBody>
      </p:sp>
      <p:sp>
        <p:nvSpPr>
          <p:cNvPr id="167" name="Google Shape;167;gdedb7a5c26_0_0"/>
          <p:cNvSpPr txBox="1"/>
          <p:nvPr/>
        </p:nvSpPr>
        <p:spPr>
          <a:xfrm>
            <a:off x="368575" y="450075"/>
            <a:ext cx="5145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dirty="0">
                <a:solidFill>
                  <a:schemeClr val="lt1"/>
                </a:solidFill>
                <a:latin typeface="Calibri"/>
                <a:ea typeface="Calibri"/>
                <a:cs typeface="Calibri"/>
                <a:sym typeface="Calibri"/>
              </a:rPr>
              <a:t>2</a:t>
            </a:r>
            <a:endParaRPr sz="3200" b="1" dirty="0">
              <a:solidFill>
                <a:schemeClr val="lt1"/>
              </a:solidFill>
              <a:latin typeface="Calibri"/>
              <a:ea typeface="Calibri"/>
              <a:cs typeface="Calibri"/>
              <a:sym typeface="Calibri"/>
            </a:endParaRPr>
          </a:p>
        </p:txBody>
      </p:sp>
      <p:grpSp>
        <p:nvGrpSpPr>
          <p:cNvPr id="29" name="Group 28">
            <a:extLst>
              <a:ext uri="{FF2B5EF4-FFF2-40B4-BE49-F238E27FC236}">
                <a16:creationId xmlns:a16="http://schemas.microsoft.com/office/drawing/2014/main" id="{95793F2F-CF82-4034-A55B-C298BF750535}"/>
              </a:ext>
            </a:extLst>
          </p:cNvPr>
          <p:cNvGrpSpPr/>
          <p:nvPr/>
        </p:nvGrpSpPr>
        <p:grpSpPr>
          <a:xfrm>
            <a:off x="11041307" y="319070"/>
            <a:ext cx="762828" cy="783502"/>
            <a:chOff x="717019" y="1023358"/>
            <a:chExt cx="762828" cy="783502"/>
          </a:xfrm>
        </p:grpSpPr>
        <p:sp>
          <p:nvSpPr>
            <p:cNvPr id="30" name="Oval 29">
              <a:extLst>
                <a:ext uri="{FF2B5EF4-FFF2-40B4-BE49-F238E27FC236}">
                  <a16:creationId xmlns:a16="http://schemas.microsoft.com/office/drawing/2014/main" id="{D33A6DA0-E98F-495E-8728-5D1329F960F5}"/>
                </a:ext>
              </a:extLst>
            </p:cNvPr>
            <p:cNvSpPr/>
            <p:nvPr/>
          </p:nvSpPr>
          <p:spPr>
            <a:xfrm>
              <a:off x="717019" y="1023358"/>
              <a:ext cx="762828" cy="783502"/>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descr="Shape, arrow&#10;&#10;Description automatically generated">
              <a:extLst>
                <a:ext uri="{FF2B5EF4-FFF2-40B4-BE49-F238E27FC236}">
                  <a16:creationId xmlns:a16="http://schemas.microsoft.com/office/drawing/2014/main" id="{22D44AD3-2C40-4692-87F0-C0C13BC5387E}"/>
                </a:ext>
              </a:extLst>
            </p:cNvPr>
            <p:cNvPicPr>
              <a:picLocks noChangeAspect="1"/>
            </p:cNvPicPr>
            <p:nvPr/>
          </p:nvPicPr>
          <p:blipFill>
            <a:blip r:embed="rId4"/>
            <a:stretch>
              <a:fillRect/>
            </a:stretch>
          </p:blipFill>
          <p:spPr>
            <a:xfrm>
              <a:off x="834644" y="1091912"/>
              <a:ext cx="618961" cy="682714"/>
            </a:xfrm>
            <a:prstGeom prst="rect">
              <a:avLst/>
            </a:prstGeom>
          </p:spPr>
        </p:pic>
      </p:grpSp>
      <p:sp>
        <p:nvSpPr>
          <p:cNvPr id="32" name="TextBox 31">
            <a:extLst>
              <a:ext uri="{FF2B5EF4-FFF2-40B4-BE49-F238E27FC236}">
                <a16:creationId xmlns:a16="http://schemas.microsoft.com/office/drawing/2014/main" id="{5E515B8F-9014-4372-9D79-6EBCBE857C77}"/>
              </a:ext>
            </a:extLst>
          </p:cNvPr>
          <p:cNvSpPr txBox="1"/>
          <p:nvPr/>
        </p:nvSpPr>
        <p:spPr>
          <a:xfrm>
            <a:off x="368575" y="4240751"/>
            <a:ext cx="5142082" cy="1107996"/>
          </a:xfrm>
          <a:prstGeom prst="rect">
            <a:avLst/>
          </a:prstGeom>
          <a:noFill/>
        </p:spPr>
        <p:txBody>
          <a:bodyPr wrap="square">
            <a:spAutoFit/>
          </a:bodyPr>
          <a:lstStyle/>
          <a:p>
            <a:pPr algn="ctr"/>
            <a:r>
              <a:rPr lang="en-US" sz="2200" b="0" i="0" dirty="0" err="1">
                <a:solidFill>
                  <a:srgbClr val="222222"/>
                </a:solidFill>
                <a:effectLst/>
                <a:latin typeface="Calibri" panose="020F0502020204030204" pitchFamily="34" charset="0"/>
                <a:cs typeface="Calibri" panose="020F0502020204030204" pitchFamily="34" charset="0"/>
              </a:rPr>
              <a:t>NIKEiD</a:t>
            </a:r>
            <a:r>
              <a:rPr lang="en-US" sz="2200" b="0" i="0" dirty="0">
                <a:solidFill>
                  <a:srgbClr val="222222"/>
                </a:solidFill>
                <a:effectLst/>
                <a:latin typeface="Calibri" panose="020F0502020204030204" pitchFamily="34" charset="0"/>
                <a:cs typeface="Calibri" panose="020F0502020204030204" pitchFamily="34" charset="0"/>
              </a:rPr>
              <a:t>( </a:t>
            </a:r>
            <a:r>
              <a:rPr lang="en-US" sz="2200" b="0" i="0" dirty="0">
                <a:solidFill>
                  <a:srgbClr val="1155CC"/>
                </a:solidFill>
                <a:effectLst/>
                <a:latin typeface="Calibri" panose="020F0502020204030204" pitchFamily="34" charset="0"/>
                <a:cs typeface="Calibri" panose="020F0502020204030204" pitchFamily="34" charset="0"/>
                <a:hlinkClick r:id="rId5"/>
              </a:rPr>
              <a:t>'Nike By You'</a:t>
            </a:r>
            <a:r>
              <a:rPr lang="en-US" sz="2200" b="0" i="0" dirty="0">
                <a:solidFill>
                  <a:srgbClr val="222222"/>
                </a:solidFill>
                <a:effectLst/>
                <a:latin typeface="Calibri" panose="020F0502020204030204" pitchFamily="34" charset="0"/>
                <a:cs typeface="Calibri" panose="020F0502020204030204" pitchFamily="34" charset="0"/>
              </a:rPr>
              <a:t>) business </a:t>
            </a:r>
          </a:p>
          <a:p>
            <a:pPr algn="ctr"/>
            <a:r>
              <a:rPr lang="en-US" sz="2200" dirty="0">
                <a:solidFill>
                  <a:srgbClr val="222222"/>
                </a:solidFill>
                <a:latin typeface="Calibri" panose="020F0502020204030204" pitchFamily="34" charset="0"/>
                <a:cs typeface="Calibri" panose="020F0502020204030204" pitchFamily="34" charset="0"/>
              </a:rPr>
              <a:t>m</a:t>
            </a:r>
            <a:r>
              <a:rPr lang="en-US" sz="2200" b="0" i="0" dirty="0">
                <a:solidFill>
                  <a:srgbClr val="222222"/>
                </a:solidFill>
                <a:effectLst/>
                <a:latin typeface="Calibri" panose="020F0502020204030204" pitchFamily="34" charset="0"/>
                <a:cs typeface="Calibri" panose="020F0502020204030204" pitchFamily="34" charset="0"/>
              </a:rPr>
              <a:t>issed  sales forecast targets </a:t>
            </a:r>
          </a:p>
          <a:p>
            <a:pPr algn="ctr"/>
            <a:r>
              <a:rPr lang="en-US" sz="2200" b="0" i="0" dirty="0">
                <a:solidFill>
                  <a:srgbClr val="222222"/>
                </a:solidFill>
                <a:effectLst/>
                <a:latin typeface="Calibri" panose="020F0502020204030204" pitchFamily="34" charset="0"/>
                <a:cs typeface="Calibri" panose="020F0502020204030204" pitchFamily="34" charset="0"/>
              </a:rPr>
              <a:t>for the last 2 fiscal months</a:t>
            </a:r>
            <a:endParaRPr lang="en-US" sz="2200" dirty="0">
              <a:latin typeface="Calibri" panose="020F0502020204030204" pitchFamily="34" charset="0"/>
              <a:cs typeface="Calibri" panose="020F0502020204030204" pitchFamily="34" charset="0"/>
            </a:endParaRPr>
          </a:p>
        </p:txBody>
      </p:sp>
      <p:sp>
        <p:nvSpPr>
          <p:cNvPr id="33" name="TextBox 32">
            <a:extLst>
              <a:ext uri="{FF2B5EF4-FFF2-40B4-BE49-F238E27FC236}">
                <a16:creationId xmlns:a16="http://schemas.microsoft.com/office/drawing/2014/main" id="{26551DEB-B666-4FA5-B046-2F7AA08BC6B0}"/>
              </a:ext>
            </a:extLst>
          </p:cNvPr>
          <p:cNvSpPr txBox="1"/>
          <p:nvPr/>
        </p:nvSpPr>
        <p:spPr>
          <a:xfrm>
            <a:off x="6545762" y="4392722"/>
            <a:ext cx="4781111" cy="769441"/>
          </a:xfrm>
          <a:prstGeom prst="rect">
            <a:avLst/>
          </a:prstGeom>
          <a:noFill/>
        </p:spPr>
        <p:txBody>
          <a:bodyPr wrap="square">
            <a:spAutoFit/>
          </a:bodyPr>
          <a:lstStyle/>
          <a:p>
            <a:pPr marL="0" marR="0" lvl="0" indent="0" algn="ctr" rtl="0">
              <a:spcBef>
                <a:spcPts val="0"/>
              </a:spcBef>
              <a:spcAft>
                <a:spcPts val="0"/>
              </a:spcAft>
              <a:buNone/>
            </a:pPr>
            <a:r>
              <a:rPr lang="en-US" sz="2200" b="1" dirty="0">
                <a:solidFill>
                  <a:srgbClr val="333333"/>
                </a:solidFill>
                <a:latin typeface="Calibri"/>
                <a:ea typeface="Calibri"/>
                <a:cs typeface="Calibri"/>
                <a:sym typeface="Calibri"/>
              </a:rPr>
              <a:t>How to diagnose the recent divergence </a:t>
            </a:r>
          </a:p>
          <a:p>
            <a:pPr marL="0" marR="0" lvl="0" indent="0" algn="ctr" rtl="0">
              <a:spcBef>
                <a:spcPts val="0"/>
              </a:spcBef>
              <a:spcAft>
                <a:spcPts val="0"/>
              </a:spcAft>
              <a:buNone/>
            </a:pPr>
            <a:r>
              <a:rPr lang="en-US" sz="2200" b="1" dirty="0">
                <a:solidFill>
                  <a:srgbClr val="333333"/>
                </a:solidFill>
                <a:latin typeface="Calibri"/>
                <a:ea typeface="Calibri"/>
                <a:cs typeface="Calibri"/>
                <a:sym typeface="Calibri"/>
              </a:rPr>
              <a:t> from sales forecast? </a:t>
            </a:r>
            <a:endParaRPr lang="en-US" sz="2200" dirty="0">
              <a:solidFill>
                <a:srgbClr val="333333"/>
              </a:solidFill>
            </a:endParaRPr>
          </a:p>
        </p:txBody>
      </p:sp>
      <p:pic>
        <p:nvPicPr>
          <p:cNvPr id="8" name="Graphic 7">
            <a:extLst>
              <a:ext uri="{FF2B5EF4-FFF2-40B4-BE49-F238E27FC236}">
                <a16:creationId xmlns:a16="http://schemas.microsoft.com/office/drawing/2014/main" id="{7A2B3879-DBCE-4CD5-962A-80CBC5B3868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36694" y="2521677"/>
            <a:ext cx="1072743" cy="1072743"/>
          </a:xfrm>
          <a:prstGeom prst="rect">
            <a:avLst/>
          </a:prstGeom>
        </p:spPr>
      </p:pic>
      <p:pic>
        <p:nvPicPr>
          <p:cNvPr id="10" name="Graphic 9" descr="Arrow Right with solid fill">
            <a:extLst>
              <a:ext uri="{FF2B5EF4-FFF2-40B4-BE49-F238E27FC236}">
                <a16:creationId xmlns:a16="http://schemas.microsoft.com/office/drawing/2014/main" id="{B5B7014C-5218-495B-A3BB-49E1A6931A7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185497" y="3594420"/>
            <a:ext cx="646331" cy="646331"/>
          </a:xfrm>
          <a:prstGeom prst="rect">
            <a:avLst/>
          </a:prstGeom>
        </p:spPr>
      </p:pic>
      <p:sp>
        <p:nvSpPr>
          <p:cNvPr id="42" name="Google Shape;150;gdedb7a5c26_0_0">
            <a:extLst>
              <a:ext uri="{FF2B5EF4-FFF2-40B4-BE49-F238E27FC236}">
                <a16:creationId xmlns:a16="http://schemas.microsoft.com/office/drawing/2014/main" id="{FFB73A71-25C3-49DB-8FB9-4E914399FB55}"/>
              </a:ext>
            </a:extLst>
          </p:cNvPr>
          <p:cNvSpPr/>
          <p:nvPr/>
        </p:nvSpPr>
        <p:spPr>
          <a:xfrm>
            <a:off x="6220589" y="2425981"/>
            <a:ext cx="5250777" cy="496123"/>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dirty="0">
                <a:solidFill>
                  <a:schemeClr val="lt1"/>
                </a:solidFill>
                <a:latin typeface="Calibri"/>
                <a:ea typeface="Calibri"/>
                <a:cs typeface="Calibri"/>
                <a:sym typeface="Calibri"/>
              </a:rPr>
              <a:t>Question to Answer</a:t>
            </a:r>
            <a:endParaRPr sz="1800" b="1" dirty="0">
              <a:solidFill>
                <a:schemeClr val="lt1"/>
              </a:solidFill>
              <a:latin typeface="Calibri"/>
              <a:ea typeface="Calibri"/>
              <a:cs typeface="Calibri"/>
              <a:sym typeface="Calibri"/>
            </a:endParaRPr>
          </a:p>
        </p:txBody>
      </p:sp>
      <p:sp>
        <p:nvSpPr>
          <p:cNvPr id="43" name="Google Shape;151;gdedb7a5c26_0_0">
            <a:extLst>
              <a:ext uri="{FF2B5EF4-FFF2-40B4-BE49-F238E27FC236}">
                <a16:creationId xmlns:a16="http://schemas.microsoft.com/office/drawing/2014/main" id="{D27A538E-A567-48D0-BBA4-114EAFE401E6}"/>
              </a:ext>
            </a:extLst>
          </p:cNvPr>
          <p:cNvSpPr/>
          <p:nvPr/>
        </p:nvSpPr>
        <p:spPr>
          <a:xfrm>
            <a:off x="6230421" y="2922104"/>
            <a:ext cx="5226017" cy="2561711"/>
          </a:xfrm>
          <a:prstGeom prst="rect">
            <a:avLst/>
          </a:prstGeom>
          <a:noFill/>
          <a:ln w="12700" cap="flat" cmpd="sng">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2" name="Graphic 11">
            <a:extLst>
              <a:ext uri="{FF2B5EF4-FFF2-40B4-BE49-F238E27FC236}">
                <a16:creationId xmlns:a16="http://schemas.microsoft.com/office/drawing/2014/main" id="{38DCEC81-2967-4FF1-AFBE-15F2B358DCB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331641" y="3243755"/>
            <a:ext cx="810412" cy="81041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gdedb7a5c26_0_0"/>
          <p:cNvPicPr preferRelativeResize="0"/>
          <p:nvPr/>
        </p:nvPicPr>
        <p:blipFill rotWithShape="1">
          <a:blip r:embed="rId3">
            <a:alphaModFix/>
          </a:blip>
          <a:srcRect/>
          <a:stretch/>
        </p:blipFill>
        <p:spPr>
          <a:xfrm>
            <a:off x="8962" y="0"/>
            <a:ext cx="12192001" cy="6858000"/>
          </a:xfrm>
          <a:prstGeom prst="rect">
            <a:avLst/>
          </a:prstGeom>
          <a:noFill/>
          <a:ln>
            <a:noFill/>
          </a:ln>
        </p:spPr>
      </p:pic>
      <p:sp>
        <p:nvSpPr>
          <p:cNvPr id="144" name="Google Shape;144;gdedb7a5c26_0_0"/>
          <p:cNvSpPr/>
          <p:nvPr/>
        </p:nvSpPr>
        <p:spPr>
          <a:xfrm>
            <a:off x="265814" y="382572"/>
            <a:ext cx="720000" cy="720000"/>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5" name="Google Shape;145;gdedb7a5c26_0_0"/>
          <p:cNvSpPr txBox="1"/>
          <p:nvPr/>
        </p:nvSpPr>
        <p:spPr>
          <a:xfrm>
            <a:off x="1141126" y="309243"/>
            <a:ext cx="6295994" cy="7694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C41300"/>
                </a:solidFill>
                <a:latin typeface="Calibri"/>
                <a:ea typeface="Calibri"/>
                <a:cs typeface="Calibri"/>
                <a:sym typeface="Calibri"/>
              </a:rPr>
              <a:t>Business Problem</a:t>
            </a:r>
          </a:p>
          <a:p>
            <a:pPr marL="0" marR="0" lvl="0" indent="0" algn="l" rtl="0">
              <a:spcBef>
                <a:spcPts val="0"/>
              </a:spcBef>
              <a:spcAft>
                <a:spcPts val="0"/>
              </a:spcAft>
              <a:buNone/>
            </a:pPr>
            <a:r>
              <a:rPr lang="en-US" sz="2000" b="1" dirty="0">
                <a:solidFill>
                  <a:schemeClr val="dk1"/>
                </a:solidFill>
                <a:latin typeface="Calibri"/>
                <a:ea typeface="Calibri"/>
                <a:cs typeface="Calibri"/>
                <a:sym typeface="Calibri"/>
              </a:rPr>
              <a:t>: Mutually Inclusive Collectively Exclusive Framework</a:t>
            </a:r>
            <a:endParaRPr lang="en-US" dirty="0"/>
          </a:p>
        </p:txBody>
      </p:sp>
      <p:sp>
        <p:nvSpPr>
          <p:cNvPr id="167" name="Google Shape;167;gdedb7a5c26_0_0"/>
          <p:cNvSpPr txBox="1"/>
          <p:nvPr/>
        </p:nvSpPr>
        <p:spPr>
          <a:xfrm>
            <a:off x="368575" y="450075"/>
            <a:ext cx="5145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dirty="0">
                <a:solidFill>
                  <a:schemeClr val="lt1"/>
                </a:solidFill>
                <a:latin typeface="Calibri"/>
                <a:ea typeface="Calibri"/>
                <a:cs typeface="Calibri"/>
                <a:sym typeface="Calibri"/>
              </a:rPr>
              <a:t>2</a:t>
            </a:r>
            <a:endParaRPr sz="3200" b="1" dirty="0">
              <a:solidFill>
                <a:schemeClr val="lt1"/>
              </a:solidFill>
              <a:latin typeface="Calibri"/>
              <a:ea typeface="Calibri"/>
              <a:cs typeface="Calibri"/>
              <a:sym typeface="Calibri"/>
            </a:endParaRPr>
          </a:p>
        </p:txBody>
      </p:sp>
      <p:grpSp>
        <p:nvGrpSpPr>
          <p:cNvPr id="29" name="Group 28">
            <a:extLst>
              <a:ext uri="{FF2B5EF4-FFF2-40B4-BE49-F238E27FC236}">
                <a16:creationId xmlns:a16="http://schemas.microsoft.com/office/drawing/2014/main" id="{95793F2F-CF82-4034-A55B-C298BF750535}"/>
              </a:ext>
            </a:extLst>
          </p:cNvPr>
          <p:cNvGrpSpPr/>
          <p:nvPr/>
        </p:nvGrpSpPr>
        <p:grpSpPr>
          <a:xfrm>
            <a:off x="11041307" y="319070"/>
            <a:ext cx="762828" cy="783502"/>
            <a:chOff x="717019" y="1023358"/>
            <a:chExt cx="762828" cy="783502"/>
          </a:xfrm>
        </p:grpSpPr>
        <p:sp>
          <p:nvSpPr>
            <p:cNvPr id="30" name="Oval 29">
              <a:extLst>
                <a:ext uri="{FF2B5EF4-FFF2-40B4-BE49-F238E27FC236}">
                  <a16:creationId xmlns:a16="http://schemas.microsoft.com/office/drawing/2014/main" id="{D33A6DA0-E98F-495E-8728-5D1329F960F5}"/>
                </a:ext>
              </a:extLst>
            </p:cNvPr>
            <p:cNvSpPr/>
            <p:nvPr/>
          </p:nvSpPr>
          <p:spPr>
            <a:xfrm>
              <a:off x="717019" y="1023358"/>
              <a:ext cx="762828" cy="783502"/>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descr="Shape, arrow&#10;&#10;Description automatically generated">
              <a:extLst>
                <a:ext uri="{FF2B5EF4-FFF2-40B4-BE49-F238E27FC236}">
                  <a16:creationId xmlns:a16="http://schemas.microsoft.com/office/drawing/2014/main" id="{22D44AD3-2C40-4692-87F0-C0C13BC5387E}"/>
                </a:ext>
              </a:extLst>
            </p:cNvPr>
            <p:cNvPicPr>
              <a:picLocks noChangeAspect="1"/>
            </p:cNvPicPr>
            <p:nvPr/>
          </p:nvPicPr>
          <p:blipFill>
            <a:blip r:embed="rId4"/>
            <a:stretch>
              <a:fillRect/>
            </a:stretch>
          </p:blipFill>
          <p:spPr>
            <a:xfrm>
              <a:off x="834644" y="1091912"/>
              <a:ext cx="618961" cy="682714"/>
            </a:xfrm>
            <a:prstGeom prst="rect">
              <a:avLst/>
            </a:prstGeom>
          </p:spPr>
        </p:pic>
      </p:grpSp>
      <p:graphicFrame>
        <p:nvGraphicFramePr>
          <p:cNvPr id="5" name="Diagram 4">
            <a:extLst>
              <a:ext uri="{FF2B5EF4-FFF2-40B4-BE49-F238E27FC236}">
                <a16:creationId xmlns:a16="http://schemas.microsoft.com/office/drawing/2014/main" id="{E505BD88-32C0-441B-975A-4C815982C6C8}"/>
              </a:ext>
            </a:extLst>
          </p:cNvPr>
          <p:cNvGraphicFramePr/>
          <p:nvPr>
            <p:extLst>
              <p:ext uri="{D42A27DB-BD31-4B8C-83A1-F6EECF244321}">
                <p14:modId xmlns:p14="http://schemas.microsoft.com/office/powerpoint/2010/main" val="842225771"/>
              </p:ext>
            </p:extLst>
          </p:nvPr>
        </p:nvGraphicFramePr>
        <p:xfrm>
          <a:off x="402069" y="1170075"/>
          <a:ext cx="11375824"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6" name="Rectangle 5">
            <a:extLst>
              <a:ext uri="{FF2B5EF4-FFF2-40B4-BE49-F238E27FC236}">
                <a16:creationId xmlns:a16="http://schemas.microsoft.com/office/drawing/2014/main" id="{6705EB88-6F1E-4544-839D-86977760D507}"/>
              </a:ext>
            </a:extLst>
          </p:cNvPr>
          <p:cNvSpPr/>
          <p:nvPr/>
        </p:nvSpPr>
        <p:spPr>
          <a:xfrm>
            <a:off x="2343021" y="1503325"/>
            <a:ext cx="9434871" cy="2492205"/>
          </a:xfrm>
          <a:prstGeom prst="rect">
            <a:avLst/>
          </a:prstGeom>
          <a:noFill/>
          <a:ln>
            <a:solidFill>
              <a:srgbClr val="CC22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Google Shape;313;gded672123d_0_0">
            <a:extLst>
              <a:ext uri="{FF2B5EF4-FFF2-40B4-BE49-F238E27FC236}">
                <a16:creationId xmlns:a16="http://schemas.microsoft.com/office/drawing/2014/main" id="{9D9E6EEE-4F2B-4DED-A70F-C85F99C4848E}"/>
              </a:ext>
            </a:extLst>
          </p:cNvPr>
          <p:cNvSpPr/>
          <p:nvPr/>
        </p:nvSpPr>
        <p:spPr>
          <a:xfrm>
            <a:off x="597446" y="1894858"/>
            <a:ext cx="1661009" cy="1074434"/>
          </a:xfrm>
          <a:prstGeom prst="roundRect">
            <a:avLst>
              <a:gd name="adj" fmla="val 5943"/>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TextBox 6">
            <a:extLst>
              <a:ext uri="{FF2B5EF4-FFF2-40B4-BE49-F238E27FC236}">
                <a16:creationId xmlns:a16="http://schemas.microsoft.com/office/drawing/2014/main" id="{326FB6D6-91A8-49C7-AEB9-9F843E443E62}"/>
              </a:ext>
            </a:extLst>
          </p:cNvPr>
          <p:cNvSpPr txBox="1"/>
          <p:nvPr/>
        </p:nvSpPr>
        <p:spPr>
          <a:xfrm>
            <a:off x="675098" y="1965039"/>
            <a:ext cx="1505705" cy="923330"/>
          </a:xfrm>
          <a:prstGeom prst="rect">
            <a:avLst/>
          </a:prstGeom>
          <a:noFill/>
        </p:spPr>
        <p:txBody>
          <a:bodyPr wrap="square" rtlCol="0">
            <a:spAutoFit/>
          </a:bodyPr>
          <a:lstStyle/>
          <a:p>
            <a:r>
              <a:rPr lang="en-US" sz="1800" b="1" dirty="0"/>
              <a:t>Will investigate this part! </a:t>
            </a:r>
            <a:r>
              <a:rPr lang="en-US" sz="1800" b="1" dirty="0">
                <a:sym typeface="Wingdings" panose="05000000000000000000" pitchFamily="2" charset="2"/>
              </a:rPr>
              <a:t></a:t>
            </a:r>
            <a:r>
              <a:rPr lang="en-US" sz="1800" b="1" dirty="0"/>
              <a:t> </a:t>
            </a:r>
          </a:p>
        </p:txBody>
      </p:sp>
    </p:spTree>
    <p:extLst>
      <p:ext uri="{BB962C8B-B14F-4D97-AF65-F5344CB8AC3E}">
        <p14:creationId xmlns:p14="http://schemas.microsoft.com/office/powerpoint/2010/main" val="1078873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5"/>
          <p:cNvPicPr preferRelativeResize="0"/>
          <p:nvPr/>
        </p:nvPicPr>
        <p:blipFill rotWithShape="1">
          <a:blip r:embed="rId3">
            <a:alphaModFix/>
          </a:blip>
          <a:srcRect/>
          <a:stretch/>
        </p:blipFill>
        <p:spPr>
          <a:xfrm>
            <a:off x="0" y="-30480"/>
            <a:ext cx="12192000" cy="6858000"/>
          </a:xfrm>
          <a:prstGeom prst="rect">
            <a:avLst/>
          </a:prstGeom>
          <a:noFill/>
          <a:ln>
            <a:noFill/>
          </a:ln>
        </p:spPr>
      </p:pic>
      <p:sp>
        <p:nvSpPr>
          <p:cNvPr id="201" name="Google Shape;201;p5"/>
          <p:cNvSpPr/>
          <p:nvPr/>
        </p:nvSpPr>
        <p:spPr>
          <a:xfrm>
            <a:off x="265814" y="382572"/>
            <a:ext cx="720000" cy="720000"/>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02" name="Google Shape;202;p5" descr="Yelp | Update Your Yelp Business Listings - Yext"/>
          <p:cNvPicPr preferRelativeResize="0"/>
          <p:nvPr/>
        </p:nvPicPr>
        <p:blipFill rotWithShape="1">
          <a:blip r:embed="rId4">
            <a:alphaModFix/>
          </a:blip>
          <a:srcRect/>
          <a:stretch/>
        </p:blipFill>
        <p:spPr>
          <a:xfrm>
            <a:off x="11038994" y="382572"/>
            <a:ext cx="731915" cy="731916"/>
          </a:xfrm>
          <a:prstGeom prst="rect">
            <a:avLst/>
          </a:prstGeom>
          <a:noFill/>
          <a:ln>
            <a:noFill/>
          </a:ln>
        </p:spPr>
      </p:pic>
      <p:sp>
        <p:nvSpPr>
          <p:cNvPr id="203" name="Google Shape;203;p5"/>
          <p:cNvSpPr txBox="1"/>
          <p:nvPr/>
        </p:nvSpPr>
        <p:spPr>
          <a:xfrm>
            <a:off x="368575" y="450075"/>
            <a:ext cx="5145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dirty="0">
                <a:solidFill>
                  <a:schemeClr val="lt1"/>
                </a:solidFill>
                <a:latin typeface="Calibri"/>
                <a:ea typeface="Calibri"/>
                <a:cs typeface="Calibri"/>
                <a:sym typeface="Calibri"/>
              </a:rPr>
              <a:t>3</a:t>
            </a:r>
            <a:endParaRPr sz="3200" b="1" dirty="0">
              <a:solidFill>
                <a:schemeClr val="lt1"/>
              </a:solidFill>
              <a:latin typeface="Calibri"/>
              <a:ea typeface="Calibri"/>
              <a:cs typeface="Calibri"/>
              <a:sym typeface="Calibri"/>
            </a:endParaRPr>
          </a:p>
        </p:txBody>
      </p:sp>
      <p:sp>
        <p:nvSpPr>
          <p:cNvPr id="204" name="Google Shape;204;p5"/>
          <p:cNvSpPr txBox="1"/>
          <p:nvPr/>
        </p:nvSpPr>
        <p:spPr>
          <a:xfrm>
            <a:off x="1141126" y="309243"/>
            <a:ext cx="5706714" cy="7694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C41300"/>
                </a:solidFill>
                <a:latin typeface="Calibri"/>
                <a:ea typeface="Calibri"/>
                <a:cs typeface="Calibri"/>
                <a:sym typeface="Calibri"/>
              </a:rPr>
              <a:t>Internal Factor Dataset Exploration</a:t>
            </a:r>
            <a:endParaRPr dirty="0"/>
          </a:p>
          <a:p>
            <a:pPr marL="0" marR="0" lvl="0" indent="0" algn="l" rtl="0">
              <a:spcBef>
                <a:spcPts val="0"/>
              </a:spcBef>
              <a:spcAft>
                <a:spcPts val="0"/>
              </a:spcAft>
              <a:buNone/>
            </a:pPr>
            <a:r>
              <a:rPr lang="en-US" sz="2000" b="1" dirty="0">
                <a:solidFill>
                  <a:srgbClr val="3B3838"/>
                </a:solidFill>
                <a:latin typeface="Calibri"/>
                <a:ea typeface="Calibri"/>
                <a:cs typeface="Calibri"/>
                <a:sym typeface="Calibri"/>
              </a:rPr>
              <a:t>Exploration of Original Datasets</a:t>
            </a:r>
            <a:endParaRPr dirty="0"/>
          </a:p>
        </p:txBody>
      </p:sp>
      <p:grpSp>
        <p:nvGrpSpPr>
          <p:cNvPr id="15" name="Group 14">
            <a:extLst>
              <a:ext uri="{FF2B5EF4-FFF2-40B4-BE49-F238E27FC236}">
                <a16:creationId xmlns:a16="http://schemas.microsoft.com/office/drawing/2014/main" id="{F8192C53-8DD7-48CE-BDC4-52BFAFB12306}"/>
              </a:ext>
            </a:extLst>
          </p:cNvPr>
          <p:cNvGrpSpPr/>
          <p:nvPr/>
        </p:nvGrpSpPr>
        <p:grpSpPr>
          <a:xfrm>
            <a:off x="11031475" y="328902"/>
            <a:ext cx="762828" cy="783502"/>
            <a:chOff x="717019" y="1023358"/>
            <a:chExt cx="762828" cy="783502"/>
          </a:xfrm>
        </p:grpSpPr>
        <p:sp>
          <p:nvSpPr>
            <p:cNvPr id="16" name="Oval 15">
              <a:extLst>
                <a:ext uri="{FF2B5EF4-FFF2-40B4-BE49-F238E27FC236}">
                  <a16:creationId xmlns:a16="http://schemas.microsoft.com/office/drawing/2014/main" id="{3E10A04C-E6D0-455F-8E5F-B9FEB2E00A9B}"/>
                </a:ext>
              </a:extLst>
            </p:cNvPr>
            <p:cNvSpPr/>
            <p:nvPr/>
          </p:nvSpPr>
          <p:spPr>
            <a:xfrm>
              <a:off x="717019" y="1023358"/>
              <a:ext cx="762828" cy="783502"/>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Shape, arrow&#10;&#10;Description automatically generated">
              <a:extLst>
                <a:ext uri="{FF2B5EF4-FFF2-40B4-BE49-F238E27FC236}">
                  <a16:creationId xmlns:a16="http://schemas.microsoft.com/office/drawing/2014/main" id="{EB77013D-64DC-4FFB-B80B-D292224C7F1D}"/>
                </a:ext>
              </a:extLst>
            </p:cNvPr>
            <p:cNvPicPr>
              <a:picLocks noChangeAspect="1"/>
            </p:cNvPicPr>
            <p:nvPr/>
          </p:nvPicPr>
          <p:blipFill>
            <a:blip r:embed="rId5"/>
            <a:stretch>
              <a:fillRect/>
            </a:stretch>
          </p:blipFill>
          <p:spPr>
            <a:xfrm>
              <a:off x="834644" y="1091912"/>
              <a:ext cx="618961" cy="682714"/>
            </a:xfrm>
            <a:prstGeom prst="rect">
              <a:avLst/>
            </a:prstGeom>
          </p:spPr>
        </p:pic>
      </p:grpSp>
      <p:sp>
        <p:nvSpPr>
          <p:cNvPr id="205" name="Google Shape;205;p5"/>
          <p:cNvSpPr/>
          <p:nvPr/>
        </p:nvSpPr>
        <p:spPr>
          <a:xfrm>
            <a:off x="1346600" y="1531539"/>
            <a:ext cx="9802500" cy="585000"/>
          </a:xfrm>
          <a:prstGeom prst="rect">
            <a:avLst/>
          </a:prstGeom>
          <a:solidFill>
            <a:srgbClr val="C413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dirty="0">
                <a:solidFill>
                  <a:schemeClr val="lt1"/>
                </a:solidFill>
                <a:latin typeface="Calibri"/>
                <a:ea typeface="Calibri"/>
                <a:cs typeface="Calibri"/>
                <a:sym typeface="Calibri"/>
              </a:rPr>
              <a:t>Important Datasets </a:t>
            </a:r>
            <a:endParaRPr sz="1800" b="1" dirty="0">
              <a:solidFill>
                <a:schemeClr val="lt1"/>
              </a:solidFill>
              <a:latin typeface="Calibri"/>
              <a:ea typeface="Calibri"/>
              <a:cs typeface="Calibri"/>
              <a:sym typeface="Calibri"/>
            </a:endParaRPr>
          </a:p>
        </p:txBody>
      </p:sp>
      <p:graphicFrame>
        <p:nvGraphicFramePr>
          <p:cNvPr id="45" name="Google Shape;206;p5">
            <a:extLst>
              <a:ext uri="{FF2B5EF4-FFF2-40B4-BE49-F238E27FC236}">
                <a16:creationId xmlns:a16="http://schemas.microsoft.com/office/drawing/2014/main" id="{7556DD53-2B1D-4B89-BF81-F9D039E50020}"/>
              </a:ext>
            </a:extLst>
          </p:cNvPr>
          <p:cNvGraphicFramePr/>
          <p:nvPr>
            <p:extLst>
              <p:ext uri="{D42A27DB-BD31-4B8C-83A1-F6EECF244321}">
                <p14:modId xmlns:p14="http://schemas.microsoft.com/office/powerpoint/2010/main" val="318977744"/>
              </p:ext>
            </p:extLst>
          </p:nvPr>
        </p:nvGraphicFramePr>
        <p:xfrm>
          <a:off x="1346600" y="2119794"/>
          <a:ext cx="9802499" cy="1554450"/>
        </p:xfrm>
        <a:graphic>
          <a:graphicData uri="http://schemas.openxmlformats.org/drawingml/2006/table">
            <a:tbl>
              <a:tblPr>
                <a:noFill/>
                <a:tableStyleId>{D97CD4A6-C4B7-4A9D-B046-39C0DC44AD45}</a:tableStyleId>
              </a:tblPr>
              <a:tblGrid>
                <a:gridCol w="2423771">
                  <a:extLst>
                    <a:ext uri="{9D8B030D-6E8A-4147-A177-3AD203B41FA5}">
                      <a16:colId xmlns:a16="http://schemas.microsoft.com/office/drawing/2014/main" val="20000"/>
                    </a:ext>
                  </a:extLst>
                </a:gridCol>
                <a:gridCol w="2587212">
                  <a:extLst>
                    <a:ext uri="{9D8B030D-6E8A-4147-A177-3AD203B41FA5}">
                      <a16:colId xmlns:a16="http://schemas.microsoft.com/office/drawing/2014/main" val="20002"/>
                    </a:ext>
                  </a:extLst>
                </a:gridCol>
                <a:gridCol w="2395758">
                  <a:extLst>
                    <a:ext uri="{9D8B030D-6E8A-4147-A177-3AD203B41FA5}">
                      <a16:colId xmlns:a16="http://schemas.microsoft.com/office/drawing/2014/main" val="3344782454"/>
                    </a:ext>
                  </a:extLst>
                </a:gridCol>
                <a:gridCol w="2395758">
                  <a:extLst>
                    <a:ext uri="{9D8B030D-6E8A-4147-A177-3AD203B41FA5}">
                      <a16:colId xmlns:a16="http://schemas.microsoft.com/office/drawing/2014/main" val="2103696849"/>
                    </a:ext>
                  </a:extLst>
                </a:gridCol>
              </a:tblGrid>
              <a:tr h="1309206">
                <a:tc>
                  <a:txBody>
                    <a:bodyPr/>
                    <a:lstStyle/>
                    <a:p>
                      <a:pPr marL="0" lvl="0" indent="0" algn="ctr" rtl="0">
                        <a:lnSpc>
                          <a:spcPct val="100000"/>
                        </a:lnSpc>
                        <a:spcBef>
                          <a:spcPts val="0"/>
                        </a:spcBef>
                        <a:spcAft>
                          <a:spcPts val="0"/>
                        </a:spcAft>
                        <a:buNone/>
                      </a:pPr>
                      <a:endParaRPr sz="1800" b="1" dirty="0">
                        <a:solidFill>
                          <a:srgbClr val="3F3F3F"/>
                        </a:solidFill>
                        <a:latin typeface="Calibri" panose="020F0502020204030204" pitchFamily="34" charset="0"/>
                        <a:ea typeface="Calibri"/>
                        <a:cs typeface="Calibri" panose="020F0502020204030204" pitchFamily="34" charset="0"/>
                        <a:sym typeface="Calibri"/>
                      </a:endParaRPr>
                    </a:p>
                    <a:p>
                      <a:pPr marL="0" lvl="0" indent="0" algn="ctr" rtl="0">
                        <a:lnSpc>
                          <a:spcPct val="100000"/>
                        </a:lnSpc>
                        <a:spcBef>
                          <a:spcPts val="0"/>
                        </a:spcBef>
                        <a:spcAft>
                          <a:spcPts val="0"/>
                        </a:spcAft>
                        <a:buNone/>
                      </a:pPr>
                      <a:endParaRPr lang="en-US" sz="1800" b="1" dirty="0">
                        <a:solidFill>
                          <a:srgbClr val="3F3F3F"/>
                        </a:solidFill>
                        <a:latin typeface="Calibri" panose="020F0502020204030204" pitchFamily="34" charset="0"/>
                        <a:ea typeface="Calibri"/>
                        <a:cs typeface="Calibri" panose="020F0502020204030204" pitchFamily="34" charset="0"/>
                        <a:sym typeface="Calibri"/>
                      </a:endParaRPr>
                    </a:p>
                    <a:p>
                      <a:pPr marL="0" lvl="0" indent="0" algn="ctr" rtl="0">
                        <a:lnSpc>
                          <a:spcPct val="100000"/>
                        </a:lnSpc>
                        <a:spcBef>
                          <a:spcPts val="0"/>
                        </a:spcBef>
                        <a:spcAft>
                          <a:spcPts val="0"/>
                        </a:spcAft>
                        <a:buNone/>
                      </a:pPr>
                      <a:endParaRPr lang="en-US" sz="1800" b="1" dirty="0">
                        <a:solidFill>
                          <a:srgbClr val="3F3F3F"/>
                        </a:solidFill>
                        <a:latin typeface="Calibri" panose="020F0502020204030204" pitchFamily="34" charset="0"/>
                        <a:ea typeface="Calibri"/>
                        <a:cs typeface="Calibri" panose="020F0502020204030204" pitchFamily="34" charset="0"/>
                        <a:sym typeface="Calibri"/>
                      </a:endParaRPr>
                    </a:p>
                    <a:p>
                      <a:pPr marL="0" lvl="0" indent="0" algn="ctr" rtl="0">
                        <a:lnSpc>
                          <a:spcPct val="100000"/>
                        </a:lnSpc>
                        <a:spcBef>
                          <a:spcPts val="0"/>
                        </a:spcBef>
                        <a:spcAft>
                          <a:spcPts val="0"/>
                        </a:spcAft>
                        <a:buNone/>
                      </a:pPr>
                      <a:r>
                        <a:rPr lang="en-US" sz="1800" b="1" dirty="0">
                          <a:solidFill>
                            <a:srgbClr val="3F3F3F"/>
                          </a:solidFill>
                          <a:latin typeface="Calibri" panose="020F0502020204030204" pitchFamily="34" charset="0"/>
                          <a:ea typeface="Calibri"/>
                          <a:cs typeface="Calibri" panose="020F0502020204030204" pitchFamily="34" charset="0"/>
                          <a:sym typeface="Calibri"/>
                        </a:rPr>
                        <a:t>“Product.csv”                 </a:t>
                      </a:r>
                      <a:endParaRPr sz="1800" b="1" dirty="0">
                        <a:solidFill>
                          <a:srgbClr val="3F3F3F"/>
                        </a:solidFill>
                        <a:latin typeface="Calibri" panose="020F0502020204030204" pitchFamily="34" charset="0"/>
                        <a:ea typeface="Calibri"/>
                        <a:cs typeface="Calibri" panose="020F0502020204030204" pitchFamily="34" charset="0"/>
                        <a:sym typeface="Calibri"/>
                      </a:endParaRPr>
                    </a:p>
                    <a:p>
                      <a:pPr marL="457200" lvl="0" indent="0" algn="l" rtl="0">
                        <a:spcBef>
                          <a:spcPts val="0"/>
                        </a:spcBef>
                        <a:spcAft>
                          <a:spcPts val="0"/>
                        </a:spcAft>
                        <a:buNone/>
                      </a:pPr>
                      <a:endParaRPr sz="1800" b="1" dirty="0">
                        <a:solidFill>
                          <a:srgbClr val="3F3F3F"/>
                        </a:solidFill>
                        <a:latin typeface="Calibri" panose="020F0502020204030204" pitchFamily="34" charset="0"/>
                        <a:ea typeface="Calibri"/>
                        <a:cs typeface="Calibri" panose="020F0502020204030204" pitchFamily="34" charset="0"/>
                        <a:sym typeface="Calibri"/>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800" b="1" dirty="0">
                        <a:solidFill>
                          <a:srgbClr val="3F3F3F"/>
                        </a:solidFill>
                        <a:latin typeface="Calibri" panose="020F0502020204030204" pitchFamily="34" charset="0"/>
                        <a:ea typeface="Calibri"/>
                        <a:cs typeface="Calibri" panose="020F0502020204030204" pitchFamily="34" charset="0"/>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800" b="1" dirty="0">
                        <a:solidFill>
                          <a:srgbClr val="3F3F3F"/>
                        </a:solidFill>
                        <a:latin typeface="Calibri" panose="020F0502020204030204" pitchFamily="34" charset="0"/>
                        <a:ea typeface="Calibri"/>
                        <a:cs typeface="Calibri" panose="020F0502020204030204" pitchFamily="34" charset="0"/>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800" b="1" dirty="0">
                        <a:solidFill>
                          <a:srgbClr val="3F3F3F"/>
                        </a:solidFill>
                        <a:latin typeface="Calibri" panose="020F0502020204030204" pitchFamily="34" charset="0"/>
                        <a:ea typeface="Calibri"/>
                        <a:cs typeface="Calibri" panose="020F0502020204030204" pitchFamily="34" charset="0"/>
                        <a:sym typeface="Calibri"/>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rgbClr val="3F3F3F"/>
                          </a:solidFill>
                          <a:latin typeface="Calibri" panose="020F0502020204030204" pitchFamily="34" charset="0"/>
                          <a:ea typeface="Calibri"/>
                          <a:cs typeface="Calibri" panose="020F0502020204030204" pitchFamily="34" charset="0"/>
                          <a:sym typeface="Calibri"/>
                        </a:rPr>
                        <a:t>“OrderLine.csv”</a:t>
                      </a:r>
                      <a:endParaRPr sz="1800" b="1" dirty="0">
                        <a:solidFill>
                          <a:srgbClr val="3F3F3F"/>
                        </a:solidFill>
                        <a:latin typeface="Calibri" panose="020F0502020204030204" pitchFamily="34" charset="0"/>
                        <a:ea typeface="Calibri"/>
                        <a:cs typeface="Calibri" panose="020F0502020204030204" pitchFamily="34" charset="0"/>
                        <a:sym typeface="Calibri"/>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
                          <a:schemeClr val="dk1"/>
                        </a:buClr>
                        <a:buSzPts val="1100"/>
                        <a:buFont typeface="Arial"/>
                        <a:buNone/>
                        <a:tabLst/>
                        <a:defRPr/>
                      </a:pPr>
                      <a:endParaRPr lang="en-US" sz="1800" b="1" dirty="0">
                        <a:solidFill>
                          <a:srgbClr val="3F3F3F"/>
                        </a:solidFill>
                        <a:latin typeface="Calibri" panose="020F0502020204030204" pitchFamily="34" charset="0"/>
                        <a:ea typeface="Calibri"/>
                        <a:cs typeface="Calibri" panose="020F0502020204030204" pitchFamily="34" charset="0"/>
                        <a:sym typeface="Calibri"/>
                      </a:endParaRPr>
                    </a:p>
                    <a:p>
                      <a:pPr marL="0" marR="0" lvl="0" indent="0" algn="ctr" defTabSz="914400" rtl="0" eaLnBrk="1" fontAlgn="auto" latinLnBrk="0" hangingPunct="1">
                        <a:lnSpc>
                          <a:spcPct val="100000"/>
                        </a:lnSpc>
                        <a:spcBef>
                          <a:spcPts val="0"/>
                        </a:spcBef>
                        <a:spcAft>
                          <a:spcPts val="0"/>
                        </a:spcAft>
                        <a:buClr>
                          <a:schemeClr val="dk1"/>
                        </a:buClr>
                        <a:buSzPts val="1100"/>
                        <a:buFont typeface="Arial"/>
                        <a:buNone/>
                        <a:tabLst/>
                        <a:defRPr/>
                      </a:pPr>
                      <a:endParaRPr lang="en-US" sz="1800" b="1" dirty="0">
                        <a:solidFill>
                          <a:srgbClr val="3F3F3F"/>
                        </a:solidFill>
                        <a:latin typeface="Calibri" panose="020F0502020204030204" pitchFamily="34" charset="0"/>
                        <a:ea typeface="Calibri"/>
                        <a:cs typeface="Calibri" panose="020F0502020204030204" pitchFamily="34" charset="0"/>
                        <a:sym typeface="Calibri"/>
                      </a:endParaRPr>
                    </a:p>
                    <a:p>
                      <a:pPr marL="0" marR="0" lvl="0" indent="0" algn="ctr" defTabSz="914400" rtl="0" eaLnBrk="1" fontAlgn="auto" latinLnBrk="0" hangingPunct="1">
                        <a:lnSpc>
                          <a:spcPct val="100000"/>
                        </a:lnSpc>
                        <a:spcBef>
                          <a:spcPts val="0"/>
                        </a:spcBef>
                        <a:spcAft>
                          <a:spcPts val="0"/>
                        </a:spcAft>
                        <a:buClr>
                          <a:schemeClr val="dk1"/>
                        </a:buClr>
                        <a:buSzPts val="1100"/>
                        <a:buFont typeface="Arial"/>
                        <a:buNone/>
                        <a:tabLst/>
                        <a:defRPr/>
                      </a:pPr>
                      <a:endParaRPr lang="en-US" sz="1800" b="1" dirty="0">
                        <a:solidFill>
                          <a:srgbClr val="3F3F3F"/>
                        </a:solidFill>
                        <a:latin typeface="Calibri" panose="020F0502020204030204" pitchFamily="34" charset="0"/>
                        <a:ea typeface="Calibri"/>
                        <a:cs typeface="Calibri" panose="020F0502020204030204" pitchFamily="34" charset="0"/>
                        <a:sym typeface="Calibri"/>
                      </a:endParaRPr>
                    </a:p>
                    <a:p>
                      <a:pPr marL="0" marR="0" lvl="0" indent="0" algn="ctr" defTabSz="914400" rtl="0" eaLnBrk="1" fontAlgn="auto" latinLnBrk="0" hangingPunct="1">
                        <a:lnSpc>
                          <a:spcPct val="100000"/>
                        </a:lnSpc>
                        <a:spcBef>
                          <a:spcPts val="0"/>
                        </a:spcBef>
                        <a:spcAft>
                          <a:spcPts val="0"/>
                        </a:spcAft>
                        <a:buClr>
                          <a:schemeClr val="dk1"/>
                        </a:buClr>
                        <a:buSzPts val="1100"/>
                        <a:buFont typeface="Arial"/>
                        <a:buNone/>
                        <a:tabLst/>
                        <a:defRPr/>
                      </a:pPr>
                      <a:r>
                        <a:rPr lang="en-US" sz="1800" b="1" dirty="0">
                          <a:solidFill>
                            <a:srgbClr val="3F3F3F"/>
                          </a:solidFill>
                          <a:latin typeface="Calibri" panose="020F0502020204030204" pitchFamily="34" charset="0"/>
                          <a:ea typeface="Calibri"/>
                          <a:cs typeface="Calibri" panose="020F0502020204030204" pitchFamily="34" charset="0"/>
                          <a:sym typeface="Calibri"/>
                        </a:rPr>
                        <a:t>“Order.csv”</a:t>
                      </a:r>
                      <a:endParaRPr sz="1800" b="1" dirty="0">
                        <a:latin typeface="Calibri" panose="020F0502020204030204" pitchFamily="34" charset="0"/>
                        <a:cs typeface="Calibri" panose="020F0502020204030204" pitchFamily="34" charset="0"/>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
                          <a:schemeClr val="dk1"/>
                        </a:buClr>
                        <a:buSzPts val="1100"/>
                        <a:buFont typeface="Arial"/>
                        <a:buNone/>
                        <a:tabLst/>
                        <a:defRPr/>
                      </a:pPr>
                      <a:endParaRPr lang="en-US" sz="1800" b="1" dirty="0">
                        <a:solidFill>
                          <a:srgbClr val="3F3F3F"/>
                        </a:solidFill>
                        <a:latin typeface="Calibri" panose="020F0502020204030204" pitchFamily="34" charset="0"/>
                        <a:ea typeface="Calibri"/>
                        <a:cs typeface="Calibri" panose="020F0502020204030204" pitchFamily="34" charset="0"/>
                        <a:sym typeface="Calibri"/>
                      </a:endParaRPr>
                    </a:p>
                    <a:p>
                      <a:pPr marL="0" marR="0" lvl="0" indent="0" algn="ctr" defTabSz="914400" rtl="0" eaLnBrk="1" fontAlgn="auto" latinLnBrk="0" hangingPunct="1">
                        <a:lnSpc>
                          <a:spcPct val="100000"/>
                        </a:lnSpc>
                        <a:spcBef>
                          <a:spcPts val="0"/>
                        </a:spcBef>
                        <a:spcAft>
                          <a:spcPts val="0"/>
                        </a:spcAft>
                        <a:buClr>
                          <a:schemeClr val="dk1"/>
                        </a:buClr>
                        <a:buSzPts val="1100"/>
                        <a:buFont typeface="Arial"/>
                        <a:buNone/>
                        <a:tabLst/>
                        <a:defRPr/>
                      </a:pPr>
                      <a:endParaRPr lang="en-US" sz="1800" b="1" dirty="0">
                        <a:solidFill>
                          <a:srgbClr val="3F3F3F"/>
                        </a:solidFill>
                        <a:latin typeface="Calibri" panose="020F0502020204030204" pitchFamily="34" charset="0"/>
                        <a:ea typeface="Calibri"/>
                        <a:cs typeface="Calibri" panose="020F0502020204030204" pitchFamily="34" charset="0"/>
                        <a:sym typeface="Calibri"/>
                      </a:endParaRPr>
                    </a:p>
                    <a:p>
                      <a:pPr marL="0" marR="0" lvl="0" indent="0" algn="ctr" defTabSz="914400" rtl="0" eaLnBrk="1" fontAlgn="auto" latinLnBrk="0" hangingPunct="1">
                        <a:lnSpc>
                          <a:spcPct val="100000"/>
                        </a:lnSpc>
                        <a:spcBef>
                          <a:spcPts val="0"/>
                        </a:spcBef>
                        <a:spcAft>
                          <a:spcPts val="0"/>
                        </a:spcAft>
                        <a:buClr>
                          <a:schemeClr val="dk1"/>
                        </a:buClr>
                        <a:buSzPts val="1100"/>
                        <a:buFont typeface="Arial"/>
                        <a:buNone/>
                        <a:tabLst/>
                        <a:defRPr/>
                      </a:pPr>
                      <a:endParaRPr lang="en-US" sz="1800" b="1" dirty="0">
                        <a:solidFill>
                          <a:srgbClr val="3F3F3F"/>
                        </a:solidFill>
                        <a:latin typeface="Calibri" panose="020F0502020204030204" pitchFamily="34" charset="0"/>
                        <a:ea typeface="Calibri"/>
                        <a:cs typeface="Calibri" panose="020F0502020204030204" pitchFamily="34" charset="0"/>
                        <a:sym typeface="Calibri"/>
                      </a:endParaRPr>
                    </a:p>
                    <a:p>
                      <a:pPr marL="0" marR="0" lvl="0" indent="0" algn="ctr" defTabSz="914400" rtl="0" eaLnBrk="1" fontAlgn="auto" latinLnBrk="0" hangingPunct="1">
                        <a:lnSpc>
                          <a:spcPct val="100000"/>
                        </a:lnSpc>
                        <a:spcBef>
                          <a:spcPts val="0"/>
                        </a:spcBef>
                        <a:spcAft>
                          <a:spcPts val="0"/>
                        </a:spcAft>
                        <a:buClr>
                          <a:schemeClr val="dk1"/>
                        </a:buClr>
                        <a:buSzPts val="1100"/>
                        <a:buFont typeface="Arial"/>
                        <a:buNone/>
                        <a:tabLst/>
                        <a:defRPr/>
                      </a:pPr>
                      <a:r>
                        <a:rPr lang="en-US" sz="1800" b="1" dirty="0">
                          <a:solidFill>
                            <a:srgbClr val="3F3F3F"/>
                          </a:solidFill>
                          <a:latin typeface="Calibri" panose="020F0502020204030204" pitchFamily="34" charset="0"/>
                          <a:ea typeface="Calibri"/>
                          <a:cs typeface="Calibri" panose="020F0502020204030204" pitchFamily="34" charset="0"/>
                          <a:sym typeface="Calibri"/>
                        </a:rPr>
                        <a:t>“Customer.csv”</a:t>
                      </a:r>
                      <a:endParaRPr sz="1800" b="1" dirty="0">
                        <a:latin typeface="Calibri" panose="020F0502020204030204" pitchFamily="34" charset="0"/>
                        <a:cs typeface="Calibri" panose="020F0502020204030204" pitchFamily="34" charset="0"/>
                      </a:endParaRPr>
                    </a:p>
                  </a:txBody>
                  <a:tcPr marL="91425" marR="91425" marT="91425" marB="91425"/>
                </a:tc>
                <a:extLst>
                  <a:ext uri="{0D108BD9-81ED-4DB2-BD59-A6C34878D82A}">
                    <a16:rowId xmlns:a16="http://schemas.microsoft.com/office/drawing/2014/main" val="10000"/>
                  </a:ext>
                </a:extLst>
              </a:tr>
            </a:tbl>
          </a:graphicData>
        </a:graphic>
      </p:graphicFrame>
      <p:pic>
        <p:nvPicPr>
          <p:cNvPr id="3" name="Picture 2" descr="Shape&#10;&#10;Description automatically generated with low confidence">
            <a:extLst>
              <a:ext uri="{FF2B5EF4-FFF2-40B4-BE49-F238E27FC236}">
                <a16:creationId xmlns:a16="http://schemas.microsoft.com/office/drawing/2014/main" id="{B23D8FC0-CA0F-4A92-B418-DEE55C804EE7}"/>
              </a:ext>
            </a:extLst>
          </p:cNvPr>
          <p:cNvPicPr>
            <a:picLocks noChangeAspect="1"/>
          </p:cNvPicPr>
          <p:nvPr/>
        </p:nvPicPr>
        <p:blipFill>
          <a:blip r:embed="rId6"/>
          <a:stretch>
            <a:fillRect/>
          </a:stretch>
        </p:blipFill>
        <p:spPr>
          <a:xfrm>
            <a:off x="2301156" y="2125554"/>
            <a:ext cx="874809" cy="874809"/>
          </a:xfrm>
          <a:prstGeom prst="rect">
            <a:avLst/>
          </a:prstGeom>
        </p:spPr>
      </p:pic>
      <p:pic>
        <p:nvPicPr>
          <p:cNvPr id="7" name="Picture 6" descr="Shape&#10;&#10;Description automatically generated with low confidence">
            <a:extLst>
              <a:ext uri="{FF2B5EF4-FFF2-40B4-BE49-F238E27FC236}">
                <a16:creationId xmlns:a16="http://schemas.microsoft.com/office/drawing/2014/main" id="{FEAECA97-097A-4C2D-BC0D-7AFCDB13B677}"/>
              </a:ext>
            </a:extLst>
          </p:cNvPr>
          <p:cNvPicPr>
            <a:picLocks noChangeAspect="1"/>
          </p:cNvPicPr>
          <p:nvPr/>
        </p:nvPicPr>
        <p:blipFill>
          <a:blip r:embed="rId7"/>
          <a:stretch>
            <a:fillRect/>
          </a:stretch>
        </p:blipFill>
        <p:spPr>
          <a:xfrm>
            <a:off x="9600644" y="2244322"/>
            <a:ext cx="580518" cy="580518"/>
          </a:xfrm>
          <a:prstGeom prst="rect">
            <a:avLst/>
          </a:prstGeom>
        </p:spPr>
      </p:pic>
      <p:pic>
        <p:nvPicPr>
          <p:cNvPr id="47" name="Picture 46" descr="Shape&#10;&#10;Description automatically generated with low confidence">
            <a:extLst>
              <a:ext uri="{FF2B5EF4-FFF2-40B4-BE49-F238E27FC236}">
                <a16:creationId xmlns:a16="http://schemas.microsoft.com/office/drawing/2014/main" id="{5480CAE0-0398-426A-A804-AEE6174B27FA}"/>
              </a:ext>
            </a:extLst>
          </p:cNvPr>
          <p:cNvPicPr>
            <a:picLocks noChangeAspect="1"/>
          </p:cNvPicPr>
          <p:nvPr/>
        </p:nvPicPr>
        <p:blipFill>
          <a:blip r:embed="rId8"/>
          <a:stretch>
            <a:fillRect/>
          </a:stretch>
        </p:blipFill>
        <p:spPr>
          <a:xfrm>
            <a:off x="4868054" y="2280067"/>
            <a:ext cx="580518" cy="580518"/>
          </a:xfrm>
          <a:prstGeom prst="rect">
            <a:avLst/>
          </a:prstGeom>
        </p:spPr>
      </p:pic>
      <p:pic>
        <p:nvPicPr>
          <p:cNvPr id="20" name="Picture 19">
            <a:extLst>
              <a:ext uri="{FF2B5EF4-FFF2-40B4-BE49-F238E27FC236}">
                <a16:creationId xmlns:a16="http://schemas.microsoft.com/office/drawing/2014/main" id="{D2F34A2F-96CE-4B38-8524-982358A16D86}"/>
              </a:ext>
            </a:extLst>
          </p:cNvPr>
          <p:cNvPicPr>
            <a:picLocks noChangeAspect="1"/>
          </p:cNvPicPr>
          <p:nvPr/>
        </p:nvPicPr>
        <p:blipFill>
          <a:blip r:embed="rId9"/>
          <a:stretch>
            <a:fillRect/>
          </a:stretch>
        </p:blipFill>
        <p:spPr>
          <a:xfrm>
            <a:off x="2043200" y="3826159"/>
            <a:ext cx="8746720" cy="2563989"/>
          </a:xfrm>
          <a:prstGeom prst="rect">
            <a:avLst/>
          </a:prstGeom>
        </p:spPr>
      </p:pic>
      <p:pic>
        <p:nvPicPr>
          <p:cNvPr id="42" name="Graphic 41" descr="Shopping cart outline">
            <a:extLst>
              <a:ext uri="{FF2B5EF4-FFF2-40B4-BE49-F238E27FC236}">
                <a16:creationId xmlns:a16="http://schemas.microsoft.com/office/drawing/2014/main" id="{18E2EB48-CDEE-451E-8A13-5FB7DCA8E43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140661" y="2244321"/>
            <a:ext cx="767895" cy="7678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5"/>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201" name="Google Shape;201;p5"/>
          <p:cNvSpPr/>
          <p:nvPr/>
        </p:nvSpPr>
        <p:spPr>
          <a:xfrm>
            <a:off x="265814" y="382572"/>
            <a:ext cx="720000" cy="720000"/>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02" name="Google Shape;202;p5" descr="Yelp | Update Your Yelp Business Listings - Yext"/>
          <p:cNvPicPr preferRelativeResize="0"/>
          <p:nvPr/>
        </p:nvPicPr>
        <p:blipFill rotWithShape="1">
          <a:blip r:embed="rId4">
            <a:alphaModFix/>
          </a:blip>
          <a:srcRect/>
          <a:stretch/>
        </p:blipFill>
        <p:spPr>
          <a:xfrm>
            <a:off x="11038994" y="382572"/>
            <a:ext cx="731915" cy="731916"/>
          </a:xfrm>
          <a:prstGeom prst="rect">
            <a:avLst/>
          </a:prstGeom>
          <a:noFill/>
          <a:ln>
            <a:noFill/>
          </a:ln>
        </p:spPr>
      </p:pic>
      <p:sp>
        <p:nvSpPr>
          <p:cNvPr id="203" name="Google Shape;203;p5"/>
          <p:cNvSpPr txBox="1"/>
          <p:nvPr/>
        </p:nvSpPr>
        <p:spPr>
          <a:xfrm>
            <a:off x="368575" y="450075"/>
            <a:ext cx="5145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dirty="0">
                <a:solidFill>
                  <a:schemeClr val="lt1"/>
                </a:solidFill>
                <a:latin typeface="Calibri"/>
                <a:ea typeface="Calibri"/>
                <a:cs typeface="Calibri"/>
                <a:sym typeface="Calibri"/>
              </a:rPr>
              <a:t>3</a:t>
            </a:r>
            <a:endParaRPr sz="3200" b="1" dirty="0">
              <a:solidFill>
                <a:schemeClr val="lt1"/>
              </a:solidFill>
              <a:latin typeface="Calibri"/>
              <a:ea typeface="Calibri"/>
              <a:cs typeface="Calibri"/>
              <a:sym typeface="Calibri"/>
            </a:endParaRPr>
          </a:p>
        </p:txBody>
      </p:sp>
      <p:sp>
        <p:nvSpPr>
          <p:cNvPr id="204" name="Google Shape;204;p5"/>
          <p:cNvSpPr txBox="1"/>
          <p:nvPr/>
        </p:nvSpPr>
        <p:spPr>
          <a:xfrm>
            <a:off x="1141126" y="309243"/>
            <a:ext cx="6712554" cy="7694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C41300"/>
                </a:solidFill>
                <a:latin typeface="Calibri"/>
                <a:ea typeface="Calibri"/>
                <a:cs typeface="Calibri"/>
                <a:sym typeface="Calibri"/>
              </a:rPr>
              <a:t>Internal Factor Dataset Exploration</a:t>
            </a:r>
            <a:endParaRPr lang="en-US" sz="2400" dirty="0"/>
          </a:p>
          <a:p>
            <a:pPr marL="0" marR="0" lvl="0" indent="0" algn="l" rtl="0">
              <a:spcBef>
                <a:spcPts val="0"/>
              </a:spcBef>
              <a:spcAft>
                <a:spcPts val="0"/>
              </a:spcAft>
              <a:buNone/>
            </a:pPr>
            <a:r>
              <a:rPr lang="en-US" sz="2000" b="1" dirty="0">
                <a:solidFill>
                  <a:srgbClr val="3B3838"/>
                </a:solidFill>
                <a:latin typeface="Calibri"/>
                <a:cs typeface="Calibri"/>
                <a:sym typeface="Calibri"/>
              </a:rPr>
              <a:t>:Questions to Explore</a:t>
            </a:r>
            <a:endParaRPr dirty="0"/>
          </a:p>
        </p:txBody>
      </p:sp>
      <p:grpSp>
        <p:nvGrpSpPr>
          <p:cNvPr id="15" name="Group 14">
            <a:extLst>
              <a:ext uri="{FF2B5EF4-FFF2-40B4-BE49-F238E27FC236}">
                <a16:creationId xmlns:a16="http://schemas.microsoft.com/office/drawing/2014/main" id="{F8192C53-8DD7-48CE-BDC4-52BFAFB12306}"/>
              </a:ext>
            </a:extLst>
          </p:cNvPr>
          <p:cNvGrpSpPr/>
          <p:nvPr/>
        </p:nvGrpSpPr>
        <p:grpSpPr>
          <a:xfrm>
            <a:off x="11031475" y="328902"/>
            <a:ext cx="762828" cy="783502"/>
            <a:chOff x="717019" y="1023358"/>
            <a:chExt cx="762828" cy="783502"/>
          </a:xfrm>
        </p:grpSpPr>
        <p:sp>
          <p:nvSpPr>
            <p:cNvPr id="16" name="Oval 15">
              <a:extLst>
                <a:ext uri="{FF2B5EF4-FFF2-40B4-BE49-F238E27FC236}">
                  <a16:creationId xmlns:a16="http://schemas.microsoft.com/office/drawing/2014/main" id="{3E10A04C-E6D0-455F-8E5F-B9FEB2E00A9B}"/>
                </a:ext>
              </a:extLst>
            </p:cNvPr>
            <p:cNvSpPr/>
            <p:nvPr/>
          </p:nvSpPr>
          <p:spPr>
            <a:xfrm>
              <a:off x="717019" y="1023358"/>
              <a:ext cx="762828" cy="783502"/>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Shape, arrow&#10;&#10;Description automatically generated">
              <a:extLst>
                <a:ext uri="{FF2B5EF4-FFF2-40B4-BE49-F238E27FC236}">
                  <a16:creationId xmlns:a16="http://schemas.microsoft.com/office/drawing/2014/main" id="{EB77013D-64DC-4FFB-B80B-D292224C7F1D}"/>
                </a:ext>
              </a:extLst>
            </p:cNvPr>
            <p:cNvPicPr>
              <a:picLocks noChangeAspect="1"/>
            </p:cNvPicPr>
            <p:nvPr/>
          </p:nvPicPr>
          <p:blipFill>
            <a:blip r:embed="rId5"/>
            <a:stretch>
              <a:fillRect/>
            </a:stretch>
          </p:blipFill>
          <p:spPr>
            <a:xfrm>
              <a:off x="834644" y="1091912"/>
              <a:ext cx="618961" cy="682714"/>
            </a:xfrm>
            <a:prstGeom prst="rect">
              <a:avLst/>
            </a:prstGeom>
          </p:spPr>
        </p:pic>
      </p:grpSp>
      <p:cxnSp>
        <p:nvCxnSpPr>
          <p:cNvPr id="23" name="Google Shape;334;gded672123d_0_24">
            <a:extLst>
              <a:ext uri="{FF2B5EF4-FFF2-40B4-BE49-F238E27FC236}">
                <a16:creationId xmlns:a16="http://schemas.microsoft.com/office/drawing/2014/main" id="{D5A07151-B718-4E0D-A0EB-729E10F6A99D}"/>
              </a:ext>
            </a:extLst>
          </p:cNvPr>
          <p:cNvCxnSpPr>
            <a:cxnSpLocks/>
          </p:cNvCxnSpPr>
          <p:nvPr/>
        </p:nvCxnSpPr>
        <p:spPr>
          <a:xfrm>
            <a:off x="3146691" y="3686524"/>
            <a:ext cx="1843568" cy="0"/>
          </a:xfrm>
          <a:prstGeom prst="straightConnector1">
            <a:avLst/>
          </a:prstGeom>
          <a:noFill/>
          <a:ln w="28575" cap="flat" cmpd="sng">
            <a:solidFill>
              <a:srgbClr val="C41200"/>
            </a:solidFill>
            <a:prstDash val="solid"/>
            <a:round/>
            <a:headEnd type="none" w="sm" len="sm"/>
            <a:tailEnd type="triangle" w="med" len="med"/>
          </a:ln>
        </p:spPr>
      </p:cxnSp>
      <p:sp>
        <p:nvSpPr>
          <p:cNvPr id="24" name="Google Shape;335;gded672123d_0_24">
            <a:extLst>
              <a:ext uri="{FF2B5EF4-FFF2-40B4-BE49-F238E27FC236}">
                <a16:creationId xmlns:a16="http://schemas.microsoft.com/office/drawing/2014/main" id="{7E21C60B-2FF7-45A7-BC07-8362352BBFA8}"/>
              </a:ext>
            </a:extLst>
          </p:cNvPr>
          <p:cNvSpPr txBox="1"/>
          <p:nvPr/>
        </p:nvSpPr>
        <p:spPr>
          <a:xfrm>
            <a:off x="3486687" y="3306482"/>
            <a:ext cx="1158713" cy="722100"/>
          </a:xfrm>
          <a:prstGeom prst="rect">
            <a:avLst/>
          </a:prstGeom>
          <a:solidFill>
            <a:schemeClr val="lt1"/>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dirty="0">
                <a:solidFill>
                  <a:srgbClr val="3B3838"/>
                </a:solidFill>
                <a:latin typeface="Calibri"/>
                <a:ea typeface="Calibri"/>
                <a:cs typeface="Calibri"/>
                <a:sym typeface="Calibri"/>
              </a:rPr>
              <a:t>Questions</a:t>
            </a:r>
          </a:p>
          <a:p>
            <a:pPr marL="0" marR="0" lvl="0" indent="0" algn="ctr" rtl="0">
              <a:lnSpc>
                <a:spcPct val="100000"/>
              </a:lnSpc>
              <a:spcBef>
                <a:spcPts val="0"/>
              </a:spcBef>
              <a:spcAft>
                <a:spcPts val="0"/>
              </a:spcAft>
              <a:buClr>
                <a:srgbClr val="000000"/>
              </a:buClr>
              <a:buSzPts val="1800"/>
              <a:buFont typeface="Arial"/>
              <a:buNone/>
            </a:pPr>
            <a:r>
              <a:rPr lang="en-US" sz="1800" b="1" dirty="0">
                <a:solidFill>
                  <a:srgbClr val="3B3838"/>
                </a:solidFill>
                <a:latin typeface="Calibri"/>
                <a:ea typeface="Calibri"/>
                <a:cs typeface="Calibri"/>
                <a:sym typeface="Calibri"/>
              </a:rPr>
              <a:t>to explore</a:t>
            </a:r>
            <a:endParaRPr sz="1800" b="1" dirty="0">
              <a:solidFill>
                <a:srgbClr val="3B3838"/>
              </a:solidFill>
              <a:latin typeface="Calibri"/>
              <a:ea typeface="Calibri"/>
              <a:cs typeface="Calibri"/>
              <a:sym typeface="Calibri"/>
            </a:endParaRPr>
          </a:p>
        </p:txBody>
      </p:sp>
      <p:graphicFrame>
        <p:nvGraphicFramePr>
          <p:cNvPr id="4" name="Table 5">
            <a:extLst>
              <a:ext uri="{FF2B5EF4-FFF2-40B4-BE49-F238E27FC236}">
                <a16:creationId xmlns:a16="http://schemas.microsoft.com/office/drawing/2014/main" id="{8E7C6617-1DD7-4A08-B1BA-C9A20E486D69}"/>
              </a:ext>
            </a:extLst>
          </p:cNvPr>
          <p:cNvGraphicFramePr>
            <a:graphicFrameLocks noGrp="1"/>
          </p:cNvGraphicFramePr>
          <p:nvPr>
            <p:extLst>
              <p:ext uri="{D42A27DB-BD31-4B8C-83A1-F6EECF244321}">
                <p14:modId xmlns:p14="http://schemas.microsoft.com/office/powerpoint/2010/main" val="800761490"/>
              </p:ext>
            </p:extLst>
          </p:nvPr>
        </p:nvGraphicFramePr>
        <p:xfrm>
          <a:off x="5138941" y="1513210"/>
          <a:ext cx="6533265" cy="4879123"/>
        </p:xfrm>
        <a:graphic>
          <a:graphicData uri="http://schemas.openxmlformats.org/drawingml/2006/table">
            <a:tbl>
              <a:tblPr firstRow="1" bandRow="1">
                <a:tableStyleId>{D97CD4A6-C4B7-4A9D-B046-39C0DC44AD45}</a:tableStyleId>
              </a:tblPr>
              <a:tblGrid>
                <a:gridCol w="6533265">
                  <a:extLst>
                    <a:ext uri="{9D8B030D-6E8A-4147-A177-3AD203B41FA5}">
                      <a16:colId xmlns:a16="http://schemas.microsoft.com/office/drawing/2014/main" val="1349225480"/>
                    </a:ext>
                  </a:extLst>
                </a:gridCol>
              </a:tblGrid>
              <a:tr h="37373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bg1"/>
                          </a:solidFill>
                          <a:latin typeface="Calibri" panose="020F0502020204030204" pitchFamily="34" charset="0"/>
                          <a:ea typeface="Calibri"/>
                          <a:cs typeface="Calibri" panose="020F0502020204030204" pitchFamily="34" charset="0"/>
                          <a:sym typeface="Calibri"/>
                        </a:rPr>
                        <a:t>“Product.csv”</a:t>
                      </a:r>
                      <a:endParaRPr lang="en-US" sz="1800" b="1" dirty="0">
                        <a:solidFill>
                          <a:schemeClr val="bg1"/>
                        </a:solidFill>
                        <a:latin typeface="Calibri" panose="020F0502020204030204" pitchFamily="34" charset="0"/>
                        <a:cs typeface="Calibri" panose="020F0502020204030204" pitchFamily="34" charset="0"/>
                      </a:endParaRPr>
                    </a:p>
                  </a:txBody>
                  <a:tcPr>
                    <a:solidFill>
                      <a:srgbClr val="CC2233"/>
                    </a:solidFill>
                  </a:tcPr>
                </a:tc>
                <a:extLst>
                  <a:ext uri="{0D108BD9-81ED-4DB2-BD59-A6C34878D82A}">
                    <a16:rowId xmlns:a16="http://schemas.microsoft.com/office/drawing/2014/main" val="1894960707"/>
                  </a:ext>
                </a:extLst>
              </a:tr>
              <a:tr h="864044">
                <a:tc>
                  <a:txBody>
                    <a:bodyPr/>
                    <a:lstStyle/>
                    <a:p>
                      <a:endParaRPr lang="en-US" sz="1800" b="1" dirty="0">
                        <a:solidFill>
                          <a:schemeClr val="bg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040213537"/>
                  </a:ext>
                </a:extLst>
              </a:tr>
              <a:tr h="461282">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bg1"/>
                          </a:solidFill>
                          <a:latin typeface="Calibri" panose="020F0502020204030204" pitchFamily="34" charset="0"/>
                          <a:ea typeface="Calibri"/>
                          <a:cs typeface="Calibri" panose="020F0502020204030204" pitchFamily="34" charset="0"/>
                          <a:sym typeface="Calibri"/>
                        </a:rPr>
                        <a:t>“Orderline.csv”</a:t>
                      </a:r>
                      <a:endParaRPr lang="en-US" sz="1800" b="1" dirty="0">
                        <a:solidFill>
                          <a:schemeClr val="bg1"/>
                        </a:solidFill>
                        <a:latin typeface="Calibri" panose="020F0502020204030204" pitchFamily="34" charset="0"/>
                        <a:cs typeface="Calibri" panose="020F0502020204030204" pitchFamily="34" charset="0"/>
                      </a:endParaRPr>
                    </a:p>
                  </a:txBody>
                  <a:tcPr>
                    <a:solidFill>
                      <a:srgbClr val="CC2233"/>
                    </a:solidFill>
                  </a:tcPr>
                </a:tc>
                <a:extLst>
                  <a:ext uri="{0D108BD9-81ED-4DB2-BD59-A6C34878D82A}">
                    <a16:rowId xmlns:a16="http://schemas.microsoft.com/office/drawing/2014/main" val="3870382056"/>
                  </a:ext>
                </a:extLst>
              </a:tr>
              <a:tr h="885271">
                <a:tc>
                  <a:txBody>
                    <a:bodyPr/>
                    <a:lstStyle/>
                    <a:p>
                      <a:endParaRPr lang="en-US" sz="1800" b="1" dirty="0">
                        <a:solidFill>
                          <a:schemeClr val="bg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25542778"/>
                  </a:ext>
                </a:extLst>
              </a:tr>
              <a:tr h="4143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bg1"/>
                          </a:solidFill>
                          <a:latin typeface="Calibri" panose="020F0502020204030204" pitchFamily="34" charset="0"/>
                          <a:ea typeface="Calibri"/>
                          <a:cs typeface="Calibri" panose="020F0502020204030204" pitchFamily="34" charset="0"/>
                          <a:sym typeface="Calibri"/>
                        </a:rPr>
                        <a:t>“Order.csv”</a:t>
                      </a:r>
                      <a:endParaRPr lang="en-US" sz="1800" b="1" dirty="0">
                        <a:solidFill>
                          <a:schemeClr val="bg1"/>
                        </a:solidFill>
                        <a:latin typeface="Calibri" panose="020F0502020204030204" pitchFamily="34" charset="0"/>
                        <a:cs typeface="Calibri" panose="020F0502020204030204" pitchFamily="34" charset="0"/>
                      </a:endParaRPr>
                    </a:p>
                  </a:txBody>
                  <a:tcPr>
                    <a:solidFill>
                      <a:srgbClr val="CC2233"/>
                    </a:solidFill>
                  </a:tcPr>
                </a:tc>
                <a:extLst>
                  <a:ext uri="{0D108BD9-81ED-4DB2-BD59-A6C34878D82A}">
                    <a16:rowId xmlns:a16="http://schemas.microsoft.com/office/drawing/2014/main" val="3780028197"/>
                  </a:ext>
                </a:extLst>
              </a:tr>
              <a:tr h="746622">
                <a:tc>
                  <a:txBody>
                    <a:bodyPr/>
                    <a:lstStyle/>
                    <a:p>
                      <a:endParaRPr lang="en-US" sz="1800" b="1" dirty="0">
                        <a:solidFill>
                          <a:schemeClr val="bg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743414450"/>
                  </a:ext>
                </a:extLst>
              </a:tr>
              <a:tr h="38722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bg1"/>
                          </a:solidFill>
                          <a:latin typeface="Calibri" panose="020F0502020204030204" pitchFamily="34" charset="0"/>
                          <a:ea typeface="Calibri"/>
                          <a:cs typeface="Calibri" panose="020F0502020204030204" pitchFamily="34" charset="0"/>
                          <a:sym typeface="Calibri"/>
                        </a:rPr>
                        <a:t>“Customer.csv”</a:t>
                      </a:r>
                      <a:endParaRPr lang="en-US" sz="1800" b="1" dirty="0">
                        <a:solidFill>
                          <a:schemeClr val="bg1"/>
                        </a:solidFill>
                        <a:latin typeface="Calibri" panose="020F0502020204030204" pitchFamily="34" charset="0"/>
                        <a:cs typeface="Calibri" panose="020F0502020204030204" pitchFamily="34" charset="0"/>
                      </a:endParaRPr>
                    </a:p>
                  </a:txBody>
                  <a:tcPr>
                    <a:solidFill>
                      <a:srgbClr val="CC2233"/>
                    </a:solidFill>
                  </a:tcPr>
                </a:tc>
                <a:extLst>
                  <a:ext uri="{0D108BD9-81ED-4DB2-BD59-A6C34878D82A}">
                    <a16:rowId xmlns:a16="http://schemas.microsoft.com/office/drawing/2014/main" val="2767748821"/>
                  </a:ext>
                </a:extLst>
              </a:tr>
              <a:tr h="746622">
                <a:tc>
                  <a:txBody>
                    <a:bodyPr/>
                    <a:lstStyle/>
                    <a:p>
                      <a:endParaRPr lang="en-US" sz="1800" b="1" dirty="0">
                        <a:solidFill>
                          <a:schemeClr val="bg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289561220"/>
                  </a:ext>
                </a:extLst>
              </a:tr>
            </a:tbl>
          </a:graphicData>
        </a:graphic>
      </p:graphicFrame>
      <p:sp>
        <p:nvSpPr>
          <p:cNvPr id="21" name="Google Shape;223;p6">
            <a:extLst>
              <a:ext uri="{FF2B5EF4-FFF2-40B4-BE49-F238E27FC236}">
                <a16:creationId xmlns:a16="http://schemas.microsoft.com/office/drawing/2014/main" id="{FC6E7022-B62C-4953-8BF0-79667B9AE886}"/>
              </a:ext>
            </a:extLst>
          </p:cNvPr>
          <p:cNvSpPr txBox="1"/>
          <p:nvPr/>
        </p:nvSpPr>
        <p:spPr>
          <a:xfrm>
            <a:off x="5208852" y="2009692"/>
            <a:ext cx="5940248" cy="64629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Font typeface="Arial" panose="020B0604020202020204" pitchFamily="34" charset="0"/>
              <a:buChar char="•"/>
            </a:pPr>
            <a:r>
              <a:rPr lang="en-US" sz="1800" b="1" dirty="0">
                <a:solidFill>
                  <a:srgbClr val="333333"/>
                </a:solidFill>
                <a:latin typeface="Calibri"/>
                <a:ea typeface="Calibri"/>
                <a:cs typeface="Calibri"/>
                <a:sym typeface="Calibri"/>
              </a:rPr>
              <a:t>What month has the least # of new product releases? </a:t>
            </a:r>
          </a:p>
          <a:p>
            <a:pPr marL="285750" marR="0" lvl="0" indent="-285750" algn="l" rtl="0">
              <a:spcBef>
                <a:spcPts val="0"/>
              </a:spcBef>
              <a:spcAft>
                <a:spcPts val="0"/>
              </a:spcAft>
              <a:buFont typeface="Arial" panose="020B0604020202020204" pitchFamily="34" charset="0"/>
              <a:buChar char="•"/>
            </a:pPr>
            <a:r>
              <a:rPr lang="en-US" sz="1800" b="1" dirty="0">
                <a:solidFill>
                  <a:srgbClr val="333333"/>
                </a:solidFill>
                <a:latin typeface="Calibri"/>
                <a:ea typeface="Calibri"/>
                <a:cs typeface="Calibri"/>
                <a:sym typeface="Calibri"/>
              </a:rPr>
              <a:t>Which brand product has the most?</a:t>
            </a:r>
            <a:endParaRPr sz="1800" b="1" dirty="0">
              <a:solidFill>
                <a:srgbClr val="333333"/>
              </a:solidFill>
              <a:latin typeface="Calibri"/>
              <a:ea typeface="Calibri"/>
              <a:cs typeface="Calibri"/>
              <a:sym typeface="Calibri"/>
            </a:endParaRPr>
          </a:p>
        </p:txBody>
      </p:sp>
      <p:sp>
        <p:nvSpPr>
          <p:cNvPr id="45" name="Google Shape;223;p6">
            <a:extLst>
              <a:ext uri="{FF2B5EF4-FFF2-40B4-BE49-F238E27FC236}">
                <a16:creationId xmlns:a16="http://schemas.microsoft.com/office/drawing/2014/main" id="{6C486DCD-CC2C-4C62-B932-D5824F5F9BD1}"/>
              </a:ext>
            </a:extLst>
          </p:cNvPr>
          <p:cNvSpPr txBox="1"/>
          <p:nvPr/>
        </p:nvSpPr>
        <p:spPr>
          <a:xfrm>
            <a:off x="5208852" y="3306482"/>
            <a:ext cx="5940248" cy="64629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Font typeface="Arial" panose="020B0604020202020204" pitchFamily="34" charset="0"/>
              <a:buChar char="•"/>
            </a:pPr>
            <a:r>
              <a:rPr lang="en-US" sz="1800" b="1" dirty="0">
                <a:solidFill>
                  <a:srgbClr val="333333"/>
                </a:solidFill>
                <a:latin typeface="Calibri"/>
                <a:ea typeface="Calibri"/>
                <a:cs typeface="Calibri"/>
                <a:sym typeface="Calibri"/>
              </a:rPr>
              <a:t>Is there any transaction pattern by date/month?</a:t>
            </a:r>
          </a:p>
          <a:p>
            <a:pPr marL="285750" marR="0" lvl="0" indent="-285750" algn="l" rtl="0">
              <a:spcBef>
                <a:spcPts val="0"/>
              </a:spcBef>
              <a:spcAft>
                <a:spcPts val="0"/>
              </a:spcAft>
              <a:buFont typeface="Arial" panose="020B0604020202020204" pitchFamily="34" charset="0"/>
              <a:buChar char="•"/>
            </a:pPr>
            <a:r>
              <a:rPr lang="en-US" sz="1800" b="1" dirty="0">
                <a:solidFill>
                  <a:srgbClr val="333333"/>
                </a:solidFill>
                <a:latin typeface="Calibri"/>
                <a:ea typeface="Calibri"/>
                <a:cs typeface="Calibri"/>
                <a:sym typeface="Calibri"/>
              </a:rPr>
              <a:t>Which product has been sold the most?</a:t>
            </a:r>
            <a:endParaRPr sz="1800" b="1" dirty="0">
              <a:solidFill>
                <a:srgbClr val="333333"/>
              </a:solidFill>
              <a:latin typeface="Calibri"/>
              <a:ea typeface="Calibri"/>
              <a:cs typeface="Calibri"/>
              <a:sym typeface="Calibri"/>
            </a:endParaRPr>
          </a:p>
        </p:txBody>
      </p:sp>
      <p:sp>
        <p:nvSpPr>
          <p:cNvPr id="46" name="Google Shape;223;p6">
            <a:extLst>
              <a:ext uri="{FF2B5EF4-FFF2-40B4-BE49-F238E27FC236}">
                <a16:creationId xmlns:a16="http://schemas.microsoft.com/office/drawing/2014/main" id="{0B0A44ED-719D-4648-A7ED-81D1376E66AF}"/>
              </a:ext>
            </a:extLst>
          </p:cNvPr>
          <p:cNvSpPr txBox="1"/>
          <p:nvPr/>
        </p:nvSpPr>
        <p:spPr>
          <a:xfrm>
            <a:off x="5175414" y="4489746"/>
            <a:ext cx="6739710" cy="64629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Font typeface="Arial" panose="020B0604020202020204" pitchFamily="34" charset="0"/>
              <a:buChar char="•"/>
            </a:pPr>
            <a:r>
              <a:rPr lang="en-US" sz="1800" b="1" dirty="0">
                <a:solidFill>
                  <a:srgbClr val="333333"/>
                </a:solidFill>
                <a:latin typeface="Calibri"/>
                <a:ea typeface="Calibri"/>
                <a:cs typeface="Calibri"/>
                <a:sym typeface="Calibri"/>
              </a:rPr>
              <a:t>What is the avg. revenue by month?</a:t>
            </a:r>
          </a:p>
          <a:p>
            <a:pPr marL="285750" marR="0" lvl="0" indent="-285750" algn="l" rtl="0">
              <a:spcBef>
                <a:spcPts val="0"/>
              </a:spcBef>
              <a:spcAft>
                <a:spcPts val="0"/>
              </a:spcAft>
              <a:buFont typeface="Arial" panose="020B0604020202020204" pitchFamily="34" charset="0"/>
              <a:buChar char="•"/>
            </a:pPr>
            <a:r>
              <a:rPr lang="en-US" sz="1800" b="1" dirty="0">
                <a:solidFill>
                  <a:srgbClr val="333333"/>
                </a:solidFill>
                <a:latin typeface="Calibri"/>
                <a:ea typeface="Calibri"/>
                <a:cs typeface="Calibri"/>
                <a:sym typeface="Calibri"/>
              </a:rPr>
              <a:t>What is the statistic summary of transaction?</a:t>
            </a:r>
          </a:p>
        </p:txBody>
      </p:sp>
      <p:sp>
        <p:nvSpPr>
          <p:cNvPr id="48" name="Google Shape;223;p6">
            <a:extLst>
              <a:ext uri="{FF2B5EF4-FFF2-40B4-BE49-F238E27FC236}">
                <a16:creationId xmlns:a16="http://schemas.microsoft.com/office/drawing/2014/main" id="{F0D64A30-F832-4D14-BB60-A9474ACB7410}"/>
              </a:ext>
            </a:extLst>
          </p:cNvPr>
          <p:cNvSpPr txBox="1"/>
          <p:nvPr/>
        </p:nvSpPr>
        <p:spPr>
          <a:xfrm>
            <a:off x="5175414" y="5786536"/>
            <a:ext cx="6739710" cy="369291"/>
          </a:xfrm>
          <a:prstGeom prst="rect">
            <a:avLst/>
          </a:prstGeom>
          <a:noFill/>
          <a:ln>
            <a:noFill/>
          </a:ln>
        </p:spPr>
        <p:txBody>
          <a:bodyPr spcFirstLastPara="1" wrap="square" lIns="91425" tIns="45700" rIns="91425" bIns="45700" anchor="t" anchorCtr="0">
            <a:sp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800" b="1" dirty="0">
                <a:solidFill>
                  <a:srgbClr val="333333"/>
                </a:solidFill>
                <a:latin typeface="Calibri"/>
                <a:ea typeface="Calibri"/>
                <a:cs typeface="Calibri"/>
                <a:sym typeface="Calibri"/>
              </a:rPr>
              <a:t>What is the % of segmentation of customer gender/age/region?</a:t>
            </a:r>
          </a:p>
        </p:txBody>
      </p:sp>
      <p:grpSp>
        <p:nvGrpSpPr>
          <p:cNvPr id="8" name="Group 7">
            <a:extLst>
              <a:ext uri="{FF2B5EF4-FFF2-40B4-BE49-F238E27FC236}">
                <a16:creationId xmlns:a16="http://schemas.microsoft.com/office/drawing/2014/main" id="{63482473-B28F-4EA5-948E-4E702B411D29}"/>
              </a:ext>
            </a:extLst>
          </p:cNvPr>
          <p:cNvGrpSpPr/>
          <p:nvPr/>
        </p:nvGrpSpPr>
        <p:grpSpPr>
          <a:xfrm>
            <a:off x="368575" y="2277215"/>
            <a:ext cx="2603701" cy="3032482"/>
            <a:chOff x="368575" y="2277215"/>
            <a:chExt cx="2603701" cy="3032482"/>
          </a:xfrm>
        </p:grpSpPr>
        <p:sp>
          <p:nvSpPr>
            <p:cNvPr id="50" name="Google Shape;313;gded672123d_0_0">
              <a:extLst>
                <a:ext uri="{FF2B5EF4-FFF2-40B4-BE49-F238E27FC236}">
                  <a16:creationId xmlns:a16="http://schemas.microsoft.com/office/drawing/2014/main" id="{AD82BC7E-A3EE-4146-AD4F-6014E04F9441}"/>
                </a:ext>
              </a:extLst>
            </p:cNvPr>
            <p:cNvSpPr/>
            <p:nvPr/>
          </p:nvSpPr>
          <p:spPr>
            <a:xfrm>
              <a:off x="519794" y="3446766"/>
              <a:ext cx="2338309" cy="1862931"/>
            </a:xfrm>
            <a:prstGeom prst="roundRect">
              <a:avLst>
                <a:gd name="adj" fmla="val 5943"/>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 name="Google Shape;351;gded672123d_0_24">
              <a:extLst>
                <a:ext uri="{FF2B5EF4-FFF2-40B4-BE49-F238E27FC236}">
                  <a16:creationId xmlns:a16="http://schemas.microsoft.com/office/drawing/2014/main" id="{B37FA82A-1F4A-4315-B390-8D4EF374D65B}"/>
                </a:ext>
              </a:extLst>
            </p:cNvPr>
            <p:cNvSpPr txBox="1"/>
            <p:nvPr/>
          </p:nvSpPr>
          <p:spPr>
            <a:xfrm>
              <a:off x="368575" y="3190599"/>
              <a:ext cx="2603701" cy="36986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solidFill>
                    <a:srgbClr val="3B3838"/>
                  </a:solidFill>
                  <a:latin typeface="Calibri"/>
                  <a:ea typeface="Calibri"/>
                  <a:cs typeface="Calibri"/>
                  <a:sym typeface="Calibri"/>
                </a:rPr>
                <a:t>Data Exploration</a:t>
              </a:r>
              <a:endParaRPr sz="2000" dirty="0"/>
            </a:p>
          </p:txBody>
        </p:sp>
        <p:sp>
          <p:nvSpPr>
            <p:cNvPr id="6" name="TextBox 5">
              <a:extLst>
                <a:ext uri="{FF2B5EF4-FFF2-40B4-BE49-F238E27FC236}">
                  <a16:creationId xmlns:a16="http://schemas.microsoft.com/office/drawing/2014/main" id="{818F16E5-6E95-4FDB-A41C-16DCA8E13A67}"/>
                </a:ext>
              </a:extLst>
            </p:cNvPr>
            <p:cNvSpPr txBox="1"/>
            <p:nvPr/>
          </p:nvSpPr>
          <p:spPr>
            <a:xfrm>
              <a:off x="687361" y="3682196"/>
              <a:ext cx="2003174"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Summary Statistic</a:t>
              </a:r>
            </a:p>
          </p:txBody>
        </p:sp>
        <p:sp>
          <p:nvSpPr>
            <p:cNvPr id="52" name="TextBox 51">
              <a:extLst>
                <a:ext uri="{FF2B5EF4-FFF2-40B4-BE49-F238E27FC236}">
                  <a16:creationId xmlns:a16="http://schemas.microsoft.com/office/drawing/2014/main" id="{EFD749D3-FFAF-4978-8312-D88043D1E0F0}"/>
                </a:ext>
              </a:extLst>
            </p:cNvPr>
            <p:cNvSpPr txBox="1"/>
            <p:nvPr/>
          </p:nvSpPr>
          <p:spPr>
            <a:xfrm>
              <a:off x="940547" y="4051528"/>
              <a:ext cx="1575645" cy="1169551"/>
            </a:xfrm>
            <a:prstGeom prst="rect">
              <a:avLst/>
            </a:prstGeom>
            <a:noFill/>
          </p:spPr>
          <p:txBody>
            <a:bodyPr wrap="square" rtlCol="0">
              <a:spAutoFit/>
            </a:bodyPr>
            <a:lstStyle/>
            <a:p>
              <a:pPr marL="285750" indent="-285750">
                <a:buFontTx/>
                <a:buChar char="-"/>
              </a:pPr>
              <a:r>
                <a:rPr lang="en-US" dirty="0">
                  <a:latin typeface="Calibri" panose="020F0502020204030204" pitchFamily="34" charset="0"/>
                  <a:cs typeface="Calibri" panose="020F0502020204030204" pitchFamily="34" charset="0"/>
                </a:rPr>
                <a:t>count</a:t>
              </a:r>
            </a:p>
            <a:p>
              <a:pPr marL="285750" indent="-285750">
                <a:buFontTx/>
                <a:buChar char="-"/>
              </a:pPr>
              <a:r>
                <a:rPr lang="en-US" dirty="0">
                  <a:latin typeface="Calibri" panose="020F0502020204030204" pitchFamily="34" charset="0"/>
                  <a:cs typeface="Calibri" panose="020F0502020204030204" pitchFamily="34" charset="0"/>
                </a:rPr>
                <a:t>mean/median</a:t>
              </a:r>
            </a:p>
            <a:p>
              <a:pPr marL="285750" indent="-285750">
                <a:buFontTx/>
                <a:buChar char="-"/>
              </a:pPr>
              <a:r>
                <a:rPr lang="en-US" dirty="0">
                  <a:latin typeface="Calibri" panose="020F0502020204030204" pitchFamily="34" charset="0"/>
                  <a:cs typeface="Calibri" panose="020F0502020204030204" pitchFamily="34" charset="0"/>
                </a:rPr>
                <a:t>std</a:t>
              </a:r>
            </a:p>
            <a:p>
              <a:pPr marL="285750" indent="-285750">
                <a:buFontTx/>
                <a:buChar char="-"/>
              </a:pPr>
              <a:r>
                <a:rPr lang="en-US" dirty="0">
                  <a:latin typeface="Calibri" panose="020F0502020204030204" pitchFamily="34" charset="0"/>
                  <a:cs typeface="Calibri" panose="020F0502020204030204" pitchFamily="34" charset="0"/>
                </a:rPr>
                <a:t>quartile</a:t>
              </a:r>
            </a:p>
            <a:p>
              <a:pPr marL="285750" indent="-285750">
                <a:buFontTx/>
                <a:buChar char="-"/>
              </a:pPr>
              <a:r>
                <a:rPr lang="en-US" dirty="0">
                  <a:latin typeface="Calibri" panose="020F0502020204030204" pitchFamily="34" charset="0"/>
                  <a:cs typeface="Calibri" panose="020F0502020204030204" pitchFamily="34" charset="0"/>
                </a:rPr>
                <a:t>min/max</a:t>
              </a:r>
            </a:p>
          </p:txBody>
        </p:sp>
        <p:pic>
          <p:nvPicPr>
            <p:cNvPr id="53" name="Google Shape;222;p6">
              <a:extLst>
                <a:ext uri="{FF2B5EF4-FFF2-40B4-BE49-F238E27FC236}">
                  <a16:creationId xmlns:a16="http://schemas.microsoft.com/office/drawing/2014/main" id="{B497CE98-59F9-419B-BE29-578D465E350E}"/>
                </a:ext>
              </a:extLst>
            </p:cNvPr>
            <p:cNvPicPr preferRelativeResize="0"/>
            <p:nvPr/>
          </p:nvPicPr>
          <p:blipFill>
            <a:blip r:embed="rId6">
              <a:alphaModFix/>
            </a:blip>
            <a:stretch>
              <a:fillRect/>
            </a:stretch>
          </p:blipFill>
          <p:spPr>
            <a:xfrm>
              <a:off x="1167450" y="2277215"/>
              <a:ext cx="1096172" cy="879621"/>
            </a:xfrm>
            <a:prstGeom prst="rect">
              <a:avLst/>
            </a:prstGeom>
            <a:noFill/>
            <a:ln>
              <a:noFill/>
            </a:ln>
          </p:spPr>
        </p:pic>
      </p:grpSp>
    </p:spTree>
    <p:extLst>
      <p:ext uri="{BB962C8B-B14F-4D97-AF65-F5344CB8AC3E}">
        <p14:creationId xmlns:p14="http://schemas.microsoft.com/office/powerpoint/2010/main" val="645041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7" name="Google Shape;307;gded672123d_0_0"/>
          <p:cNvSpPr/>
          <p:nvPr/>
        </p:nvSpPr>
        <p:spPr>
          <a:xfrm>
            <a:off x="265814" y="382572"/>
            <a:ext cx="720000" cy="720000"/>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8" name="Google Shape;308;gded672123d_0_0"/>
          <p:cNvSpPr txBox="1"/>
          <p:nvPr/>
        </p:nvSpPr>
        <p:spPr>
          <a:xfrm>
            <a:off x="1141126" y="309243"/>
            <a:ext cx="4746000" cy="76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C41300"/>
                </a:solidFill>
                <a:latin typeface="Calibri"/>
                <a:ea typeface="Calibri"/>
                <a:cs typeface="Calibri"/>
                <a:sym typeface="Calibri"/>
              </a:rPr>
              <a:t>Data Preprocessing</a:t>
            </a:r>
            <a:endParaRPr dirty="0"/>
          </a:p>
          <a:p>
            <a:pPr marL="0" marR="0" lvl="0" indent="0" algn="l" rtl="0">
              <a:spcBef>
                <a:spcPts val="0"/>
              </a:spcBef>
              <a:spcAft>
                <a:spcPts val="0"/>
              </a:spcAft>
              <a:buNone/>
            </a:pPr>
            <a:r>
              <a:rPr lang="en-US" sz="2000" b="1" dirty="0">
                <a:solidFill>
                  <a:srgbClr val="3B3838"/>
                </a:solidFill>
                <a:latin typeface="Calibri"/>
                <a:ea typeface="Calibri"/>
                <a:cs typeface="Calibri"/>
                <a:sym typeface="Calibri"/>
              </a:rPr>
              <a:t>Data Merging, Cleansing and Sampling</a:t>
            </a:r>
            <a:endParaRPr dirty="0"/>
          </a:p>
        </p:txBody>
      </p:sp>
      <p:pic>
        <p:nvPicPr>
          <p:cNvPr id="309" name="Google Shape;309;gded672123d_0_0" descr="Yelp | Update Your Yelp Business Listings - Yext"/>
          <p:cNvPicPr preferRelativeResize="0"/>
          <p:nvPr/>
        </p:nvPicPr>
        <p:blipFill rotWithShape="1">
          <a:blip r:embed="rId3">
            <a:alphaModFix/>
          </a:blip>
          <a:srcRect/>
          <a:stretch/>
        </p:blipFill>
        <p:spPr>
          <a:xfrm>
            <a:off x="11038994" y="382572"/>
            <a:ext cx="731914" cy="731917"/>
          </a:xfrm>
          <a:prstGeom prst="rect">
            <a:avLst/>
          </a:prstGeom>
          <a:noFill/>
          <a:ln>
            <a:noFill/>
          </a:ln>
        </p:spPr>
      </p:pic>
      <p:sp>
        <p:nvSpPr>
          <p:cNvPr id="325" name="Google Shape;325;gded672123d_0_0"/>
          <p:cNvSpPr txBox="1"/>
          <p:nvPr/>
        </p:nvSpPr>
        <p:spPr>
          <a:xfrm>
            <a:off x="368575" y="450075"/>
            <a:ext cx="5145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dirty="0">
                <a:solidFill>
                  <a:schemeClr val="lt1"/>
                </a:solidFill>
                <a:latin typeface="Calibri"/>
                <a:ea typeface="Calibri"/>
                <a:cs typeface="Calibri"/>
                <a:sym typeface="Calibri"/>
              </a:rPr>
              <a:t>4</a:t>
            </a:r>
            <a:endParaRPr sz="3200" b="1" dirty="0">
              <a:solidFill>
                <a:schemeClr val="lt1"/>
              </a:solidFill>
              <a:latin typeface="Calibri"/>
              <a:ea typeface="Calibri"/>
              <a:cs typeface="Calibri"/>
              <a:sym typeface="Calibri"/>
            </a:endParaRPr>
          </a:p>
        </p:txBody>
      </p:sp>
      <p:grpSp>
        <p:nvGrpSpPr>
          <p:cNvPr id="22" name="Group 21">
            <a:extLst>
              <a:ext uri="{FF2B5EF4-FFF2-40B4-BE49-F238E27FC236}">
                <a16:creationId xmlns:a16="http://schemas.microsoft.com/office/drawing/2014/main" id="{83DE03EC-9C7D-404A-AECA-8D7DA2CB9A57}"/>
              </a:ext>
            </a:extLst>
          </p:cNvPr>
          <p:cNvGrpSpPr/>
          <p:nvPr/>
        </p:nvGrpSpPr>
        <p:grpSpPr>
          <a:xfrm>
            <a:off x="11031475" y="328902"/>
            <a:ext cx="762828" cy="783502"/>
            <a:chOff x="717019" y="1023358"/>
            <a:chExt cx="762828" cy="783502"/>
          </a:xfrm>
        </p:grpSpPr>
        <p:sp>
          <p:nvSpPr>
            <p:cNvPr id="23" name="Oval 22">
              <a:extLst>
                <a:ext uri="{FF2B5EF4-FFF2-40B4-BE49-F238E27FC236}">
                  <a16:creationId xmlns:a16="http://schemas.microsoft.com/office/drawing/2014/main" id="{A69EAA14-A00A-47DF-AF38-261239AB5842}"/>
                </a:ext>
              </a:extLst>
            </p:cNvPr>
            <p:cNvSpPr/>
            <p:nvPr/>
          </p:nvSpPr>
          <p:spPr>
            <a:xfrm>
              <a:off x="717019" y="1023358"/>
              <a:ext cx="762828" cy="783502"/>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Shape, arrow&#10;&#10;Description automatically generated">
              <a:extLst>
                <a:ext uri="{FF2B5EF4-FFF2-40B4-BE49-F238E27FC236}">
                  <a16:creationId xmlns:a16="http://schemas.microsoft.com/office/drawing/2014/main" id="{EE7CC6EB-EC52-4353-91E5-4DBB5B6A2148}"/>
                </a:ext>
              </a:extLst>
            </p:cNvPr>
            <p:cNvPicPr>
              <a:picLocks noChangeAspect="1"/>
            </p:cNvPicPr>
            <p:nvPr/>
          </p:nvPicPr>
          <p:blipFill>
            <a:blip r:embed="rId4"/>
            <a:stretch>
              <a:fillRect/>
            </a:stretch>
          </p:blipFill>
          <p:spPr>
            <a:xfrm>
              <a:off x="834644" y="1091912"/>
              <a:ext cx="618961" cy="682714"/>
            </a:xfrm>
            <a:prstGeom prst="rect">
              <a:avLst/>
            </a:prstGeom>
          </p:spPr>
        </p:pic>
      </p:grpSp>
      <p:grpSp>
        <p:nvGrpSpPr>
          <p:cNvPr id="4" name="Group 3">
            <a:extLst>
              <a:ext uri="{FF2B5EF4-FFF2-40B4-BE49-F238E27FC236}">
                <a16:creationId xmlns:a16="http://schemas.microsoft.com/office/drawing/2014/main" id="{C70AEEB5-9D2C-443D-8D81-D05CFE6790D0}"/>
              </a:ext>
            </a:extLst>
          </p:cNvPr>
          <p:cNvGrpSpPr/>
          <p:nvPr/>
        </p:nvGrpSpPr>
        <p:grpSpPr>
          <a:xfrm>
            <a:off x="737913" y="2435953"/>
            <a:ext cx="6244657" cy="3364968"/>
            <a:chOff x="692907" y="2342788"/>
            <a:chExt cx="6244657" cy="3364968"/>
          </a:xfrm>
        </p:grpSpPr>
        <p:grpSp>
          <p:nvGrpSpPr>
            <p:cNvPr id="310" name="Google Shape;310;gded672123d_0_0"/>
            <p:cNvGrpSpPr/>
            <p:nvPr/>
          </p:nvGrpSpPr>
          <p:grpSpPr>
            <a:xfrm>
              <a:off x="692907" y="2342788"/>
              <a:ext cx="6244657" cy="3364968"/>
              <a:chOff x="2051476" y="1986403"/>
              <a:chExt cx="6244657" cy="3364968"/>
            </a:xfrm>
          </p:grpSpPr>
          <p:grpSp>
            <p:nvGrpSpPr>
              <p:cNvPr id="311" name="Google Shape;311;gded672123d_0_0"/>
              <p:cNvGrpSpPr/>
              <p:nvPr/>
            </p:nvGrpSpPr>
            <p:grpSpPr>
              <a:xfrm>
                <a:off x="2051476" y="1986403"/>
                <a:ext cx="6244657" cy="3364968"/>
                <a:chOff x="2013747" y="1986403"/>
                <a:chExt cx="6244657" cy="3364968"/>
              </a:xfrm>
            </p:grpSpPr>
            <p:grpSp>
              <p:nvGrpSpPr>
                <p:cNvPr id="312" name="Google Shape;312;gded672123d_0_0"/>
                <p:cNvGrpSpPr/>
                <p:nvPr/>
              </p:nvGrpSpPr>
              <p:grpSpPr>
                <a:xfrm>
                  <a:off x="2013747" y="1986403"/>
                  <a:ext cx="2666104" cy="3217568"/>
                  <a:chOff x="1007512" y="2450984"/>
                  <a:chExt cx="2666104" cy="3217568"/>
                </a:xfrm>
              </p:grpSpPr>
              <p:sp>
                <p:nvSpPr>
                  <p:cNvPr id="313" name="Google Shape;313;gded672123d_0_0"/>
                  <p:cNvSpPr/>
                  <p:nvPr/>
                </p:nvSpPr>
                <p:spPr>
                  <a:xfrm>
                    <a:off x="1007512" y="5218901"/>
                    <a:ext cx="2520524" cy="449651"/>
                  </a:xfrm>
                  <a:prstGeom prst="roundRect">
                    <a:avLst>
                      <a:gd name="adj" fmla="val 26667"/>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314" name="Google Shape;314;gded672123d_0_0"/>
                  <p:cNvSpPr txBox="1"/>
                  <p:nvPr/>
                </p:nvSpPr>
                <p:spPr>
                  <a:xfrm>
                    <a:off x="1087351" y="5268483"/>
                    <a:ext cx="2330210"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dirty="0">
                        <a:solidFill>
                          <a:srgbClr val="3B3838"/>
                        </a:solidFill>
                        <a:latin typeface="Calibri"/>
                        <a:ea typeface="Calibri"/>
                        <a:cs typeface="Calibri"/>
                        <a:sym typeface="Calibri"/>
                      </a:rPr>
                      <a:t>NIKEiD_sampled.csv</a:t>
                    </a:r>
                    <a:endParaRPr sz="1800" dirty="0"/>
                  </a:p>
                </p:txBody>
              </p:sp>
              <p:pic>
                <p:nvPicPr>
                  <p:cNvPr id="315" name="Google Shape;315;gded672123d_0_0" descr="Shape&#10;&#10;Description automatically generated with low confidence"/>
                  <p:cNvPicPr preferRelativeResize="0"/>
                  <p:nvPr/>
                </p:nvPicPr>
                <p:blipFill rotWithShape="1">
                  <a:blip r:embed="rId5">
                    <a:alphaModFix/>
                  </a:blip>
                  <a:srcRect/>
                  <a:stretch/>
                </p:blipFill>
                <p:spPr>
                  <a:xfrm>
                    <a:off x="1368843" y="3413541"/>
                    <a:ext cx="1822422" cy="1297057"/>
                  </a:xfrm>
                  <a:prstGeom prst="rect">
                    <a:avLst/>
                  </a:prstGeom>
                  <a:noFill/>
                  <a:ln>
                    <a:noFill/>
                  </a:ln>
                </p:spPr>
              </p:pic>
              <p:sp>
                <p:nvSpPr>
                  <p:cNvPr id="316" name="Google Shape;316;gded672123d_0_0"/>
                  <p:cNvSpPr txBox="1"/>
                  <p:nvPr/>
                </p:nvSpPr>
                <p:spPr>
                  <a:xfrm>
                    <a:off x="1263659" y="3035070"/>
                    <a:ext cx="1382811" cy="3385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dirty="0">
                        <a:solidFill>
                          <a:srgbClr val="3B3838"/>
                        </a:solidFill>
                        <a:latin typeface="Calibri"/>
                        <a:ea typeface="Calibri"/>
                        <a:cs typeface="Calibri"/>
                        <a:sym typeface="Calibri"/>
                      </a:rPr>
                      <a:t>Customer</a:t>
                    </a:r>
                    <a:endParaRPr sz="1600" dirty="0"/>
                  </a:p>
                </p:txBody>
              </p:sp>
              <p:sp>
                <p:nvSpPr>
                  <p:cNvPr id="317" name="Google Shape;317;gded672123d_0_0"/>
                  <p:cNvSpPr txBox="1"/>
                  <p:nvPr/>
                </p:nvSpPr>
                <p:spPr>
                  <a:xfrm>
                    <a:off x="2224019" y="2450984"/>
                    <a:ext cx="1193542" cy="3385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dirty="0">
                        <a:solidFill>
                          <a:srgbClr val="3B3838"/>
                        </a:solidFill>
                        <a:latin typeface="Calibri"/>
                        <a:ea typeface="Calibri"/>
                        <a:cs typeface="Calibri"/>
                        <a:sym typeface="Calibri"/>
                      </a:rPr>
                      <a:t>Product</a:t>
                    </a:r>
                    <a:endParaRPr sz="1600" dirty="0"/>
                  </a:p>
                </p:txBody>
              </p:sp>
              <p:sp>
                <p:nvSpPr>
                  <p:cNvPr id="318" name="Google Shape;318;gded672123d_0_0"/>
                  <p:cNvSpPr txBox="1"/>
                  <p:nvPr/>
                </p:nvSpPr>
                <p:spPr>
                  <a:xfrm>
                    <a:off x="2237054" y="2886177"/>
                    <a:ext cx="1436562" cy="3385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dirty="0">
                        <a:solidFill>
                          <a:srgbClr val="3B3838"/>
                        </a:solidFill>
                        <a:latin typeface="Calibri"/>
                        <a:ea typeface="Calibri"/>
                        <a:cs typeface="Calibri"/>
                        <a:sym typeface="Calibri"/>
                      </a:rPr>
                      <a:t>Order</a:t>
                    </a:r>
                    <a:endParaRPr sz="1600" dirty="0"/>
                  </a:p>
                </p:txBody>
              </p:sp>
            </p:grpSp>
            <p:sp>
              <p:nvSpPr>
                <p:cNvPr id="319" name="Google Shape;319;gded672123d_0_0"/>
                <p:cNvSpPr/>
                <p:nvPr/>
              </p:nvSpPr>
              <p:spPr>
                <a:xfrm>
                  <a:off x="5028903" y="3175867"/>
                  <a:ext cx="834539" cy="556199"/>
                </a:xfrm>
                <a:prstGeom prst="rightArrow">
                  <a:avLst>
                    <a:gd name="adj1" fmla="val 25624"/>
                    <a:gd name="adj2" fmla="val 50000"/>
                  </a:avLst>
                </a:prstGeom>
                <a:solidFill>
                  <a:srgbClr val="CC2233"/>
                </a:solidFill>
                <a:ln w="12700" cap="flat" cmpd="sng">
                  <a:solidFill>
                    <a:srgbClr val="CC22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320" name="Google Shape;320;gded672123d_0_0"/>
                <p:cNvGrpSpPr/>
                <p:nvPr/>
              </p:nvGrpSpPr>
              <p:grpSpPr>
                <a:xfrm>
                  <a:off x="6270564" y="2898110"/>
                  <a:ext cx="1987840" cy="2453261"/>
                  <a:chOff x="6211615" y="3097307"/>
                  <a:chExt cx="1987840" cy="2453261"/>
                </a:xfrm>
              </p:grpSpPr>
              <p:pic>
                <p:nvPicPr>
                  <p:cNvPr id="321" name="Google Shape;321;gded672123d_0_0" descr="Shape&#10;&#10;Description automatically generated with low confidence"/>
                  <p:cNvPicPr preferRelativeResize="0"/>
                  <p:nvPr/>
                </p:nvPicPr>
                <p:blipFill rotWithShape="1">
                  <a:blip r:embed="rId6">
                    <a:alphaModFix/>
                  </a:blip>
                  <a:srcRect/>
                  <a:stretch/>
                </p:blipFill>
                <p:spPr>
                  <a:xfrm>
                    <a:off x="6454868" y="3097307"/>
                    <a:ext cx="1382811" cy="1263737"/>
                  </a:xfrm>
                  <a:prstGeom prst="rect">
                    <a:avLst/>
                  </a:prstGeom>
                  <a:noFill/>
                  <a:ln>
                    <a:noFill/>
                  </a:ln>
                </p:spPr>
              </p:pic>
              <p:sp>
                <p:nvSpPr>
                  <p:cNvPr id="322" name="Google Shape;322;gded672123d_0_0"/>
                  <p:cNvSpPr/>
                  <p:nvPr/>
                </p:nvSpPr>
                <p:spPr>
                  <a:xfrm>
                    <a:off x="6211615" y="4847986"/>
                    <a:ext cx="1987840" cy="702582"/>
                  </a:xfrm>
                  <a:prstGeom prst="roundRect">
                    <a:avLst>
                      <a:gd name="adj" fmla="val 26667"/>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3" name="Google Shape;323;gded672123d_0_0"/>
                  <p:cNvSpPr txBox="1"/>
                  <p:nvPr/>
                </p:nvSpPr>
                <p:spPr>
                  <a:xfrm>
                    <a:off x="6266862" y="4885732"/>
                    <a:ext cx="1877346"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dirty="0">
                        <a:solidFill>
                          <a:srgbClr val="3B3838"/>
                        </a:solidFill>
                        <a:latin typeface="Calibri"/>
                        <a:ea typeface="Calibri"/>
                        <a:cs typeface="Calibri"/>
                        <a:sym typeface="Calibri"/>
                      </a:rPr>
                      <a:t>N independent observations</a:t>
                    </a:r>
                    <a:endParaRPr sz="1800" dirty="0"/>
                  </a:p>
                </p:txBody>
              </p:sp>
            </p:grpSp>
          </p:grpSp>
          <p:sp>
            <p:nvSpPr>
              <p:cNvPr id="324" name="Google Shape;324;gded672123d_0_0"/>
              <p:cNvSpPr txBox="1"/>
              <p:nvPr/>
            </p:nvSpPr>
            <p:spPr>
              <a:xfrm>
                <a:off x="4629032" y="3933359"/>
                <a:ext cx="1709741" cy="9234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dirty="0">
                    <a:solidFill>
                      <a:srgbClr val="3B3838"/>
                    </a:solidFill>
                    <a:latin typeface="Calibri"/>
                    <a:ea typeface="Calibri"/>
                    <a:cs typeface="Calibri"/>
                    <a:sym typeface="Calibri"/>
                  </a:rPr>
                  <a:t>Dropping duplicates </a:t>
                </a:r>
                <a:endParaRPr dirty="0"/>
              </a:p>
              <a:p>
                <a:pPr marL="0" marR="0" lvl="0" indent="0" algn="ctr" rtl="0">
                  <a:spcBef>
                    <a:spcPts val="0"/>
                  </a:spcBef>
                  <a:spcAft>
                    <a:spcPts val="0"/>
                  </a:spcAft>
                  <a:buNone/>
                </a:pPr>
                <a:r>
                  <a:rPr lang="en-US" sz="1800" b="1" dirty="0">
                    <a:solidFill>
                      <a:srgbClr val="3B3838"/>
                    </a:solidFill>
                    <a:latin typeface="Calibri"/>
                    <a:ea typeface="Calibri"/>
                    <a:cs typeface="Calibri"/>
                    <a:sym typeface="Calibri"/>
                  </a:rPr>
                  <a:t>&amp; null values</a:t>
                </a:r>
                <a:endParaRPr dirty="0"/>
              </a:p>
            </p:txBody>
          </p:sp>
        </p:grpSp>
        <p:sp>
          <p:nvSpPr>
            <p:cNvPr id="25" name="Google Shape;317;gded672123d_0_0">
              <a:extLst>
                <a:ext uri="{FF2B5EF4-FFF2-40B4-BE49-F238E27FC236}">
                  <a16:creationId xmlns:a16="http://schemas.microsoft.com/office/drawing/2014/main" id="{4F293BA8-04AF-46C4-A542-5701D5B0FDA1}"/>
                </a:ext>
              </a:extLst>
            </p:cNvPr>
            <p:cNvSpPr txBox="1"/>
            <p:nvPr/>
          </p:nvSpPr>
          <p:spPr>
            <a:xfrm>
              <a:off x="923600" y="2437213"/>
              <a:ext cx="1193542" cy="3385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dirty="0" err="1">
                  <a:solidFill>
                    <a:srgbClr val="3B3838"/>
                  </a:solidFill>
                  <a:latin typeface="Calibri"/>
                  <a:cs typeface="Calibri"/>
                  <a:sym typeface="Calibri"/>
                </a:rPr>
                <a:t>Orderline</a:t>
              </a:r>
              <a:endParaRPr sz="1600" dirty="0"/>
            </a:p>
          </p:txBody>
        </p:sp>
      </p:grpSp>
      <p:sp>
        <p:nvSpPr>
          <p:cNvPr id="26" name="Google Shape;324;gded672123d_0_0">
            <a:extLst>
              <a:ext uri="{FF2B5EF4-FFF2-40B4-BE49-F238E27FC236}">
                <a16:creationId xmlns:a16="http://schemas.microsoft.com/office/drawing/2014/main" id="{0E8919F9-8D14-4505-912A-22F27B7C4D3B}"/>
              </a:ext>
            </a:extLst>
          </p:cNvPr>
          <p:cNvSpPr txBox="1"/>
          <p:nvPr/>
        </p:nvSpPr>
        <p:spPr>
          <a:xfrm>
            <a:off x="883075" y="1764872"/>
            <a:ext cx="5968184"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dirty="0">
                <a:solidFill>
                  <a:srgbClr val="3B3838"/>
                </a:solidFill>
                <a:latin typeface="Calibri"/>
                <a:ea typeface="Calibri"/>
                <a:cs typeface="Calibri"/>
                <a:sym typeface="Calibri"/>
              </a:rPr>
              <a:t>Sampling helps to make statistical inferences about the population and make the model to run much more efficient</a:t>
            </a:r>
            <a:endParaRPr lang="en-US" dirty="0"/>
          </a:p>
        </p:txBody>
      </p:sp>
      <p:cxnSp>
        <p:nvCxnSpPr>
          <p:cNvPr id="29" name="Google Shape;182;gdedb7a5c26_0_29">
            <a:extLst>
              <a:ext uri="{FF2B5EF4-FFF2-40B4-BE49-F238E27FC236}">
                <a16:creationId xmlns:a16="http://schemas.microsoft.com/office/drawing/2014/main" id="{F7A07D6B-B51C-477B-8505-6CC87377699C}"/>
              </a:ext>
            </a:extLst>
          </p:cNvPr>
          <p:cNvCxnSpPr>
            <a:cxnSpLocks/>
          </p:cNvCxnSpPr>
          <p:nvPr/>
        </p:nvCxnSpPr>
        <p:spPr>
          <a:xfrm>
            <a:off x="7226363" y="1820891"/>
            <a:ext cx="0" cy="4724226"/>
          </a:xfrm>
          <a:prstGeom prst="straightConnector1">
            <a:avLst/>
          </a:prstGeom>
          <a:noFill/>
          <a:ln w="9525" cap="flat" cmpd="sng">
            <a:solidFill>
              <a:srgbClr val="3A3838"/>
            </a:solidFill>
            <a:prstDash val="dash"/>
            <a:miter lim="800000"/>
            <a:headEnd type="none" w="sm" len="sm"/>
            <a:tailEnd type="none" w="sm" len="sm"/>
          </a:ln>
        </p:spPr>
      </p:cxnSp>
      <p:pic>
        <p:nvPicPr>
          <p:cNvPr id="6" name="Picture 5">
            <a:extLst>
              <a:ext uri="{FF2B5EF4-FFF2-40B4-BE49-F238E27FC236}">
                <a16:creationId xmlns:a16="http://schemas.microsoft.com/office/drawing/2014/main" id="{53DD9499-21F6-4F27-891E-A79AB5FFD016}"/>
              </a:ext>
            </a:extLst>
          </p:cNvPr>
          <p:cNvPicPr>
            <a:picLocks noChangeAspect="1"/>
          </p:cNvPicPr>
          <p:nvPr/>
        </p:nvPicPr>
        <p:blipFill>
          <a:blip r:embed="rId7"/>
          <a:stretch>
            <a:fillRect/>
          </a:stretch>
        </p:blipFill>
        <p:spPr>
          <a:xfrm>
            <a:off x="7532892" y="2659587"/>
            <a:ext cx="3921195" cy="1770029"/>
          </a:xfrm>
          <a:prstGeom prst="rect">
            <a:avLst/>
          </a:prstGeom>
        </p:spPr>
      </p:pic>
      <p:sp>
        <p:nvSpPr>
          <p:cNvPr id="35" name="Google Shape;150;gdedb7a5c26_0_0">
            <a:extLst>
              <a:ext uri="{FF2B5EF4-FFF2-40B4-BE49-F238E27FC236}">
                <a16:creationId xmlns:a16="http://schemas.microsoft.com/office/drawing/2014/main" id="{6E898E01-29F6-4D66-880A-41BFB0656366}"/>
              </a:ext>
            </a:extLst>
          </p:cNvPr>
          <p:cNvSpPr/>
          <p:nvPr/>
        </p:nvSpPr>
        <p:spPr>
          <a:xfrm>
            <a:off x="7549091" y="1874080"/>
            <a:ext cx="3838487" cy="34671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dirty="0">
                <a:solidFill>
                  <a:schemeClr val="lt1"/>
                </a:solidFill>
                <a:latin typeface="Calibri"/>
                <a:ea typeface="Calibri"/>
                <a:cs typeface="Calibri"/>
                <a:sym typeface="Calibri"/>
              </a:rPr>
              <a:t>How to decide the sample size?</a:t>
            </a:r>
            <a:endParaRPr sz="1800" b="1" dirty="0">
              <a:solidFill>
                <a:schemeClr val="lt1"/>
              </a:solidFill>
              <a:latin typeface="Calibri"/>
              <a:ea typeface="Calibri"/>
              <a:cs typeface="Calibri"/>
              <a:sym typeface="Calibri"/>
            </a:endParaRPr>
          </a:p>
        </p:txBody>
      </p:sp>
      <p:sp>
        <p:nvSpPr>
          <p:cNvPr id="7" name="Arrow: Bent-Up 6">
            <a:extLst>
              <a:ext uri="{FF2B5EF4-FFF2-40B4-BE49-F238E27FC236}">
                <a16:creationId xmlns:a16="http://schemas.microsoft.com/office/drawing/2014/main" id="{4BF64AE4-3E9C-4897-A46A-D3B9A27F67F9}"/>
              </a:ext>
            </a:extLst>
          </p:cNvPr>
          <p:cNvSpPr/>
          <p:nvPr/>
        </p:nvSpPr>
        <p:spPr>
          <a:xfrm rot="5400000">
            <a:off x="7682317" y="4698932"/>
            <a:ext cx="377180" cy="385334"/>
          </a:xfrm>
          <a:prstGeom prst="bentUpArrow">
            <a:avLst>
              <a:gd name="adj1" fmla="val 14818"/>
              <a:gd name="adj2" fmla="val 42521"/>
              <a:gd name="adj3" fmla="val 50000"/>
            </a:avLst>
          </a:prstGeom>
          <a:solidFill>
            <a:srgbClr val="333333"/>
          </a:solidFill>
          <a:ln>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Google Shape;324;gded672123d_0_0">
            <a:extLst>
              <a:ext uri="{FF2B5EF4-FFF2-40B4-BE49-F238E27FC236}">
                <a16:creationId xmlns:a16="http://schemas.microsoft.com/office/drawing/2014/main" id="{6A038542-1C20-43B2-B99E-A092DFFDBA97}"/>
              </a:ext>
            </a:extLst>
          </p:cNvPr>
          <p:cNvSpPr txBox="1"/>
          <p:nvPr/>
        </p:nvSpPr>
        <p:spPr>
          <a:xfrm>
            <a:off x="8212177" y="4868413"/>
            <a:ext cx="3440753" cy="1200288"/>
          </a:xfrm>
          <a:prstGeom prst="rect">
            <a:avLst/>
          </a:prstGeom>
          <a:noFill/>
          <a:ln>
            <a:noFill/>
          </a:ln>
        </p:spPr>
        <p:txBody>
          <a:bodyPr spcFirstLastPara="1" wrap="square" lIns="91425" tIns="45700" rIns="91425" bIns="45700" anchor="t" anchorCtr="0">
            <a:spAutoFit/>
          </a:bodyPr>
          <a:lstStyle/>
          <a:p>
            <a:pPr marL="285750" marR="0" lvl="0" indent="-285750" rtl="0">
              <a:spcBef>
                <a:spcPts val="0"/>
              </a:spcBef>
              <a:spcAft>
                <a:spcPts val="0"/>
              </a:spcAft>
              <a:buFont typeface="Arial" panose="020B0604020202020204" pitchFamily="34" charset="0"/>
              <a:buChar char="•"/>
            </a:pPr>
            <a:r>
              <a:rPr lang="en-US" sz="1800" dirty="0">
                <a:solidFill>
                  <a:srgbClr val="3B3838"/>
                </a:solidFill>
                <a:latin typeface="Calibri"/>
                <a:ea typeface="Calibri"/>
                <a:cs typeface="Calibri"/>
                <a:sym typeface="Calibri"/>
              </a:rPr>
              <a:t>Correlation coefficient</a:t>
            </a:r>
          </a:p>
          <a:p>
            <a:pPr marL="285750" marR="0" lvl="0" indent="-285750" rtl="0">
              <a:spcBef>
                <a:spcPts val="0"/>
              </a:spcBef>
              <a:spcAft>
                <a:spcPts val="0"/>
              </a:spcAft>
              <a:buFont typeface="Arial" panose="020B0604020202020204" pitchFamily="34" charset="0"/>
              <a:buChar char="•"/>
            </a:pPr>
            <a:r>
              <a:rPr lang="en-US" sz="1800" dirty="0">
                <a:solidFill>
                  <a:srgbClr val="3B3838"/>
                </a:solidFill>
                <a:latin typeface="Calibri"/>
                <a:ea typeface="Calibri"/>
                <a:cs typeface="Calibri"/>
                <a:sym typeface="Calibri"/>
              </a:rPr>
              <a:t>Confidence level</a:t>
            </a:r>
          </a:p>
          <a:p>
            <a:pPr marL="285750" marR="0" lvl="0" indent="-285750" rtl="0">
              <a:spcBef>
                <a:spcPts val="0"/>
              </a:spcBef>
              <a:spcAft>
                <a:spcPts val="0"/>
              </a:spcAft>
              <a:buFont typeface="Arial" panose="020B0604020202020204" pitchFamily="34" charset="0"/>
              <a:buChar char="•"/>
            </a:pPr>
            <a:r>
              <a:rPr lang="en-US" sz="1800" dirty="0">
                <a:solidFill>
                  <a:srgbClr val="3B3838"/>
                </a:solidFill>
                <a:latin typeface="Calibri"/>
                <a:cs typeface="Calibri"/>
                <a:sym typeface="Calibri"/>
              </a:rPr>
              <a:t>Confidence interval </a:t>
            </a:r>
            <a:br>
              <a:rPr lang="en-US" sz="1800" dirty="0">
                <a:solidFill>
                  <a:srgbClr val="3B3838"/>
                </a:solidFill>
                <a:latin typeface="Calibri"/>
                <a:cs typeface="Calibri"/>
                <a:sym typeface="Calibri"/>
              </a:rPr>
            </a:br>
            <a:r>
              <a:rPr lang="en-US" sz="1800" dirty="0">
                <a:solidFill>
                  <a:srgbClr val="3B3838"/>
                </a:solidFill>
                <a:latin typeface="Calibri"/>
                <a:cs typeface="Calibri"/>
                <a:sym typeface="Calibri"/>
              </a:rPr>
              <a:t>(margin of error)</a:t>
            </a:r>
            <a:endParaRPr dirty="0"/>
          </a:p>
        </p:txBody>
      </p:sp>
      <p:sp>
        <p:nvSpPr>
          <p:cNvPr id="32" name="Google Shape;324;gded672123d_0_0">
            <a:extLst>
              <a:ext uri="{FF2B5EF4-FFF2-40B4-BE49-F238E27FC236}">
                <a16:creationId xmlns:a16="http://schemas.microsoft.com/office/drawing/2014/main" id="{A379F3DE-E4E6-46BA-9E4F-F0DF91542FE5}"/>
              </a:ext>
            </a:extLst>
          </p:cNvPr>
          <p:cNvSpPr txBox="1"/>
          <p:nvPr/>
        </p:nvSpPr>
        <p:spPr>
          <a:xfrm>
            <a:off x="404723" y="6021739"/>
            <a:ext cx="6778838" cy="369291"/>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1800" b="1" dirty="0">
                <a:solidFill>
                  <a:srgbClr val="3B3838"/>
                </a:solidFill>
                <a:latin typeface="Calibri"/>
                <a:ea typeface="Calibri"/>
                <a:cs typeface="Calibri"/>
                <a:sym typeface="Calibri"/>
              </a:rPr>
              <a:t> </a:t>
            </a:r>
            <a:r>
              <a:rPr lang="en-US" sz="1800" b="1" dirty="0">
                <a:solidFill>
                  <a:srgbClr val="3B3838"/>
                </a:solidFill>
                <a:latin typeface="Calibri"/>
                <a:ea typeface="Calibri"/>
                <a:cs typeface="Calibri"/>
                <a:sym typeface="Wingdings" panose="05000000000000000000" pitchFamily="2" charset="2"/>
              </a:rPr>
              <a:t> </a:t>
            </a:r>
            <a:r>
              <a:rPr lang="en-US" sz="1800" b="1" dirty="0">
                <a:solidFill>
                  <a:srgbClr val="3B3838"/>
                </a:solidFill>
                <a:latin typeface="Calibri"/>
                <a:ea typeface="Calibri"/>
                <a:cs typeface="Calibri"/>
                <a:sym typeface="Calibri"/>
              </a:rPr>
              <a:t>Split the dataset into two: 70% for training and 30% for validation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5"/>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201" name="Google Shape;201;p5"/>
          <p:cNvSpPr/>
          <p:nvPr/>
        </p:nvSpPr>
        <p:spPr>
          <a:xfrm>
            <a:off x="265814" y="382572"/>
            <a:ext cx="720000" cy="720000"/>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02" name="Google Shape;202;p5" descr="Yelp | Update Your Yelp Business Listings - Yext"/>
          <p:cNvPicPr preferRelativeResize="0"/>
          <p:nvPr/>
        </p:nvPicPr>
        <p:blipFill rotWithShape="1">
          <a:blip r:embed="rId4">
            <a:alphaModFix/>
          </a:blip>
          <a:srcRect/>
          <a:stretch/>
        </p:blipFill>
        <p:spPr>
          <a:xfrm>
            <a:off x="11038994" y="382572"/>
            <a:ext cx="731915" cy="731916"/>
          </a:xfrm>
          <a:prstGeom prst="rect">
            <a:avLst/>
          </a:prstGeom>
          <a:noFill/>
          <a:ln>
            <a:noFill/>
          </a:ln>
        </p:spPr>
      </p:pic>
      <p:sp>
        <p:nvSpPr>
          <p:cNvPr id="203" name="Google Shape;203;p5"/>
          <p:cNvSpPr txBox="1"/>
          <p:nvPr/>
        </p:nvSpPr>
        <p:spPr>
          <a:xfrm>
            <a:off x="368575" y="450075"/>
            <a:ext cx="5145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dirty="0">
                <a:solidFill>
                  <a:schemeClr val="lt1"/>
                </a:solidFill>
                <a:latin typeface="Calibri"/>
                <a:ea typeface="Calibri"/>
                <a:cs typeface="Calibri"/>
                <a:sym typeface="Calibri"/>
              </a:rPr>
              <a:t>5</a:t>
            </a:r>
            <a:endParaRPr sz="3200" b="1" dirty="0">
              <a:solidFill>
                <a:schemeClr val="lt1"/>
              </a:solidFill>
              <a:latin typeface="Calibri"/>
              <a:ea typeface="Calibri"/>
              <a:cs typeface="Calibri"/>
              <a:sym typeface="Calibri"/>
            </a:endParaRPr>
          </a:p>
        </p:txBody>
      </p:sp>
      <p:sp>
        <p:nvSpPr>
          <p:cNvPr id="204" name="Google Shape;204;p5"/>
          <p:cNvSpPr txBox="1"/>
          <p:nvPr/>
        </p:nvSpPr>
        <p:spPr>
          <a:xfrm>
            <a:off x="1141126" y="309243"/>
            <a:ext cx="9597110" cy="7694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CC2233"/>
                </a:solidFill>
                <a:latin typeface="Calibri"/>
                <a:ea typeface="Calibri"/>
                <a:cs typeface="Calibri"/>
                <a:sym typeface="Calibri"/>
              </a:rPr>
              <a:t>Hypotheses and Validation</a:t>
            </a:r>
          </a:p>
          <a:p>
            <a:r>
              <a:rPr lang="en-US" sz="2000" b="1" i="0" dirty="0">
                <a:solidFill>
                  <a:srgbClr val="333333"/>
                </a:solidFill>
                <a:effectLst/>
                <a:latin typeface="Calibri" panose="020F0502020204030204" pitchFamily="34" charset="0"/>
                <a:cs typeface="Calibri" panose="020F0502020204030204" pitchFamily="34" charset="0"/>
              </a:rPr>
              <a:t>The significant sales drop has occurred on products A,B and C in recent two months!</a:t>
            </a:r>
            <a:endParaRPr lang="en-US" sz="2000" b="1" dirty="0">
              <a:solidFill>
                <a:srgbClr val="333333"/>
              </a:solidFill>
              <a:latin typeface="Calibri" panose="020F0502020204030204" pitchFamily="34" charset="0"/>
              <a:cs typeface="Calibri" panose="020F0502020204030204" pitchFamily="34" charset="0"/>
            </a:endParaRPr>
          </a:p>
        </p:txBody>
      </p:sp>
      <p:grpSp>
        <p:nvGrpSpPr>
          <p:cNvPr id="15" name="Group 14">
            <a:extLst>
              <a:ext uri="{FF2B5EF4-FFF2-40B4-BE49-F238E27FC236}">
                <a16:creationId xmlns:a16="http://schemas.microsoft.com/office/drawing/2014/main" id="{F8192C53-8DD7-48CE-BDC4-52BFAFB12306}"/>
              </a:ext>
            </a:extLst>
          </p:cNvPr>
          <p:cNvGrpSpPr/>
          <p:nvPr/>
        </p:nvGrpSpPr>
        <p:grpSpPr>
          <a:xfrm>
            <a:off x="11031475" y="328902"/>
            <a:ext cx="762828" cy="783502"/>
            <a:chOff x="717019" y="1023358"/>
            <a:chExt cx="762828" cy="783502"/>
          </a:xfrm>
        </p:grpSpPr>
        <p:sp>
          <p:nvSpPr>
            <p:cNvPr id="16" name="Oval 15">
              <a:extLst>
                <a:ext uri="{FF2B5EF4-FFF2-40B4-BE49-F238E27FC236}">
                  <a16:creationId xmlns:a16="http://schemas.microsoft.com/office/drawing/2014/main" id="{3E10A04C-E6D0-455F-8E5F-B9FEB2E00A9B}"/>
                </a:ext>
              </a:extLst>
            </p:cNvPr>
            <p:cNvSpPr/>
            <p:nvPr/>
          </p:nvSpPr>
          <p:spPr>
            <a:xfrm>
              <a:off x="717019" y="1023358"/>
              <a:ext cx="762828" cy="783502"/>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Shape, arrow&#10;&#10;Description automatically generated">
              <a:extLst>
                <a:ext uri="{FF2B5EF4-FFF2-40B4-BE49-F238E27FC236}">
                  <a16:creationId xmlns:a16="http://schemas.microsoft.com/office/drawing/2014/main" id="{EB77013D-64DC-4FFB-B80B-D292224C7F1D}"/>
                </a:ext>
              </a:extLst>
            </p:cNvPr>
            <p:cNvPicPr>
              <a:picLocks noChangeAspect="1"/>
            </p:cNvPicPr>
            <p:nvPr/>
          </p:nvPicPr>
          <p:blipFill>
            <a:blip r:embed="rId5"/>
            <a:stretch>
              <a:fillRect/>
            </a:stretch>
          </p:blipFill>
          <p:spPr>
            <a:xfrm>
              <a:off x="834644" y="1091912"/>
              <a:ext cx="618961" cy="682714"/>
            </a:xfrm>
            <a:prstGeom prst="rect">
              <a:avLst/>
            </a:prstGeom>
          </p:spPr>
        </p:pic>
      </p:grpSp>
      <p:sp>
        <p:nvSpPr>
          <p:cNvPr id="26" name="Google Shape;313;gded672123d_0_0">
            <a:extLst>
              <a:ext uri="{FF2B5EF4-FFF2-40B4-BE49-F238E27FC236}">
                <a16:creationId xmlns:a16="http://schemas.microsoft.com/office/drawing/2014/main" id="{6AFE0869-B326-450A-BF1A-46F351560F9F}"/>
              </a:ext>
            </a:extLst>
          </p:cNvPr>
          <p:cNvSpPr/>
          <p:nvPr/>
        </p:nvSpPr>
        <p:spPr>
          <a:xfrm>
            <a:off x="1141126" y="5557520"/>
            <a:ext cx="10653177" cy="957374"/>
          </a:xfrm>
          <a:prstGeom prst="roundRect">
            <a:avLst>
              <a:gd name="adj" fmla="val 11603"/>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25" name="TextBox 24">
            <a:extLst>
              <a:ext uri="{FF2B5EF4-FFF2-40B4-BE49-F238E27FC236}">
                <a16:creationId xmlns:a16="http://schemas.microsoft.com/office/drawing/2014/main" id="{50FD80FD-A2F9-476B-8228-0E6C9CF00898}"/>
              </a:ext>
            </a:extLst>
          </p:cNvPr>
          <p:cNvSpPr txBox="1"/>
          <p:nvPr/>
        </p:nvSpPr>
        <p:spPr>
          <a:xfrm>
            <a:off x="1418728" y="5834684"/>
            <a:ext cx="10097972" cy="430887"/>
          </a:xfrm>
          <a:prstGeom prst="rect">
            <a:avLst/>
          </a:prstGeom>
          <a:noFill/>
        </p:spPr>
        <p:txBody>
          <a:bodyPr wrap="square">
            <a:spAutoFit/>
          </a:bodyPr>
          <a:lstStyle/>
          <a:p>
            <a:r>
              <a:rPr lang="en-US" sz="2200" b="1" i="0" dirty="0">
                <a:solidFill>
                  <a:srgbClr val="333333"/>
                </a:solidFill>
                <a:effectLst/>
                <a:latin typeface="Calibri" panose="020F0502020204030204" pitchFamily="34" charset="0"/>
                <a:cs typeface="Calibri" panose="020F0502020204030204" pitchFamily="34" charset="0"/>
              </a:rPr>
              <a:t>The significant sales drop has occurred on products A,B and C in recent two months!</a:t>
            </a:r>
            <a:endParaRPr lang="en-US" sz="2200" b="1" dirty="0">
              <a:solidFill>
                <a:srgbClr val="333333"/>
              </a:solidFill>
              <a:latin typeface="Calibri" panose="020F0502020204030204" pitchFamily="34" charset="0"/>
              <a:cs typeface="Calibri" panose="020F0502020204030204" pitchFamily="34" charset="0"/>
            </a:endParaRPr>
          </a:p>
        </p:txBody>
      </p:sp>
      <p:sp>
        <p:nvSpPr>
          <p:cNvPr id="27" name="Google Shape;150;gdedb7a5c26_0_0">
            <a:extLst>
              <a:ext uri="{FF2B5EF4-FFF2-40B4-BE49-F238E27FC236}">
                <a16:creationId xmlns:a16="http://schemas.microsoft.com/office/drawing/2014/main" id="{53C3A4BC-3088-43B0-B71D-D2267D4B173C}"/>
              </a:ext>
            </a:extLst>
          </p:cNvPr>
          <p:cNvSpPr/>
          <p:nvPr/>
        </p:nvSpPr>
        <p:spPr>
          <a:xfrm>
            <a:off x="1508906" y="5284868"/>
            <a:ext cx="2520031" cy="442385"/>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dirty="0">
                <a:solidFill>
                  <a:schemeClr val="lt1"/>
                </a:solidFill>
                <a:latin typeface="Calibri"/>
                <a:ea typeface="Calibri"/>
                <a:cs typeface="Calibri"/>
                <a:sym typeface="Calibri"/>
              </a:rPr>
              <a:t>Assumption</a:t>
            </a:r>
            <a:endParaRPr sz="1800" b="1" dirty="0">
              <a:solidFill>
                <a:schemeClr val="lt1"/>
              </a:solidFill>
              <a:latin typeface="Calibri"/>
              <a:ea typeface="Calibri"/>
              <a:cs typeface="Calibri"/>
              <a:sym typeface="Calibri"/>
            </a:endParaRPr>
          </a:p>
        </p:txBody>
      </p:sp>
      <p:graphicFrame>
        <p:nvGraphicFramePr>
          <p:cNvPr id="28" name="Chart 27">
            <a:extLst>
              <a:ext uri="{FF2B5EF4-FFF2-40B4-BE49-F238E27FC236}">
                <a16:creationId xmlns:a16="http://schemas.microsoft.com/office/drawing/2014/main" id="{6C6633A2-91FD-495E-95D0-748907E3E1F9}"/>
              </a:ext>
            </a:extLst>
          </p:cNvPr>
          <p:cNvGraphicFramePr>
            <a:graphicFrameLocks/>
          </p:cNvGraphicFramePr>
          <p:nvPr>
            <p:extLst>
              <p:ext uri="{D42A27DB-BD31-4B8C-83A1-F6EECF244321}">
                <p14:modId xmlns:p14="http://schemas.microsoft.com/office/powerpoint/2010/main" val="1662119773"/>
              </p:ext>
            </p:extLst>
          </p:nvPr>
        </p:nvGraphicFramePr>
        <p:xfrm>
          <a:off x="1141126" y="1699040"/>
          <a:ext cx="5494020" cy="3120390"/>
        </p:xfrm>
        <a:graphic>
          <a:graphicData uri="http://schemas.openxmlformats.org/drawingml/2006/chart">
            <c:chart xmlns:c="http://schemas.openxmlformats.org/drawingml/2006/chart" xmlns:r="http://schemas.openxmlformats.org/officeDocument/2006/relationships" r:id="rId6"/>
          </a:graphicData>
        </a:graphic>
      </p:graphicFrame>
      <p:cxnSp>
        <p:nvCxnSpPr>
          <p:cNvPr id="18" name="Google Shape;182;gdedb7a5c26_0_29">
            <a:extLst>
              <a:ext uri="{FF2B5EF4-FFF2-40B4-BE49-F238E27FC236}">
                <a16:creationId xmlns:a16="http://schemas.microsoft.com/office/drawing/2014/main" id="{01BEDC32-9712-45B0-A916-D8CAC2018046}"/>
              </a:ext>
            </a:extLst>
          </p:cNvPr>
          <p:cNvCxnSpPr>
            <a:cxnSpLocks/>
          </p:cNvCxnSpPr>
          <p:nvPr/>
        </p:nvCxnSpPr>
        <p:spPr>
          <a:xfrm>
            <a:off x="6662387" y="1471057"/>
            <a:ext cx="0" cy="3915885"/>
          </a:xfrm>
          <a:prstGeom prst="straightConnector1">
            <a:avLst/>
          </a:prstGeom>
          <a:noFill/>
          <a:ln w="9525" cap="flat" cmpd="sng">
            <a:solidFill>
              <a:srgbClr val="3A3838"/>
            </a:solidFill>
            <a:prstDash val="dash"/>
            <a:miter lim="800000"/>
            <a:headEnd type="none" w="sm" len="sm"/>
            <a:tailEnd type="none" w="sm" len="sm"/>
          </a:ln>
        </p:spPr>
      </p:cxnSp>
      <p:sp>
        <p:nvSpPr>
          <p:cNvPr id="19" name="Rectangle 18">
            <a:extLst>
              <a:ext uri="{FF2B5EF4-FFF2-40B4-BE49-F238E27FC236}">
                <a16:creationId xmlns:a16="http://schemas.microsoft.com/office/drawing/2014/main" id="{157F6A41-30FA-4CA9-A5C9-73F87F7DD536}"/>
              </a:ext>
            </a:extLst>
          </p:cNvPr>
          <p:cNvSpPr/>
          <p:nvPr/>
        </p:nvSpPr>
        <p:spPr>
          <a:xfrm>
            <a:off x="5506282" y="2166729"/>
            <a:ext cx="974032" cy="2345635"/>
          </a:xfrm>
          <a:prstGeom prst="rect">
            <a:avLst/>
          </a:prstGeom>
          <a:noFill/>
          <a:ln>
            <a:solidFill>
              <a:srgbClr val="CC22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Google Shape;150;gdedb7a5c26_0_0">
            <a:extLst>
              <a:ext uri="{FF2B5EF4-FFF2-40B4-BE49-F238E27FC236}">
                <a16:creationId xmlns:a16="http://schemas.microsoft.com/office/drawing/2014/main" id="{78237F41-EA4C-44B2-A138-D1B9F608CC0C}"/>
              </a:ext>
            </a:extLst>
          </p:cNvPr>
          <p:cNvSpPr/>
          <p:nvPr/>
        </p:nvSpPr>
        <p:spPr>
          <a:xfrm>
            <a:off x="6896797" y="1515640"/>
            <a:ext cx="4619896" cy="34671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dirty="0">
                <a:solidFill>
                  <a:schemeClr val="lt1"/>
                </a:solidFill>
                <a:latin typeface="Calibri"/>
                <a:ea typeface="Calibri"/>
                <a:cs typeface="Calibri"/>
                <a:sym typeface="Calibri"/>
              </a:rPr>
              <a:t>Steps in Testing a Hypothesis</a:t>
            </a:r>
          </a:p>
        </p:txBody>
      </p:sp>
      <p:sp>
        <p:nvSpPr>
          <p:cNvPr id="22" name="TextBox 21">
            <a:extLst>
              <a:ext uri="{FF2B5EF4-FFF2-40B4-BE49-F238E27FC236}">
                <a16:creationId xmlns:a16="http://schemas.microsoft.com/office/drawing/2014/main" id="{4FCF382B-EF2E-4AB2-B767-1575A2B570A1}"/>
              </a:ext>
            </a:extLst>
          </p:cNvPr>
          <p:cNvSpPr txBox="1"/>
          <p:nvPr/>
        </p:nvSpPr>
        <p:spPr>
          <a:xfrm>
            <a:off x="6912748" y="2819994"/>
            <a:ext cx="4453690" cy="3139321"/>
          </a:xfrm>
          <a:prstGeom prst="rect">
            <a:avLst/>
          </a:prstGeom>
          <a:noFill/>
        </p:spPr>
        <p:txBody>
          <a:bodyPr wrap="square">
            <a:spAutoFit/>
          </a:bodyPr>
          <a:lstStyle/>
          <a:p>
            <a:pPr marL="342900" indent="-342900">
              <a:buAutoNum type="arabicPeriod"/>
            </a:pPr>
            <a:r>
              <a:rPr lang="en-US" sz="1800" dirty="0">
                <a:solidFill>
                  <a:srgbClr val="333333"/>
                </a:solidFill>
                <a:latin typeface="Calibri" panose="020F0502020204030204" pitchFamily="34" charset="0"/>
                <a:cs typeface="Calibri" panose="020F0502020204030204" pitchFamily="34" charset="0"/>
              </a:rPr>
              <a:t>Assume H0 is true</a:t>
            </a:r>
          </a:p>
          <a:p>
            <a:pPr marL="342900" indent="-342900">
              <a:buAutoNum type="arabicPeriod"/>
            </a:pPr>
            <a:endParaRPr lang="en-US" sz="1800" dirty="0">
              <a:solidFill>
                <a:srgbClr val="333333"/>
              </a:solidFill>
              <a:latin typeface="Calibri" panose="020F0502020204030204" pitchFamily="34" charset="0"/>
              <a:cs typeface="Calibri" panose="020F0502020204030204" pitchFamily="34" charset="0"/>
            </a:endParaRPr>
          </a:p>
          <a:p>
            <a:pPr marL="342900" indent="-342900">
              <a:buFont typeface="Arial"/>
              <a:buAutoNum type="arabicPeriod"/>
            </a:pPr>
            <a:r>
              <a:rPr lang="en-US" sz="1800" dirty="0">
                <a:solidFill>
                  <a:srgbClr val="333333"/>
                </a:solidFill>
                <a:latin typeface="Calibri" panose="020F0502020204030204" pitchFamily="34" charset="0"/>
                <a:cs typeface="Calibri" panose="020F0502020204030204" pitchFamily="34" charset="0"/>
              </a:rPr>
              <a:t>Find the evidence</a:t>
            </a:r>
            <a:br>
              <a:rPr lang="en-US" sz="1800" dirty="0">
                <a:solidFill>
                  <a:srgbClr val="333333"/>
                </a:solidFill>
                <a:latin typeface="Calibri" panose="020F0502020204030204" pitchFamily="34" charset="0"/>
                <a:cs typeface="Calibri" panose="020F0502020204030204" pitchFamily="34" charset="0"/>
              </a:rPr>
            </a:br>
            <a:endParaRPr lang="en-US" sz="1800" dirty="0">
              <a:solidFill>
                <a:srgbClr val="333333"/>
              </a:solidFill>
              <a:latin typeface="Calibri" panose="020F0502020204030204" pitchFamily="34" charset="0"/>
              <a:cs typeface="Calibri" panose="020F0502020204030204" pitchFamily="34" charset="0"/>
            </a:endParaRPr>
          </a:p>
          <a:p>
            <a:pPr marL="342900" indent="-342900">
              <a:buFont typeface="Arial"/>
              <a:buAutoNum type="arabicPeriod"/>
            </a:pPr>
            <a:r>
              <a:rPr lang="en-US" sz="1800" dirty="0">
                <a:solidFill>
                  <a:srgbClr val="333333"/>
                </a:solidFill>
                <a:latin typeface="Calibri" panose="020F0502020204030204" pitchFamily="34" charset="0"/>
                <a:cs typeface="Calibri" panose="020F0502020204030204" pitchFamily="34" charset="0"/>
              </a:rPr>
              <a:t>Calculate the test statistic to see the distance between the evidence and H0</a:t>
            </a:r>
            <a:br>
              <a:rPr lang="en-US" sz="1800" dirty="0">
                <a:solidFill>
                  <a:srgbClr val="333333"/>
                </a:solidFill>
                <a:latin typeface="Calibri" panose="020F0502020204030204" pitchFamily="34" charset="0"/>
                <a:cs typeface="Calibri" panose="020F0502020204030204" pitchFamily="34" charset="0"/>
              </a:rPr>
            </a:br>
            <a:endParaRPr lang="en-US" sz="1800" dirty="0">
              <a:solidFill>
                <a:srgbClr val="333333"/>
              </a:solidFill>
              <a:latin typeface="Calibri" panose="020F0502020204030204" pitchFamily="34" charset="0"/>
              <a:cs typeface="Calibri" panose="020F0502020204030204" pitchFamily="34" charset="0"/>
            </a:endParaRPr>
          </a:p>
          <a:p>
            <a:pPr marL="342900" indent="-342900">
              <a:buFont typeface="Arial"/>
              <a:buAutoNum type="arabicPeriod"/>
            </a:pPr>
            <a:r>
              <a:rPr lang="en-US" sz="1800" dirty="0">
                <a:solidFill>
                  <a:srgbClr val="333333"/>
                </a:solidFill>
                <a:latin typeface="Calibri" panose="020F0502020204030204" pitchFamily="34" charset="0"/>
                <a:cs typeface="Calibri" panose="020F0502020204030204" pitchFamily="34" charset="0"/>
              </a:rPr>
              <a:t>Determine if the distance is large enough to reject the initial assumption (H0)</a:t>
            </a:r>
          </a:p>
          <a:p>
            <a:pPr marL="342900" indent="-342900">
              <a:buAutoNum type="arabicPeriod"/>
            </a:pPr>
            <a:endParaRPr lang="en-US" sz="1800" dirty="0">
              <a:solidFill>
                <a:srgbClr val="333333"/>
              </a:solidFill>
              <a:latin typeface="Calibri" panose="020F0502020204030204" pitchFamily="34" charset="0"/>
              <a:cs typeface="Calibri" panose="020F0502020204030204" pitchFamily="34" charset="0"/>
            </a:endParaRPr>
          </a:p>
          <a:p>
            <a:pPr marL="342900" indent="-342900">
              <a:buAutoNum type="arabicPeriod"/>
            </a:pPr>
            <a:endParaRPr lang="en-US" sz="1800" dirty="0">
              <a:solidFill>
                <a:srgbClr val="333333"/>
              </a:solidFill>
              <a:latin typeface="Calibri" panose="020F0502020204030204" pitchFamily="34" charset="0"/>
              <a:cs typeface="Calibri" panose="020F0502020204030204" pitchFamily="34" charset="0"/>
            </a:endParaRPr>
          </a:p>
        </p:txBody>
      </p:sp>
      <p:sp>
        <p:nvSpPr>
          <p:cNvPr id="30" name="TextBox 29">
            <a:extLst>
              <a:ext uri="{FF2B5EF4-FFF2-40B4-BE49-F238E27FC236}">
                <a16:creationId xmlns:a16="http://schemas.microsoft.com/office/drawing/2014/main" id="{BA1E9EAD-C668-4436-901D-5FA183834307}"/>
              </a:ext>
            </a:extLst>
          </p:cNvPr>
          <p:cNvSpPr txBox="1"/>
          <p:nvPr/>
        </p:nvSpPr>
        <p:spPr>
          <a:xfrm>
            <a:off x="7737620" y="1879507"/>
            <a:ext cx="2963240" cy="923330"/>
          </a:xfrm>
          <a:prstGeom prst="rect">
            <a:avLst/>
          </a:prstGeom>
          <a:noFill/>
        </p:spPr>
        <p:txBody>
          <a:bodyPr wrap="square">
            <a:spAutoFit/>
          </a:bodyPr>
          <a:lstStyle/>
          <a:p>
            <a:r>
              <a:rPr lang="en-US" sz="1800" b="1" dirty="0">
                <a:latin typeface="Calibri" panose="020F0502020204030204" pitchFamily="34" charset="0"/>
                <a:cs typeface="Calibri" panose="020F0502020204030204" pitchFamily="34" charset="0"/>
              </a:rPr>
              <a:t>H0</a:t>
            </a:r>
            <a:r>
              <a:rPr lang="en-US" sz="1800" dirty="0">
                <a:latin typeface="Calibri" panose="020F0502020204030204" pitchFamily="34" charset="0"/>
                <a:cs typeface="Calibri" panose="020F0502020204030204" pitchFamily="34" charset="0"/>
              </a:rPr>
              <a:t>: status quo</a:t>
            </a:r>
          </a:p>
          <a:p>
            <a:pPr algn="ctr"/>
            <a:r>
              <a:rPr lang="en-US" sz="1800" dirty="0">
                <a:latin typeface="Calibri" panose="020F0502020204030204" pitchFamily="34" charset="0"/>
                <a:cs typeface="Calibri" panose="020F0502020204030204" pitchFamily="34" charset="0"/>
              </a:rPr>
              <a:t>vs </a:t>
            </a:r>
          </a:p>
          <a:p>
            <a:pPr algn="ctr"/>
            <a:r>
              <a:rPr lang="en-US" sz="1800" b="1" dirty="0">
                <a:latin typeface="Calibri" panose="020F0502020204030204" pitchFamily="34" charset="0"/>
                <a:cs typeface="Calibri" panose="020F0502020204030204" pitchFamily="34" charset="0"/>
              </a:rPr>
              <a:t>Ha</a:t>
            </a:r>
            <a:r>
              <a:rPr lang="en-US" sz="1800" dirty="0">
                <a:latin typeface="Calibri" panose="020F0502020204030204" pitchFamily="34" charset="0"/>
                <a:cs typeface="Calibri" panose="020F0502020204030204" pitchFamily="34" charset="0"/>
              </a:rPr>
              <a:t>: what we wish to observe</a:t>
            </a:r>
          </a:p>
        </p:txBody>
      </p:sp>
    </p:spTree>
    <p:extLst>
      <p:ext uri="{BB962C8B-B14F-4D97-AF65-F5344CB8AC3E}">
        <p14:creationId xmlns:p14="http://schemas.microsoft.com/office/powerpoint/2010/main" val="2944792671"/>
      </p:ext>
    </p:extLst>
  </p:cSld>
  <p:clrMapOvr>
    <a:masterClrMapping/>
  </p:clrMapOvr>
</p:sld>
</file>

<file path=ppt/theme/theme1.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3074</TotalTime>
  <Words>3103</Words>
  <Application>Microsoft Office PowerPoint</Application>
  <PresentationFormat>Widescreen</PresentationFormat>
  <Paragraphs>305</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benton-sans</vt:lpstr>
      <vt:lpstr>McKinsey Sans</vt:lpstr>
      <vt:lpstr>Arial</vt:lpstr>
      <vt:lpstr>Calibri</vt:lpstr>
      <vt:lpstr>Cambria Math</vt:lpstr>
      <vt:lpstr>Roboto</vt:lpstr>
      <vt:lpstr>Office 테마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Heo, Eunjeong</cp:lastModifiedBy>
  <cp:revision>15</cp:revision>
  <dcterms:created xsi:type="dcterms:W3CDTF">2021-06-04T13:24:58Z</dcterms:created>
  <dcterms:modified xsi:type="dcterms:W3CDTF">2021-09-27T00:55:28Z</dcterms:modified>
</cp:coreProperties>
</file>