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91" r:id="rId5"/>
    <p:sldId id="282" r:id="rId6"/>
    <p:sldId id="302" r:id="rId7"/>
    <p:sldId id="274" r:id="rId8"/>
    <p:sldId id="267" r:id="rId9"/>
    <p:sldId id="292" r:id="rId10"/>
    <p:sldId id="289" r:id="rId11"/>
    <p:sldId id="301" r:id="rId12"/>
    <p:sldId id="290" r:id="rId13"/>
    <p:sldId id="281" r:id="rId14"/>
    <p:sldId id="277" r:id="rId15"/>
    <p:sldId id="278" r:id="rId16"/>
    <p:sldId id="285" r:id="rId17"/>
    <p:sldId id="286" r:id="rId18"/>
    <p:sldId id="287" r:id="rId19"/>
    <p:sldId id="284" r:id="rId20"/>
    <p:sldId id="296" r:id="rId21"/>
    <p:sldId id="297" r:id="rId22"/>
    <p:sldId id="299" r:id="rId23"/>
    <p:sldId id="300" r:id="rId24"/>
    <p:sldId id="279" r:id="rId25"/>
    <p:sldId id="257"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o, Eunjeong" initials="HE" lastIdx="3" clrIdx="0">
    <p:extLst>
      <p:ext uri="{19B8F6BF-5375-455C-9EA6-DF929625EA0E}">
        <p15:presenceInfo xmlns:p15="http://schemas.microsoft.com/office/powerpoint/2012/main" userId="S::heoe@oregonstate.edu::b9f5220f-d856-403c-b34b-a8161d6f71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500"/>
    <a:srgbClr val="F2F2F2"/>
    <a:srgbClr val="40404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34FCC-A18F-4FD1-929E-88216D895440}" v="1" dt="2021-08-19T00:27:47.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88693" autoAdjust="0"/>
  </p:normalViewPr>
  <p:slideViewPr>
    <p:cSldViewPr snapToGrid="0">
      <p:cViewPr varScale="1">
        <p:scale>
          <a:sx n="73" d="100"/>
          <a:sy n="73" d="100"/>
        </p:scale>
        <p:origin x="112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3C2AD-B9D2-4F38-A1C5-F9B6EC2DE6CD}" type="datetimeFigureOut">
              <a:rPr lang="en-US" smtClean="0"/>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B04B5-4214-4214-AFFD-309A5607A650}" type="slidenum">
              <a:rPr lang="en-US" smtClean="0"/>
              <a:t>‹#›</a:t>
            </a:fld>
            <a:endParaRPr lang="en-US"/>
          </a:p>
        </p:txBody>
      </p:sp>
    </p:spTree>
    <p:extLst>
      <p:ext uri="{BB962C8B-B14F-4D97-AF65-F5344CB8AC3E}">
        <p14:creationId xmlns:p14="http://schemas.microsoft.com/office/powerpoint/2010/main" val="15611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the ball rolling, let’s solve these 4 simple questions together! You can also write down your answer on your side to compare it later  </a:t>
            </a:r>
          </a:p>
          <a:p>
            <a:r>
              <a:rPr lang="en-US" dirty="0"/>
              <a:t>(After the quiz)</a:t>
            </a:r>
            <a:br>
              <a:rPr lang="en-US" dirty="0"/>
            </a:b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a:t>
            </a:fld>
            <a:endParaRPr lang="en-US"/>
          </a:p>
        </p:txBody>
      </p:sp>
    </p:spTree>
    <p:extLst>
      <p:ext uri="{BB962C8B-B14F-4D97-AF65-F5344CB8AC3E}">
        <p14:creationId xmlns:p14="http://schemas.microsoft.com/office/powerpoint/2010/main" val="3127830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10</a:t>
            </a:fld>
            <a:endParaRPr lang="en-US"/>
          </a:p>
        </p:txBody>
      </p:sp>
    </p:spTree>
    <p:extLst>
      <p:ext uri="{BB962C8B-B14F-4D97-AF65-F5344CB8AC3E}">
        <p14:creationId xmlns:p14="http://schemas.microsoft.com/office/powerpoint/2010/main" val="2357448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three questions we analyzed with the lowest correction rates, are the ones people generally have negative views of the future world development trend. When we analyzed government data, we found that it was consistent with the </a:t>
            </a:r>
            <a:r>
              <a:rPr lang="en-US" b="0" i="0" dirty="0" err="1">
                <a:solidFill>
                  <a:srgbClr val="1D1C1D"/>
                </a:solidFill>
                <a:effectLst/>
                <a:latin typeface="Slack-Lato"/>
              </a:rPr>
              <a:t>factfulness</a:t>
            </a:r>
            <a:r>
              <a:rPr lang="en-US" b="0" i="0" dirty="0">
                <a:solidFill>
                  <a:srgbClr val="1D1C1D"/>
                </a:solidFill>
                <a:effectLst/>
                <a:latin typeface="Slack-Lato"/>
              </a:rPr>
              <a:t> data, so the U.S. government provided assistant in the right direction. It’s just the common people think the world too badly.</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17</a:t>
            </a:fld>
            <a:endParaRPr lang="en-US"/>
          </a:p>
        </p:txBody>
      </p:sp>
    </p:spTree>
    <p:extLst>
      <p:ext uri="{BB962C8B-B14F-4D97-AF65-F5344CB8AC3E}">
        <p14:creationId xmlns:p14="http://schemas.microsoft.com/office/powerpoint/2010/main" val="3427964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These deep-rooted ideas are related to biases. There are three biases that prevent our feelings from matching the numbers: the straight-line instinct, the fear instinct, and the size instinct. All this called dramatic instincts. Which means We misplace our primal fears, think trends continue in a straight line, and overestimate their size. That’s why population growth might feel like a huge threat, when, it’ll likely not be a big deal.</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18</a:t>
            </a:fld>
            <a:endParaRPr lang="en-US"/>
          </a:p>
        </p:txBody>
      </p:sp>
    </p:spTree>
    <p:extLst>
      <p:ext uri="{BB962C8B-B14F-4D97-AF65-F5344CB8AC3E}">
        <p14:creationId xmlns:p14="http://schemas.microsoft.com/office/powerpoint/2010/main" val="4214031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Therefore, the only thing that allows us to see the world as it really is </a:t>
            </a:r>
            <a:r>
              <a:rPr lang="en-US" b="0" i="0" dirty="0" err="1">
                <a:solidFill>
                  <a:srgbClr val="1D1C1D"/>
                </a:solidFill>
                <a:effectLst/>
                <a:latin typeface="Slack-Lato"/>
              </a:rPr>
              <a:t>is</a:t>
            </a:r>
            <a:r>
              <a:rPr lang="en-US" b="0" i="0" dirty="0">
                <a:solidFill>
                  <a:srgbClr val="1D1C1D"/>
                </a:solidFill>
                <a:effectLst/>
                <a:latin typeface="Slack-Lato"/>
              </a:rPr>
              <a:t> to look at everything from multiple angles.</a:t>
            </a:r>
            <a:br>
              <a:rPr lang="en-US" dirty="0"/>
            </a:br>
            <a:r>
              <a:rPr lang="en-US" b="0" i="0" dirty="0">
                <a:solidFill>
                  <a:srgbClr val="1D1C1D"/>
                </a:solidFill>
                <a:effectLst/>
                <a:latin typeface="Slack-Lato"/>
              </a:rPr>
              <a:t>The last question of the quiz is regarding to the global climate change. It’s asking the average temperature in the next 100 years. 90% of people get it right. It’s going to getting warmer. it is because most people learn about the facts of global warming from the media. But for the most other questions, people’s correction rate is very low, even though the dataset is always there in the us gov database. We need to understand the news and advertising-driven media becoming more and more extreme. Usually, life is better than news outlets make us believe.</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19</a:t>
            </a:fld>
            <a:endParaRPr lang="en-US"/>
          </a:p>
        </p:txBody>
      </p:sp>
    </p:spTree>
    <p:extLst>
      <p:ext uri="{BB962C8B-B14F-4D97-AF65-F5344CB8AC3E}">
        <p14:creationId xmlns:p14="http://schemas.microsoft.com/office/powerpoint/2010/main" val="2174272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So, when getting your information online, it’s always best to read multiple sources, not just one. It’s the equivalent of traveling around the world. Only when we surf the globe can we learn to see it as it really is, so that we may form our opinions based on facts, not feelings.</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20</a:t>
            </a:fld>
            <a:endParaRPr lang="en-US"/>
          </a:p>
        </p:txBody>
      </p:sp>
    </p:spTree>
    <p:extLst>
      <p:ext uri="{BB962C8B-B14F-4D97-AF65-F5344CB8AC3E}">
        <p14:creationId xmlns:p14="http://schemas.microsoft.com/office/powerpoint/2010/main" val="714926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So, when getting your information online, it’s always best to read multiple sources, not just one. It’s the equivalent of traveling around the world. Only when we surf the globe can we learn to see it as it really is, so that we may form our opinions based on facts, not feelings.</a:t>
            </a:r>
            <a:endParaRPr lang="en-US" dirty="0"/>
          </a:p>
        </p:txBody>
      </p:sp>
      <p:sp>
        <p:nvSpPr>
          <p:cNvPr id="4" name="Slide Number Placeholder 3"/>
          <p:cNvSpPr>
            <a:spLocks noGrp="1"/>
          </p:cNvSpPr>
          <p:nvPr>
            <p:ph type="sldNum" sz="quarter" idx="5"/>
          </p:nvPr>
        </p:nvSpPr>
        <p:spPr/>
        <p:txBody>
          <a:bodyPr/>
          <a:lstStyle/>
          <a:p>
            <a:fld id="{245B04B5-4214-4214-AFFD-309A5607A650}" type="slidenum">
              <a:rPr lang="en-US" smtClean="0"/>
              <a:t>21</a:t>
            </a:fld>
            <a:endParaRPr lang="en-US"/>
          </a:p>
        </p:txBody>
      </p:sp>
    </p:spTree>
    <p:extLst>
      <p:ext uri="{BB962C8B-B14F-4D97-AF65-F5344CB8AC3E}">
        <p14:creationId xmlns:p14="http://schemas.microsoft.com/office/powerpoint/2010/main" val="383183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basically, this is the topic that we are going to cover today which is How well do you know the world? And why things are better than you think?</a:t>
            </a:r>
          </a:p>
        </p:txBody>
      </p:sp>
      <p:sp>
        <p:nvSpPr>
          <p:cNvPr id="4" name="Slide Number Placeholder 3"/>
          <p:cNvSpPr>
            <a:spLocks noGrp="1"/>
          </p:cNvSpPr>
          <p:nvPr>
            <p:ph type="sldNum" sz="quarter" idx="5"/>
          </p:nvPr>
        </p:nvSpPr>
        <p:spPr/>
        <p:txBody>
          <a:bodyPr/>
          <a:lstStyle/>
          <a:p>
            <a:fld id="{E841DD12-A002-4537-A7A9-713CFA081D3B}" type="slidenum">
              <a:rPr lang="en-US" smtClean="0"/>
              <a:t>2</a:t>
            </a:fld>
            <a:endParaRPr lang="en-US"/>
          </a:p>
        </p:txBody>
      </p:sp>
    </p:spTree>
    <p:extLst>
      <p:ext uri="{BB962C8B-B14F-4D97-AF65-F5344CB8AC3E}">
        <p14:creationId xmlns:p14="http://schemas.microsoft.com/office/powerpoint/2010/main" val="3049537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Here are the contents of this presentation.</a:t>
            </a:r>
            <a:endParaRPr dirty="0"/>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latin typeface="Roboto" panose="02000000000000000000" pitchFamily="2" charset="0"/>
                <a:ea typeface="Roboto" panose="02000000000000000000" pitchFamily="2" charset="0"/>
                <a:cs typeface="Tahoma" panose="020B0604030504040204" pitchFamily="34" charset="0"/>
              </a:rPr>
              <a:t>Our motivation comes from this book called ‘</a:t>
            </a:r>
            <a:r>
              <a:rPr lang="en-US" sz="1200" dirty="0" err="1">
                <a:latin typeface="Roboto" panose="02000000000000000000" pitchFamily="2" charset="0"/>
                <a:ea typeface="Roboto" panose="02000000000000000000" pitchFamily="2" charset="0"/>
                <a:cs typeface="Tahoma" panose="020B0604030504040204" pitchFamily="34" charset="0"/>
              </a:rPr>
              <a:t>Factfulness</a:t>
            </a:r>
            <a:r>
              <a:rPr lang="en-US" sz="1200" dirty="0">
                <a:latin typeface="Roboto" panose="02000000000000000000" pitchFamily="2" charset="0"/>
                <a:ea typeface="Roboto" panose="02000000000000000000" pitchFamily="2" charset="0"/>
                <a:cs typeface="Tahoma" panose="020B0604030504040204" pitchFamily="34" charset="0"/>
              </a:rPr>
              <a:t>’ by Hans </a:t>
            </a:r>
            <a:r>
              <a:rPr lang="en-US" sz="1200" dirty="0" err="1">
                <a:latin typeface="Roboto" panose="02000000000000000000" pitchFamily="2" charset="0"/>
                <a:ea typeface="Roboto" panose="02000000000000000000" pitchFamily="2" charset="0"/>
                <a:cs typeface="Tahoma" panose="020B0604030504040204" pitchFamily="34" charset="0"/>
              </a:rPr>
              <a:t>Rosling</a:t>
            </a:r>
            <a:r>
              <a:rPr lang="en-US" sz="1200" dirty="0">
                <a:latin typeface="Roboto" panose="02000000000000000000" pitchFamily="2" charset="0"/>
                <a:ea typeface="Roboto" panose="02000000000000000000" pitchFamily="2" charset="0"/>
                <a:cs typeface="Tahoma" panose="020B0604030504040204" pitchFamily="34" charset="0"/>
              </a:rPr>
              <a:t>. The book says when asked simple 13 questions about global trends, much of our worldview is skewed across certain fronts. </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5</a:t>
            </a:fld>
            <a:endParaRPr lang="en-US"/>
          </a:p>
        </p:txBody>
      </p:sp>
    </p:spTree>
    <p:extLst>
      <p:ext uri="{BB962C8B-B14F-4D97-AF65-F5344CB8AC3E}">
        <p14:creationId xmlns:p14="http://schemas.microsoft.com/office/powerpoint/2010/main" val="428382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rubik"/>
              </a:rPr>
              <a:t>Actually, there was one question, number 13 global warming question, which we have excluded because 87% of respondents, picked the right 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We can tell this is the ideal situation how people recognize and accept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From now on, we will only consider the 12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Okay, let’s do simple math! If I let the Chimpanzees choose marked bananas with A, B and C then the chimpanzees </a:t>
            </a:r>
            <a:r>
              <a:rPr lang="en-US" b="0" i="0" u="none" strike="noStrike" dirty="0" err="1">
                <a:solidFill>
                  <a:srgbClr val="222222"/>
                </a:solidFill>
                <a:effectLst/>
                <a:latin typeface="rubik"/>
              </a:rPr>
              <a:t>gonna</a:t>
            </a:r>
            <a:r>
              <a:rPr lang="en-US" b="0" i="0" u="none" strike="noStrike" dirty="0">
                <a:solidFill>
                  <a:srgbClr val="222222"/>
                </a:solidFill>
                <a:effectLst/>
                <a:latin typeface="rubik"/>
              </a:rPr>
              <a:t> randomly pick one of those, therefore, the score would be 4 out 12. </a:t>
            </a:r>
            <a:r>
              <a:rPr lang="en-US" dirty="0">
                <a:latin typeface="Roboto" panose="02000000000000000000" pitchFamily="2" charset="0"/>
                <a:ea typeface="Roboto" panose="02000000000000000000" pitchFamily="2" charset="0"/>
                <a:cs typeface="Tahoma" panose="020B0604030504040204" pitchFamily="34" charset="0"/>
              </a:rPr>
              <a:t>But the average score for the humans was much lower which was only </a:t>
            </a:r>
            <a:r>
              <a:rPr lang="en-US" b="1" dirty="0">
                <a:latin typeface="Roboto" panose="02000000000000000000" pitchFamily="2" charset="0"/>
                <a:ea typeface="Roboto" panose="02000000000000000000" pitchFamily="2" charset="0"/>
                <a:cs typeface="Tahoma" panose="020B0604030504040204" pitchFamily="34" charset="0"/>
              </a:rPr>
              <a:t>2.2</a:t>
            </a:r>
            <a:r>
              <a:rPr lang="en-US" dirty="0">
                <a:latin typeface="Roboto" panose="02000000000000000000" pitchFamily="2" charset="0"/>
                <a:ea typeface="Roboto" panose="02000000000000000000" pitchFamily="2" charset="0"/>
                <a:cs typeface="Tahom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boto" panose="02000000000000000000" pitchFamily="2" charset="0"/>
                <a:ea typeface="Roboto" panose="02000000000000000000" pitchFamily="2" charset="0"/>
                <a:cs typeface="Tahoma" panose="020B0604030504040204" pitchFamily="34" charset="0"/>
              </a:rPr>
              <a:t> </a:t>
            </a: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(So if you got less than 4 correct answers than no worries ! you are not alone)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Interestingly, most people in the richest countries or even the scientists, ppl work in NGO or governments are absolutely wrong about the state of the world. </a:t>
            </a:r>
            <a:r>
              <a:rPr lang="en-US" b="0" i="0" dirty="0">
                <a:solidFill>
                  <a:srgbClr val="222222"/>
                </a:solidFill>
                <a:effectLst/>
                <a:latin typeface="rubik"/>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all the groups asked considered the world a scarier, more violent and more hopeless place than it really is.</a:t>
            </a:r>
          </a:p>
        </p:txBody>
      </p:sp>
      <p:sp>
        <p:nvSpPr>
          <p:cNvPr id="4" name="Slide Number Placeholder 3"/>
          <p:cNvSpPr>
            <a:spLocks noGrp="1"/>
          </p:cNvSpPr>
          <p:nvPr>
            <p:ph type="sldNum" sz="quarter" idx="5"/>
          </p:nvPr>
        </p:nvSpPr>
        <p:spPr/>
        <p:txBody>
          <a:bodyPr/>
          <a:lstStyle/>
          <a:p>
            <a:fld id="{E841DD12-A002-4537-A7A9-713CFA081D3B}" type="slidenum">
              <a:rPr lang="en-US" smtClean="0"/>
              <a:t>6</a:t>
            </a:fld>
            <a:endParaRPr lang="en-US"/>
          </a:p>
        </p:txBody>
      </p:sp>
    </p:spTree>
    <p:extLst>
      <p:ext uri="{BB962C8B-B14F-4D97-AF65-F5344CB8AC3E}">
        <p14:creationId xmlns:p14="http://schemas.microsoft.com/office/powerpoint/2010/main" val="423491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13, the last question the global warming one, 87% of respondents, picked the right answer. We can tell this is the ideal situation how people recognize and accept the data.  But the average score for the humans was much lower which was only 2.2!</a:t>
            </a:r>
          </a:p>
        </p:txBody>
      </p:sp>
      <p:sp>
        <p:nvSpPr>
          <p:cNvPr id="4" name="Slide Number Placeholder 3"/>
          <p:cNvSpPr>
            <a:spLocks noGrp="1"/>
          </p:cNvSpPr>
          <p:nvPr>
            <p:ph type="sldNum" sz="quarter" idx="5"/>
          </p:nvPr>
        </p:nvSpPr>
        <p:spPr/>
        <p:txBody>
          <a:bodyPr/>
          <a:lstStyle/>
          <a:p>
            <a:fld id="{E841DD12-A002-4537-A7A9-713CFA081D3B}" type="slidenum">
              <a:rPr lang="en-US" smtClean="0"/>
              <a:t>7</a:t>
            </a:fld>
            <a:endParaRPr lang="en-US"/>
          </a:p>
        </p:txBody>
      </p:sp>
    </p:spTree>
    <p:extLst>
      <p:ext uri="{BB962C8B-B14F-4D97-AF65-F5344CB8AC3E}">
        <p14:creationId xmlns:p14="http://schemas.microsoft.com/office/powerpoint/2010/main" val="3316388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rubik"/>
              </a:rPr>
              <a:t>Actually, there was one question, number 13 global warming question, which we have excluded because 87% of respondents, picked the right 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We can tell this is the ideal situation how people recognize and accept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From now on, we will only consider the 12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Okay, let’s do simple math! If I let the Chimpanzees choose marked bananas with A, B and C then the chimpanzees </a:t>
            </a:r>
            <a:r>
              <a:rPr lang="en-US" b="0" i="0" u="none" strike="noStrike" dirty="0" err="1">
                <a:solidFill>
                  <a:srgbClr val="222222"/>
                </a:solidFill>
                <a:effectLst/>
                <a:latin typeface="rubik"/>
              </a:rPr>
              <a:t>gonna</a:t>
            </a:r>
            <a:r>
              <a:rPr lang="en-US" b="0" i="0" u="none" strike="noStrike" dirty="0">
                <a:solidFill>
                  <a:srgbClr val="222222"/>
                </a:solidFill>
                <a:effectLst/>
                <a:latin typeface="rubik"/>
              </a:rPr>
              <a:t> randomly pick one of those, therefore, the score would be 4 out 12. </a:t>
            </a:r>
            <a:r>
              <a:rPr lang="en-US" dirty="0">
                <a:latin typeface="Roboto" panose="02000000000000000000" pitchFamily="2" charset="0"/>
                <a:ea typeface="Roboto" panose="02000000000000000000" pitchFamily="2" charset="0"/>
                <a:cs typeface="Tahoma" panose="020B0604030504040204" pitchFamily="34" charset="0"/>
              </a:rPr>
              <a:t>But the average score for the humans was much lower which was only </a:t>
            </a:r>
            <a:r>
              <a:rPr lang="en-US" b="1" dirty="0">
                <a:latin typeface="Roboto" panose="02000000000000000000" pitchFamily="2" charset="0"/>
                <a:ea typeface="Roboto" panose="02000000000000000000" pitchFamily="2" charset="0"/>
                <a:cs typeface="Tahoma" panose="020B0604030504040204" pitchFamily="34" charset="0"/>
              </a:rPr>
              <a:t>2.2</a:t>
            </a:r>
            <a:r>
              <a:rPr lang="en-US" dirty="0">
                <a:latin typeface="Roboto" panose="02000000000000000000" pitchFamily="2" charset="0"/>
                <a:ea typeface="Roboto" panose="02000000000000000000" pitchFamily="2" charset="0"/>
                <a:cs typeface="Tahom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boto" panose="02000000000000000000" pitchFamily="2" charset="0"/>
                <a:ea typeface="Roboto" panose="02000000000000000000" pitchFamily="2" charset="0"/>
                <a:cs typeface="Tahoma" panose="020B0604030504040204" pitchFamily="34" charset="0"/>
              </a:rPr>
              <a:t> </a:t>
            </a: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(So if you got less than 4 correct answers than no worries ! you are not alone)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Interestingly, most people in the richest countries or even the scientists, ppl work in NGO or governments are absolutely wrong about the state of the world. </a:t>
            </a:r>
            <a:r>
              <a:rPr lang="en-US" b="0" i="0" dirty="0">
                <a:solidFill>
                  <a:srgbClr val="222222"/>
                </a:solidFill>
                <a:effectLst/>
                <a:latin typeface="rubik"/>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all the groups asked considered the world a scarier, more violent and more hopeless place than it really is.</a:t>
            </a:r>
          </a:p>
        </p:txBody>
      </p:sp>
      <p:sp>
        <p:nvSpPr>
          <p:cNvPr id="4" name="Slide Number Placeholder 3"/>
          <p:cNvSpPr>
            <a:spLocks noGrp="1"/>
          </p:cNvSpPr>
          <p:nvPr>
            <p:ph type="sldNum" sz="quarter" idx="5"/>
          </p:nvPr>
        </p:nvSpPr>
        <p:spPr/>
        <p:txBody>
          <a:bodyPr/>
          <a:lstStyle/>
          <a:p>
            <a:fld id="{E841DD12-A002-4537-A7A9-713CFA081D3B}" type="slidenum">
              <a:rPr lang="en-US" smtClean="0"/>
              <a:t>8</a:t>
            </a:fld>
            <a:endParaRPr lang="en-US"/>
          </a:p>
        </p:txBody>
      </p:sp>
    </p:spTree>
    <p:extLst>
      <p:ext uri="{BB962C8B-B14F-4D97-AF65-F5344CB8AC3E}">
        <p14:creationId xmlns:p14="http://schemas.microsoft.com/office/powerpoint/2010/main" val="3774535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our question to answer for this project is </a:t>
            </a:r>
            <a:r>
              <a:rPr lang="en-US" altLang="ko-KR" sz="1600" b="1" kern="0" dirty="0">
                <a:solidFill>
                  <a:prstClr val="black">
                    <a:lumMod val="75000"/>
                    <a:lumOff val="25000"/>
                  </a:prstClr>
                </a:solidFill>
                <a:latin typeface="Roboto" panose="02000000000000000000" pitchFamily="2" charset="0"/>
                <a:ea typeface="Roboto" panose="02000000000000000000" pitchFamily="2" charset="0"/>
              </a:rPr>
              <a:t>Why</a:t>
            </a:r>
            <a:r>
              <a:rPr lang="en-US" altLang="ko-KR" sz="1200" b="1" kern="0" dirty="0">
                <a:solidFill>
                  <a:prstClr val="black">
                    <a:lumMod val="75000"/>
                    <a:lumOff val="25000"/>
                  </a:prstClr>
                </a:solidFill>
                <a:latin typeface="Roboto" panose="02000000000000000000" pitchFamily="2" charset="0"/>
                <a:ea typeface="Roboto" panose="02000000000000000000" pitchFamily="2" charset="0"/>
              </a:rPr>
              <a:t> things are better than you think and </a:t>
            </a:r>
            <a:r>
              <a:rPr lang="en-US" altLang="ko-KR" sz="1600" b="1" kern="0" dirty="0">
                <a:solidFill>
                  <a:prstClr val="black">
                    <a:lumMod val="75000"/>
                    <a:lumOff val="25000"/>
                  </a:prstClr>
                </a:solidFill>
                <a:latin typeface="Roboto" panose="02000000000000000000" pitchFamily="2" charset="0"/>
                <a:ea typeface="Roboto" panose="02000000000000000000" pitchFamily="2" charset="0"/>
              </a:rPr>
              <a:t>Why</a:t>
            </a:r>
            <a:r>
              <a:rPr lang="en-US" altLang="ko-KR" sz="1200" b="1" kern="0" dirty="0">
                <a:solidFill>
                  <a:prstClr val="black">
                    <a:lumMod val="75000"/>
                    <a:lumOff val="25000"/>
                  </a:prstClr>
                </a:solidFill>
                <a:latin typeface="Roboto" panose="02000000000000000000" pitchFamily="2" charset="0"/>
                <a:ea typeface="Roboto" panose="02000000000000000000" pitchFamily="2" charset="0"/>
              </a:rPr>
              <a:t> knowing the fact based on the data is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9</a:t>
            </a:fld>
            <a:endParaRPr lang="en-US"/>
          </a:p>
        </p:txBody>
      </p:sp>
    </p:spTree>
    <p:extLst>
      <p:ext uri="{BB962C8B-B14F-4D97-AF65-F5344CB8AC3E}">
        <p14:creationId xmlns:p14="http://schemas.microsoft.com/office/powerpoint/2010/main" val="304092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9C21-5EFB-452A-A9A9-959381BF7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95606F-5CED-419D-ADF0-162CCCA09B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D02DD0-E315-45B1-B912-77C57A629A21}"/>
              </a:ext>
            </a:extLst>
          </p:cNvPr>
          <p:cNvSpPr>
            <a:spLocks noGrp="1"/>
          </p:cNvSpPr>
          <p:nvPr>
            <p:ph type="dt" sz="half" idx="10"/>
          </p:nvPr>
        </p:nvSpPr>
        <p:spPr/>
        <p:txBody>
          <a:bodyPr/>
          <a:lstStyle/>
          <a:p>
            <a:fld id="{E325C99A-CD2B-4579-94B2-31E05F611364}" type="datetimeFigureOut">
              <a:rPr lang="en-US" smtClean="0"/>
              <a:t>9/20/2021</a:t>
            </a:fld>
            <a:endParaRPr lang="en-US"/>
          </a:p>
        </p:txBody>
      </p:sp>
      <p:sp>
        <p:nvSpPr>
          <p:cNvPr id="5" name="Footer Placeholder 4">
            <a:extLst>
              <a:ext uri="{FF2B5EF4-FFF2-40B4-BE49-F238E27FC236}">
                <a16:creationId xmlns:a16="http://schemas.microsoft.com/office/drawing/2014/main" id="{1AE30E36-4ED0-4426-8DD5-41B1C2772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80562-A92F-4B22-9819-6EAB8DFB938B}"/>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364728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1A6C-F5FA-4221-9402-E7674E7E8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110661-445C-4DD8-ABE7-A88F225219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A908C-1D84-4181-A629-46254B1610DE}"/>
              </a:ext>
            </a:extLst>
          </p:cNvPr>
          <p:cNvSpPr>
            <a:spLocks noGrp="1"/>
          </p:cNvSpPr>
          <p:nvPr>
            <p:ph type="dt" sz="half" idx="10"/>
          </p:nvPr>
        </p:nvSpPr>
        <p:spPr/>
        <p:txBody>
          <a:bodyPr/>
          <a:lstStyle/>
          <a:p>
            <a:fld id="{E325C99A-CD2B-4579-94B2-31E05F611364}" type="datetimeFigureOut">
              <a:rPr lang="en-US" smtClean="0"/>
              <a:t>9/20/2021</a:t>
            </a:fld>
            <a:endParaRPr lang="en-US"/>
          </a:p>
        </p:txBody>
      </p:sp>
      <p:sp>
        <p:nvSpPr>
          <p:cNvPr id="5" name="Footer Placeholder 4">
            <a:extLst>
              <a:ext uri="{FF2B5EF4-FFF2-40B4-BE49-F238E27FC236}">
                <a16:creationId xmlns:a16="http://schemas.microsoft.com/office/drawing/2014/main" id="{FCFCEE61-FABB-4EDE-BF24-DF8B9D543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03E79-9736-4975-84F7-78DAB619A5E5}"/>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32835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557C-1CF6-419A-A144-2A28A2BE72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431205-92F5-4C77-B9DD-1BB254770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9FC07-247B-475D-9DAE-FD1D7487003F}"/>
              </a:ext>
            </a:extLst>
          </p:cNvPr>
          <p:cNvSpPr>
            <a:spLocks noGrp="1"/>
          </p:cNvSpPr>
          <p:nvPr>
            <p:ph type="dt" sz="half" idx="10"/>
          </p:nvPr>
        </p:nvSpPr>
        <p:spPr/>
        <p:txBody>
          <a:bodyPr/>
          <a:lstStyle/>
          <a:p>
            <a:fld id="{E325C99A-CD2B-4579-94B2-31E05F611364}" type="datetimeFigureOut">
              <a:rPr lang="en-US" smtClean="0"/>
              <a:t>9/20/2021</a:t>
            </a:fld>
            <a:endParaRPr lang="en-US"/>
          </a:p>
        </p:txBody>
      </p:sp>
      <p:sp>
        <p:nvSpPr>
          <p:cNvPr id="5" name="Footer Placeholder 4">
            <a:extLst>
              <a:ext uri="{FF2B5EF4-FFF2-40B4-BE49-F238E27FC236}">
                <a16:creationId xmlns:a16="http://schemas.microsoft.com/office/drawing/2014/main" id="{27FB0919-01D5-4C8D-A2AB-F30ABB7B6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81094-5A23-47A9-8B28-FA9E8E7E86A6}"/>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78139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9746-F98F-4046-8859-59CAF9753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DE148-25CB-4508-B133-1F2694093D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62846-A78D-4584-A3F5-A64B7FB27406}"/>
              </a:ext>
            </a:extLst>
          </p:cNvPr>
          <p:cNvSpPr>
            <a:spLocks noGrp="1"/>
          </p:cNvSpPr>
          <p:nvPr>
            <p:ph type="dt" sz="half" idx="10"/>
          </p:nvPr>
        </p:nvSpPr>
        <p:spPr/>
        <p:txBody>
          <a:bodyPr/>
          <a:lstStyle/>
          <a:p>
            <a:fld id="{E325C99A-CD2B-4579-94B2-31E05F611364}" type="datetimeFigureOut">
              <a:rPr lang="en-US" smtClean="0"/>
              <a:t>9/20/2021</a:t>
            </a:fld>
            <a:endParaRPr lang="en-US"/>
          </a:p>
        </p:txBody>
      </p:sp>
      <p:sp>
        <p:nvSpPr>
          <p:cNvPr id="5" name="Footer Placeholder 4">
            <a:extLst>
              <a:ext uri="{FF2B5EF4-FFF2-40B4-BE49-F238E27FC236}">
                <a16:creationId xmlns:a16="http://schemas.microsoft.com/office/drawing/2014/main" id="{B2C2E277-7E43-4F10-9851-133700D17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9CA51-2D95-45E5-8DE4-6154E1AE15AE}"/>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32929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8943-F3CB-40F7-BEBF-79C6BD570B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32FCC-B8A1-48EE-B134-E3B2807560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D000E-C5ED-4D80-9950-1E6DAC758936}"/>
              </a:ext>
            </a:extLst>
          </p:cNvPr>
          <p:cNvSpPr>
            <a:spLocks noGrp="1"/>
          </p:cNvSpPr>
          <p:nvPr>
            <p:ph type="dt" sz="half" idx="10"/>
          </p:nvPr>
        </p:nvSpPr>
        <p:spPr/>
        <p:txBody>
          <a:bodyPr/>
          <a:lstStyle/>
          <a:p>
            <a:fld id="{E325C99A-CD2B-4579-94B2-31E05F611364}" type="datetimeFigureOut">
              <a:rPr lang="en-US" smtClean="0"/>
              <a:t>9/20/2021</a:t>
            </a:fld>
            <a:endParaRPr lang="en-US"/>
          </a:p>
        </p:txBody>
      </p:sp>
      <p:sp>
        <p:nvSpPr>
          <p:cNvPr id="5" name="Footer Placeholder 4">
            <a:extLst>
              <a:ext uri="{FF2B5EF4-FFF2-40B4-BE49-F238E27FC236}">
                <a16:creationId xmlns:a16="http://schemas.microsoft.com/office/drawing/2014/main" id="{5F10A5C5-A66A-4F4F-9FCF-F62618BFC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D8B8A-66B2-4FA1-87AB-687FFA57A94B}"/>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51647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5498-94AE-49B4-B9A2-92A389CF8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75914-13EF-43E6-9A5B-993C3C26C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1C7CF8-4131-4BC7-899E-D2E4C1F43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2E093C-C5EE-4D48-AEDC-1564118464C1}"/>
              </a:ext>
            </a:extLst>
          </p:cNvPr>
          <p:cNvSpPr>
            <a:spLocks noGrp="1"/>
          </p:cNvSpPr>
          <p:nvPr>
            <p:ph type="dt" sz="half" idx="10"/>
          </p:nvPr>
        </p:nvSpPr>
        <p:spPr/>
        <p:txBody>
          <a:bodyPr/>
          <a:lstStyle/>
          <a:p>
            <a:fld id="{E325C99A-CD2B-4579-94B2-31E05F611364}" type="datetimeFigureOut">
              <a:rPr lang="en-US" smtClean="0"/>
              <a:t>9/20/2021</a:t>
            </a:fld>
            <a:endParaRPr lang="en-US"/>
          </a:p>
        </p:txBody>
      </p:sp>
      <p:sp>
        <p:nvSpPr>
          <p:cNvPr id="6" name="Footer Placeholder 5">
            <a:extLst>
              <a:ext uri="{FF2B5EF4-FFF2-40B4-BE49-F238E27FC236}">
                <a16:creationId xmlns:a16="http://schemas.microsoft.com/office/drawing/2014/main" id="{719566B1-9971-4DD7-877D-76121F2A7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4F2F7-F45D-420B-B7CF-0A6F34177431}"/>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379893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681E-496A-4813-9D5C-727D2EDB85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06804-446C-4290-BEAC-6F15114D2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0A1126-023D-4D73-8E11-48E648E56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DD0DCD-134E-4C1E-BBF1-3E398AC5F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675D9-867B-41A2-8BE1-8A2AC01265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E383F2-7B2F-4B59-AB72-79235257262A}"/>
              </a:ext>
            </a:extLst>
          </p:cNvPr>
          <p:cNvSpPr>
            <a:spLocks noGrp="1"/>
          </p:cNvSpPr>
          <p:nvPr>
            <p:ph type="dt" sz="half" idx="10"/>
          </p:nvPr>
        </p:nvSpPr>
        <p:spPr/>
        <p:txBody>
          <a:bodyPr/>
          <a:lstStyle/>
          <a:p>
            <a:fld id="{E325C99A-CD2B-4579-94B2-31E05F611364}" type="datetimeFigureOut">
              <a:rPr lang="en-US" smtClean="0"/>
              <a:t>9/20/2021</a:t>
            </a:fld>
            <a:endParaRPr lang="en-US"/>
          </a:p>
        </p:txBody>
      </p:sp>
      <p:sp>
        <p:nvSpPr>
          <p:cNvPr id="8" name="Footer Placeholder 7">
            <a:extLst>
              <a:ext uri="{FF2B5EF4-FFF2-40B4-BE49-F238E27FC236}">
                <a16:creationId xmlns:a16="http://schemas.microsoft.com/office/drawing/2014/main" id="{CFDA9654-9277-4138-865B-E233CD432B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5AA9D7-A16F-44DD-A7CD-20DD3025369E}"/>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99875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1D83-D8AC-43AE-B444-C8694508F6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D4E6BE-C7B2-4A49-9230-6F3D683FE3EF}"/>
              </a:ext>
            </a:extLst>
          </p:cNvPr>
          <p:cNvSpPr>
            <a:spLocks noGrp="1"/>
          </p:cNvSpPr>
          <p:nvPr>
            <p:ph type="dt" sz="half" idx="10"/>
          </p:nvPr>
        </p:nvSpPr>
        <p:spPr/>
        <p:txBody>
          <a:bodyPr/>
          <a:lstStyle/>
          <a:p>
            <a:fld id="{E325C99A-CD2B-4579-94B2-31E05F611364}" type="datetimeFigureOut">
              <a:rPr lang="en-US" smtClean="0"/>
              <a:t>9/20/2021</a:t>
            </a:fld>
            <a:endParaRPr lang="en-US"/>
          </a:p>
        </p:txBody>
      </p:sp>
      <p:sp>
        <p:nvSpPr>
          <p:cNvPr id="4" name="Footer Placeholder 3">
            <a:extLst>
              <a:ext uri="{FF2B5EF4-FFF2-40B4-BE49-F238E27FC236}">
                <a16:creationId xmlns:a16="http://schemas.microsoft.com/office/drawing/2014/main" id="{B156371E-2F64-4053-8DBE-3DCCF59D2C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E7F4F-7FDD-43FE-99E0-AC9E5C10E9C1}"/>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73324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D24FF-8CC1-4EE1-A2BF-572E49CEEF87}"/>
              </a:ext>
            </a:extLst>
          </p:cNvPr>
          <p:cNvSpPr>
            <a:spLocks noGrp="1"/>
          </p:cNvSpPr>
          <p:nvPr>
            <p:ph type="dt" sz="half" idx="10"/>
          </p:nvPr>
        </p:nvSpPr>
        <p:spPr/>
        <p:txBody>
          <a:bodyPr/>
          <a:lstStyle/>
          <a:p>
            <a:fld id="{E325C99A-CD2B-4579-94B2-31E05F611364}" type="datetimeFigureOut">
              <a:rPr lang="en-US" smtClean="0"/>
              <a:t>9/20/2021</a:t>
            </a:fld>
            <a:endParaRPr lang="en-US"/>
          </a:p>
        </p:txBody>
      </p:sp>
      <p:sp>
        <p:nvSpPr>
          <p:cNvPr id="3" name="Footer Placeholder 2">
            <a:extLst>
              <a:ext uri="{FF2B5EF4-FFF2-40B4-BE49-F238E27FC236}">
                <a16:creationId xmlns:a16="http://schemas.microsoft.com/office/drawing/2014/main" id="{A8EB81BC-95BE-40DE-B4EC-2272E76EA0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41256F-742A-4272-9604-E888FC46C6A7}"/>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95398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3716-58E3-403A-B98B-41FA9CB29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77994C-7F5D-4F97-827A-C80A7F8DA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E982D7-A3C7-444B-8655-F10F473E1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FB322-8910-4CC3-81EE-B1F4121E4693}"/>
              </a:ext>
            </a:extLst>
          </p:cNvPr>
          <p:cNvSpPr>
            <a:spLocks noGrp="1"/>
          </p:cNvSpPr>
          <p:nvPr>
            <p:ph type="dt" sz="half" idx="10"/>
          </p:nvPr>
        </p:nvSpPr>
        <p:spPr/>
        <p:txBody>
          <a:bodyPr/>
          <a:lstStyle/>
          <a:p>
            <a:fld id="{E325C99A-CD2B-4579-94B2-31E05F611364}" type="datetimeFigureOut">
              <a:rPr lang="en-US" smtClean="0"/>
              <a:t>9/20/2021</a:t>
            </a:fld>
            <a:endParaRPr lang="en-US"/>
          </a:p>
        </p:txBody>
      </p:sp>
      <p:sp>
        <p:nvSpPr>
          <p:cNvPr id="6" name="Footer Placeholder 5">
            <a:extLst>
              <a:ext uri="{FF2B5EF4-FFF2-40B4-BE49-F238E27FC236}">
                <a16:creationId xmlns:a16="http://schemas.microsoft.com/office/drawing/2014/main" id="{CDB78075-5166-441F-99B3-C38B4010C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0CB14-FE21-44EB-A39D-83C5E2DAEA75}"/>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93607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155A-3C7B-4E58-853D-B516DD42A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3E6922-C8B4-428B-8E7C-C8DF7D64F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7EFA5C-514C-4DAC-806D-2F0014A8C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4D514-CC19-4E6A-A89E-8E8B7B9776F7}"/>
              </a:ext>
            </a:extLst>
          </p:cNvPr>
          <p:cNvSpPr>
            <a:spLocks noGrp="1"/>
          </p:cNvSpPr>
          <p:nvPr>
            <p:ph type="dt" sz="half" idx="10"/>
          </p:nvPr>
        </p:nvSpPr>
        <p:spPr/>
        <p:txBody>
          <a:bodyPr/>
          <a:lstStyle/>
          <a:p>
            <a:fld id="{E325C99A-CD2B-4579-94B2-31E05F611364}" type="datetimeFigureOut">
              <a:rPr lang="en-US" smtClean="0"/>
              <a:t>9/20/2021</a:t>
            </a:fld>
            <a:endParaRPr lang="en-US"/>
          </a:p>
        </p:txBody>
      </p:sp>
      <p:sp>
        <p:nvSpPr>
          <p:cNvPr id="6" name="Footer Placeholder 5">
            <a:extLst>
              <a:ext uri="{FF2B5EF4-FFF2-40B4-BE49-F238E27FC236}">
                <a16:creationId xmlns:a16="http://schemas.microsoft.com/office/drawing/2014/main" id="{0CAE2D61-8242-45F7-ABFD-5EE4BD5B6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92726-7CBF-425F-A9FA-862C1B862D58}"/>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80575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3FF0D-C8FB-4642-B616-F2144712A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6609A9-D311-44CB-879C-CBD810D8A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6A6D5-C774-4BE5-B332-63DB013A8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5C99A-CD2B-4579-94B2-31E05F611364}" type="datetimeFigureOut">
              <a:rPr lang="en-US" smtClean="0"/>
              <a:t>9/20/2021</a:t>
            </a:fld>
            <a:endParaRPr lang="en-US"/>
          </a:p>
        </p:txBody>
      </p:sp>
      <p:sp>
        <p:nvSpPr>
          <p:cNvPr id="5" name="Footer Placeholder 4">
            <a:extLst>
              <a:ext uri="{FF2B5EF4-FFF2-40B4-BE49-F238E27FC236}">
                <a16:creationId xmlns:a16="http://schemas.microsoft.com/office/drawing/2014/main" id="{91DB1B53-A529-4A44-9D1F-48DA736C2F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454126-65D9-48B9-B6DF-E8462E696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EFA1B-6C69-41B7-93F2-11F99732C081}" type="slidenum">
              <a:rPr lang="en-US" smtClean="0"/>
              <a:t>‹#›</a:t>
            </a:fld>
            <a:endParaRPr lang="en-US"/>
          </a:p>
        </p:txBody>
      </p:sp>
    </p:spTree>
    <p:extLst>
      <p:ext uri="{BB962C8B-B14F-4D97-AF65-F5344CB8AC3E}">
        <p14:creationId xmlns:p14="http://schemas.microsoft.com/office/powerpoint/2010/main" val="79478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davidmoon-184.github.io/Roosters_Project_2/index.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image" Target="../media/image39.svg"/></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9.sv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ata.worldbank.org/" TargetMode="External"/><Relationship Id="rId2" Type="http://schemas.openxmlformats.org/officeDocument/2006/relationships/hyperlink" Target="https://www.gapminder.org/" TargetMode="External"/><Relationship Id="rId1" Type="http://schemas.openxmlformats.org/officeDocument/2006/relationships/slideLayout" Target="../slideLayouts/slideLayout2.xml"/><Relationship Id="rId4" Type="http://schemas.openxmlformats.org/officeDocument/2006/relationships/hyperlink" Target="http://data.uis.unesco.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solidFill>
              <a:schemeClr val="bg2">
                <a:lumMod val="75000"/>
              </a:schemeClr>
            </a:solid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srgbClr val="404040"/>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Quiz</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95801" y="867168"/>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95801" y="867168"/>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400" b="1" dirty="0">
                    <a:solidFill>
                      <a:srgbClr val="FFFFFF"/>
                    </a:solidFill>
                    <a:latin typeface="Roboto" panose="02000000000000000000" pitchFamily="2" charset="0"/>
                    <a:ea typeface="Roboto" panose="02000000000000000000" pitchFamily="2" charset="0"/>
                  </a:rPr>
                  <a:t>QUIZ</a:t>
                </a:r>
                <a:endParaRPr lang="ko-KR" altLang="en-US" sz="1400" b="1" dirty="0">
                  <a:solidFill>
                    <a:srgbClr val="FFFFFF"/>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1200" dirty="0">
                  <a:solidFill>
                    <a:srgbClr val="404040"/>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srgbClr val="404040"/>
                  </a:solidFill>
                  <a:latin typeface="Roboto" panose="02000000000000000000" pitchFamily="2" charset="0"/>
                  <a:ea typeface="Roboto" panose="02000000000000000000" pitchFamily="2" charset="0"/>
                </a:rPr>
                <a:t>X</a:t>
              </a:r>
              <a:endParaRPr lang="ko-KR" altLang="en-US" sz="400" dirty="0">
                <a:solidFill>
                  <a:srgbClr val="404040"/>
                </a:solidFill>
                <a:latin typeface="Roboto" panose="02000000000000000000" pitchFamily="2" charset="0"/>
              </a:endParaRPr>
            </a:p>
          </p:txBody>
        </p:sp>
      </p:grpSp>
      <p:sp>
        <p:nvSpPr>
          <p:cNvPr id="18" name="직사각형 17">
            <a:extLst>
              <a:ext uri="{FF2B5EF4-FFF2-40B4-BE49-F238E27FC236}">
                <a16:creationId xmlns:a16="http://schemas.microsoft.com/office/drawing/2014/main" id="{A3D0A9A1-9027-41D8-A65D-D20D73B6FC1A}"/>
              </a:ext>
            </a:extLst>
          </p:cNvPr>
          <p:cNvSpPr/>
          <p:nvPr/>
        </p:nvSpPr>
        <p:spPr>
          <a:xfrm>
            <a:off x="2108106" y="8627655"/>
            <a:ext cx="705642" cy="230832"/>
          </a:xfrm>
          <a:prstGeom prst="rect">
            <a:avLst/>
          </a:prstGeom>
        </p:spPr>
        <p:txBody>
          <a:bodyPr wrap="none">
            <a:spAutoFit/>
          </a:bodyPr>
          <a:lstStyle/>
          <a:p>
            <a:r>
              <a:rPr lang="en-US" altLang="ko-KR" sz="900" dirty="0">
                <a:solidFill>
                  <a:srgbClr val="404040"/>
                </a:solidFill>
                <a:latin typeface="Roboto" panose="02000000000000000000" pitchFamily="2" charset="0"/>
                <a:ea typeface="Roboto" panose="02000000000000000000" pitchFamily="2" charset="0"/>
              </a:rPr>
              <a:t>CONTENT</a:t>
            </a:r>
            <a:endParaRPr lang="ko-KR" altLang="en-US" sz="1100" dirty="0">
              <a:solidFill>
                <a:srgbClr val="404040"/>
              </a:solidFill>
              <a:latin typeface="Roboto" panose="02000000000000000000" pitchFamily="2" charset="0"/>
            </a:endParaRPr>
          </a:p>
        </p:txBody>
      </p:sp>
      <p:cxnSp>
        <p:nvCxnSpPr>
          <p:cNvPr id="29" name="직선 화살표 연결선 28">
            <a:extLst>
              <a:ext uri="{FF2B5EF4-FFF2-40B4-BE49-F238E27FC236}">
                <a16:creationId xmlns:a16="http://schemas.microsoft.com/office/drawing/2014/main" id="{A7F41850-3EF9-4BDB-B451-E5952FEF680C}"/>
              </a:ext>
            </a:extLst>
          </p:cNvPr>
          <p:cNvCxnSpPr/>
          <p:nvPr/>
        </p:nvCxnSpPr>
        <p:spPr>
          <a:xfrm>
            <a:off x="8845659" y="8858487"/>
            <a:ext cx="2669060" cy="0"/>
          </a:xfrm>
          <a:prstGeom prst="straightConnector1">
            <a:avLst/>
          </a:prstGeom>
          <a:ln w="9525">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4421AAA5-A5BB-463D-B22F-17FB768C0445}"/>
              </a:ext>
            </a:extLst>
          </p:cNvPr>
          <p:cNvSpPr/>
          <p:nvPr/>
        </p:nvSpPr>
        <p:spPr>
          <a:xfrm>
            <a:off x="8019468" y="8735376"/>
            <a:ext cx="705642" cy="230832"/>
          </a:xfrm>
          <a:prstGeom prst="rect">
            <a:avLst/>
          </a:prstGeom>
        </p:spPr>
        <p:txBody>
          <a:bodyPr wrap="none">
            <a:spAutoFit/>
          </a:bodyPr>
          <a:lstStyle/>
          <a:p>
            <a:r>
              <a:rPr lang="en-US" altLang="ko-KR" sz="900" dirty="0">
                <a:solidFill>
                  <a:srgbClr val="404040"/>
                </a:solidFill>
                <a:latin typeface="Roboto" panose="02000000000000000000" pitchFamily="2" charset="0"/>
                <a:ea typeface="Roboto" panose="02000000000000000000" pitchFamily="2" charset="0"/>
              </a:rPr>
              <a:t>CONTENT</a:t>
            </a:r>
            <a:endParaRPr lang="ko-KR" altLang="en-US" sz="1100" dirty="0">
              <a:solidFill>
                <a:srgbClr val="404040"/>
              </a:solidFill>
              <a:latin typeface="Roboto" panose="02000000000000000000" pitchFamily="2" charset="0"/>
            </a:endParaRPr>
          </a:p>
        </p:txBody>
      </p:sp>
      <p:graphicFrame>
        <p:nvGraphicFramePr>
          <p:cNvPr id="35" name="표 34">
            <a:extLst>
              <a:ext uri="{FF2B5EF4-FFF2-40B4-BE49-F238E27FC236}">
                <a16:creationId xmlns:a16="http://schemas.microsoft.com/office/drawing/2014/main" id="{50681A63-574D-4F82-8C1C-2A11FBC54856}"/>
              </a:ext>
            </a:extLst>
          </p:cNvPr>
          <p:cNvGraphicFramePr>
            <a:graphicFrameLocks noGrp="1"/>
          </p:cNvGraphicFramePr>
          <p:nvPr/>
        </p:nvGraphicFramePr>
        <p:xfrm>
          <a:off x="1295801" y="1271972"/>
          <a:ext cx="9954543" cy="4722244"/>
        </p:xfrm>
        <a:graphic>
          <a:graphicData uri="http://schemas.openxmlformats.org/drawingml/2006/table">
            <a:tbl>
              <a:tblPr firstRow="1" bandRow="1">
                <a:tableStyleId>{5C22544A-7EE6-4342-B048-85BDC9FD1C3A}</a:tableStyleId>
              </a:tblPr>
              <a:tblGrid>
                <a:gridCol w="9954543">
                  <a:extLst>
                    <a:ext uri="{9D8B030D-6E8A-4147-A177-3AD203B41FA5}">
                      <a16:colId xmlns:a16="http://schemas.microsoft.com/office/drawing/2014/main" val="20000"/>
                    </a:ext>
                  </a:extLst>
                </a:gridCol>
              </a:tblGrid>
              <a:tr h="851127">
                <a:tc>
                  <a:txBody>
                    <a:bodyPr/>
                    <a:lstStyle/>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rgbClr val="404040"/>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15569">
                <a:tc>
                  <a:txBody>
                    <a:bodyPr/>
                    <a:lstStyle/>
                    <a:p>
                      <a:pPr algn="l" latinLnBrk="1"/>
                      <a:r>
                        <a:rPr lang="en-US" altLang="ko-KR" sz="1500" b="0" dirty="0">
                          <a:solidFill>
                            <a:srgbClr val="404040"/>
                          </a:solidFill>
                          <a:latin typeface="Roboto" panose="02000000000000000000" pitchFamily="2" charset="0"/>
                          <a:ea typeface="Roboto" panose="02000000000000000000" pitchFamily="2" charset="0"/>
                          <a:sym typeface="Wingdings" panose="05000000000000000000" pitchFamily="2" charset="2"/>
                        </a:rPr>
                        <a:t>      </a:t>
                      </a:r>
                      <a:endParaRPr lang="en-US" altLang="ko-KR" sz="1500" b="1" dirty="0">
                        <a:solidFill>
                          <a:srgbClr val="404040"/>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15617">
                <a:tc>
                  <a:txBody>
                    <a:bodyPr/>
                    <a:lstStyle/>
                    <a:p>
                      <a:pPr algn="l" rtl="0" fontAlgn="t">
                        <a:spcBef>
                          <a:spcPts val="1200"/>
                        </a:spcBef>
                        <a:spcAft>
                          <a:spcPts val="0"/>
                        </a:spcAft>
                      </a:pPr>
                      <a:br>
                        <a:rPr lang="en-US" sz="1500" b="0" i="0" u="none" strike="noStrike" dirty="0">
                          <a:solidFill>
                            <a:srgbClr val="404040"/>
                          </a:solidFill>
                          <a:effectLst/>
                          <a:latin typeface="Roboto" panose="02000000000000000000" pitchFamily="2" charset="0"/>
                          <a:ea typeface="Roboto" panose="02000000000000000000" pitchFamily="2" charset="0"/>
                        </a:rPr>
                      </a:br>
                      <a:r>
                        <a:rPr lang="en-US" sz="1500" b="0" i="0" u="none" strike="noStrike" dirty="0">
                          <a:solidFill>
                            <a:srgbClr val="404040"/>
                          </a:solidFill>
                          <a:effectLst/>
                          <a:latin typeface="Roboto" panose="02000000000000000000" pitchFamily="2" charset="0"/>
                          <a:ea typeface="Roboto" panose="02000000000000000000" pitchFamily="2" charset="0"/>
                        </a:rPr>
                        <a:t>      </a:t>
                      </a:r>
                      <a:endParaRPr lang="en-US" sz="1500" b="1" dirty="0">
                        <a:solidFill>
                          <a:srgbClr val="404040"/>
                        </a:solidFill>
                        <a:effectLst/>
                        <a:latin typeface="Roboto" panose="02000000000000000000" pitchFamily="2" charset="0"/>
                        <a:ea typeface="Roboto" panose="02000000000000000000" pitchFamily="2" charset="0"/>
                      </a:endParaRPr>
                    </a:p>
                  </a:txBody>
                  <a:tcPr marL="63500" marR="63500" marT="63500" marB="635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02338">
                <a:tc>
                  <a:txBody>
                    <a:bodyPr/>
                    <a:lstStyle/>
                    <a:p>
                      <a:pPr algn="l" latinLnBrk="1"/>
                      <a:endParaRPr lang="ko-KR" altLang="en-US" sz="1500" b="1" dirty="0">
                        <a:solidFill>
                          <a:srgbClr val="404040"/>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5370577"/>
                  </a:ext>
                </a:extLst>
              </a:tr>
            </a:tbl>
          </a:graphicData>
        </a:graphic>
      </p:graphicFrame>
      <p:grpSp>
        <p:nvGrpSpPr>
          <p:cNvPr id="2" name="Group 1">
            <a:extLst>
              <a:ext uri="{FF2B5EF4-FFF2-40B4-BE49-F238E27FC236}">
                <a16:creationId xmlns:a16="http://schemas.microsoft.com/office/drawing/2014/main" id="{AFECE30F-526F-4E96-AAFC-EA032AF87F74}"/>
              </a:ext>
            </a:extLst>
          </p:cNvPr>
          <p:cNvGrpSpPr/>
          <p:nvPr/>
        </p:nvGrpSpPr>
        <p:grpSpPr>
          <a:xfrm>
            <a:off x="1816988" y="1865125"/>
            <a:ext cx="2406812" cy="391696"/>
            <a:chOff x="1816988" y="1865125"/>
            <a:chExt cx="2406812" cy="391696"/>
          </a:xfrm>
        </p:grpSpPr>
        <p:sp>
          <p:nvSpPr>
            <p:cNvPr id="52" name="TextBox 51">
              <a:extLst>
                <a:ext uri="{FF2B5EF4-FFF2-40B4-BE49-F238E27FC236}">
                  <a16:creationId xmlns:a16="http://schemas.microsoft.com/office/drawing/2014/main" id="{5E0EA6CF-6831-4FDB-AA33-E3AADCD556CD}"/>
                </a:ext>
              </a:extLst>
            </p:cNvPr>
            <p:cNvSpPr txBox="1"/>
            <p:nvPr/>
          </p:nvSpPr>
          <p:spPr>
            <a:xfrm>
              <a:off x="1816988" y="1887489"/>
              <a:ext cx="1003868"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A) 20% </a:t>
              </a:r>
              <a:endParaRPr lang="en-US" dirty="0">
                <a:solidFill>
                  <a:srgbClr val="404040"/>
                </a:solidFill>
                <a:latin typeface="Roboto" panose="02000000000000000000" pitchFamily="2" charset="0"/>
                <a:ea typeface="Roboto" panose="02000000000000000000" pitchFamily="2" charset="0"/>
              </a:endParaRPr>
            </a:p>
          </p:txBody>
        </p:sp>
        <p:sp>
          <p:nvSpPr>
            <p:cNvPr id="53" name="TextBox 52">
              <a:extLst>
                <a:ext uri="{FF2B5EF4-FFF2-40B4-BE49-F238E27FC236}">
                  <a16:creationId xmlns:a16="http://schemas.microsoft.com/office/drawing/2014/main" id="{49CB9339-FDE2-4D42-A535-B30F50017522}"/>
                </a:ext>
              </a:extLst>
            </p:cNvPr>
            <p:cNvSpPr txBox="1"/>
            <p:nvPr/>
          </p:nvSpPr>
          <p:spPr>
            <a:xfrm>
              <a:off x="3219932" y="1865125"/>
              <a:ext cx="1003868"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B) 40% </a:t>
              </a:r>
              <a:endParaRPr lang="en-US" dirty="0">
                <a:solidFill>
                  <a:srgbClr val="404040"/>
                </a:solidFill>
                <a:latin typeface="Roboto" panose="02000000000000000000" pitchFamily="2" charset="0"/>
                <a:ea typeface="Roboto" panose="02000000000000000000" pitchFamily="2" charset="0"/>
              </a:endParaRPr>
            </a:p>
          </p:txBody>
        </p:sp>
      </p:grpSp>
      <p:sp>
        <p:nvSpPr>
          <p:cNvPr id="54" name="TextBox 53">
            <a:extLst>
              <a:ext uri="{FF2B5EF4-FFF2-40B4-BE49-F238E27FC236}">
                <a16:creationId xmlns:a16="http://schemas.microsoft.com/office/drawing/2014/main" id="{C59EB157-23F0-4B54-861D-C925E5DCA5CC}"/>
              </a:ext>
            </a:extLst>
          </p:cNvPr>
          <p:cNvSpPr txBox="1"/>
          <p:nvPr/>
        </p:nvSpPr>
        <p:spPr>
          <a:xfrm>
            <a:off x="1440689" y="1429286"/>
            <a:ext cx="9290181" cy="323165"/>
          </a:xfrm>
          <a:prstGeom prst="rect">
            <a:avLst/>
          </a:prstGeom>
          <a:noFill/>
        </p:spPr>
        <p:txBody>
          <a:bodyPr wrap="square" rtlCol="0">
            <a:spAutoFit/>
          </a:bodyPr>
          <a:lstStyle/>
          <a:p>
            <a:r>
              <a:rPr lang="en-US" altLang="ko-KR" sz="1500" dirty="0">
                <a:solidFill>
                  <a:srgbClr val="404040"/>
                </a:solidFill>
                <a:latin typeface="Roboto" panose="02000000000000000000" pitchFamily="2" charset="0"/>
                <a:ea typeface="Roboto" panose="02000000000000000000" pitchFamily="2" charset="0"/>
              </a:rPr>
              <a:t>Q1. In all low-income countries across the world today, how many girls finish primary school?</a:t>
            </a:r>
          </a:p>
        </p:txBody>
      </p:sp>
      <p:sp>
        <p:nvSpPr>
          <p:cNvPr id="55" name="TextBox 54">
            <a:extLst>
              <a:ext uri="{FF2B5EF4-FFF2-40B4-BE49-F238E27FC236}">
                <a16:creationId xmlns:a16="http://schemas.microsoft.com/office/drawing/2014/main" id="{934536C2-4D7C-4F9C-9D41-094923D63EA4}"/>
              </a:ext>
            </a:extLst>
          </p:cNvPr>
          <p:cNvSpPr txBox="1"/>
          <p:nvPr/>
        </p:nvSpPr>
        <p:spPr>
          <a:xfrm>
            <a:off x="1450909" y="2564964"/>
            <a:ext cx="9290181" cy="323165"/>
          </a:xfrm>
          <a:prstGeom prst="rect">
            <a:avLst/>
          </a:prstGeom>
          <a:noFill/>
        </p:spPr>
        <p:txBody>
          <a:bodyPr wrap="square" rtlCol="0">
            <a:spAutoFit/>
          </a:bodyPr>
          <a:lstStyle/>
          <a:p>
            <a:r>
              <a:rPr lang="en-US" sz="1500" dirty="0">
                <a:solidFill>
                  <a:srgbClr val="404040"/>
                </a:solidFill>
                <a:latin typeface="Roboto" panose="02000000000000000000" pitchFamily="2" charset="0"/>
                <a:ea typeface="Roboto" panose="02000000000000000000" pitchFamily="2" charset="0"/>
              </a:rPr>
              <a:t>Q3. In the last 20 years, the proportion of the world population living in extreme poverty has . . .</a:t>
            </a:r>
            <a:endParaRPr lang="en-US" altLang="ko-KR" sz="1500" dirty="0">
              <a:solidFill>
                <a:srgbClr val="404040"/>
              </a:solidFill>
              <a:latin typeface="Roboto" panose="02000000000000000000" pitchFamily="2" charset="0"/>
              <a:ea typeface="Roboto" panose="02000000000000000000" pitchFamily="2" charset="0"/>
            </a:endParaRPr>
          </a:p>
        </p:txBody>
      </p:sp>
      <p:sp>
        <p:nvSpPr>
          <p:cNvPr id="57" name="TextBox 56">
            <a:extLst>
              <a:ext uri="{FF2B5EF4-FFF2-40B4-BE49-F238E27FC236}">
                <a16:creationId xmlns:a16="http://schemas.microsoft.com/office/drawing/2014/main" id="{0ED9E0E5-5215-46F4-AA99-8B6EF3AAEE74}"/>
              </a:ext>
            </a:extLst>
          </p:cNvPr>
          <p:cNvSpPr txBox="1"/>
          <p:nvPr/>
        </p:nvSpPr>
        <p:spPr>
          <a:xfrm>
            <a:off x="1816988" y="3101021"/>
            <a:ext cx="2139192"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A) Almost doubled </a:t>
            </a:r>
          </a:p>
        </p:txBody>
      </p:sp>
      <p:sp>
        <p:nvSpPr>
          <p:cNvPr id="58" name="TextBox 57">
            <a:extLst>
              <a:ext uri="{FF2B5EF4-FFF2-40B4-BE49-F238E27FC236}">
                <a16:creationId xmlns:a16="http://schemas.microsoft.com/office/drawing/2014/main" id="{2E6FAC85-8C78-4717-90EE-725B3B608581}"/>
              </a:ext>
            </a:extLst>
          </p:cNvPr>
          <p:cNvSpPr txBox="1"/>
          <p:nvPr/>
        </p:nvSpPr>
        <p:spPr>
          <a:xfrm>
            <a:off x="4120942" y="3085457"/>
            <a:ext cx="3898525"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B. Remained more or less the same</a:t>
            </a:r>
            <a:endParaRPr lang="en-US" dirty="0">
              <a:solidFill>
                <a:srgbClr val="404040"/>
              </a:solidFill>
              <a:latin typeface="Roboto" panose="02000000000000000000" pitchFamily="2" charset="0"/>
              <a:ea typeface="Roboto" panose="02000000000000000000" pitchFamily="2" charset="0"/>
            </a:endParaRPr>
          </a:p>
        </p:txBody>
      </p:sp>
      <p:sp>
        <p:nvSpPr>
          <p:cNvPr id="59" name="TextBox 58">
            <a:extLst>
              <a:ext uri="{FF2B5EF4-FFF2-40B4-BE49-F238E27FC236}">
                <a16:creationId xmlns:a16="http://schemas.microsoft.com/office/drawing/2014/main" id="{479CE130-93EC-4F18-85E2-DDE01AD37FF1}"/>
              </a:ext>
            </a:extLst>
          </p:cNvPr>
          <p:cNvSpPr txBox="1"/>
          <p:nvPr/>
        </p:nvSpPr>
        <p:spPr>
          <a:xfrm>
            <a:off x="1450909" y="3826007"/>
            <a:ext cx="9290181" cy="553998"/>
          </a:xfrm>
          <a:prstGeom prst="rect">
            <a:avLst/>
          </a:prstGeom>
          <a:noFill/>
        </p:spPr>
        <p:txBody>
          <a:bodyPr wrap="square" rtlCol="0">
            <a:spAutoFit/>
          </a:bodyPr>
          <a:lstStyle/>
          <a:p>
            <a:r>
              <a:rPr lang="en-US" sz="1500" dirty="0">
                <a:solidFill>
                  <a:srgbClr val="404040"/>
                </a:solidFill>
                <a:latin typeface="Roboto" panose="02000000000000000000" pitchFamily="2" charset="0"/>
                <a:ea typeface="Roboto" panose="02000000000000000000" pitchFamily="2" charset="0"/>
              </a:rPr>
              <a:t>Q5. There are 2 billion children in the world today, aged 0 to 15 years old.</a:t>
            </a:r>
          </a:p>
          <a:p>
            <a:r>
              <a:rPr lang="en-US" sz="1500" dirty="0">
                <a:solidFill>
                  <a:srgbClr val="404040"/>
                </a:solidFill>
                <a:latin typeface="Roboto" panose="02000000000000000000" pitchFamily="2" charset="0"/>
                <a:ea typeface="Roboto" panose="02000000000000000000" pitchFamily="2" charset="0"/>
              </a:rPr>
              <a:t>       How many children will there be in the year 2100, according to the United Nations</a:t>
            </a:r>
            <a:endParaRPr lang="en-US" altLang="ko-KR" sz="1500" dirty="0">
              <a:solidFill>
                <a:srgbClr val="404040"/>
              </a:solidFill>
              <a:latin typeface="Roboto" panose="02000000000000000000" pitchFamily="2" charset="0"/>
              <a:ea typeface="Roboto" panose="02000000000000000000" pitchFamily="2" charset="0"/>
            </a:endParaRPr>
          </a:p>
        </p:txBody>
      </p:sp>
      <p:sp>
        <p:nvSpPr>
          <p:cNvPr id="61" name="TextBox 60">
            <a:extLst>
              <a:ext uri="{FF2B5EF4-FFF2-40B4-BE49-F238E27FC236}">
                <a16:creationId xmlns:a16="http://schemas.microsoft.com/office/drawing/2014/main" id="{C08B8A81-6186-4601-A22F-52984C18B2E1}"/>
              </a:ext>
            </a:extLst>
          </p:cNvPr>
          <p:cNvSpPr txBox="1"/>
          <p:nvPr/>
        </p:nvSpPr>
        <p:spPr>
          <a:xfrm>
            <a:off x="1816988" y="4470219"/>
            <a:ext cx="2139192"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A) 4 billion </a:t>
            </a:r>
          </a:p>
        </p:txBody>
      </p:sp>
      <p:sp>
        <p:nvSpPr>
          <p:cNvPr id="62" name="TextBox 61">
            <a:extLst>
              <a:ext uri="{FF2B5EF4-FFF2-40B4-BE49-F238E27FC236}">
                <a16:creationId xmlns:a16="http://schemas.microsoft.com/office/drawing/2014/main" id="{129FBE38-0CE2-48D7-8DC3-2241654383B3}"/>
              </a:ext>
            </a:extLst>
          </p:cNvPr>
          <p:cNvSpPr txBox="1"/>
          <p:nvPr/>
        </p:nvSpPr>
        <p:spPr>
          <a:xfrm>
            <a:off x="4665018" y="4470219"/>
            <a:ext cx="1608054"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B. 3 billion</a:t>
            </a:r>
            <a:endParaRPr lang="en-US" dirty="0">
              <a:solidFill>
                <a:srgbClr val="404040"/>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532FAC40-E6F6-43EE-BE51-C52EE90468A6}"/>
              </a:ext>
            </a:extLst>
          </p:cNvPr>
          <p:cNvSpPr txBox="1"/>
          <p:nvPr/>
        </p:nvSpPr>
        <p:spPr>
          <a:xfrm>
            <a:off x="1450909" y="5095408"/>
            <a:ext cx="9290181" cy="323165"/>
          </a:xfrm>
          <a:prstGeom prst="rect">
            <a:avLst/>
          </a:prstGeom>
          <a:noFill/>
        </p:spPr>
        <p:txBody>
          <a:bodyPr wrap="square" rtlCol="0">
            <a:spAutoFit/>
          </a:bodyPr>
          <a:lstStyle/>
          <a:p>
            <a:r>
              <a:rPr lang="en-US" altLang="ko-KR" sz="1500" dirty="0">
                <a:solidFill>
                  <a:srgbClr val="404040"/>
                </a:solidFill>
                <a:latin typeface="Roboto" panose="02000000000000000000" pitchFamily="2" charset="0"/>
                <a:ea typeface="Roboto" panose="02000000000000000000" pitchFamily="2" charset="0"/>
              </a:rPr>
              <a:t>Q13. Global climate experts believe that, over the next 100 years, the average temperature will...      </a:t>
            </a:r>
            <a:endParaRPr lang="ko-KR" altLang="en-US" sz="1500" b="1" dirty="0">
              <a:solidFill>
                <a:srgbClr val="404040"/>
              </a:solidFill>
              <a:latin typeface="Roboto" panose="02000000000000000000" pitchFamily="2" charset="0"/>
            </a:endParaRPr>
          </a:p>
        </p:txBody>
      </p:sp>
      <p:sp>
        <p:nvSpPr>
          <p:cNvPr id="67" name="TextBox 66">
            <a:extLst>
              <a:ext uri="{FF2B5EF4-FFF2-40B4-BE49-F238E27FC236}">
                <a16:creationId xmlns:a16="http://schemas.microsoft.com/office/drawing/2014/main" id="{C46E83EC-03F8-4772-9B8A-5F3EE354BE25}"/>
              </a:ext>
            </a:extLst>
          </p:cNvPr>
          <p:cNvSpPr txBox="1"/>
          <p:nvPr/>
        </p:nvSpPr>
        <p:spPr>
          <a:xfrm>
            <a:off x="8184229" y="5468472"/>
            <a:ext cx="2368693"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rPr>
              <a:t>C) get colder</a:t>
            </a:r>
          </a:p>
        </p:txBody>
      </p:sp>
      <p:grpSp>
        <p:nvGrpSpPr>
          <p:cNvPr id="3" name="Group 2">
            <a:extLst>
              <a:ext uri="{FF2B5EF4-FFF2-40B4-BE49-F238E27FC236}">
                <a16:creationId xmlns:a16="http://schemas.microsoft.com/office/drawing/2014/main" id="{10317A81-CE49-4251-9C4B-3D91C4CE5327}"/>
              </a:ext>
            </a:extLst>
          </p:cNvPr>
          <p:cNvGrpSpPr/>
          <p:nvPr/>
        </p:nvGrpSpPr>
        <p:grpSpPr>
          <a:xfrm>
            <a:off x="1816988" y="1865871"/>
            <a:ext cx="8735934" cy="3971933"/>
            <a:chOff x="1816988" y="1865871"/>
            <a:chExt cx="8735934" cy="3971933"/>
          </a:xfrm>
        </p:grpSpPr>
        <p:sp>
          <p:nvSpPr>
            <p:cNvPr id="51" name="TextBox 50">
              <a:extLst>
                <a:ext uri="{FF2B5EF4-FFF2-40B4-BE49-F238E27FC236}">
                  <a16:creationId xmlns:a16="http://schemas.microsoft.com/office/drawing/2014/main" id="{73B6A961-A3C0-4AD2-96B1-2919599AF3C9}"/>
                </a:ext>
              </a:extLst>
            </p:cNvPr>
            <p:cNvSpPr txBox="1"/>
            <p:nvPr/>
          </p:nvSpPr>
          <p:spPr>
            <a:xfrm>
              <a:off x="4622877" y="1865871"/>
              <a:ext cx="1009309" cy="369332"/>
            </a:xfrm>
            <a:prstGeom prst="rect">
              <a:avLst/>
            </a:prstGeom>
            <a:noFill/>
          </p:spPr>
          <p:txBody>
            <a:bodyPr wrap="square" rtlCol="0">
              <a:spAutoFit/>
            </a:bodyPr>
            <a:lstStyle/>
            <a:p>
              <a:r>
                <a:rPr lang="en-US" b="1" dirty="0">
                  <a:solidFill>
                    <a:srgbClr val="FF0000"/>
                  </a:solidFill>
                  <a:latin typeface="Roboto" panose="02000000000000000000" pitchFamily="2" charset="0"/>
                  <a:ea typeface="Roboto" panose="02000000000000000000" pitchFamily="2" charset="0"/>
                  <a:sym typeface="Wingdings" panose="05000000000000000000" pitchFamily="2" charset="2"/>
                </a:rPr>
                <a:t>C) </a:t>
              </a:r>
              <a:r>
                <a:rPr lang="en-US" b="1" dirty="0">
                  <a:solidFill>
                    <a:srgbClr val="FF0000"/>
                  </a:solidFill>
                  <a:latin typeface="Roboto" panose="02000000000000000000" pitchFamily="2" charset="0"/>
                  <a:ea typeface="Roboto" panose="02000000000000000000" pitchFamily="2" charset="0"/>
                </a:rPr>
                <a:t>60 %</a:t>
              </a:r>
            </a:p>
          </p:txBody>
        </p:sp>
        <p:sp>
          <p:nvSpPr>
            <p:cNvPr id="56" name="TextBox 55">
              <a:extLst>
                <a:ext uri="{FF2B5EF4-FFF2-40B4-BE49-F238E27FC236}">
                  <a16:creationId xmlns:a16="http://schemas.microsoft.com/office/drawing/2014/main" id="{12DEB4DD-E554-40AD-9B79-0BB0EB2BBCF1}"/>
                </a:ext>
              </a:extLst>
            </p:cNvPr>
            <p:cNvSpPr txBox="1"/>
            <p:nvPr/>
          </p:nvSpPr>
          <p:spPr>
            <a:xfrm>
              <a:off x="8184229" y="3085457"/>
              <a:ext cx="2368693" cy="369332"/>
            </a:xfrm>
            <a:prstGeom prst="rect">
              <a:avLst/>
            </a:prstGeom>
            <a:noFill/>
          </p:spPr>
          <p:txBody>
            <a:bodyPr wrap="square" rtlCol="0">
              <a:spAutoFit/>
            </a:bodyPr>
            <a:lstStyle/>
            <a:p>
              <a:r>
                <a:rPr lang="en-US" b="1" dirty="0">
                  <a:solidFill>
                    <a:srgbClr val="FF0000"/>
                  </a:solidFill>
                  <a:latin typeface="Roboto" panose="02000000000000000000" pitchFamily="2" charset="0"/>
                  <a:ea typeface="Roboto" panose="02000000000000000000" pitchFamily="2" charset="0"/>
                </a:rPr>
                <a:t>C) Almost halved</a:t>
              </a:r>
            </a:p>
          </p:txBody>
        </p:sp>
        <p:sp>
          <p:nvSpPr>
            <p:cNvPr id="60" name="TextBox 59">
              <a:extLst>
                <a:ext uri="{FF2B5EF4-FFF2-40B4-BE49-F238E27FC236}">
                  <a16:creationId xmlns:a16="http://schemas.microsoft.com/office/drawing/2014/main" id="{7C2579EF-3C84-4E87-8D80-2FCFC0E25CC7}"/>
                </a:ext>
              </a:extLst>
            </p:cNvPr>
            <p:cNvSpPr txBox="1"/>
            <p:nvPr/>
          </p:nvSpPr>
          <p:spPr>
            <a:xfrm>
              <a:off x="8184229" y="4470219"/>
              <a:ext cx="2368693" cy="369332"/>
            </a:xfrm>
            <a:prstGeom prst="rect">
              <a:avLst/>
            </a:prstGeom>
            <a:noFill/>
          </p:spPr>
          <p:txBody>
            <a:bodyPr wrap="square" rtlCol="0">
              <a:spAutoFit/>
            </a:bodyPr>
            <a:lstStyle/>
            <a:p>
              <a:r>
                <a:rPr lang="en-US" b="1" dirty="0">
                  <a:solidFill>
                    <a:srgbClr val="FF0000"/>
                  </a:solidFill>
                  <a:latin typeface="Roboto" panose="02000000000000000000" pitchFamily="2" charset="0"/>
                  <a:ea typeface="Roboto" panose="02000000000000000000" pitchFamily="2" charset="0"/>
                </a:rPr>
                <a:t>C) 2 billion</a:t>
              </a:r>
            </a:p>
          </p:txBody>
        </p:sp>
        <p:sp>
          <p:nvSpPr>
            <p:cNvPr id="68" name="TextBox 67">
              <a:extLst>
                <a:ext uri="{FF2B5EF4-FFF2-40B4-BE49-F238E27FC236}">
                  <a16:creationId xmlns:a16="http://schemas.microsoft.com/office/drawing/2014/main" id="{65892BDB-FBA4-40A9-B749-DDBED5A2A199}"/>
                </a:ext>
              </a:extLst>
            </p:cNvPr>
            <p:cNvSpPr txBox="1"/>
            <p:nvPr/>
          </p:nvSpPr>
          <p:spPr>
            <a:xfrm>
              <a:off x="1816988" y="5468472"/>
              <a:ext cx="2139192" cy="369332"/>
            </a:xfrm>
            <a:prstGeom prst="rect">
              <a:avLst/>
            </a:prstGeom>
            <a:noFill/>
          </p:spPr>
          <p:txBody>
            <a:bodyPr wrap="square" rtlCol="0">
              <a:spAutoFit/>
            </a:bodyPr>
            <a:lstStyle/>
            <a:p>
              <a:r>
                <a:rPr lang="en-US" b="1" dirty="0">
                  <a:solidFill>
                    <a:srgbClr val="FF0000"/>
                  </a:solidFill>
                  <a:latin typeface="Roboto" panose="02000000000000000000" pitchFamily="2" charset="0"/>
                  <a:ea typeface="Roboto" panose="02000000000000000000" pitchFamily="2" charset="0"/>
                  <a:sym typeface="Wingdings" panose="05000000000000000000" pitchFamily="2" charset="2"/>
                </a:rPr>
                <a:t>A) get warmer</a:t>
              </a:r>
            </a:p>
          </p:txBody>
        </p:sp>
      </p:grpSp>
      <p:sp>
        <p:nvSpPr>
          <p:cNvPr id="69" name="TextBox 68">
            <a:extLst>
              <a:ext uri="{FF2B5EF4-FFF2-40B4-BE49-F238E27FC236}">
                <a16:creationId xmlns:a16="http://schemas.microsoft.com/office/drawing/2014/main" id="{347CFF76-B865-4105-9F0E-604D1EA5C0BF}"/>
              </a:ext>
            </a:extLst>
          </p:cNvPr>
          <p:cNvSpPr txBox="1"/>
          <p:nvPr/>
        </p:nvSpPr>
        <p:spPr>
          <a:xfrm>
            <a:off x="4665018" y="5468472"/>
            <a:ext cx="2276958"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B. remain the same</a:t>
            </a:r>
            <a:endParaRPr lang="en-US" dirty="0">
              <a:solidFill>
                <a:srgbClr val="40404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17272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854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Question to Answer</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02</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grpSp>
        <p:nvGrpSpPr>
          <p:cNvPr id="20" name="Group 19">
            <a:extLst>
              <a:ext uri="{FF2B5EF4-FFF2-40B4-BE49-F238E27FC236}">
                <a16:creationId xmlns:a16="http://schemas.microsoft.com/office/drawing/2014/main" id="{1B284AEA-7C5F-4922-B6EC-F406D9C76CDB}"/>
              </a:ext>
            </a:extLst>
          </p:cNvPr>
          <p:cNvGrpSpPr/>
          <p:nvPr/>
        </p:nvGrpSpPr>
        <p:grpSpPr>
          <a:xfrm>
            <a:off x="1604736" y="1030828"/>
            <a:ext cx="9413326" cy="3864195"/>
            <a:chOff x="1416819" y="1868054"/>
            <a:chExt cx="9413326" cy="3291414"/>
          </a:xfrm>
        </p:grpSpPr>
        <p:sp>
          <p:nvSpPr>
            <p:cNvPr id="21" name="TextBox 20">
              <a:extLst>
                <a:ext uri="{FF2B5EF4-FFF2-40B4-BE49-F238E27FC236}">
                  <a16:creationId xmlns:a16="http://schemas.microsoft.com/office/drawing/2014/main" id="{71EA31B2-D5F0-4E19-A75E-667BA46A24D7}"/>
                </a:ext>
              </a:extLst>
            </p:cNvPr>
            <p:cNvSpPr txBox="1"/>
            <p:nvPr/>
          </p:nvSpPr>
          <p:spPr>
            <a:xfrm>
              <a:off x="1416819" y="2235397"/>
              <a:ext cx="9033468" cy="2924071"/>
            </a:xfrm>
            <a:prstGeom prst="rect">
              <a:avLst/>
            </a:prstGeom>
            <a:noFill/>
            <a:ln w="28575">
              <a:solidFill>
                <a:srgbClr val="363636"/>
              </a:solidFill>
              <a:prstDash val="dashDot"/>
            </a:ln>
          </p:spPr>
          <p:txBody>
            <a:bodyPr wrap="square" rtlCol="0">
              <a:spAutoFit/>
            </a:bodyPr>
            <a:lstStyle/>
            <a:p>
              <a:endParaRPr lang="en-US" dirty="0"/>
            </a:p>
          </p:txBody>
        </p:sp>
        <p:grpSp>
          <p:nvGrpSpPr>
            <p:cNvPr id="23" name="Group 22">
              <a:extLst>
                <a:ext uri="{FF2B5EF4-FFF2-40B4-BE49-F238E27FC236}">
                  <a16:creationId xmlns:a16="http://schemas.microsoft.com/office/drawing/2014/main" id="{9A2237B8-4505-45F4-A39E-BBDD60CD9DA9}"/>
                </a:ext>
              </a:extLst>
            </p:cNvPr>
            <p:cNvGrpSpPr/>
            <p:nvPr/>
          </p:nvGrpSpPr>
          <p:grpSpPr>
            <a:xfrm>
              <a:off x="9715451" y="1868054"/>
              <a:ext cx="1114694" cy="904067"/>
              <a:chOff x="3100914" y="2047464"/>
              <a:chExt cx="1114694" cy="904067"/>
            </a:xfrm>
          </p:grpSpPr>
          <p:sp>
            <p:nvSpPr>
              <p:cNvPr id="34" name="Oval 33">
                <a:extLst>
                  <a:ext uri="{FF2B5EF4-FFF2-40B4-BE49-F238E27FC236}">
                    <a16:creationId xmlns:a16="http://schemas.microsoft.com/office/drawing/2014/main" id="{7A9989B4-F841-4780-954F-16F50BF2C932}"/>
                  </a:ext>
                </a:extLst>
              </p:cNvPr>
              <p:cNvSpPr/>
              <p:nvPr/>
            </p:nvSpPr>
            <p:spPr>
              <a:xfrm>
                <a:off x="3100914" y="2047464"/>
                <a:ext cx="1114694" cy="904067"/>
              </a:xfrm>
              <a:prstGeom prst="ellipse">
                <a:avLst/>
              </a:prstGeom>
              <a:solidFill>
                <a:schemeClr val="bg1"/>
              </a:solidFill>
              <a:ln w="28575">
                <a:solidFill>
                  <a:srgbClr val="FF5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Graphic 34">
                <a:extLst>
                  <a:ext uri="{FF2B5EF4-FFF2-40B4-BE49-F238E27FC236}">
                    <a16:creationId xmlns:a16="http://schemas.microsoft.com/office/drawing/2014/main" id="{E0F573F0-92E4-410B-BFD0-E572781DE8E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8951" y="2197644"/>
                <a:ext cx="603707" cy="603707"/>
              </a:xfrm>
              <a:prstGeom prst="rect">
                <a:avLst/>
              </a:prstGeom>
            </p:spPr>
          </p:pic>
        </p:grpSp>
      </p:grpSp>
      <p:pic>
        <p:nvPicPr>
          <p:cNvPr id="7" name="Picture 6" descr="Chart, icon&#10;&#10;Description automatically generated">
            <a:extLst>
              <a:ext uri="{FF2B5EF4-FFF2-40B4-BE49-F238E27FC236}">
                <a16:creationId xmlns:a16="http://schemas.microsoft.com/office/drawing/2014/main" id="{7D0CA806-8C97-46DB-8C5E-FBB740FDA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7990" y="1888382"/>
            <a:ext cx="1897845" cy="1897845"/>
          </a:xfrm>
          <a:prstGeom prst="rect">
            <a:avLst/>
          </a:prstGeom>
        </p:spPr>
      </p:pic>
      <p:pic>
        <p:nvPicPr>
          <p:cNvPr id="4" name="Picture 3" descr="Logo, company name&#10;&#10;Description automatically generated">
            <a:extLst>
              <a:ext uri="{FF2B5EF4-FFF2-40B4-BE49-F238E27FC236}">
                <a16:creationId xmlns:a16="http://schemas.microsoft.com/office/drawing/2014/main" id="{026B89F9-D23C-4072-84B9-E6876AEDF8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9134" y="1827198"/>
            <a:ext cx="1897845" cy="1897845"/>
          </a:xfrm>
          <a:prstGeom prst="rect">
            <a:avLst/>
          </a:prstGeom>
        </p:spPr>
      </p:pic>
      <p:pic>
        <p:nvPicPr>
          <p:cNvPr id="9" name="Graphic 8" descr="Transfer with solid fill">
            <a:extLst>
              <a:ext uri="{FF2B5EF4-FFF2-40B4-BE49-F238E27FC236}">
                <a16:creationId xmlns:a16="http://schemas.microsoft.com/office/drawing/2014/main" id="{9125DC4F-7235-4F2E-88B0-32B89A87EB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43782" y="2170041"/>
            <a:ext cx="1418503" cy="1418503"/>
          </a:xfrm>
          <a:prstGeom prst="rect">
            <a:avLst/>
          </a:prstGeom>
        </p:spPr>
      </p:pic>
      <p:sp>
        <p:nvSpPr>
          <p:cNvPr id="36" name="TextBox 35">
            <a:extLst>
              <a:ext uri="{FF2B5EF4-FFF2-40B4-BE49-F238E27FC236}">
                <a16:creationId xmlns:a16="http://schemas.microsoft.com/office/drawing/2014/main" id="{3225A995-8054-4719-AD3F-E2ED9555DBB9}"/>
              </a:ext>
            </a:extLst>
          </p:cNvPr>
          <p:cNvSpPr txBox="1"/>
          <p:nvPr/>
        </p:nvSpPr>
        <p:spPr>
          <a:xfrm>
            <a:off x="2320844" y="4073327"/>
            <a:ext cx="3122938"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sym typeface="Wingdings" panose="05000000000000000000" pitchFamily="2" charset="2"/>
              </a:rPr>
              <a:t>Dataset related to the quiz</a:t>
            </a:r>
            <a:endParaRPr lang="en-US" b="1" dirty="0">
              <a:solidFill>
                <a:srgbClr val="404040"/>
              </a:solidFill>
              <a:latin typeface="Roboto" panose="02000000000000000000" pitchFamily="2" charset="0"/>
              <a:ea typeface="Roboto" panose="02000000000000000000" pitchFamily="2" charset="0"/>
            </a:endParaRPr>
          </a:p>
        </p:txBody>
      </p:sp>
      <p:sp>
        <p:nvSpPr>
          <p:cNvPr id="37" name="TextBox 36">
            <a:extLst>
              <a:ext uri="{FF2B5EF4-FFF2-40B4-BE49-F238E27FC236}">
                <a16:creationId xmlns:a16="http://schemas.microsoft.com/office/drawing/2014/main" id="{7C8B9DAE-29CD-472A-8AE3-CB93F4EFBF53}"/>
              </a:ext>
            </a:extLst>
          </p:cNvPr>
          <p:cNvSpPr txBox="1"/>
          <p:nvPr/>
        </p:nvSpPr>
        <p:spPr>
          <a:xfrm>
            <a:off x="7599333" y="4073327"/>
            <a:ext cx="2304035"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sym typeface="Wingdings" panose="05000000000000000000" pitchFamily="2" charset="2"/>
              </a:rPr>
              <a:t>US Foreign Aid data</a:t>
            </a:r>
            <a:endParaRPr lang="en-US" b="1" dirty="0">
              <a:solidFill>
                <a:srgbClr val="404040"/>
              </a:solidFill>
              <a:latin typeface="Roboto" panose="02000000000000000000" pitchFamily="2" charset="0"/>
              <a:ea typeface="Roboto" panose="02000000000000000000" pitchFamily="2" charset="0"/>
            </a:endParaRPr>
          </a:p>
        </p:txBody>
      </p:sp>
      <p:sp>
        <p:nvSpPr>
          <p:cNvPr id="38" name="TextBox 37">
            <a:extLst>
              <a:ext uri="{FF2B5EF4-FFF2-40B4-BE49-F238E27FC236}">
                <a16:creationId xmlns:a16="http://schemas.microsoft.com/office/drawing/2014/main" id="{82EA7FF0-BDCC-4DA2-968D-7A7AAF1A5E07}"/>
              </a:ext>
            </a:extLst>
          </p:cNvPr>
          <p:cNvSpPr txBox="1"/>
          <p:nvPr/>
        </p:nvSpPr>
        <p:spPr>
          <a:xfrm>
            <a:off x="2320844" y="4075438"/>
            <a:ext cx="3122938"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sym typeface="Wingdings" panose="05000000000000000000" pitchFamily="2" charset="2"/>
              </a:rPr>
              <a:t>Dataset related to the quiz</a:t>
            </a:r>
            <a:endParaRPr lang="en-US" b="1" dirty="0">
              <a:solidFill>
                <a:srgbClr val="404040"/>
              </a:solidFill>
              <a:latin typeface="Roboto" panose="02000000000000000000" pitchFamily="2" charset="0"/>
              <a:ea typeface="Roboto" panose="02000000000000000000" pitchFamily="2" charset="0"/>
            </a:endParaRPr>
          </a:p>
        </p:txBody>
      </p:sp>
      <p:sp>
        <p:nvSpPr>
          <p:cNvPr id="39" name="TextBox 38">
            <a:extLst>
              <a:ext uri="{FF2B5EF4-FFF2-40B4-BE49-F238E27FC236}">
                <a16:creationId xmlns:a16="http://schemas.microsoft.com/office/drawing/2014/main" id="{BF8DE14D-A385-4D82-AA09-15933FC226AA}"/>
              </a:ext>
            </a:extLst>
          </p:cNvPr>
          <p:cNvSpPr txBox="1"/>
          <p:nvPr/>
        </p:nvSpPr>
        <p:spPr>
          <a:xfrm>
            <a:off x="1829001" y="5219970"/>
            <a:ext cx="867425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Is there any correlation or discrepancy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between the statistics and US Foreign Aid? </a:t>
            </a:r>
            <a:endParaRPr lang="en-US" sz="2500" dirty="0"/>
          </a:p>
        </p:txBody>
      </p:sp>
    </p:spTree>
    <p:extLst>
      <p:ext uri="{BB962C8B-B14F-4D97-AF65-F5344CB8AC3E}">
        <p14:creationId xmlns:p14="http://schemas.microsoft.com/office/powerpoint/2010/main" val="267610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1107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03. Dataset Summary</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03</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47" name="TextBox 46">
            <a:extLst>
              <a:ext uri="{FF2B5EF4-FFF2-40B4-BE49-F238E27FC236}">
                <a16:creationId xmlns:a16="http://schemas.microsoft.com/office/drawing/2014/main" id="{9249782E-F549-4A30-9E8B-C838E1E88FCF}"/>
              </a:ext>
            </a:extLst>
          </p:cNvPr>
          <p:cNvSpPr txBox="1"/>
          <p:nvPr/>
        </p:nvSpPr>
        <p:spPr>
          <a:xfrm>
            <a:off x="7626944" y="4257531"/>
            <a:ext cx="3473893" cy="400110"/>
          </a:xfrm>
          <a:prstGeom prst="rect">
            <a:avLst/>
          </a:prstGeom>
          <a:noFill/>
        </p:spPr>
        <p:txBody>
          <a:bodyPr wrap="square" rtlCol="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err="1">
                <a:solidFill>
                  <a:srgbClr val="363636"/>
                </a:solidFill>
                <a:latin typeface="Roboto" panose="02000000000000000000" pitchFamily="2" charset="0"/>
                <a:ea typeface="Roboto" panose="02000000000000000000" pitchFamily="2" charset="0"/>
                <a:cs typeface="Calibri"/>
                <a:sym typeface="Calibri"/>
              </a:rPr>
              <a:t>us_foreign_aid.json</a:t>
            </a: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/csv</a:t>
            </a:r>
            <a:endParaRPr lang="en-US" sz="1500" b="0" i="0" u="none" strike="noStrike" cap="none" dirty="0">
              <a:solidFill>
                <a:srgbClr val="000000"/>
              </a:solidFill>
              <a:latin typeface="Roboto" panose="02000000000000000000" pitchFamily="2" charset="0"/>
              <a:ea typeface="Roboto" panose="02000000000000000000" pitchFamily="2" charset="0"/>
              <a:cs typeface="Arial"/>
              <a:sym typeface="Arial"/>
            </a:endParaRPr>
          </a:p>
        </p:txBody>
      </p:sp>
      <p:sp>
        <p:nvSpPr>
          <p:cNvPr id="48" name="Google Shape;232;p8">
            <a:extLst>
              <a:ext uri="{FF2B5EF4-FFF2-40B4-BE49-F238E27FC236}">
                <a16:creationId xmlns:a16="http://schemas.microsoft.com/office/drawing/2014/main" id="{47549BDD-1FBA-45B7-ADF8-471633A7DE85}"/>
              </a:ext>
            </a:extLst>
          </p:cNvPr>
          <p:cNvSpPr txBox="1"/>
          <p:nvPr/>
        </p:nvSpPr>
        <p:spPr>
          <a:xfrm>
            <a:off x="1408000" y="3778675"/>
            <a:ext cx="4201620" cy="1477287"/>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primary_completion_rate_low_income.csv</a:t>
            </a:r>
            <a:endParaRPr sz="1500" b="0" i="0" u="none" strike="noStrike" cap="none" dirty="0">
              <a:solidFill>
                <a:srgbClr val="000000"/>
              </a:solidFill>
              <a:latin typeface="Roboto" panose="02000000000000000000" pitchFamily="2" charset="0"/>
              <a:ea typeface="Roboto" panose="02000000000000000000" pitchFamily="2" charset="0"/>
              <a:cs typeface="Arial"/>
              <a:sym typeface="Arial"/>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dirty="0">
                <a:solidFill>
                  <a:srgbClr val="363636"/>
                </a:solidFill>
                <a:latin typeface="Roboto" panose="02000000000000000000" pitchFamily="2" charset="0"/>
                <a:ea typeface="Roboto" panose="02000000000000000000" pitchFamily="2" charset="0"/>
                <a:cs typeface="Calibri"/>
                <a:sym typeface="Calibri"/>
              </a:rPr>
              <a:t>e</a:t>
            </a: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xtreme_poverty_per</a:t>
            </a:r>
            <a:r>
              <a:rPr lang="en-US" sz="1500" dirty="0">
                <a:solidFill>
                  <a:srgbClr val="363636"/>
                </a:solidFill>
                <a:latin typeface="Roboto" panose="02000000000000000000" pitchFamily="2" charset="0"/>
                <a:ea typeface="Roboto" panose="02000000000000000000" pitchFamily="2" charset="0"/>
                <a:cs typeface="Calibri"/>
                <a:sym typeface="Calibri"/>
              </a:rPr>
              <a:t>cent_people.csv</a:t>
            </a:r>
            <a:endPar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dirty="0">
                <a:solidFill>
                  <a:srgbClr val="363636"/>
                </a:solidFill>
                <a:latin typeface="Roboto" panose="02000000000000000000" pitchFamily="2" charset="0"/>
                <a:ea typeface="Roboto" panose="02000000000000000000" pitchFamily="2" charset="0"/>
                <a:cs typeface="Calibri"/>
                <a:sym typeface="Calibri"/>
              </a:rPr>
              <a:t>population_aged_0_14_years_rate.csv</a:t>
            </a:r>
          </a:p>
          <a:p>
            <a:pPr marL="457200" indent="-342900">
              <a:lnSpc>
                <a:spcPct val="150000"/>
              </a:lnSpc>
              <a:buClr>
                <a:srgbClr val="000000"/>
              </a:buClr>
              <a:buSzPts val="1800"/>
              <a:buFont typeface="Arial" panose="020B0604020202020204" pitchFamily="34" charset="0"/>
              <a:buChar char="•"/>
            </a:pPr>
            <a:r>
              <a:rPr lang="en-US" sz="1500" dirty="0">
                <a:solidFill>
                  <a:srgbClr val="363636"/>
                </a:solidFill>
                <a:latin typeface="Roboto" panose="02000000000000000000" pitchFamily="2" charset="0"/>
                <a:ea typeface="Roboto" panose="02000000000000000000" pitchFamily="2" charset="0"/>
                <a:cs typeface="Calibri"/>
                <a:sym typeface="Calibri"/>
              </a:rPr>
              <a:t>immunized_percent_of_one_year_olds.csv </a:t>
            </a:r>
            <a:endParaRPr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p:txBody>
      </p:sp>
      <p:sp>
        <p:nvSpPr>
          <p:cNvPr id="66" name="Rectangle 65">
            <a:extLst>
              <a:ext uri="{FF2B5EF4-FFF2-40B4-BE49-F238E27FC236}">
                <a16:creationId xmlns:a16="http://schemas.microsoft.com/office/drawing/2014/main" id="{3CB1FAC5-3032-4EB0-9F04-927347CDCB39}"/>
              </a:ext>
            </a:extLst>
          </p:cNvPr>
          <p:cNvSpPr/>
          <p:nvPr/>
        </p:nvSpPr>
        <p:spPr>
          <a:xfrm>
            <a:off x="1281419" y="2904127"/>
            <a:ext cx="4522521" cy="3040218"/>
          </a:xfrm>
          <a:prstGeom prst="rect">
            <a:avLst/>
          </a:prstGeom>
          <a:noFill/>
          <a:ln w="19050">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7ABED5F-6C85-4729-9CD8-41DCB860E33C}"/>
              </a:ext>
            </a:extLst>
          </p:cNvPr>
          <p:cNvGrpSpPr/>
          <p:nvPr/>
        </p:nvGrpSpPr>
        <p:grpSpPr>
          <a:xfrm>
            <a:off x="2108579" y="2621899"/>
            <a:ext cx="2650352" cy="484320"/>
            <a:chOff x="1180708" y="1316473"/>
            <a:chExt cx="2650352" cy="484320"/>
          </a:xfrm>
          <a:solidFill>
            <a:schemeClr val="bg1"/>
          </a:solidFill>
        </p:grpSpPr>
        <p:sp>
          <p:nvSpPr>
            <p:cNvPr id="52" name="Google Shape;236;p8">
              <a:extLst>
                <a:ext uri="{FF2B5EF4-FFF2-40B4-BE49-F238E27FC236}">
                  <a16:creationId xmlns:a16="http://schemas.microsoft.com/office/drawing/2014/main" id="{CCE3C631-F91A-420B-888F-9133B63482F5}"/>
                </a:ext>
              </a:extLst>
            </p:cNvPr>
            <p:cNvSpPr txBox="1"/>
            <p:nvPr/>
          </p:nvSpPr>
          <p:spPr>
            <a:xfrm>
              <a:off x="1694017" y="1400724"/>
              <a:ext cx="2137043" cy="400069"/>
            </a:xfrm>
            <a:prstGeom prst="rect">
              <a:avLst/>
            </a:prstGeom>
            <a:grp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dirty="0">
                  <a:solidFill>
                    <a:srgbClr val="404040"/>
                  </a:solidFill>
                  <a:latin typeface="Roboto" panose="02000000000000000000" pitchFamily="2" charset="0"/>
                  <a:ea typeface="Roboto" panose="02000000000000000000" pitchFamily="2" charset="0"/>
                  <a:cs typeface="Calibri"/>
                  <a:sym typeface="Calibri"/>
                </a:rPr>
                <a:t>Analysis Dataset</a:t>
              </a:r>
              <a:endParaRPr sz="20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pic>
          <p:nvPicPr>
            <p:cNvPr id="8" name="Picture 7">
              <a:extLst>
                <a:ext uri="{FF2B5EF4-FFF2-40B4-BE49-F238E27FC236}">
                  <a16:creationId xmlns:a16="http://schemas.microsoft.com/office/drawing/2014/main" id="{0D349BCE-DCD2-4140-8E35-D33FEE86B9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0708" y="1316473"/>
              <a:ext cx="462169" cy="462169"/>
            </a:xfrm>
            <a:prstGeom prst="rect">
              <a:avLst/>
            </a:prstGeom>
            <a:grpFill/>
          </p:spPr>
        </p:pic>
      </p:grpSp>
      <p:pic>
        <p:nvPicPr>
          <p:cNvPr id="68" name="Graphic 67" descr="Network diagram outline">
            <a:extLst>
              <a:ext uri="{FF2B5EF4-FFF2-40B4-BE49-F238E27FC236}">
                <a16:creationId xmlns:a16="http://schemas.microsoft.com/office/drawing/2014/main" id="{329E8F1B-39AD-4514-AC1C-7A0D40FB27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0964" y="3825561"/>
            <a:ext cx="1677938" cy="1306911"/>
          </a:xfrm>
          <a:prstGeom prst="rect">
            <a:avLst/>
          </a:prstGeom>
        </p:spPr>
      </p:pic>
      <p:sp>
        <p:nvSpPr>
          <p:cNvPr id="69" name="Rectangle 68">
            <a:extLst>
              <a:ext uri="{FF2B5EF4-FFF2-40B4-BE49-F238E27FC236}">
                <a16:creationId xmlns:a16="http://schemas.microsoft.com/office/drawing/2014/main" id="{789C841A-DD18-4534-BF16-5A05177BCC43}"/>
              </a:ext>
            </a:extLst>
          </p:cNvPr>
          <p:cNvSpPr/>
          <p:nvPr/>
        </p:nvSpPr>
        <p:spPr>
          <a:xfrm>
            <a:off x="6769820" y="2904127"/>
            <a:ext cx="4522521" cy="3040218"/>
          </a:xfrm>
          <a:prstGeom prst="rect">
            <a:avLst/>
          </a:prstGeom>
          <a:noFill/>
          <a:ln w="19050">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56CBB6F1-344E-4998-A639-1A34A4FF7D21}"/>
              </a:ext>
            </a:extLst>
          </p:cNvPr>
          <p:cNvGrpSpPr/>
          <p:nvPr/>
        </p:nvGrpSpPr>
        <p:grpSpPr>
          <a:xfrm>
            <a:off x="7777908" y="2567647"/>
            <a:ext cx="2495179" cy="556653"/>
            <a:chOff x="7214967" y="1539249"/>
            <a:chExt cx="2640116" cy="556653"/>
          </a:xfrm>
          <a:solidFill>
            <a:schemeClr val="bg1"/>
          </a:solidFill>
        </p:grpSpPr>
        <p:pic>
          <p:nvPicPr>
            <p:cNvPr id="60" name="Picture 59" descr="Shape&#10;&#10;Description automatically generated with low confidence">
              <a:extLst>
                <a:ext uri="{FF2B5EF4-FFF2-40B4-BE49-F238E27FC236}">
                  <a16:creationId xmlns:a16="http://schemas.microsoft.com/office/drawing/2014/main" id="{4EBC7DFE-4E95-4773-B6A5-A166AB0CC9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14967" y="1539249"/>
              <a:ext cx="556653" cy="556653"/>
            </a:xfrm>
            <a:prstGeom prst="rect">
              <a:avLst/>
            </a:prstGeom>
            <a:grpFill/>
          </p:spPr>
        </p:pic>
        <p:sp>
          <p:nvSpPr>
            <p:cNvPr id="62" name="Google Shape;236;p8">
              <a:extLst>
                <a:ext uri="{FF2B5EF4-FFF2-40B4-BE49-F238E27FC236}">
                  <a16:creationId xmlns:a16="http://schemas.microsoft.com/office/drawing/2014/main" id="{3AD1ED2A-99DF-43B4-9AD0-4C91BA650F3E}"/>
                </a:ext>
              </a:extLst>
            </p:cNvPr>
            <p:cNvSpPr txBox="1"/>
            <p:nvPr/>
          </p:nvSpPr>
          <p:spPr>
            <a:xfrm>
              <a:off x="7812594" y="1675381"/>
              <a:ext cx="2042489" cy="400069"/>
            </a:xfrm>
            <a:prstGeom prst="rect">
              <a:avLst/>
            </a:prstGeom>
            <a:grp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dirty="0">
                  <a:solidFill>
                    <a:srgbClr val="404040"/>
                  </a:solidFill>
                  <a:latin typeface="Roboto" panose="02000000000000000000" pitchFamily="2" charset="0"/>
                  <a:ea typeface="Roboto" panose="02000000000000000000" pitchFamily="2" charset="0"/>
                  <a:cs typeface="Calibri"/>
                  <a:sym typeface="Calibri"/>
                </a:rPr>
                <a:t>Insight Dataset</a:t>
              </a:r>
              <a:endParaRPr sz="20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grpSp>
      <p:pic>
        <p:nvPicPr>
          <p:cNvPr id="3" name="Picture 2" descr="Graphical user interface, application&#10;&#10;Description automatically generated">
            <a:extLst>
              <a:ext uri="{FF2B5EF4-FFF2-40B4-BE49-F238E27FC236}">
                <a16:creationId xmlns:a16="http://schemas.microsoft.com/office/drawing/2014/main" id="{72DC5CBE-55A6-4689-8206-CE32D1A9423C}"/>
              </a:ext>
            </a:extLst>
          </p:cNvPr>
          <p:cNvPicPr>
            <a:picLocks noChangeAspect="1"/>
          </p:cNvPicPr>
          <p:nvPr/>
        </p:nvPicPr>
        <p:blipFill rotWithShape="1">
          <a:blip r:embed="rId6"/>
          <a:srcRect l="13842" t="26219" r="14088" b="21810"/>
          <a:stretch/>
        </p:blipFill>
        <p:spPr>
          <a:xfrm>
            <a:off x="1821419" y="1280609"/>
            <a:ext cx="8786649" cy="1108962"/>
          </a:xfrm>
          <a:prstGeom prst="rect">
            <a:avLst/>
          </a:prstGeom>
        </p:spPr>
      </p:pic>
    </p:spTree>
    <p:extLst>
      <p:ext uri="{BB962C8B-B14F-4D97-AF65-F5344CB8AC3E}">
        <p14:creationId xmlns:p14="http://schemas.microsoft.com/office/powerpoint/2010/main" val="139824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41" name="직사각형 19">
            <a:extLst>
              <a:ext uri="{FF2B5EF4-FFF2-40B4-BE49-F238E27FC236}">
                <a16:creationId xmlns:a16="http://schemas.microsoft.com/office/drawing/2014/main" id="{2DB00531-8731-4333-8FBE-234125D4D5D2}"/>
              </a:ext>
            </a:extLst>
          </p:cNvPr>
          <p:cNvSpPr/>
          <p:nvPr/>
        </p:nvSpPr>
        <p:spPr>
          <a:xfrm>
            <a:off x="3114926" y="3104402"/>
            <a:ext cx="1998906" cy="1528624"/>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Data clean up</a:t>
            </a:r>
            <a:br>
              <a:rPr lang="en-US" altLang="ko-KR" sz="1600" b="1" dirty="0">
                <a:solidFill>
                  <a:prstClr val="black">
                    <a:lumMod val="65000"/>
                    <a:lumOff val="35000"/>
                  </a:prstClr>
                </a:solidFill>
                <a:latin typeface="Roboto" panose="02000000000000000000" pitchFamily="2" charset="0"/>
                <a:ea typeface="Roboto" panose="02000000000000000000" pitchFamily="2" charset="0"/>
              </a:rPr>
            </a:br>
            <a:r>
              <a:rPr lang="en-US" altLang="ko-KR" sz="1600" b="1" dirty="0">
                <a:solidFill>
                  <a:prstClr val="black">
                    <a:lumMod val="65000"/>
                    <a:lumOff val="35000"/>
                  </a:prstClr>
                </a:solidFill>
                <a:latin typeface="Roboto" panose="02000000000000000000" pitchFamily="2" charset="0"/>
                <a:ea typeface="Roboto" panose="02000000000000000000" pitchFamily="2" charset="0"/>
              </a:rPr>
              <a:t>(Python)</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&amp;</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Exploration</a:t>
            </a:r>
            <a:endParaRPr lang="ko-KR" altLang="en-US" sz="1000" dirty="0">
              <a:solidFill>
                <a:prstClr val="black">
                  <a:lumMod val="65000"/>
                  <a:lumOff val="35000"/>
                </a:prstClr>
              </a:solidFill>
              <a:latin typeface="Roboto" panose="02000000000000000000" pitchFamily="2" charset="0"/>
            </a:endParaRPr>
          </a:p>
        </p:txBody>
      </p:sp>
      <p:sp>
        <p:nvSpPr>
          <p:cNvPr id="42" name="Freeform 9">
            <a:extLst>
              <a:ext uri="{FF2B5EF4-FFF2-40B4-BE49-F238E27FC236}">
                <a16:creationId xmlns:a16="http://schemas.microsoft.com/office/drawing/2014/main" id="{C3A6B511-A4AD-4250-A70B-FA88768ACC74}"/>
              </a:ext>
            </a:extLst>
          </p:cNvPr>
          <p:cNvSpPr>
            <a:spLocks/>
          </p:cNvSpPr>
          <p:nvPr/>
        </p:nvSpPr>
        <p:spPr bwMode="auto">
          <a:xfrm>
            <a:off x="9463183" y="2728963"/>
            <a:ext cx="236452" cy="312042"/>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Roboto" panose="02000000000000000000" pitchFamily="2" charset="0"/>
            </a:endParaRPr>
          </a:p>
        </p:txBody>
      </p:sp>
      <p:sp>
        <p:nvSpPr>
          <p:cNvPr id="43" name="자유형 23">
            <a:extLst>
              <a:ext uri="{FF2B5EF4-FFF2-40B4-BE49-F238E27FC236}">
                <a16:creationId xmlns:a16="http://schemas.microsoft.com/office/drawing/2014/main" id="{FB9F0187-D7FB-4490-9EC3-4A1057F3AD3F}"/>
              </a:ext>
            </a:extLst>
          </p:cNvPr>
          <p:cNvSpPr>
            <a:spLocks/>
          </p:cNvSpPr>
          <p:nvPr/>
        </p:nvSpPr>
        <p:spPr bwMode="auto">
          <a:xfrm>
            <a:off x="6727675" y="4860102"/>
            <a:ext cx="284918" cy="249359"/>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latin typeface="Roboto" panose="02000000000000000000" pitchFamily="2" charset="0"/>
            </a:endParaRPr>
          </a:p>
        </p:txBody>
      </p:sp>
      <p:sp>
        <p:nvSpPr>
          <p:cNvPr id="44" name="Freeform 6">
            <a:extLst>
              <a:ext uri="{FF2B5EF4-FFF2-40B4-BE49-F238E27FC236}">
                <a16:creationId xmlns:a16="http://schemas.microsoft.com/office/drawing/2014/main" id="{689700F6-E3E5-4C4F-BC5F-CC8803449E0C}"/>
              </a:ext>
            </a:extLst>
          </p:cNvPr>
          <p:cNvSpPr>
            <a:spLocks/>
          </p:cNvSpPr>
          <p:nvPr/>
        </p:nvSpPr>
        <p:spPr bwMode="auto">
          <a:xfrm rot="10800000" flipH="1" flipV="1">
            <a:off x="3970431" y="2728963"/>
            <a:ext cx="287896" cy="255248"/>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Roboto" panose="02000000000000000000" pitchFamily="2" charset="0"/>
            </a:endParaRPr>
          </a:p>
        </p:txBody>
      </p:sp>
      <p:grpSp>
        <p:nvGrpSpPr>
          <p:cNvPr id="45" name="그룹 35">
            <a:extLst>
              <a:ext uri="{FF2B5EF4-FFF2-40B4-BE49-F238E27FC236}">
                <a16:creationId xmlns:a16="http://schemas.microsoft.com/office/drawing/2014/main" id="{9B010F48-25DB-467E-AD61-6D825CA898DD}"/>
              </a:ext>
            </a:extLst>
          </p:cNvPr>
          <p:cNvGrpSpPr/>
          <p:nvPr/>
        </p:nvGrpSpPr>
        <p:grpSpPr>
          <a:xfrm flipV="1">
            <a:off x="5386766" y="3920888"/>
            <a:ext cx="2846547" cy="1446846"/>
            <a:chOff x="2031517" y="2753557"/>
            <a:chExt cx="2846547" cy="1446846"/>
          </a:xfrm>
        </p:grpSpPr>
        <p:sp>
          <p:nvSpPr>
            <p:cNvPr id="46" name="타원 36">
              <a:extLst>
                <a:ext uri="{FF2B5EF4-FFF2-40B4-BE49-F238E27FC236}">
                  <a16:creationId xmlns:a16="http://schemas.microsoft.com/office/drawing/2014/main" id="{F22D4FA8-8B8E-423B-849D-8DC348CE7449}"/>
                </a:ext>
              </a:extLst>
            </p:cNvPr>
            <p:cNvSpPr/>
            <p:nvPr/>
          </p:nvSpPr>
          <p:spPr>
            <a:xfrm>
              <a:off x="2031517" y="3960021"/>
              <a:ext cx="240382" cy="240382"/>
            </a:xfrm>
            <a:prstGeom prst="ellipse">
              <a:avLst/>
            </a:prstGeom>
            <a:solidFill>
              <a:srgbClr val="FF5500">
                <a:alpha val="6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Roboto" panose="02000000000000000000" pitchFamily="2" charset="0"/>
              </a:endParaRPr>
            </a:p>
          </p:txBody>
        </p:sp>
        <p:sp>
          <p:nvSpPr>
            <p:cNvPr id="47" name="오른쪽 대괄호 37">
              <a:extLst>
                <a:ext uri="{FF2B5EF4-FFF2-40B4-BE49-F238E27FC236}">
                  <a16:creationId xmlns:a16="http://schemas.microsoft.com/office/drawing/2014/main" id="{6D3ADA53-09FF-4684-AFA1-BBA1E1093AF8}"/>
                </a:ext>
              </a:extLst>
            </p:cNvPr>
            <p:cNvSpPr/>
            <p:nvPr/>
          </p:nvSpPr>
          <p:spPr>
            <a:xfrm rot="16200000">
              <a:off x="2851558" y="2053706"/>
              <a:ext cx="1326655" cy="2726357"/>
            </a:xfrm>
            <a:prstGeom prst="rightBracket">
              <a:avLst>
                <a:gd name="adj" fmla="val 0"/>
              </a:avLst>
            </a:prstGeom>
            <a:ln w="25400">
              <a:solidFill>
                <a:schemeClr val="tx1">
                  <a:lumMod val="75000"/>
                  <a:lumOff val="25000"/>
                </a:schemeClr>
              </a:solidFill>
              <a:headEnd type="oval" w="lg" len="lg"/>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latin typeface="Roboto" panose="02000000000000000000" pitchFamily="2" charset="0"/>
              </a:endParaRPr>
            </a:p>
          </p:txBody>
        </p:sp>
      </p:grpSp>
      <p:grpSp>
        <p:nvGrpSpPr>
          <p:cNvPr id="50" name="그룹 40">
            <a:extLst>
              <a:ext uri="{FF2B5EF4-FFF2-40B4-BE49-F238E27FC236}">
                <a16:creationId xmlns:a16="http://schemas.microsoft.com/office/drawing/2014/main" id="{B6ADE18A-3BA4-49F2-99CA-233555CD2DC0}"/>
              </a:ext>
            </a:extLst>
          </p:cNvPr>
          <p:cNvGrpSpPr/>
          <p:nvPr/>
        </p:nvGrpSpPr>
        <p:grpSpPr>
          <a:xfrm>
            <a:off x="8098041" y="2276559"/>
            <a:ext cx="2848723" cy="2622654"/>
            <a:chOff x="7874103" y="2461911"/>
            <a:chExt cx="2848723" cy="2622654"/>
          </a:xfrm>
        </p:grpSpPr>
        <p:grpSp>
          <p:nvGrpSpPr>
            <p:cNvPr id="51" name="그룹 41">
              <a:extLst>
                <a:ext uri="{FF2B5EF4-FFF2-40B4-BE49-F238E27FC236}">
                  <a16:creationId xmlns:a16="http://schemas.microsoft.com/office/drawing/2014/main" id="{91D57F14-054D-40F8-A5D8-53A70F43EFD3}"/>
                </a:ext>
              </a:extLst>
            </p:cNvPr>
            <p:cNvGrpSpPr/>
            <p:nvPr/>
          </p:nvGrpSpPr>
          <p:grpSpPr>
            <a:xfrm>
              <a:off x="7874103" y="2461911"/>
              <a:ext cx="2846547" cy="1446846"/>
              <a:chOff x="7361229" y="2765671"/>
              <a:chExt cx="2846547" cy="1446846"/>
            </a:xfrm>
          </p:grpSpPr>
          <p:sp>
            <p:nvSpPr>
              <p:cNvPr id="53" name="타원 43">
                <a:extLst>
                  <a:ext uri="{FF2B5EF4-FFF2-40B4-BE49-F238E27FC236}">
                    <a16:creationId xmlns:a16="http://schemas.microsoft.com/office/drawing/2014/main" id="{CB6AF33D-3949-4753-8063-A2F0B5DE45AE}"/>
                  </a:ext>
                </a:extLst>
              </p:cNvPr>
              <p:cNvSpPr/>
              <p:nvPr/>
            </p:nvSpPr>
            <p:spPr>
              <a:xfrm>
                <a:off x="7361229" y="3972135"/>
                <a:ext cx="240382" cy="240382"/>
              </a:xfrm>
              <a:prstGeom prst="ellipse">
                <a:avLst/>
              </a:prstGeom>
              <a:solidFill>
                <a:srgbClr val="FF5500">
                  <a:alpha val="6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Roboto" panose="02000000000000000000" pitchFamily="2" charset="0"/>
                </a:endParaRPr>
              </a:p>
            </p:txBody>
          </p:sp>
          <p:sp>
            <p:nvSpPr>
              <p:cNvPr id="54" name="오른쪽 대괄호 44">
                <a:extLst>
                  <a:ext uri="{FF2B5EF4-FFF2-40B4-BE49-F238E27FC236}">
                    <a16:creationId xmlns:a16="http://schemas.microsoft.com/office/drawing/2014/main" id="{229A1415-C4BE-4F2B-870F-6314F8BB7190}"/>
                  </a:ext>
                </a:extLst>
              </p:cNvPr>
              <p:cNvSpPr/>
              <p:nvPr/>
            </p:nvSpPr>
            <p:spPr>
              <a:xfrm rot="16200000">
                <a:off x="8181270" y="2065820"/>
                <a:ext cx="1326655" cy="2726357"/>
              </a:xfrm>
              <a:prstGeom prst="rightBracket">
                <a:avLst>
                  <a:gd name="adj" fmla="val 0"/>
                </a:avLst>
              </a:prstGeom>
              <a:ln w="25400">
                <a:solidFill>
                  <a:schemeClr val="tx1">
                    <a:lumMod val="75000"/>
                    <a:lumOff val="25000"/>
                  </a:schemeClr>
                </a:solidFill>
                <a:headEnd type="oval" w="lg" len="lg"/>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latin typeface="Roboto" panose="02000000000000000000" pitchFamily="2" charset="0"/>
                </a:endParaRPr>
              </a:p>
            </p:txBody>
          </p:sp>
        </p:grpSp>
        <p:cxnSp>
          <p:nvCxnSpPr>
            <p:cNvPr id="52" name="직선 화살표 연결선 42">
              <a:extLst>
                <a:ext uri="{FF2B5EF4-FFF2-40B4-BE49-F238E27FC236}">
                  <a16:creationId xmlns:a16="http://schemas.microsoft.com/office/drawing/2014/main" id="{EFC9F077-E00F-4F29-A29B-AEDDC11AD327}"/>
                </a:ext>
              </a:extLst>
            </p:cNvPr>
            <p:cNvCxnSpPr>
              <a:cxnSpLocks/>
            </p:cNvCxnSpPr>
            <p:nvPr/>
          </p:nvCxnSpPr>
          <p:spPr>
            <a:xfrm>
              <a:off x="10722826" y="3788565"/>
              <a:ext cx="0" cy="129600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직사각형 45">
            <a:extLst>
              <a:ext uri="{FF2B5EF4-FFF2-40B4-BE49-F238E27FC236}">
                <a16:creationId xmlns:a16="http://schemas.microsoft.com/office/drawing/2014/main" id="{C46F0B0E-77FA-4F1A-9E6E-6E547372C439}"/>
              </a:ext>
            </a:extLst>
          </p:cNvPr>
          <p:cNvSpPr/>
          <p:nvPr/>
        </p:nvSpPr>
        <p:spPr>
          <a:xfrm>
            <a:off x="10431802" y="5008948"/>
            <a:ext cx="1025572" cy="358786"/>
          </a:xfrm>
          <a:prstGeom prst="rect">
            <a:avLst/>
          </a:prstGeom>
          <a:solidFill>
            <a:srgbClr val="FF55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prstClr val="white"/>
                </a:solidFill>
                <a:latin typeface="Roboto" panose="02000000000000000000" pitchFamily="2" charset="0"/>
                <a:ea typeface="Roboto" panose="02000000000000000000" pitchFamily="2" charset="0"/>
              </a:rPr>
              <a:t>Website</a:t>
            </a:r>
            <a:endParaRPr lang="ko-KR" altLang="en-US" sz="1200" b="1" dirty="0">
              <a:solidFill>
                <a:prstClr val="white"/>
              </a:solidFill>
              <a:latin typeface="Roboto" panose="02000000000000000000" pitchFamily="2" charset="0"/>
            </a:endParaRPr>
          </a:p>
        </p:txBody>
      </p:sp>
      <p:grpSp>
        <p:nvGrpSpPr>
          <p:cNvPr id="56" name="그룹 46">
            <a:extLst>
              <a:ext uri="{FF2B5EF4-FFF2-40B4-BE49-F238E27FC236}">
                <a16:creationId xmlns:a16="http://schemas.microsoft.com/office/drawing/2014/main" id="{34F8CE7C-7E62-4876-B312-357A268CEF70}"/>
              </a:ext>
            </a:extLst>
          </p:cNvPr>
          <p:cNvGrpSpPr/>
          <p:nvPr/>
        </p:nvGrpSpPr>
        <p:grpSpPr>
          <a:xfrm>
            <a:off x="1197741" y="2276559"/>
            <a:ext cx="4279817" cy="1506047"/>
            <a:chOff x="973803" y="2461911"/>
            <a:chExt cx="4279817" cy="1506047"/>
          </a:xfrm>
        </p:grpSpPr>
        <p:sp>
          <p:nvSpPr>
            <p:cNvPr id="57" name="오른쪽 대괄호 47">
              <a:extLst>
                <a:ext uri="{FF2B5EF4-FFF2-40B4-BE49-F238E27FC236}">
                  <a16:creationId xmlns:a16="http://schemas.microsoft.com/office/drawing/2014/main" id="{E14AAF54-D1C3-4716-B0BC-BDF5A6FE6CAF}"/>
                </a:ext>
              </a:extLst>
            </p:cNvPr>
            <p:cNvSpPr/>
            <p:nvPr/>
          </p:nvSpPr>
          <p:spPr>
            <a:xfrm rot="16200000">
              <a:off x="3227114" y="1762060"/>
              <a:ext cx="1326655" cy="2726357"/>
            </a:xfrm>
            <a:prstGeom prst="rightBracket">
              <a:avLst>
                <a:gd name="adj" fmla="val 0"/>
              </a:avLst>
            </a:prstGeom>
            <a:ln w="25400">
              <a:solidFill>
                <a:schemeClr val="tx1">
                  <a:lumMod val="75000"/>
                  <a:lumOff val="25000"/>
                </a:schemeClr>
              </a:solidFill>
              <a:headEnd type="none" w="lg" len="lg"/>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latin typeface="Roboto" panose="02000000000000000000" pitchFamily="2" charset="0"/>
              </a:endParaRPr>
            </a:p>
          </p:txBody>
        </p:sp>
        <p:sp>
          <p:nvSpPr>
            <p:cNvPr id="58" name="직사각형 48">
              <a:extLst>
                <a:ext uri="{FF2B5EF4-FFF2-40B4-BE49-F238E27FC236}">
                  <a16:creationId xmlns:a16="http://schemas.microsoft.com/office/drawing/2014/main" id="{F54CFE7A-D175-4EA7-A210-58A189B3DE36}"/>
                </a:ext>
              </a:extLst>
            </p:cNvPr>
            <p:cNvSpPr/>
            <p:nvPr/>
          </p:nvSpPr>
          <p:spPr>
            <a:xfrm>
              <a:off x="973803" y="3609172"/>
              <a:ext cx="1025572" cy="358786"/>
            </a:xfrm>
            <a:prstGeom prst="rect">
              <a:avLst/>
            </a:prstGeom>
            <a:solidFill>
              <a:schemeClr val="tx1">
                <a:lumMod val="75000"/>
                <a:lumOff val="25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prstClr val="white"/>
                  </a:solidFill>
                  <a:latin typeface="Roboto" panose="02000000000000000000" pitchFamily="2" charset="0"/>
                  <a:ea typeface="Roboto" panose="02000000000000000000" pitchFamily="2" charset="0"/>
                </a:rPr>
                <a:t>START</a:t>
              </a:r>
              <a:endParaRPr lang="ko-KR" altLang="en-US" sz="1200" b="1" dirty="0">
                <a:solidFill>
                  <a:prstClr val="white"/>
                </a:solidFill>
                <a:latin typeface="Roboto" panose="02000000000000000000" pitchFamily="2" charset="0"/>
              </a:endParaRPr>
            </a:p>
          </p:txBody>
        </p:sp>
        <p:cxnSp>
          <p:nvCxnSpPr>
            <p:cNvPr id="59" name="직선 화살표 연결선 49">
              <a:extLst>
                <a:ext uri="{FF2B5EF4-FFF2-40B4-BE49-F238E27FC236}">
                  <a16:creationId xmlns:a16="http://schemas.microsoft.com/office/drawing/2014/main" id="{E6D46E3E-D2F2-4E41-854B-1D821E07AFBD}"/>
                </a:ext>
              </a:extLst>
            </p:cNvPr>
            <p:cNvCxnSpPr>
              <a:cxnSpLocks/>
            </p:cNvCxnSpPr>
            <p:nvPr/>
          </p:nvCxnSpPr>
          <p:spPr>
            <a:xfrm rot="5400000">
              <a:off x="2271551" y="3518565"/>
              <a:ext cx="0" cy="540000"/>
            </a:xfrm>
            <a:prstGeom prst="straightConnector1">
              <a:avLst/>
            </a:prstGeom>
            <a:ln w="254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60" name="직사각형 19">
            <a:extLst>
              <a:ext uri="{FF2B5EF4-FFF2-40B4-BE49-F238E27FC236}">
                <a16:creationId xmlns:a16="http://schemas.microsoft.com/office/drawing/2014/main" id="{5B3A2E40-4B5C-4DD7-AC1A-D75BE5E2F5AC}"/>
              </a:ext>
            </a:extLst>
          </p:cNvPr>
          <p:cNvSpPr/>
          <p:nvPr/>
        </p:nvSpPr>
        <p:spPr>
          <a:xfrm>
            <a:off x="5902573" y="3101073"/>
            <a:ext cx="1998906" cy="1159292"/>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MongoDB</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&amp;</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Python Flask</a:t>
            </a:r>
            <a:endParaRPr lang="ko-KR" altLang="en-US" sz="1000" dirty="0">
              <a:solidFill>
                <a:prstClr val="black">
                  <a:lumMod val="65000"/>
                  <a:lumOff val="35000"/>
                </a:prstClr>
              </a:solidFill>
              <a:latin typeface="Roboto" panose="02000000000000000000" pitchFamily="2" charset="0"/>
            </a:endParaRPr>
          </a:p>
        </p:txBody>
      </p:sp>
      <p:sp>
        <p:nvSpPr>
          <p:cNvPr id="61" name="직사각형 19">
            <a:extLst>
              <a:ext uri="{FF2B5EF4-FFF2-40B4-BE49-F238E27FC236}">
                <a16:creationId xmlns:a16="http://schemas.microsoft.com/office/drawing/2014/main" id="{CF71457A-7599-481F-B168-60770B866591}"/>
              </a:ext>
            </a:extLst>
          </p:cNvPr>
          <p:cNvSpPr/>
          <p:nvPr/>
        </p:nvSpPr>
        <p:spPr>
          <a:xfrm>
            <a:off x="8616024" y="3096548"/>
            <a:ext cx="1998906" cy="1159292"/>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JavaScript</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&amp;</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HTML/CSS</a:t>
            </a:r>
            <a:endParaRPr lang="ko-KR" altLang="en-US" sz="1000" dirty="0">
              <a:solidFill>
                <a:prstClr val="black">
                  <a:lumMod val="65000"/>
                  <a:lumOff val="35000"/>
                </a:prstClr>
              </a:solidFill>
              <a:latin typeface="Roboto" panose="02000000000000000000" pitchFamily="2" charset="0"/>
            </a:endParaRPr>
          </a:p>
        </p:txBody>
      </p:sp>
    </p:spTree>
    <p:extLst>
      <p:ext uri="{BB962C8B-B14F-4D97-AF65-F5344CB8AC3E}">
        <p14:creationId xmlns:p14="http://schemas.microsoft.com/office/powerpoint/2010/main" val="121953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79147" y="139959"/>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6" name="Rectangle: Rounded Corners 5">
            <a:extLst>
              <a:ext uri="{FF2B5EF4-FFF2-40B4-BE49-F238E27FC236}">
                <a16:creationId xmlns:a16="http://schemas.microsoft.com/office/drawing/2014/main" id="{FBEFFBB8-561E-4314-998A-E4F72ED877CF}"/>
              </a:ext>
            </a:extLst>
          </p:cNvPr>
          <p:cNvSpPr/>
          <p:nvPr/>
        </p:nvSpPr>
        <p:spPr>
          <a:xfrm>
            <a:off x="1241483" y="1116872"/>
            <a:ext cx="10299936" cy="5181289"/>
          </a:xfrm>
          <a:custGeom>
            <a:avLst/>
            <a:gdLst>
              <a:gd name="connsiteX0" fmla="*/ 0 w 10299936"/>
              <a:gd name="connsiteY0" fmla="*/ 125957 h 5181289"/>
              <a:gd name="connsiteX1" fmla="*/ 125957 w 10299936"/>
              <a:gd name="connsiteY1" fmla="*/ 0 h 5181289"/>
              <a:gd name="connsiteX2" fmla="*/ 594865 w 10299936"/>
              <a:gd name="connsiteY2" fmla="*/ 0 h 5181289"/>
              <a:gd name="connsiteX3" fmla="*/ 1063772 w 10299936"/>
              <a:gd name="connsiteY3" fmla="*/ 0 h 5181289"/>
              <a:gd name="connsiteX4" fmla="*/ 1834121 w 10299936"/>
              <a:gd name="connsiteY4" fmla="*/ 0 h 5181289"/>
              <a:gd name="connsiteX5" fmla="*/ 2202548 w 10299936"/>
              <a:gd name="connsiteY5" fmla="*/ 0 h 5181289"/>
              <a:gd name="connsiteX6" fmla="*/ 2570976 w 10299936"/>
              <a:gd name="connsiteY6" fmla="*/ 0 h 5181289"/>
              <a:gd name="connsiteX7" fmla="*/ 3039883 w 10299936"/>
              <a:gd name="connsiteY7" fmla="*/ 0 h 5181289"/>
              <a:gd name="connsiteX8" fmla="*/ 3709752 w 10299936"/>
              <a:gd name="connsiteY8" fmla="*/ 0 h 5181289"/>
              <a:gd name="connsiteX9" fmla="*/ 4279139 w 10299936"/>
              <a:gd name="connsiteY9" fmla="*/ 0 h 5181289"/>
              <a:gd name="connsiteX10" fmla="*/ 4647567 w 10299936"/>
              <a:gd name="connsiteY10" fmla="*/ 0 h 5181289"/>
              <a:gd name="connsiteX11" fmla="*/ 5015994 w 10299936"/>
              <a:gd name="connsiteY11" fmla="*/ 0 h 5181289"/>
              <a:gd name="connsiteX12" fmla="*/ 5484902 w 10299936"/>
              <a:gd name="connsiteY12" fmla="*/ 0 h 5181289"/>
              <a:gd name="connsiteX13" fmla="*/ 5953810 w 10299936"/>
              <a:gd name="connsiteY13" fmla="*/ 0 h 5181289"/>
              <a:gd name="connsiteX14" fmla="*/ 6824638 w 10299936"/>
              <a:gd name="connsiteY14" fmla="*/ 0 h 5181289"/>
              <a:gd name="connsiteX15" fmla="*/ 7193066 w 10299936"/>
              <a:gd name="connsiteY15" fmla="*/ 0 h 5181289"/>
              <a:gd name="connsiteX16" fmla="*/ 8063894 w 10299936"/>
              <a:gd name="connsiteY16" fmla="*/ 0 h 5181289"/>
              <a:gd name="connsiteX17" fmla="*/ 8532802 w 10299936"/>
              <a:gd name="connsiteY17" fmla="*/ 0 h 5181289"/>
              <a:gd name="connsiteX18" fmla="*/ 8901230 w 10299936"/>
              <a:gd name="connsiteY18" fmla="*/ 0 h 5181289"/>
              <a:gd name="connsiteX19" fmla="*/ 9269657 w 10299936"/>
              <a:gd name="connsiteY19" fmla="*/ 0 h 5181289"/>
              <a:gd name="connsiteX20" fmla="*/ 10173979 w 10299936"/>
              <a:gd name="connsiteY20" fmla="*/ 0 h 5181289"/>
              <a:gd name="connsiteX21" fmla="*/ 10299936 w 10299936"/>
              <a:gd name="connsiteY21" fmla="*/ 125957 h 5181289"/>
              <a:gd name="connsiteX22" fmla="*/ 10299936 w 10299936"/>
              <a:gd name="connsiteY22" fmla="*/ 692835 h 5181289"/>
              <a:gd name="connsiteX23" fmla="*/ 10299936 w 10299936"/>
              <a:gd name="connsiteY23" fmla="*/ 1161126 h 5181289"/>
              <a:gd name="connsiteX24" fmla="*/ 10299936 w 10299936"/>
              <a:gd name="connsiteY24" fmla="*/ 1875885 h 5181289"/>
              <a:gd name="connsiteX25" fmla="*/ 10299936 w 10299936"/>
              <a:gd name="connsiteY25" fmla="*/ 2393469 h 5181289"/>
              <a:gd name="connsiteX26" fmla="*/ 10299936 w 10299936"/>
              <a:gd name="connsiteY26" fmla="*/ 3009641 h 5181289"/>
              <a:gd name="connsiteX27" fmla="*/ 10299936 w 10299936"/>
              <a:gd name="connsiteY27" fmla="*/ 3625813 h 5181289"/>
              <a:gd name="connsiteX28" fmla="*/ 10299936 w 10299936"/>
              <a:gd name="connsiteY28" fmla="*/ 4094104 h 5181289"/>
              <a:gd name="connsiteX29" fmla="*/ 10299936 w 10299936"/>
              <a:gd name="connsiteY29" fmla="*/ 5055332 h 5181289"/>
              <a:gd name="connsiteX30" fmla="*/ 10173979 w 10299936"/>
              <a:gd name="connsiteY30" fmla="*/ 5181289 h 5181289"/>
              <a:gd name="connsiteX31" fmla="*/ 9805552 w 10299936"/>
              <a:gd name="connsiteY31" fmla="*/ 5181289 h 5181289"/>
              <a:gd name="connsiteX32" fmla="*/ 9336644 w 10299936"/>
              <a:gd name="connsiteY32" fmla="*/ 5181289 h 5181289"/>
              <a:gd name="connsiteX33" fmla="*/ 8566295 w 10299936"/>
              <a:gd name="connsiteY33" fmla="*/ 5181289 h 5181289"/>
              <a:gd name="connsiteX34" fmla="*/ 8097388 w 10299936"/>
              <a:gd name="connsiteY34" fmla="*/ 5181289 h 5181289"/>
              <a:gd name="connsiteX35" fmla="*/ 7628480 w 10299936"/>
              <a:gd name="connsiteY35" fmla="*/ 5181289 h 5181289"/>
              <a:gd name="connsiteX36" fmla="*/ 7260053 w 10299936"/>
              <a:gd name="connsiteY36" fmla="*/ 5181289 h 5181289"/>
              <a:gd name="connsiteX37" fmla="*/ 6590184 w 10299936"/>
              <a:gd name="connsiteY37" fmla="*/ 5181289 h 5181289"/>
              <a:gd name="connsiteX38" fmla="*/ 5819836 w 10299936"/>
              <a:gd name="connsiteY38" fmla="*/ 5181289 h 5181289"/>
              <a:gd name="connsiteX39" fmla="*/ 5350928 w 10299936"/>
              <a:gd name="connsiteY39" fmla="*/ 5181289 h 5181289"/>
              <a:gd name="connsiteX40" fmla="*/ 4681060 w 10299936"/>
              <a:gd name="connsiteY40" fmla="*/ 5181289 h 5181289"/>
              <a:gd name="connsiteX41" fmla="*/ 3810232 w 10299936"/>
              <a:gd name="connsiteY41" fmla="*/ 5181289 h 5181289"/>
              <a:gd name="connsiteX42" fmla="*/ 3039883 w 10299936"/>
              <a:gd name="connsiteY42" fmla="*/ 5181289 h 5181289"/>
              <a:gd name="connsiteX43" fmla="*/ 2269535 w 10299936"/>
              <a:gd name="connsiteY43" fmla="*/ 5181289 h 5181289"/>
              <a:gd name="connsiteX44" fmla="*/ 1398706 w 10299936"/>
              <a:gd name="connsiteY44" fmla="*/ 5181289 h 5181289"/>
              <a:gd name="connsiteX45" fmla="*/ 125957 w 10299936"/>
              <a:gd name="connsiteY45" fmla="*/ 5181289 h 5181289"/>
              <a:gd name="connsiteX46" fmla="*/ 0 w 10299936"/>
              <a:gd name="connsiteY46" fmla="*/ 5055332 h 5181289"/>
              <a:gd name="connsiteX47" fmla="*/ 0 w 10299936"/>
              <a:gd name="connsiteY47" fmla="*/ 4340573 h 5181289"/>
              <a:gd name="connsiteX48" fmla="*/ 0 w 10299936"/>
              <a:gd name="connsiteY48" fmla="*/ 3822988 h 5181289"/>
              <a:gd name="connsiteX49" fmla="*/ 0 w 10299936"/>
              <a:gd name="connsiteY49" fmla="*/ 3305404 h 5181289"/>
              <a:gd name="connsiteX50" fmla="*/ 0 w 10299936"/>
              <a:gd name="connsiteY50" fmla="*/ 2590645 h 5181289"/>
              <a:gd name="connsiteX51" fmla="*/ 0 w 10299936"/>
              <a:gd name="connsiteY51" fmla="*/ 2023766 h 5181289"/>
              <a:gd name="connsiteX52" fmla="*/ 0 w 10299936"/>
              <a:gd name="connsiteY52" fmla="*/ 1358301 h 5181289"/>
              <a:gd name="connsiteX53" fmla="*/ 0 w 10299936"/>
              <a:gd name="connsiteY53" fmla="*/ 692835 h 5181289"/>
              <a:gd name="connsiteX54" fmla="*/ 0 w 10299936"/>
              <a:gd name="connsiteY54" fmla="*/ 125957 h 518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299936" h="5181289" extrusionOk="0">
                <a:moveTo>
                  <a:pt x="0" y="125957"/>
                </a:moveTo>
                <a:cubicBezTo>
                  <a:pt x="-13391" y="61183"/>
                  <a:pt x="58641" y="15785"/>
                  <a:pt x="125957" y="0"/>
                </a:cubicBezTo>
                <a:cubicBezTo>
                  <a:pt x="344607" y="21278"/>
                  <a:pt x="479000" y="-21361"/>
                  <a:pt x="594865" y="0"/>
                </a:cubicBezTo>
                <a:cubicBezTo>
                  <a:pt x="710730" y="21361"/>
                  <a:pt x="862889" y="3787"/>
                  <a:pt x="1063772" y="0"/>
                </a:cubicBezTo>
                <a:cubicBezTo>
                  <a:pt x="1264655" y="-3787"/>
                  <a:pt x="1532868" y="-21335"/>
                  <a:pt x="1834121" y="0"/>
                </a:cubicBezTo>
                <a:cubicBezTo>
                  <a:pt x="2135374" y="21335"/>
                  <a:pt x="2119169" y="1652"/>
                  <a:pt x="2202548" y="0"/>
                </a:cubicBezTo>
                <a:cubicBezTo>
                  <a:pt x="2285927" y="-1652"/>
                  <a:pt x="2486972" y="16297"/>
                  <a:pt x="2570976" y="0"/>
                </a:cubicBezTo>
                <a:cubicBezTo>
                  <a:pt x="2654980" y="-16297"/>
                  <a:pt x="2918723" y="10658"/>
                  <a:pt x="3039883" y="0"/>
                </a:cubicBezTo>
                <a:cubicBezTo>
                  <a:pt x="3161043" y="-10658"/>
                  <a:pt x="3479044" y="-13377"/>
                  <a:pt x="3709752" y="0"/>
                </a:cubicBezTo>
                <a:cubicBezTo>
                  <a:pt x="3940460" y="13377"/>
                  <a:pt x="4043933" y="-3932"/>
                  <a:pt x="4279139" y="0"/>
                </a:cubicBezTo>
                <a:cubicBezTo>
                  <a:pt x="4514345" y="3932"/>
                  <a:pt x="4514204" y="-8249"/>
                  <a:pt x="4647567" y="0"/>
                </a:cubicBezTo>
                <a:cubicBezTo>
                  <a:pt x="4780930" y="8249"/>
                  <a:pt x="4914097" y="-5584"/>
                  <a:pt x="5015994" y="0"/>
                </a:cubicBezTo>
                <a:cubicBezTo>
                  <a:pt x="5117891" y="5584"/>
                  <a:pt x="5361816" y="-20168"/>
                  <a:pt x="5484902" y="0"/>
                </a:cubicBezTo>
                <a:cubicBezTo>
                  <a:pt x="5607988" y="20168"/>
                  <a:pt x="5783461" y="-19454"/>
                  <a:pt x="5953810" y="0"/>
                </a:cubicBezTo>
                <a:cubicBezTo>
                  <a:pt x="6124159" y="19454"/>
                  <a:pt x="6395754" y="22635"/>
                  <a:pt x="6824638" y="0"/>
                </a:cubicBezTo>
                <a:cubicBezTo>
                  <a:pt x="7253522" y="-22635"/>
                  <a:pt x="7083811" y="-12543"/>
                  <a:pt x="7193066" y="0"/>
                </a:cubicBezTo>
                <a:cubicBezTo>
                  <a:pt x="7302321" y="12543"/>
                  <a:pt x="7807187" y="41608"/>
                  <a:pt x="8063894" y="0"/>
                </a:cubicBezTo>
                <a:cubicBezTo>
                  <a:pt x="8320601" y="-41608"/>
                  <a:pt x="8403390" y="-19791"/>
                  <a:pt x="8532802" y="0"/>
                </a:cubicBezTo>
                <a:cubicBezTo>
                  <a:pt x="8662214" y="19791"/>
                  <a:pt x="8768940" y="-6811"/>
                  <a:pt x="8901230" y="0"/>
                </a:cubicBezTo>
                <a:cubicBezTo>
                  <a:pt x="9033520" y="6811"/>
                  <a:pt x="9137114" y="-4700"/>
                  <a:pt x="9269657" y="0"/>
                </a:cubicBezTo>
                <a:cubicBezTo>
                  <a:pt x="9402200" y="4700"/>
                  <a:pt x="9929752" y="21144"/>
                  <a:pt x="10173979" y="0"/>
                </a:cubicBezTo>
                <a:cubicBezTo>
                  <a:pt x="10254720" y="4106"/>
                  <a:pt x="10291341" y="70928"/>
                  <a:pt x="10299936" y="125957"/>
                </a:cubicBezTo>
                <a:cubicBezTo>
                  <a:pt x="10290362" y="394521"/>
                  <a:pt x="10284212" y="462558"/>
                  <a:pt x="10299936" y="692835"/>
                </a:cubicBezTo>
                <a:cubicBezTo>
                  <a:pt x="10315660" y="923112"/>
                  <a:pt x="10311209" y="1010191"/>
                  <a:pt x="10299936" y="1161126"/>
                </a:cubicBezTo>
                <a:cubicBezTo>
                  <a:pt x="10288663" y="1312061"/>
                  <a:pt x="10325488" y="1700722"/>
                  <a:pt x="10299936" y="1875885"/>
                </a:cubicBezTo>
                <a:cubicBezTo>
                  <a:pt x="10274384" y="2051048"/>
                  <a:pt x="10325580" y="2272247"/>
                  <a:pt x="10299936" y="2393469"/>
                </a:cubicBezTo>
                <a:cubicBezTo>
                  <a:pt x="10274292" y="2514691"/>
                  <a:pt x="10294205" y="2734235"/>
                  <a:pt x="10299936" y="3009641"/>
                </a:cubicBezTo>
                <a:cubicBezTo>
                  <a:pt x="10305667" y="3285047"/>
                  <a:pt x="10302920" y="3384823"/>
                  <a:pt x="10299936" y="3625813"/>
                </a:cubicBezTo>
                <a:cubicBezTo>
                  <a:pt x="10296952" y="3866803"/>
                  <a:pt x="10307892" y="3967480"/>
                  <a:pt x="10299936" y="4094104"/>
                </a:cubicBezTo>
                <a:cubicBezTo>
                  <a:pt x="10291980" y="4220728"/>
                  <a:pt x="10254922" y="4593154"/>
                  <a:pt x="10299936" y="5055332"/>
                </a:cubicBezTo>
                <a:cubicBezTo>
                  <a:pt x="10295216" y="5126641"/>
                  <a:pt x="10247883" y="5182847"/>
                  <a:pt x="10173979" y="5181289"/>
                </a:cubicBezTo>
                <a:cubicBezTo>
                  <a:pt x="10075958" y="5189723"/>
                  <a:pt x="9884910" y="5178465"/>
                  <a:pt x="9805552" y="5181289"/>
                </a:cubicBezTo>
                <a:cubicBezTo>
                  <a:pt x="9726194" y="5184113"/>
                  <a:pt x="9448139" y="5174094"/>
                  <a:pt x="9336644" y="5181289"/>
                </a:cubicBezTo>
                <a:cubicBezTo>
                  <a:pt x="9225149" y="5188484"/>
                  <a:pt x="8896189" y="5155117"/>
                  <a:pt x="8566295" y="5181289"/>
                </a:cubicBezTo>
                <a:cubicBezTo>
                  <a:pt x="8236401" y="5207461"/>
                  <a:pt x="8294810" y="5167634"/>
                  <a:pt x="8097388" y="5181289"/>
                </a:cubicBezTo>
                <a:cubicBezTo>
                  <a:pt x="7899966" y="5194944"/>
                  <a:pt x="7803588" y="5185501"/>
                  <a:pt x="7628480" y="5181289"/>
                </a:cubicBezTo>
                <a:cubicBezTo>
                  <a:pt x="7453372" y="5177077"/>
                  <a:pt x="7346385" y="5183841"/>
                  <a:pt x="7260053" y="5181289"/>
                </a:cubicBezTo>
                <a:cubicBezTo>
                  <a:pt x="7173721" y="5178737"/>
                  <a:pt x="6750434" y="5190439"/>
                  <a:pt x="6590184" y="5181289"/>
                </a:cubicBezTo>
                <a:cubicBezTo>
                  <a:pt x="6429934" y="5172139"/>
                  <a:pt x="5990872" y="5201510"/>
                  <a:pt x="5819836" y="5181289"/>
                </a:cubicBezTo>
                <a:cubicBezTo>
                  <a:pt x="5648800" y="5161068"/>
                  <a:pt x="5518480" y="5170758"/>
                  <a:pt x="5350928" y="5181289"/>
                </a:cubicBezTo>
                <a:cubicBezTo>
                  <a:pt x="5183376" y="5191820"/>
                  <a:pt x="4881661" y="5206705"/>
                  <a:pt x="4681060" y="5181289"/>
                </a:cubicBezTo>
                <a:cubicBezTo>
                  <a:pt x="4480459" y="5155873"/>
                  <a:pt x="4150640" y="5164494"/>
                  <a:pt x="3810232" y="5181289"/>
                </a:cubicBezTo>
                <a:cubicBezTo>
                  <a:pt x="3469824" y="5198084"/>
                  <a:pt x="3283199" y="5208580"/>
                  <a:pt x="3039883" y="5181289"/>
                </a:cubicBezTo>
                <a:cubicBezTo>
                  <a:pt x="2796567" y="5153998"/>
                  <a:pt x="2524096" y="5179755"/>
                  <a:pt x="2269535" y="5181289"/>
                </a:cubicBezTo>
                <a:cubicBezTo>
                  <a:pt x="2014974" y="5182823"/>
                  <a:pt x="1738196" y="5191291"/>
                  <a:pt x="1398706" y="5181289"/>
                </a:cubicBezTo>
                <a:cubicBezTo>
                  <a:pt x="1059216" y="5171287"/>
                  <a:pt x="703393" y="5149945"/>
                  <a:pt x="125957" y="5181289"/>
                </a:cubicBezTo>
                <a:cubicBezTo>
                  <a:pt x="60563" y="5176253"/>
                  <a:pt x="3211" y="5118170"/>
                  <a:pt x="0" y="5055332"/>
                </a:cubicBezTo>
                <a:cubicBezTo>
                  <a:pt x="18017" y="4725598"/>
                  <a:pt x="-29949" y="4548965"/>
                  <a:pt x="0" y="4340573"/>
                </a:cubicBezTo>
                <a:cubicBezTo>
                  <a:pt x="29949" y="4132181"/>
                  <a:pt x="2118" y="4045519"/>
                  <a:pt x="0" y="3822988"/>
                </a:cubicBezTo>
                <a:cubicBezTo>
                  <a:pt x="-2118" y="3600458"/>
                  <a:pt x="4262" y="3503793"/>
                  <a:pt x="0" y="3305404"/>
                </a:cubicBezTo>
                <a:cubicBezTo>
                  <a:pt x="-4262" y="3107015"/>
                  <a:pt x="12223" y="2878728"/>
                  <a:pt x="0" y="2590645"/>
                </a:cubicBezTo>
                <a:cubicBezTo>
                  <a:pt x="-12223" y="2302562"/>
                  <a:pt x="25444" y="2246844"/>
                  <a:pt x="0" y="2023766"/>
                </a:cubicBezTo>
                <a:cubicBezTo>
                  <a:pt x="-25444" y="1800688"/>
                  <a:pt x="29407" y="1628413"/>
                  <a:pt x="0" y="1358301"/>
                </a:cubicBezTo>
                <a:cubicBezTo>
                  <a:pt x="-29407" y="1088189"/>
                  <a:pt x="18969" y="867850"/>
                  <a:pt x="0" y="692835"/>
                </a:cubicBezTo>
                <a:cubicBezTo>
                  <a:pt x="-18969" y="517820"/>
                  <a:pt x="-171" y="317096"/>
                  <a:pt x="0" y="125957"/>
                </a:cubicBezTo>
                <a:close/>
              </a:path>
            </a:pathLst>
          </a:custGeom>
          <a:noFill/>
          <a:ln w="28575">
            <a:solidFill>
              <a:srgbClr val="404040"/>
            </a:solidFill>
            <a:prstDash val="sysDot"/>
            <a:extLst>
              <a:ext uri="{C807C97D-BFC1-408E-A445-0C87EB9F89A2}">
                <ask:lineSketchStyleProps xmlns:ask="http://schemas.microsoft.com/office/drawing/2018/sketchyshapes" sd="1837744766">
                  <a:prstGeom prst="roundRect">
                    <a:avLst>
                      <a:gd name="adj" fmla="val 243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Google Shape;236;p8">
            <a:extLst>
              <a:ext uri="{FF2B5EF4-FFF2-40B4-BE49-F238E27FC236}">
                <a16:creationId xmlns:a16="http://schemas.microsoft.com/office/drawing/2014/main" id="{B16C4C79-9526-400D-A647-9EC3360C9F4A}"/>
              </a:ext>
            </a:extLst>
          </p:cNvPr>
          <p:cNvSpPr txBox="1"/>
          <p:nvPr/>
        </p:nvSpPr>
        <p:spPr>
          <a:xfrm>
            <a:off x="1870458" y="1308388"/>
            <a:ext cx="2953465" cy="430847"/>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Dataset Manipulation</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cxnSp>
        <p:nvCxnSpPr>
          <p:cNvPr id="15" name="Straight Connector 14">
            <a:extLst>
              <a:ext uri="{FF2B5EF4-FFF2-40B4-BE49-F238E27FC236}">
                <a16:creationId xmlns:a16="http://schemas.microsoft.com/office/drawing/2014/main" id="{887D1136-9928-4F0D-9439-48CC8497F1B1}"/>
              </a:ext>
            </a:extLst>
          </p:cNvPr>
          <p:cNvCxnSpPr>
            <a:cxnSpLocks/>
          </p:cNvCxnSpPr>
          <p:nvPr/>
        </p:nvCxnSpPr>
        <p:spPr>
          <a:xfrm>
            <a:off x="1409434" y="1798004"/>
            <a:ext cx="9936590"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grpSp>
        <p:nvGrpSpPr>
          <p:cNvPr id="66" name="Google Shape;235;p8">
            <a:extLst>
              <a:ext uri="{FF2B5EF4-FFF2-40B4-BE49-F238E27FC236}">
                <a16:creationId xmlns:a16="http://schemas.microsoft.com/office/drawing/2014/main" id="{1A933DFF-059B-42AA-8994-644E839700EC}"/>
              </a:ext>
            </a:extLst>
          </p:cNvPr>
          <p:cNvGrpSpPr/>
          <p:nvPr/>
        </p:nvGrpSpPr>
        <p:grpSpPr>
          <a:xfrm>
            <a:off x="6201101" y="4692681"/>
            <a:ext cx="3592073" cy="487442"/>
            <a:chOff x="1071186" y="3456543"/>
            <a:chExt cx="3855299" cy="425254"/>
          </a:xfrm>
        </p:grpSpPr>
        <p:sp>
          <p:nvSpPr>
            <p:cNvPr id="67" name="Google Shape;236;p8">
              <a:extLst>
                <a:ext uri="{FF2B5EF4-FFF2-40B4-BE49-F238E27FC236}">
                  <a16:creationId xmlns:a16="http://schemas.microsoft.com/office/drawing/2014/main" id="{77651614-CA58-48D5-853B-A0D93B0568D0}"/>
                </a:ext>
              </a:extLst>
            </p:cNvPr>
            <p:cNvSpPr txBox="1"/>
            <p:nvPr/>
          </p:nvSpPr>
          <p:spPr>
            <a:xfrm>
              <a:off x="1550888" y="3505918"/>
              <a:ext cx="3375597" cy="3758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Built with</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pic>
          <p:nvPicPr>
            <p:cNvPr id="68" name="Google Shape;237;p8" descr="Shape&#10;&#10;Description automatically generated with low confidence">
              <a:extLst>
                <a:ext uri="{FF2B5EF4-FFF2-40B4-BE49-F238E27FC236}">
                  <a16:creationId xmlns:a16="http://schemas.microsoft.com/office/drawing/2014/main" id="{DC786088-0668-4254-AD98-43CCEADE6DF7}"/>
                </a:ext>
              </a:extLst>
            </p:cNvPr>
            <p:cNvPicPr preferRelativeResize="0"/>
            <p:nvPr/>
          </p:nvPicPr>
          <p:blipFill rotWithShape="1">
            <a:blip r:embed="rId2">
              <a:alphaModFix/>
            </a:blip>
            <a:srcRect/>
            <a:stretch/>
          </p:blipFill>
          <p:spPr>
            <a:xfrm>
              <a:off x="1071186" y="3456543"/>
              <a:ext cx="498286" cy="402733"/>
            </a:xfrm>
            <a:prstGeom prst="rect">
              <a:avLst/>
            </a:prstGeom>
            <a:noFill/>
            <a:ln>
              <a:noFill/>
            </a:ln>
          </p:spPr>
        </p:pic>
      </p:grpSp>
      <p:cxnSp>
        <p:nvCxnSpPr>
          <p:cNvPr id="69" name="Straight Connector 68">
            <a:extLst>
              <a:ext uri="{FF2B5EF4-FFF2-40B4-BE49-F238E27FC236}">
                <a16:creationId xmlns:a16="http://schemas.microsoft.com/office/drawing/2014/main" id="{2EE7EEBA-D6C4-4241-AD4A-112404B55948}"/>
              </a:ext>
            </a:extLst>
          </p:cNvPr>
          <p:cNvCxnSpPr>
            <a:cxnSpLocks/>
          </p:cNvCxnSpPr>
          <p:nvPr/>
        </p:nvCxnSpPr>
        <p:spPr>
          <a:xfrm>
            <a:off x="6297391" y="5210255"/>
            <a:ext cx="5103894"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sp>
        <p:nvSpPr>
          <p:cNvPr id="70" name="Google Shape;232;p8">
            <a:extLst>
              <a:ext uri="{FF2B5EF4-FFF2-40B4-BE49-F238E27FC236}">
                <a16:creationId xmlns:a16="http://schemas.microsoft.com/office/drawing/2014/main" id="{D6A98F89-D507-4CBA-8B20-5BB51DDBF793}"/>
              </a:ext>
            </a:extLst>
          </p:cNvPr>
          <p:cNvSpPr txBox="1"/>
          <p:nvPr/>
        </p:nvSpPr>
        <p:spPr>
          <a:xfrm>
            <a:off x="6064634" y="5455797"/>
            <a:ext cx="2365017" cy="438541"/>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Python – Pandas</a:t>
            </a:r>
          </a:p>
        </p:txBody>
      </p:sp>
      <p:pic>
        <p:nvPicPr>
          <p:cNvPr id="71" name="Picture 70" descr="Shape&#10;&#10;Description automatically generated with low confidence">
            <a:extLst>
              <a:ext uri="{FF2B5EF4-FFF2-40B4-BE49-F238E27FC236}">
                <a16:creationId xmlns:a16="http://schemas.microsoft.com/office/drawing/2014/main" id="{6AF476FA-0E0C-4A44-B3D4-B8E0E20067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3574" y="1341879"/>
            <a:ext cx="382042" cy="350106"/>
          </a:xfrm>
          <a:prstGeom prst="rect">
            <a:avLst/>
          </a:prstGeom>
          <a:solidFill>
            <a:schemeClr val="bg1"/>
          </a:solidFill>
        </p:spPr>
      </p:pic>
      <p:pic>
        <p:nvPicPr>
          <p:cNvPr id="9" name="Picture 8" descr="A screenshot of a computer&#10;&#10;Description automatically generated with medium confidence">
            <a:extLst>
              <a:ext uri="{FF2B5EF4-FFF2-40B4-BE49-F238E27FC236}">
                <a16:creationId xmlns:a16="http://schemas.microsoft.com/office/drawing/2014/main" id="{B745C059-DD76-4CBC-AF19-4802B4BD8270}"/>
              </a:ext>
            </a:extLst>
          </p:cNvPr>
          <p:cNvPicPr>
            <a:picLocks noChangeAspect="1"/>
          </p:cNvPicPr>
          <p:nvPr/>
        </p:nvPicPr>
        <p:blipFill rotWithShape="1">
          <a:blip r:embed="rId4"/>
          <a:srcRect b="45358"/>
          <a:stretch/>
        </p:blipFill>
        <p:spPr>
          <a:xfrm>
            <a:off x="6297006" y="2290824"/>
            <a:ext cx="5049018" cy="777951"/>
          </a:xfrm>
          <a:prstGeom prst="rect">
            <a:avLst/>
          </a:prstGeom>
        </p:spPr>
      </p:pic>
      <p:pic>
        <p:nvPicPr>
          <p:cNvPr id="13" name="Picture 12">
            <a:extLst>
              <a:ext uri="{FF2B5EF4-FFF2-40B4-BE49-F238E27FC236}">
                <a16:creationId xmlns:a16="http://schemas.microsoft.com/office/drawing/2014/main" id="{F51A6BCA-3AD1-4955-A4B8-3A4C3EB4AEA0}"/>
              </a:ext>
            </a:extLst>
          </p:cNvPr>
          <p:cNvPicPr>
            <a:picLocks noChangeAspect="1"/>
          </p:cNvPicPr>
          <p:nvPr/>
        </p:nvPicPr>
        <p:blipFill rotWithShape="1">
          <a:blip r:embed="rId5"/>
          <a:srcRect r="32423"/>
          <a:stretch/>
        </p:blipFill>
        <p:spPr>
          <a:xfrm>
            <a:off x="6201102" y="3767705"/>
            <a:ext cx="5228175" cy="622248"/>
          </a:xfrm>
          <a:prstGeom prst="rect">
            <a:avLst/>
          </a:prstGeom>
        </p:spPr>
      </p:pic>
      <p:pic>
        <p:nvPicPr>
          <p:cNvPr id="8" name="Graphic 7" descr="Arrow Down with solid fill">
            <a:extLst>
              <a:ext uri="{FF2B5EF4-FFF2-40B4-BE49-F238E27FC236}">
                <a16:creationId xmlns:a16="http://schemas.microsoft.com/office/drawing/2014/main" id="{183545D5-0C64-440E-99E4-D0FE53428B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32329" y="3061554"/>
            <a:ext cx="457200" cy="457200"/>
          </a:xfrm>
          <a:prstGeom prst="rect">
            <a:avLst/>
          </a:prstGeom>
        </p:spPr>
      </p:pic>
      <p:pic>
        <p:nvPicPr>
          <p:cNvPr id="3" name="Picture 2" descr="Text&#10;&#10;Description automatically generated">
            <a:extLst>
              <a:ext uri="{FF2B5EF4-FFF2-40B4-BE49-F238E27FC236}">
                <a16:creationId xmlns:a16="http://schemas.microsoft.com/office/drawing/2014/main" id="{AF166480-A2E9-4B95-B948-E4CB5926B86E}"/>
              </a:ext>
            </a:extLst>
          </p:cNvPr>
          <p:cNvPicPr>
            <a:picLocks noChangeAspect="1"/>
          </p:cNvPicPr>
          <p:nvPr/>
        </p:nvPicPr>
        <p:blipFill>
          <a:blip r:embed="rId8"/>
          <a:stretch>
            <a:fillRect/>
          </a:stretch>
        </p:blipFill>
        <p:spPr>
          <a:xfrm>
            <a:off x="1416879" y="1889391"/>
            <a:ext cx="4644088" cy="4227630"/>
          </a:xfrm>
          <a:prstGeom prst="rect">
            <a:avLst/>
          </a:prstGeom>
        </p:spPr>
      </p:pic>
    </p:spTree>
    <p:extLst>
      <p:ext uri="{BB962C8B-B14F-4D97-AF65-F5344CB8AC3E}">
        <p14:creationId xmlns:p14="http://schemas.microsoft.com/office/powerpoint/2010/main" val="984281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38269" y="233544"/>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6" name="Rectangle: Rounded Corners 5">
            <a:extLst>
              <a:ext uri="{FF2B5EF4-FFF2-40B4-BE49-F238E27FC236}">
                <a16:creationId xmlns:a16="http://schemas.microsoft.com/office/drawing/2014/main" id="{FBEFFBB8-561E-4314-998A-E4F72ED877CF}"/>
              </a:ext>
            </a:extLst>
          </p:cNvPr>
          <p:cNvSpPr/>
          <p:nvPr/>
        </p:nvSpPr>
        <p:spPr>
          <a:xfrm>
            <a:off x="1241483" y="1116872"/>
            <a:ext cx="10299936" cy="5181289"/>
          </a:xfrm>
          <a:custGeom>
            <a:avLst/>
            <a:gdLst>
              <a:gd name="connsiteX0" fmla="*/ 0 w 10299936"/>
              <a:gd name="connsiteY0" fmla="*/ 125957 h 5181289"/>
              <a:gd name="connsiteX1" fmla="*/ 125957 w 10299936"/>
              <a:gd name="connsiteY1" fmla="*/ 0 h 5181289"/>
              <a:gd name="connsiteX2" fmla="*/ 594865 w 10299936"/>
              <a:gd name="connsiteY2" fmla="*/ 0 h 5181289"/>
              <a:gd name="connsiteX3" fmla="*/ 1063772 w 10299936"/>
              <a:gd name="connsiteY3" fmla="*/ 0 h 5181289"/>
              <a:gd name="connsiteX4" fmla="*/ 1834121 w 10299936"/>
              <a:gd name="connsiteY4" fmla="*/ 0 h 5181289"/>
              <a:gd name="connsiteX5" fmla="*/ 2202548 w 10299936"/>
              <a:gd name="connsiteY5" fmla="*/ 0 h 5181289"/>
              <a:gd name="connsiteX6" fmla="*/ 2570976 w 10299936"/>
              <a:gd name="connsiteY6" fmla="*/ 0 h 5181289"/>
              <a:gd name="connsiteX7" fmla="*/ 3039883 w 10299936"/>
              <a:gd name="connsiteY7" fmla="*/ 0 h 5181289"/>
              <a:gd name="connsiteX8" fmla="*/ 3709752 w 10299936"/>
              <a:gd name="connsiteY8" fmla="*/ 0 h 5181289"/>
              <a:gd name="connsiteX9" fmla="*/ 4279139 w 10299936"/>
              <a:gd name="connsiteY9" fmla="*/ 0 h 5181289"/>
              <a:gd name="connsiteX10" fmla="*/ 4647567 w 10299936"/>
              <a:gd name="connsiteY10" fmla="*/ 0 h 5181289"/>
              <a:gd name="connsiteX11" fmla="*/ 5015994 w 10299936"/>
              <a:gd name="connsiteY11" fmla="*/ 0 h 5181289"/>
              <a:gd name="connsiteX12" fmla="*/ 5484902 w 10299936"/>
              <a:gd name="connsiteY12" fmla="*/ 0 h 5181289"/>
              <a:gd name="connsiteX13" fmla="*/ 5953810 w 10299936"/>
              <a:gd name="connsiteY13" fmla="*/ 0 h 5181289"/>
              <a:gd name="connsiteX14" fmla="*/ 6824638 w 10299936"/>
              <a:gd name="connsiteY14" fmla="*/ 0 h 5181289"/>
              <a:gd name="connsiteX15" fmla="*/ 7193066 w 10299936"/>
              <a:gd name="connsiteY15" fmla="*/ 0 h 5181289"/>
              <a:gd name="connsiteX16" fmla="*/ 8063894 w 10299936"/>
              <a:gd name="connsiteY16" fmla="*/ 0 h 5181289"/>
              <a:gd name="connsiteX17" fmla="*/ 8532802 w 10299936"/>
              <a:gd name="connsiteY17" fmla="*/ 0 h 5181289"/>
              <a:gd name="connsiteX18" fmla="*/ 8901230 w 10299936"/>
              <a:gd name="connsiteY18" fmla="*/ 0 h 5181289"/>
              <a:gd name="connsiteX19" fmla="*/ 9269657 w 10299936"/>
              <a:gd name="connsiteY19" fmla="*/ 0 h 5181289"/>
              <a:gd name="connsiteX20" fmla="*/ 10173979 w 10299936"/>
              <a:gd name="connsiteY20" fmla="*/ 0 h 5181289"/>
              <a:gd name="connsiteX21" fmla="*/ 10299936 w 10299936"/>
              <a:gd name="connsiteY21" fmla="*/ 125957 h 5181289"/>
              <a:gd name="connsiteX22" fmla="*/ 10299936 w 10299936"/>
              <a:gd name="connsiteY22" fmla="*/ 692835 h 5181289"/>
              <a:gd name="connsiteX23" fmla="*/ 10299936 w 10299936"/>
              <a:gd name="connsiteY23" fmla="*/ 1161126 h 5181289"/>
              <a:gd name="connsiteX24" fmla="*/ 10299936 w 10299936"/>
              <a:gd name="connsiteY24" fmla="*/ 1875885 h 5181289"/>
              <a:gd name="connsiteX25" fmla="*/ 10299936 w 10299936"/>
              <a:gd name="connsiteY25" fmla="*/ 2393469 h 5181289"/>
              <a:gd name="connsiteX26" fmla="*/ 10299936 w 10299936"/>
              <a:gd name="connsiteY26" fmla="*/ 3009641 h 5181289"/>
              <a:gd name="connsiteX27" fmla="*/ 10299936 w 10299936"/>
              <a:gd name="connsiteY27" fmla="*/ 3625813 h 5181289"/>
              <a:gd name="connsiteX28" fmla="*/ 10299936 w 10299936"/>
              <a:gd name="connsiteY28" fmla="*/ 4094104 h 5181289"/>
              <a:gd name="connsiteX29" fmla="*/ 10299936 w 10299936"/>
              <a:gd name="connsiteY29" fmla="*/ 5055332 h 5181289"/>
              <a:gd name="connsiteX30" fmla="*/ 10173979 w 10299936"/>
              <a:gd name="connsiteY30" fmla="*/ 5181289 h 5181289"/>
              <a:gd name="connsiteX31" fmla="*/ 9805552 w 10299936"/>
              <a:gd name="connsiteY31" fmla="*/ 5181289 h 5181289"/>
              <a:gd name="connsiteX32" fmla="*/ 9336644 w 10299936"/>
              <a:gd name="connsiteY32" fmla="*/ 5181289 h 5181289"/>
              <a:gd name="connsiteX33" fmla="*/ 8566295 w 10299936"/>
              <a:gd name="connsiteY33" fmla="*/ 5181289 h 5181289"/>
              <a:gd name="connsiteX34" fmla="*/ 8097388 w 10299936"/>
              <a:gd name="connsiteY34" fmla="*/ 5181289 h 5181289"/>
              <a:gd name="connsiteX35" fmla="*/ 7628480 w 10299936"/>
              <a:gd name="connsiteY35" fmla="*/ 5181289 h 5181289"/>
              <a:gd name="connsiteX36" fmla="*/ 7260053 w 10299936"/>
              <a:gd name="connsiteY36" fmla="*/ 5181289 h 5181289"/>
              <a:gd name="connsiteX37" fmla="*/ 6590184 w 10299936"/>
              <a:gd name="connsiteY37" fmla="*/ 5181289 h 5181289"/>
              <a:gd name="connsiteX38" fmla="*/ 5819836 w 10299936"/>
              <a:gd name="connsiteY38" fmla="*/ 5181289 h 5181289"/>
              <a:gd name="connsiteX39" fmla="*/ 5350928 w 10299936"/>
              <a:gd name="connsiteY39" fmla="*/ 5181289 h 5181289"/>
              <a:gd name="connsiteX40" fmla="*/ 4681060 w 10299936"/>
              <a:gd name="connsiteY40" fmla="*/ 5181289 h 5181289"/>
              <a:gd name="connsiteX41" fmla="*/ 3810232 w 10299936"/>
              <a:gd name="connsiteY41" fmla="*/ 5181289 h 5181289"/>
              <a:gd name="connsiteX42" fmla="*/ 3039883 w 10299936"/>
              <a:gd name="connsiteY42" fmla="*/ 5181289 h 5181289"/>
              <a:gd name="connsiteX43" fmla="*/ 2269535 w 10299936"/>
              <a:gd name="connsiteY43" fmla="*/ 5181289 h 5181289"/>
              <a:gd name="connsiteX44" fmla="*/ 1398706 w 10299936"/>
              <a:gd name="connsiteY44" fmla="*/ 5181289 h 5181289"/>
              <a:gd name="connsiteX45" fmla="*/ 125957 w 10299936"/>
              <a:gd name="connsiteY45" fmla="*/ 5181289 h 5181289"/>
              <a:gd name="connsiteX46" fmla="*/ 0 w 10299936"/>
              <a:gd name="connsiteY46" fmla="*/ 5055332 h 5181289"/>
              <a:gd name="connsiteX47" fmla="*/ 0 w 10299936"/>
              <a:gd name="connsiteY47" fmla="*/ 4340573 h 5181289"/>
              <a:gd name="connsiteX48" fmla="*/ 0 w 10299936"/>
              <a:gd name="connsiteY48" fmla="*/ 3822988 h 5181289"/>
              <a:gd name="connsiteX49" fmla="*/ 0 w 10299936"/>
              <a:gd name="connsiteY49" fmla="*/ 3305404 h 5181289"/>
              <a:gd name="connsiteX50" fmla="*/ 0 w 10299936"/>
              <a:gd name="connsiteY50" fmla="*/ 2590645 h 5181289"/>
              <a:gd name="connsiteX51" fmla="*/ 0 w 10299936"/>
              <a:gd name="connsiteY51" fmla="*/ 2023766 h 5181289"/>
              <a:gd name="connsiteX52" fmla="*/ 0 w 10299936"/>
              <a:gd name="connsiteY52" fmla="*/ 1358301 h 5181289"/>
              <a:gd name="connsiteX53" fmla="*/ 0 w 10299936"/>
              <a:gd name="connsiteY53" fmla="*/ 692835 h 5181289"/>
              <a:gd name="connsiteX54" fmla="*/ 0 w 10299936"/>
              <a:gd name="connsiteY54" fmla="*/ 125957 h 518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299936" h="5181289" extrusionOk="0">
                <a:moveTo>
                  <a:pt x="0" y="125957"/>
                </a:moveTo>
                <a:cubicBezTo>
                  <a:pt x="-13391" y="61183"/>
                  <a:pt x="58641" y="15785"/>
                  <a:pt x="125957" y="0"/>
                </a:cubicBezTo>
                <a:cubicBezTo>
                  <a:pt x="344607" y="21278"/>
                  <a:pt x="479000" y="-21361"/>
                  <a:pt x="594865" y="0"/>
                </a:cubicBezTo>
                <a:cubicBezTo>
                  <a:pt x="710730" y="21361"/>
                  <a:pt x="862889" y="3787"/>
                  <a:pt x="1063772" y="0"/>
                </a:cubicBezTo>
                <a:cubicBezTo>
                  <a:pt x="1264655" y="-3787"/>
                  <a:pt x="1532868" y="-21335"/>
                  <a:pt x="1834121" y="0"/>
                </a:cubicBezTo>
                <a:cubicBezTo>
                  <a:pt x="2135374" y="21335"/>
                  <a:pt x="2119169" y="1652"/>
                  <a:pt x="2202548" y="0"/>
                </a:cubicBezTo>
                <a:cubicBezTo>
                  <a:pt x="2285927" y="-1652"/>
                  <a:pt x="2486972" y="16297"/>
                  <a:pt x="2570976" y="0"/>
                </a:cubicBezTo>
                <a:cubicBezTo>
                  <a:pt x="2654980" y="-16297"/>
                  <a:pt x="2918723" y="10658"/>
                  <a:pt x="3039883" y="0"/>
                </a:cubicBezTo>
                <a:cubicBezTo>
                  <a:pt x="3161043" y="-10658"/>
                  <a:pt x="3479044" y="-13377"/>
                  <a:pt x="3709752" y="0"/>
                </a:cubicBezTo>
                <a:cubicBezTo>
                  <a:pt x="3940460" y="13377"/>
                  <a:pt x="4043933" y="-3932"/>
                  <a:pt x="4279139" y="0"/>
                </a:cubicBezTo>
                <a:cubicBezTo>
                  <a:pt x="4514345" y="3932"/>
                  <a:pt x="4514204" y="-8249"/>
                  <a:pt x="4647567" y="0"/>
                </a:cubicBezTo>
                <a:cubicBezTo>
                  <a:pt x="4780930" y="8249"/>
                  <a:pt x="4914097" y="-5584"/>
                  <a:pt x="5015994" y="0"/>
                </a:cubicBezTo>
                <a:cubicBezTo>
                  <a:pt x="5117891" y="5584"/>
                  <a:pt x="5361816" y="-20168"/>
                  <a:pt x="5484902" y="0"/>
                </a:cubicBezTo>
                <a:cubicBezTo>
                  <a:pt x="5607988" y="20168"/>
                  <a:pt x="5783461" y="-19454"/>
                  <a:pt x="5953810" y="0"/>
                </a:cubicBezTo>
                <a:cubicBezTo>
                  <a:pt x="6124159" y="19454"/>
                  <a:pt x="6395754" y="22635"/>
                  <a:pt x="6824638" y="0"/>
                </a:cubicBezTo>
                <a:cubicBezTo>
                  <a:pt x="7253522" y="-22635"/>
                  <a:pt x="7083811" y="-12543"/>
                  <a:pt x="7193066" y="0"/>
                </a:cubicBezTo>
                <a:cubicBezTo>
                  <a:pt x="7302321" y="12543"/>
                  <a:pt x="7807187" y="41608"/>
                  <a:pt x="8063894" y="0"/>
                </a:cubicBezTo>
                <a:cubicBezTo>
                  <a:pt x="8320601" y="-41608"/>
                  <a:pt x="8403390" y="-19791"/>
                  <a:pt x="8532802" y="0"/>
                </a:cubicBezTo>
                <a:cubicBezTo>
                  <a:pt x="8662214" y="19791"/>
                  <a:pt x="8768940" y="-6811"/>
                  <a:pt x="8901230" y="0"/>
                </a:cubicBezTo>
                <a:cubicBezTo>
                  <a:pt x="9033520" y="6811"/>
                  <a:pt x="9137114" y="-4700"/>
                  <a:pt x="9269657" y="0"/>
                </a:cubicBezTo>
                <a:cubicBezTo>
                  <a:pt x="9402200" y="4700"/>
                  <a:pt x="9929752" y="21144"/>
                  <a:pt x="10173979" y="0"/>
                </a:cubicBezTo>
                <a:cubicBezTo>
                  <a:pt x="10254720" y="4106"/>
                  <a:pt x="10291341" y="70928"/>
                  <a:pt x="10299936" y="125957"/>
                </a:cubicBezTo>
                <a:cubicBezTo>
                  <a:pt x="10290362" y="394521"/>
                  <a:pt x="10284212" y="462558"/>
                  <a:pt x="10299936" y="692835"/>
                </a:cubicBezTo>
                <a:cubicBezTo>
                  <a:pt x="10315660" y="923112"/>
                  <a:pt x="10311209" y="1010191"/>
                  <a:pt x="10299936" y="1161126"/>
                </a:cubicBezTo>
                <a:cubicBezTo>
                  <a:pt x="10288663" y="1312061"/>
                  <a:pt x="10325488" y="1700722"/>
                  <a:pt x="10299936" y="1875885"/>
                </a:cubicBezTo>
                <a:cubicBezTo>
                  <a:pt x="10274384" y="2051048"/>
                  <a:pt x="10325580" y="2272247"/>
                  <a:pt x="10299936" y="2393469"/>
                </a:cubicBezTo>
                <a:cubicBezTo>
                  <a:pt x="10274292" y="2514691"/>
                  <a:pt x="10294205" y="2734235"/>
                  <a:pt x="10299936" y="3009641"/>
                </a:cubicBezTo>
                <a:cubicBezTo>
                  <a:pt x="10305667" y="3285047"/>
                  <a:pt x="10302920" y="3384823"/>
                  <a:pt x="10299936" y="3625813"/>
                </a:cubicBezTo>
                <a:cubicBezTo>
                  <a:pt x="10296952" y="3866803"/>
                  <a:pt x="10307892" y="3967480"/>
                  <a:pt x="10299936" y="4094104"/>
                </a:cubicBezTo>
                <a:cubicBezTo>
                  <a:pt x="10291980" y="4220728"/>
                  <a:pt x="10254922" y="4593154"/>
                  <a:pt x="10299936" y="5055332"/>
                </a:cubicBezTo>
                <a:cubicBezTo>
                  <a:pt x="10295216" y="5126641"/>
                  <a:pt x="10247883" y="5182847"/>
                  <a:pt x="10173979" y="5181289"/>
                </a:cubicBezTo>
                <a:cubicBezTo>
                  <a:pt x="10075958" y="5189723"/>
                  <a:pt x="9884910" y="5178465"/>
                  <a:pt x="9805552" y="5181289"/>
                </a:cubicBezTo>
                <a:cubicBezTo>
                  <a:pt x="9726194" y="5184113"/>
                  <a:pt x="9448139" y="5174094"/>
                  <a:pt x="9336644" y="5181289"/>
                </a:cubicBezTo>
                <a:cubicBezTo>
                  <a:pt x="9225149" y="5188484"/>
                  <a:pt x="8896189" y="5155117"/>
                  <a:pt x="8566295" y="5181289"/>
                </a:cubicBezTo>
                <a:cubicBezTo>
                  <a:pt x="8236401" y="5207461"/>
                  <a:pt x="8294810" y="5167634"/>
                  <a:pt x="8097388" y="5181289"/>
                </a:cubicBezTo>
                <a:cubicBezTo>
                  <a:pt x="7899966" y="5194944"/>
                  <a:pt x="7803588" y="5185501"/>
                  <a:pt x="7628480" y="5181289"/>
                </a:cubicBezTo>
                <a:cubicBezTo>
                  <a:pt x="7453372" y="5177077"/>
                  <a:pt x="7346385" y="5183841"/>
                  <a:pt x="7260053" y="5181289"/>
                </a:cubicBezTo>
                <a:cubicBezTo>
                  <a:pt x="7173721" y="5178737"/>
                  <a:pt x="6750434" y="5190439"/>
                  <a:pt x="6590184" y="5181289"/>
                </a:cubicBezTo>
                <a:cubicBezTo>
                  <a:pt x="6429934" y="5172139"/>
                  <a:pt x="5990872" y="5201510"/>
                  <a:pt x="5819836" y="5181289"/>
                </a:cubicBezTo>
                <a:cubicBezTo>
                  <a:pt x="5648800" y="5161068"/>
                  <a:pt x="5518480" y="5170758"/>
                  <a:pt x="5350928" y="5181289"/>
                </a:cubicBezTo>
                <a:cubicBezTo>
                  <a:pt x="5183376" y="5191820"/>
                  <a:pt x="4881661" y="5206705"/>
                  <a:pt x="4681060" y="5181289"/>
                </a:cubicBezTo>
                <a:cubicBezTo>
                  <a:pt x="4480459" y="5155873"/>
                  <a:pt x="4150640" y="5164494"/>
                  <a:pt x="3810232" y="5181289"/>
                </a:cubicBezTo>
                <a:cubicBezTo>
                  <a:pt x="3469824" y="5198084"/>
                  <a:pt x="3283199" y="5208580"/>
                  <a:pt x="3039883" y="5181289"/>
                </a:cubicBezTo>
                <a:cubicBezTo>
                  <a:pt x="2796567" y="5153998"/>
                  <a:pt x="2524096" y="5179755"/>
                  <a:pt x="2269535" y="5181289"/>
                </a:cubicBezTo>
                <a:cubicBezTo>
                  <a:pt x="2014974" y="5182823"/>
                  <a:pt x="1738196" y="5191291"/>
                  <a:pt x="1398706" y="5181289"/>
                </a:cubicBezTo>
                <a:cubicBezTo>
                  <a:pt x="1059216" y="5171287"/>
                  <a:pt x="703393" y="5149945"/>
                  <a:pt x="125957" y="5181289"/>
                </a:cubicBezTo>
                <a:cubicBezTo>
                  <a:pt x="60563" y="5176253"/>
                  <a:pt x="3211" y="5118170"/>
                  <a:pt x="0" y="5055332"/>
                </a:cubicBezTo>
                <a:cubicBezTo>
                  <a:pt x="18017" y="4725598"/>
                  <a:pt x="-29949" y="4548965"/>
                  <a:pt x="0" y="4340573"/>
                </a:cubicBezTo>
                <a:cubicBezTo>
                  <a:pt x="29949" y="4132181"/>
                  <a:pt x="2118" y="4045519"/>
                  <a:pt x="0" y="3822988"/>
                </a:cubicBezTo>
                <a:cubicBezTo>
                  <a:pt x="-2118" y="3600458"/>
                  <a:pt x="4262" y="3503793"/>
                  <a:pt x="0" y="3305404"/>
                </a:cubicBezTo>
                <a:cubicBezTo>
                  <a:pt x="-4262" y="3107015"/>
                  <a:pt x="12223" y="2878728"/>
                  <a:pt x="0" y="2590645"/>
                </a:cubicBezTo>
                <a:cubicBezTo>
                  <a:pt x="-12223" y="2302562"/>
                  <a:pt x="25444" y="2246844"/>
                  <a:pt x="0" y="2023766"/>
                </a:cubicBezTo>
                <a:cubicBezTo>
                  <a:pt x="-25444" y="1800688"/>
                  <a:pt x="29407" y="1628413"/>
                  <a:pt x="0" y="1358301"/>
                </a:cubicBezTo>
                <a:cubicBezTo>
                  <a:pt x="-29407" y="1088189"/>
                  <a:pt x="18969" y="867850"/>
                  <a:pt x="0" y="692835"/>
                </a:cubicBezTo>
                <a:cubicBezTo>
                  <a:pt x="-18969" y="517820"/>
                  <a:pt x="-171" y="317096"/>
                  <a:pt x="0" y="125957"/>
                </a:cubicBezTo>
                <a:close/>
              </a:path>
            </a:pathLst>
          </a:custGeom>
          <a:noFill/>
          <a:ln w="28575">
            <a:solidFill>
              <a:srgbClr val="404040"/>
            </a:solidFill>
            <a:prstDash val="sysDot"/>
            <a:extLst>
              <a:ext uri="{C807C97D-BFC1-408E-A445-0C87EB9F89A2}">
                <ask:lineSketchStyleProps xmlns:ask="http://schemas.microsoft.com/office/drawing/2018/sketchyshapes" sd="1837744766">
                  <a:prstGeom prst="roundRect">
                    <a:avLst>
                      <a:gd name="adj" fmla="val 243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019CC45-62A1-4524-845C-E1DE1C07A07B}"/>
              </a:ext>
            </a:extLst>
          </p:cNvPr>
          <p:cNvGrpSpPr/>
          <p:nvPr/>
        </p:nvGrpSpPr>
        <p:grpSpPr>
          <a:xfrm>
            <a:off x="1558891" y="1252403"/>
            <a:ext cx="4272736" cy="430847"/>
            <a:chOff x="1390505" y="1456538"/>
            <a:chExt cx="3505471" cy="430847"/>
          </a:xfrm>
          <a:solidFill>
            <a:schemeClr val="bg1"/>
          </a:solidFill>
        </p:grpSpPr>
        <p:sp>
          <p:nvSpPr>
            <p:cNvPr id="23" name="Google Shape;236;p8">
              <a:extLst>
                <a:ext uri="{FF2B5EF4-FFF2-40B4-BE49-F238E27FC236}">
                  <a16:creationId xmlns:a16="http://schemas.microsoft.com/office/drawing/2014/main" id="{94569E9D-77C2-41FF-A990-0367FBB1A17A}"/>
                </a:ext>
              </a:extLst>
            </p:cNvPr>
            <p:cNvSpPr txBox="1"/>
            <p:nvPr/>
          </p:nvSpPr>
          <p:spPr>
            <a:xfrm>
              <a:off x="1706199" y="1456538"/>
              <a:ext cx="3189777" cy="430847"/>
            </a:xfrm>
            <a:prstGeom prst="rect">
              <a:avLst/>
            </a:prstGeom>
            <a:grp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363636"/>
                  </a:solidFill>
                  <a:latin typeface="Roboto" panose="02000000000000000000" pitchFamily="2" charset="0"/>
                  <a:ea typeface="Roboto" panose="02000000000000000000" pitchFamily="2" charset="0"/>
                  <a:cs typeface="Calibri"/>
                  <a:sym typeface="Calibri"/>
                </a:rPr>
                <a:t>Build a Database</a:t>
              </a:r>
            </a:p>
          </p:txBody>
        </p:sp>
        <p:pic>
          <p:nvPicPr>
            <p:cNvPr id="29" name="Picture 28" descr="Shape&#10;&#10;Description automatically generated with low confidence">
              <a:extLst>
                <a:ext uri="{FF2B5EF4-FFF2-40B4-BE49-F238E27FC236}">
                  <a16:creationId xmlns:a16="http://schemas.microsoft.com/office/drawing/2014/main" id="{A13EB7CE-D0C5-456E-88F6-1F850902AA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0505" y="1471368"/>
              <a:ext cx="313438" cy="350106"/>
            </a:xfrm>
            <a:prstGeom prst="rect">
              <a:avLst/>
            </a:prstGeom>
            <a:grpFill/>
          </p:spPr>
        </p:pic>
      </p:grpSp>
      <p:grpSp>
        <p:nvGrpSpPr>
          <p:cNvPr id="34" name="Google Shape;235;p8">
            <a:extLst>
              <a:ext uri="{FF2B5EF4-FFF2-40B4-BE49-F238E27FC236}">
                <a16:creationId xmlns:a16="http://schemas.microsoft.com/office/drawing/2014/main" id="{E4A8E7A6-B21C-4C6D-A3B7-3ADE0D8C03E0}"/>
              </a:ext>
            </a:extLst>
          </p:cNvPr>
          <p:cNvGrpSpPr/>
          <p:nvPr/>
        </p:nvGrpSpPr>
        <p:grpSpPr>
          <a:xfrm>
            <a:off x="7670031" y="4476465"/>
            <a:ext cx="3871388" cy="487442"/>
            <a:chOff x="1071186" y="3456543"/>
            <a:chExt cx="3855299" cy="425254"/>
          </a:xfrm>
        </p:grpSpPr>
        <p:sp>
          <p:nvSpPr>
            <p:cNvPr id="35" name="Google Shape;236;p8">
              <a:extLst>
                <a:ext uri="{FF2B5EF4-FFF2-40B4-BE49-F238E27FC236}">
                  <a16:creationId xmlns:a16="http://schemas.microsoft.com/office/drawing/2014/main" id="{A45ACD4B-6052-460B-B285-C02AE32A83EE}"/>
                </a:ext>
              </a:extLst>
            </p:cNvPr>
            <p:cNvSpPr txBox="1"/>
            <p:nvPr/>
          </p:nvSpPr>
          <p:spPr>
            <a:xfrm>
              <a:off x="1550888" y="3505918"/>
              <a:ext cx="3375597" cy="3758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Built with</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pic>
          <p:nvPicPr>
            <p:cNvPr id="36" name="Google Shape;237;p8" descr="Shape&#10;&#10;Description automatically generated with low confidence">
              <a:extLst>
                <a:ext uri="{FF2B5EF4-FFF2-40B4-BE49-F238E27FC236}">
                  <a16:creationId xmlns:a16="http://schemas.microsoft.com/office/drawing/2014/main" id="{BE09F2C2-515C-44D8-988D-2917F13BBB71}"/>
                </a:ext>
              </a:extLst>
            </p:cNvPr>
            <p:cNvPicPr preferRelativeResize="0"/>
            <p:nvPr/>
          </p:nvPicPr>
          <p:blipFill rotWithShape="1">
            <a:blip r:embed="rId3">
              <a:alphaModFix/>
            </a:blip>
            <a:srcRect/>
            <a:stretch/>
          </p:blipFill>
          <p:spPr>
            <a:xfrm>
              <a:off x="1071186" y="3456543"/>
              <a:ext cx="498286" cy="402733"/>
            </a:xfrm>
            <a:prstGeom prst="rect">
              <a:avLst/>
            </a:prstGeom>
            <a:noFill/>
            <a:ln>
              <a:noFill/>
            </a:ln>
          </p:spPr>
        </p:pic>
      </p:grpSp>
      <p:cxnSp>
        <p:nvCxnSpPr>
          <p:cNvPr id="38" name="Straight Connector 37">
            <a:extLst>
              <a:ext uri="{FF2B5EF4-FFF2-40B4-BE49-F238E27FC236}">
                <a16:creationId xmlns:a16="http://schemas.microsoft.com/office/drawing/2014/main" id="{762D92AF-2BA3-449A-A389-4760561F6221}"/>
              </a:ext>
            </a:extLst>
          </p:cNvPr>
          <p:cNvCxnSpPr>
            <a:cxnSpLocks/>
          </p:cNvCxnSpPr>
          <p:nvPr/>
        </p:nvCxnSpPr>
        <p:spPr>
          <a:xfrm>
            <a:off x="1474750" y="1686033"/>
            <a:ext cx="9787548"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96283F0-CBE0-4150-8862-7D4B7FCC698A}"/>
              </a:ext>
            </a:extLst>
          </p:cNvPr>
          <p:cNvCxnSpPr>
            <a:cxnSpLocks/>
          </p:cNvCxnSpPr>
          <p:nvPr/>
        </p:nvCxnSpPr>
        <p:spPr>
          <a:xfrm>
            <a:off x="7648763" y="4994039"/>
            <a:ext cx="3744451"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sp>
        <p:nvSpPr>
          <p:cNvPr id="42" name="Google Shape;232;p8">
            <a:extLst>
              <a:ext uri="{FF2B5EF4-FFF2-40B4-BE49-F238E27FC236}">
                <a16:creationId xmlns:a16="http://schemas.microsoft.com/office/drawing/2014/main" id="{17236515-EE31-4EC3-A435-D7C32D76AC5D}"/>
              </a:ext>
            </a:extLst>
          </p:cNvPr>
          <p:cNvSpPr txBox="1"/>
          <p:nvPr/>
        </p:nvSpPr>
        <p:spPr>
          <a:xfrm>
            <a:off x="7670031" y="5167123"/>
            <a:ext cx="3059305" cy="1131038"/>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Python – flask, </a:t>
            </a:r>
            <a:r>
              <a:rPr lang="en-US" sz="1500" b="0" i="0" u="none" strike="noStrike" cap="none" dirty="0" err="1">
                <a:solidFill>
                  <a:srgbClr val="363636"/>
                </a:solidFill>
                <a:latin typeface="Roboto" panose="02000000000000000000" pitchFamily="2" charset="0"/>
                <a:ea typeface="Roboto" panose="02000000000000000000" pitchFamily="2" charset="0"/>
                <a:cs typeface="Calibri"/>
                <a:sym typeface="Calibri"/>
              </a:rPr>
              <a:t>jsonify</a:t>
            </a:r>
            <a:endPar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MongoDB</a:t>
            </a:r>
            <a:endParaRPr sz="1500" b="0" i="0" u="none" strike="noStrike" cap="none" dirty="0">
              <a:solidFill>
                <a:srgbClr val="000000"/>
              </a:solidFill>
              <a:latin typeface="Roboto" panose="02000000000000000000" pitchFamily="2" charset="0"/>
              <a:ea typeface="Roboto" panose="02000000000000000000" pitchFamily="2" charset="0"/>
              <a:cs typeface="Arial"/>
              <a:sym typeface="Arial"/>
            </a:endParaRPr>
          </a:p>
          <a:p>
            <a:pPr marL="114300">
              <a:lnSpc>
                <a:spcPct val="150000"/>
              </a:lnSpc>
              <a:buClr>
                <a:srgbClr val="000000"/>
              </a:buClr>
              <a:buSzPts val="1800"/>
            </a:pPr>
            <a:endParaRPr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p:txBody>
      </p:sp>
      <p:sp>
        <p:nvSpPr>
          <p:cNvPr id="4" name="TextBox 3">
            <a:extLst>
              <a:ext uri="{FF2B5EF4-FFF2-40B4-BE49-F238E27FC236}">
                <a16:creationId xmlns:a16="http://schemas.microsoft.com/office/drawing/2014/main" id="{BE5C5AC5-1EBB-47DC-AB1C-52C634ED0763}"/>
              </a:ext>
            </a:extLst>
          </p:cNvPr>
          <p:cNvSpPr txBox="1"/>
          <p:nvPr/>
        </p:nvSpPr>
        <p:spPr>
          <a:xfrm>
            <a:off x="7872614" y="2507187"/>
            <a:ext cx="3389684" cy="92333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Import our </a:t>
            </a:r>
            <a:r>
              <a:rPr lang="en-US" dirty="0" err="1">
                <a:latin typeface="Roboto" panose="02000000000000000000" pitchFamily="2" charset="0"/>
                <a:ea typeface="Roboto" panose="02000000000000000000" pitchFamily="2" charset="0"/>
              </a:rPr>
              <a:t>pymongo</a:t>
            </a:r>
            <a:r>
              <a:rPr lang="en-US" dirty="0">
                <a:latin typeface="Roboto" panose="02000000000000000000" pitchFamily="2" charset="0"/>
                <a:ea typeface="Roboto" panose="02000000000000000000" pitchFamily="2" charset="0"/>
              </a:rPr>
              <a:t> library, </a:t>
            </a:r>
          </a:p>
          <a:p>
            <a:r>
              <a:rPr lang="en-US" dirty="0">
                <a:latin typeface="Roboto" panose="02000000000000000000" pitchFamily="2" charset="0"/>
                <a:ea typeface="Roboto" panose="02000000000000000000" pitchFamily="2" charset="0"/>
              </a:rPr>
              <a:t>which lets us connect our Flask app to our Mongo database</a:t>
            </a:r>
          </a:p>
        </p:txBody>
      </p:sp>
      <p:sp>
        <p:nvSpPr>
          <p:cNvPr id="2" name="AutoShape 2">
            <a:extLst>
              <a:ext uri="{FF2B5EF4-FFF2-40B4-BE49-F238E27FC236}">
                <a16:creationId xmlns:a16="http://schemas.microsoft.com/office/drawing/2014/main" id="{31FD60B9-25CA-450F-AEC4-29DCA484B8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7" name="Picture 36" descr="Text&#10;&#10;Description automatically generated">
            <a:extLst>
              <a:ext uri="{FF2B5EF4-FFF2-40B4-BE49-F238E27FC236}">
                <a16:creationId xmlns:a16="http://schemas.microsoft.com/office/drawing/2014/main" id="{0C92159A-3C86-4674-94AC-92A5B16E7F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8235" y="1842396"/>
            <a:ext cx="5858011" cy="4285131"/>
          </a:xfrm>
          <a:prstGeom prst="rect">
            <a:avLst/>
          </a:prstGeom>
        </p:spPr>
      </p:pic>
    </p:spTree>
    <p:extLst>
      <p:ext uri="{BB962C8B-B14F-4D97-AF65-F5344CB8AC3E}">
        <p14:creationId xmlns:p14="http://schemas.microsoft.com/office/powerpoint/2010/main" val="409901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9330" y="148473"/>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6" name="Rectangle: Rounded Corners 5">
            <a:extLst>
              <a:ext uri="{FF2B5EF4-FFF2-40B4-BE49-F238E27FC236}">
                <a16:creationId xmlns:a16="http://schemas.microsoft.com/office/drawing/2014/main" id="{FBEFFBB8-561E-4314-998A-E4F72ED877CF}"/>
              </a:ext>
            </a:extLst>
          </p:cNvPr>
          <p:cNvSpPr/>
          <p:nvPr/>
        </p:nvSpPr>
        <p:spPr>
          <a:xfrm>
            <a:off x="1241483" y="1116872"/>
            <a:ext cx="10299936" cy="5181289"/>
          </a:xfrm>
          <a:custGeom>
            <a:avLst/>
            <a:gdLst>
              <a:gd name="connsiteX0" fmla="*/ 0 w 10299936"/>
              <a:gd name="connsiteY0" fmla="*/ 125957 h 5181289"/>
              <a:gd name="connsiteX1" fmla="*/ 125957 w 10299936"/>
              <a:gd name="connsiteY1" fmla="*/ 0 h 5181289"/>
              <a:gd name="connsiteX2" fmla="*/ 594865 w 10299936"/>
              <a:gd name="connsiteY2" fmla="*/ 0 h 5181289"/>
              <a:gd name="connsiteX3" fmla="*/ 1063772 w 10299936"/>
              <a:gd name="connsiteY3" fmla="*/ 0 h 5181289"/>
              <a:gd name="connsiteX4" fmla="*/ 1834121 w 10299936"/>
              <a:gd name="connsiteY4" fmla="*/ 0 h 5181289"/>
              <a:gd name="connsiteX5" fmla="*/ 2202548 w 10299936"/>
              <a:gd name="connsiteY5" fmla="*/ 0 h 5181289"/>
              <a:gd name="connsiteX6" fmla="*/ 2570976 w 10299936"/>
              <a:gd name="connsiteY6" fmla="*/ 0 h 5181289"/>
              <a:gd name="connsiteX7" fmla="*/ 3039883 w 10299936"/>
              <a:gd name="connsiteY7" fmla="*/ 0 h 5181289"/>
              <a:gd name="connsiteX8" fmla="*/ 3709752 w 10299936"/>
              <a:gd name="connsiteY8" fmla="*/ 0 h 5181289"/>
              <a:gd name="connsiteX9" fmla="*/ 4279139 w 10299936"/>
              <a:gd name="connsiteY9" fmla="*/ 0 h 5181289"/>
              <a:gd name="connsiteX10" fmla="*/ 4647567 w 10299936"/>
              <a:gd name="connsiteY10" fmla="*/ 0 h 5181289"/>
              <a:gd name="connsiteX11" fmla="*/ 5015994 w 10299936"/>
              <a:gd name="connsiteY11" fmla="*/ 0 h 5181289"/>
              <a:gd name="connsiteX12" fmla="*/ 5484902 w 10299936"/>
              <a:gd name="connsiteY12" fmla="*/ 0 h 5181289"/>
              <a:gd name="connsiteX13" fmla="*/ 5953810 w 10299936"/>
              <a:gd name="connsiteY13" fmla="*/ 0 h 5181289"/>
              <a:gd name="connsiteX14" fmla="*/ 6824638 w 10299936"/>
              <a:gd name="connsiteY14" fmla="*/ 0 h 5181289"/>
              <a:gd name="connsiteX15" fmla="*/ 7193066 w 10299936"/>
              <a:gd name="connsiteY15" fmla="*/ 0 h 5181289"/>
              <a:gd name="connsiteX16" fmla="*/ 8063894 w 10299936"/>
              <a:gd name="connsiteY16" fmla="*/ 0 h 5181289"/>
              <a:gd name="connsiteX17" fmla="*/ 8532802 w 10299936"/>
              <a:gd name="connsiteY17" fmla="*/ 0 h 5181289"/>
              <a:gd name="connsiteX18" fmla="*/ 8901230 w 10299936"/>
              <a:gd name="connsiteY18" fmla="*/ 0 h 5181289"/>
              <a:gd name="connsiteX19" fmla="*/ 9269657 w 10299936"/>
              <a:gd name="connsiteY19" fmla="*/ 0 h 5181289"/>
              <a:gd name="connsiteX20" fmla="*/ 10173979 w 10299936"/>
              <a:gd name="connsiteY20" fmla="*/ 0 h 5181289"/>
              <a:gd name="connsiteX21" fmla="*/ 10299936 w 10299936"/>
              <a:gd name="connsiteY21" fmla="*/ 125957 h 5181289"/>
              <a:gd name="connsiteX22" fmla="*/ 10299936 w 10299936"/>
              <a:gd name="connsiteY22" fmla="*/ 692835 h 5181289"/>
              <a:gd name="connsiteX23" fmla="*/ 10299936 w 10299936"/>
              <a:gd name="connsiteY23" fmla="*/ 1161126 h 5181289"/>
              <a:gd name="connsiteX24" fmla="*/ 10299936 w 10299936"/>
              <a:gd name="connsiteY24" fmla="*/ 1875885 h 5181289"/>
              <a:gd name="connsiteX25" fmla="*/ 10299936 w 10299936"/>
              <a:gd name="connsiteY25" fmla="*/ 2393469 h 5181289"/>
              <a:gd name="connsiteX26" fmla="*/ 10299936 w 10299936"/>
              <a:gd name="connsiteY26" fmla="*/ 3009641 h 5181289"/>
              <a:gd name="connsiteX27" fmla="*/ 10299936 w 10299936"/>
              <a:gd name="connsiteY27" fmla="*/ 3625813 h 5181289"/>
              <a:gd name="connsiteX28" fmla="*/ 10299936 w 10299936"/>
              <a:gd name="connsiteY28" fmla="*/ 4094104 h 5181289"/>
              <a:gd name="connsiteX29" fmla="*/ 10299936 w 10299936"/>
              <a:gd name="connsiteY29" fmla="*/ 5055332 h 5181289"/>
              <a:gd name="connsiteX30" fmla="*/ 10173979 w 10299936"/>
              <a:gd name="connsiteY30" fmla="*/ 5181289 h 5181289"/>
              <a:gd name="connsiteX31" fmla="*/ 9805552 w 10299936"/>
              <a:gd name="connsiteY31" fmla="*/ 5181289 h 5181289"/>
              <a:gd name="connsiteX32" fmla="*/ 9336644 w 10299936"/>
              <a:gd name="connsiteY32" fmla="*/ 5181289 h 5181289"/>
              <a:gd name="connsiteX33" fmla="*/ 8566295 w 10299936"/>
              <a:gd name="connsiteY33" fmla="*/ 5181289 h 5181289"/>
              <a:gd name="connsiteX34" fmla="*/ 8097388 w 10299936"/>
              <a:gd name="connsiteY34" fmla="*/ 5181289 h 5181289"/>
              <a:gd name="connsiteX35" fmla="*/ 7628480 w 10299936"/>
              <a:gd name="connsiteY35" fmla="*/ 5181289 h 5181289"/>
              <a:gd name="connsiteX36" fmla="*/ 7260053 w 10299936"/>
              <a:gd name="connsiteY36" fmla="*/ 5181289 h 5181289"/>
              <a:gd name="connsiteX37" fmla="*/ 6590184 w 10299936"/>
              <a:gd name="connsiteY37" fmla="*/ 5181289 h 5181289"/>
              <a:gd name="connsiteX38" fmla="*/ 5819836 w 10299936"/>
              <a:gd name="connsiteY38" fmla="*/ 5181289 h 5181289"/>
              <a:gd name="connsiteX39" fmla="*/ 5350928 w 10299936"/>
              <a:gd name="connsiteY39" fmla="*/ 5181289 h 5181289"/>
              <a:gd name="connsiteX40" fmla="*/ 4681060 w 10299936"/>
              <a:gd name="connsiteY40" fmla="*/ 5181289 h 5181289"/>
              <a:gd name="connsiteX41" fmla="*/ 3810232 w 10299936"/>
              <a:gd name="connsiteY41" fmla="*/ 5181289 h 5181289"/>
              <a:gd name="connsiteX42" fmla="*/ 3039883 w 10299936"/>
              <a:gd name="connsiteY42" fmla="*/ 5181289 h 5181289"/>
              <a:gd name="connsiteX43" fmla="*/ 2269535 w 10299936"/>
              <a:gd name="connsiteY43" fmla="*/ 5181289 h 5181289"/>
              <a:gd name="connsiteX44" fmla="*/ 1398706 w 10299936"/>
              <a:gd name="connsiteY44" fmla="*/ 5181289 h 5181289"/>
              <a:gd name="connsiteX45" fmla="*/ 125957 w 10299936"/>
              <a:gd name="connsiteY45" fmla="*/ 5181289 h 5181289"/>
              <a:gd name="connsiteX46" fmla="*/ 0 w 10299936"/>
              <a:gd name="connsiteY46" fmla="*/ 5055332 h 5181289"/>
              <a:gd name="connsiteX47" fmla="*/ 0 w 10299936"/>
              <a:gd name="connsiteY47" fmla="*/ 4340573 h 5181289"/>
              <a:gd name="connsiteX48" fmla="*/ 0 w 10299936"/>
              <a:gd name="connsiteY48" fmla="*/ 3822988 h 5181289"/>
              <a:gd name="connsiteX49" fmla="*/ 0 w 10299936"/>
              <a:gd name="connsiteY49" fmla="*/ 3305404 h 5181289"/>
              <a:gd name="connsiteX50" fmla="*/ 0 w 10299936"/>
              <a:gd name="connsiteY50" fmla="*/ 2590645 h 5181289"/>
              <a:gd name="connsiteX51" fmla="*/ 0 w 10299936"/>
              <a:gd name="connsiteY51" fmla="*/ 2023766 h 5181289"/>
              <a:gd name="connsiteX52" fmla="*/ 0 w 10299936"/>
              <a:gd name="connsiteY52" fmla="*/ 1358301 h 5181289"/>
              <a:gd name="connsiteX53" fmla="*/ 0 w 10299936"/>
              <a:gd name="connsiteY53" fmla="*/ 692835 h 5181289"/>
              <a:gd name="connsiteX54" fmla="*/ 0 w 10299936"/>
              <a:gd name="connsiteY54" fmla="*/ 125957 h 518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299936" h="5181289" extrusionOk="0">
                <a:moveTo>
                  <a:pt x="0" y="125957"/>
                </a:moveTo>
                <a:cubicBezTo>
                  <a:pt x="-13391" y="61183"/>
                  <a:pt x="58641" y="15785"/>
                  <a:pt x="125957" y="0"/>
                </a:cubicBezTo>
                <a:cubicBezTo>
                  <a:pt x="344607" y="21278"/>
                  <a:pt x="479000" y="-21361"/>
                  <a:pt x="594865" y="0"/>
                </a:cubicBezTo>
                <a:cubicBezTo>
                  <a:pt x="710730" y="21361"/>
                  <a:pt x="862889" y="3787"/>
                  <a:pt x="1063772" y="0"/>
                </a:cubicBezTo>
                <a:cubicBezTo>
                  <a:pt x="1264655" y="-3787"/>
                  <a:pt x="1532868" y="-21335"/>
                  <a:pt x="1834121" y="0"/>
                </a:cubicBezTo>
                <a:cubicBezTo>
                  <a:pt x="2135374" y="21335"/>
                  <a:pt x="2119169" y="1652"/>
                  <a:pt x="2202548" y="0"/>
                </a:cubicBezTo>
                <a:cubicBezTo>
                  <a:pt x="2285927" y="-1652"/>
                  <a:pt x="2486972" y="16297"/>
                  <a:pt x="2570976" y="0"/>
                </a:cubicBezTo>
                <a:cubicBezTo>
                  <a:pt x="2654980" y="-16297"/>
                  <a:pt x="2918723" y="10658"/>
                  <a:pt x="3039883" y="0"/>
                </a:cubicBezTo>
                <a:cubicBezTo>
                  <a:pt x="3161043" y="-10658"/>
                  <a:pt x="3479044" y="-13377"/>
                  <a:pt x="3709752" y="0"/>
                </a:cubicBezTo>
                <a:cubicBezTo>
                  <a:pt x="3940460" y="13377"/>
                  <a:pt x="4043933" y="-3932"/>
                  <a:pt x="4279139" y="0"/>
                </a:cubicBezTo>
                <a:cubicBezTo>
                  <a:pt x="4514345" y="3932"/>
                  <a:pt x="4514204" y="-8249"/>
                  <a:pt x="4647567" y="0"/>
                </a:cubicBezTo>
                <a:cubicBezTo>
                  <a:pt x="4780930" y="8249"/>
                  <a:pt x="4914097" y="-5584"/>
                  <a:pt x="5015994" y="0"/>
                </a:cubicBezTo>
                <a:cubicBezTo>
                  <a:pt x="5117891" y="5584"/>
                  <a:pt x="5361816" y="-20168"/>
                  <a:pt x="5484902" y="0"/>
                </a:cubicBezTo>
                <a:cubicBezTo>
                  <a:pt x="5607988" y="20168"/>
                  <a:pt x="5783461" y="-19454"/>
                  <a:pt x="5953810" y="0"/>
                </a:cubicBezTo>
                <a:cubicBezTo>
                  <a:pt x="6124159" y="19454"/>
                  <a:pt x="6395754" y="22635"/>
                  <a:pt x="6824638" y="0"/>
                </a:cubicBezTo>
                <a:cubicBezTo>
                  <a:pt x="7253522" y="-22635"/>
                  <a:pt x="7083811" y="-12543"/>
                  <a:pt x="7193066" y="0"/>
                </a:cubicBezTo>
                <a:cubicBezTo>
                  <a:pt x="7302321" y="12543"/>
                  <a:pt x="7807187" y="41608"/>
                  <a:pt x="8063894" y="0"/>
                </a:cubicBezTo>
                <a:cubicBezTo>
                  <a:pt x="8320601" y="-41608"/>
                  <a:pt x="8403390" y="-19791"/>
                  <a:pt x="8532802" y="0"/>
                </a:cubicBezTo>
                <a:cubicBezTo>
                  <a:pt x="8662214" y="19791"/>
                  <a:pt x="8768940" y="-6811"/>
                  <a:pt x="8901230" y="0"/>
                </a:cubicBezTo>
                <a:cubicBezTo>
                  <a:pt x="9033520" y="6811"/>
                  <a:pt x="9137114" y="-4700"/>
                  <a:pt x="9269657" y="0"/>
                </a:cubicBezTo>
                <a:cubicBezTo>
                  <a:pt x="9402200" y="4700"/>
                  <a:pt x="9929752" y="21144"/>
                  <a:pt x="10173979" y="0"/>
                </a:cubicBezTo>
                <a:cubicBezTo>
                  <a:pt x="10254720" y="4106"/>
                  <a:pt x="10291341" y="70928"/>
                  <a:pt x="10299936" y="125957"/>
                </a:cubicBezTo>
                <a:cubicBezTo>
                  <a:pt x="10290362" y="394521"/>
                  <a:pt x="10284212" y="462558"/>
                  <a:pt x="10299936" y="692835"/>
                </a:cubicBezTo>
                <a:cubicBezTo>
                  <a:pt x="10315660" y="923112"/>
                  <a:pt x="10311209" y="1010191"/>
                  <a:pt x="10299936" y="1161126"/>
                </a:cubicBezTo>
                <a:cubicBezTo>
                  <a:pt x="10288663" y="1312061"/>
                  <a:pt x="10325488" y="1700722"/>
                  <a:pt x="10299936" y="1875885"/>
                </a:cubicBezTo>
                <a:cubicBezTo>
                  <a:pt x="10274384" y="2051048"/>
                  <a:pt x="10325580" y="2272247"/>
                  <a:pt x="10299936" y="2393469"/>
                </a:cubicBezTo>
                <a:cubicBezTo>
                  <a:pt x="10274292" y="2514691"/>
                  <a:pt x="10294205" y="2734235"/>
                  <a:pt x="10299936" y="3009641"/>
                </a:cubicBezTo>
                <a:cubicBezTo>
                  <a:pt x="10305667" y="3285047"/>
                  <a:pt x="10302920" y="3384823"/>
                  <a:pt x="10299936" y="3625813"/>
                </a:cubicBezTo>
                <a:cubicBezTo>
                  <a:pt x="10296952" y="3866803"/>
                  <a:pt x="10307892" y="3967480"/>
                  <a:pt x="10299936" y="4094104"/>
                </a:cubicBezTo>
                <a:cubicBezTo>
                  <a:pt x="10291980" y="4220728"/>
                  <a:pt x="10254922" y="4593154"/>
                  <a:pt x="10299936" y="5055332"/>
                </a:cubicBezTo>
                <a:cubicBezTo>
                  <a:pt x="10295216" y="5126641"/>
                  <a:pt x="10247883" y="5182847"/>
                  <a:pt x="10173979" y="5181289"/>
                </a:cubicBezTo>
                <a:cubicBezTo>
                  <a:pt x="10075958" y="5189723"/>
                  <a:pt x="9884910" y="5178465"/>
                  <a:pt x="9805552" y="5181289"/>
                </a:cubicBezTo>
                <a:cubicBezTo>
                  <a:pt x="9726194" y="5184113"/>
                  <a:pt x="9448139" y="5174094"/>
                  <a:pt x="9336644" y="5181289"/>
                </a:cubicBezTo>
                <a:cubicBezTo>
                  <a:pt x="9225149" y="5188484"/>
                  <a:pt x="8896189" y="5155117"/>
                  <a:pt x="8566295" y="5181289"/>
                </a:cubicBezTo>
                <a:cubicBezTo>
                  <a:pt x="8236401" y="5207461"/>
                  <a:pt x="8294810" y="5167634"/>
                  <a:pt x="8097388" y="5181289"/>
                </a:cubicBezTo>
                <a:cubicBezTo>
                  <a:pt x="7899966" y="5194944"/>
                  <a:pt x="7803588" y="5185501"/>
                  <a:pt x="7628480" y="5181289"/>
                </a:cubicBezTo>
                <a:cubicBezTo>
                  <a:pt x="7453372" y="5177077"/>
                  <a:pt x="7346385" y="5183841"/>
                  <a:pt x="7260053" y="5181289"/>
                </a:cubicBezTo>
                <a:cubicBezTo>
                  <a:pt x="7173721" y="5178737"/>
                  <a:pt x="6750434" y="5190439"/>
                  <a:pt x="6590184" y="5181289"/>
                </a:cubicBezTo>
                <a:cubicBezTo>
                  <a:pt x="6429934" y="5172139"/>
                  <a:pt x="5990872" y="5201510"/>
                  <a:pt x="5819836" y="5181289"/>
                </a:cubicBezTo>
                <a:cubicBezTo>
                  <a:pt x="5648800" y="5161068"/>
                  <a:pt x="5518480" y="5170758"/>
                  <a:pt x="5350928" y="5181289"/>
                </a:cubicBezTo>
                <a:cubicBezTo>
                  <a:pt x="5183376" y="5191820"/>
                  <a:pt x="4881661" y="5206705"/>
                  <a:pt x="4681060" y="5181289"/>
                </a:cubicBezTo>
                <a:cubicBezTo>
                  <a:pt x="4480459" y="5155873"/>
                  <a:pt x="4150640" y="5164494"/>
                  <a:pt x="3810232" y="5181289"/>
                </a:cubicBezTo>
                <a:cubicBezTo>
                  <a:pt x="3469824" y="5198084"/>
                  <a:pt x="3283199" y="5208580"/>
                  <a:pt x="3039883" y="5181289"/>
                </a:cubicBezTo>
                <a:cubicBezTo>
                  <a:pt x="2796567" y="5153998"/>
                  <a:pt x="2524096" y="5179755"/>
                  <a:pt x="2269535" y="5181289"/>
                </a:cubicBezTo>
                <a:cubicBezTo>
                  <a:pt x="2014974" y="5182823"/>
                  <a:pt x="1738196" y="5191291"/>
                  <a:pt x="1398706" y="5181289"/>
                </a:cubicBezTo>
                <a:cubicBezTo>
                  <a:pt x="1059216" y="5171287"/>
                  <a:pt x="703393" y="5149945"/>
                  <a:pt x="125957" y="5181289"/>
                </a:cubicBezTo>
                <a:cubicBezTo>
                  <a:pt x="60563" y="5176253"/>
                  <a:pt x="3211" y="5118170"/>
                  <a:pt x="0" y="5055332"/>
                </a:cubicBezTo>
                <a:cubicBezTo>
                  <a:pt x="18017" y="4725598"/>
                  <a:pt x="-29949" y="4548965"/>
                  <a:pt x="0" y="4340573"/>
                </a:cubicBezTo>
                <a:cubicBezTo>
                  <a:pt x="29949" y="4132181"/>
                  <a:pt x="2118" y="4045519"/>
                  <a:pt x="0" y="3822988"/>
                </a:cubicBezTo>
                <a:cubicBezTo>
                  <a:pt x="-2118" y="3600458"/>
                  <a:pt x="4262" y="3503793"/>
                  <a:pt x="0" y="3305404"/>
                </a:cubicBezTo>
                <a:cubicBezTo>
                  <a:pt x="-4262" y="3107015"/>
                  <a:pt x="12223" y="2878728"/>
                  <a:pt x="0" y="2590645"/>
                </a:cubicBezTo>
                <a:cubicBezTo>
                  <a:pt x="-12223" y="2302562"/>
                  <a:pt x="25444" y="2246844"/>
                  <a:pt x="0" y="2023766"/>
                </a:cubicBezTo>
                <a:cubicBezTo>
                  <a:pt x="-25444" y="1800688"/>
                  <a:pt x="29407" y="1628413"/>
                  <a:pt x="0" y="1358301"/>
                </a:cubicBezTo>
                <a:cubicBezTo>
                  <a:pt x="-29407" y="1088189"/>
                  <a:pt x="18969" y="867850"/>
                  <a:pt x="0" y="692835"/>
                </a:cubicBezTo>
                <a:cubicBezTo>
                  <a:pt x="-18969" y="517820"/>
                  <a:pt x="-171" y="317096"/>
                  <a:pt x="0" y="125957"/>
                </a:cubicBezTo>
                <a:close/>
              </a:path>
            </a:pathLst>
          </a:custGeom>
          <a:noFill/>
          <a:ln w="28575">
            <a:solidFill>
              <a:srgbClr val="404040"/>
            </a:solidFill>
            <a:prstDash val="sysDot"/>
            <a:extLst>
              <a:ext uri="{C807C97D-BFC1-408E-A445-0C87EB9F89A2}">
                <ask:lineSketchStyleProps xmlns:ask="http://schemas.microsoft.com/office/drawing/2018/sketchyshapes" sd="1837744766">
                  <a:prstGeom prst="roundRect">
                    <a:avLst>
                      <a:gd name="adj" fmla="val 243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oogle Shape;237;p8" descr="Shape&#10;&#10;Description automatically generated with low confidence">
            <a:extLst>
              <a:ext uri="{FF2B5EF4-FFF2-40B4-BE49-F238E27FC236}">
                <a16:creationId xmlns:a16="http://schemas.microsoft.com/office/drawing/2014/main" id="{BE09F2C2-515C-44D8-988D-2917F13BBB71}"/>
              </a:ext>
            </a:extLst>
          </p:cNvPr>
          <p:cNvPicPr preferRelativeResize="0"/>
          <p:nvPr/>
        </p:nvPicPr>
        <p:blipFill rotWithShape="1">
          <a:blip r:embed="rId2">
            <a:alphaModFix/>
          </a:blip>
          <a:srcRect/>
          <a:stretch/>
        </p:blipFill>
        <p:spPr>
          <a:xfrm>
            <a:off x="1972213" y="2663226"/>
            <a:ext cx="1927984" cy="1843459"/>
          </a:xfrm>
          <a:prstGeom prst="rect">
            <a:avLst/>
          </a:prstGeom>
          <a:noFill/>
          <a:ln>
            <a:noFill/>
          </a:ln>
        </p:spPr>
      </p:pic>
      <p:sp>
        <p:nvSpPr>
          <p:cNvPr id="40" name="Google Shape;236;p8">
            <a:extLst>
              <a:ext uri="{FF2B5EF4-FFF2-40B4-BE49-F238E27FC236}">
                <a16:creationId xmlns:a16="http://schemas.microsoft.com/office/drawing/2014/main" id="{0B72947B-68CD-4D9E-A1FD-27E9B03B382D}"/>
              </a:ext>
            </a:extLst>
          </p:cNvPr>
          <p:cNvSpPr txBox="1"/>
          <p:nvPr/>
        </p:nvSpPr>
        <p:spPr>
          <a:xfrm>
            <a:off x="4885478" y="2131564"/>
            <a:ext cx="3389684"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Additionally Built with…</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cxnSp>
        <p:nvCxnSpPr>
          <p:cNvPr id="43" name="Straight Connector 42">
            <a:extLst>
              <a:ext uri="{FF2B5EF4-FFF2-40B4-BE49-F238E27FC236}">
                <a16:creationId xmlns:a16="http://schemas.microsoft.com/office/drawing/2014/main" id="{A7C19314-7E1B-4939-94A2-F7A3C1387229}"/>
              </a:ext>
            </a:extLst>
          </p:cNvPr>
          <p:cNvCxnSpPr>
            <a:cxnSpLocks/>
          </p:cNvCxnSpPr>
          <p:nvPr/>
        </p:nvCxnSpPr>
        <p:spPr>
          <a:xfrm>
            <a:off x="4952563" y="2562411"/>
            <a:ext cx="6169527"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sp>
        <p:nvSpPr>
          <p:cNvPr id="44" name="Google Shape;232;p8">
            <a:extLst>
              <a:ext uri="{FF2B5EF4-FFF2-40B4-BE49-F238E27FC236}">
                <a16:creationId xmlns:a16="http://schemas.microsoft.com/office/drawing/2014/main" id="{C4F42129-6195-40D1-A553-EB5836660F97}"/>
              </a:ext>
            </a:extLst>
          </p:cNvPr>
          <p:cNvSpPr txBox="1"/>
          <p:nvPr/>
        </p:nvSpPr>
        <p:spPr>
          <a:xfrm>
            <a:off x="4854517" y="2993258"/>
            <a:ext cx="6365618" cy="216978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dirty="0" err="1">
                <a:solidFill>
                  <a:srgbClr val="363636"/>
                </a:solidFill>
                <a:latin typeface="Roboto" panose="02000000000000000000" pitchFamily="2" charset="0"/>
                <a:ea typeface="Roboto" panose="02000000000000000000" pitchFamily="2" charset="0"/>
                <a:cs typeface="Calibri"/>
                <a:sym typeface="Calibri"/>
              </a:rPr>
              <a:t>Plotly</a:t>
            </a:r>
            <a:r>
              <a:rPr lang="en-US" dirty="0">
                <a:solidFill>
                  <a:srgbClr val="363636"/>
                </a:solidFill>
                <a:latin typeface="Roboto" panose="02000000000000000000" pitchFamily="2" charset="0"/>
                <a:ea typeface="Roboto" panose="02000000000000000000" pitchFamily="2" charset="0"/>
                <a:cs typeface="Calibri"/>
                <a:sym typeface="Calibri"/>
              </a:rPr>
              <a:t>/D3 JavaScript</a:t>
            </a:r>
            <a:endParaRPr lang="en-US" b="0" i="0" u="none" strike="noStrike" cap="none" dirty="0">
              <a:solidFill>
                <a:srgbClr val="363636"/>
              </a:solidFill>
              <a:latin typeface="Roboto" panose="02000000000000000000" pitchFamily="2" charset="0"/>
              <a:ea typeface="Roboto" panose="02000000000000000000" pitchFamily="2" charset="0"/>
              <a:cs typeface="Calibri"/>
              <a:sym typeface="Calibri"/>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b="0" i="0" u="none" strike="noStrike" cap="none" dirty="0" err="1">
                <a:solidFill>
                  <a:srgbClr val="363636"/>
                </a:solidFill>
                <a:latin typeface="Roboto" panose="02000000000000000000" pitchFamily="2" charset="0"/>
                <a:ea typeface="Roboto" panose="02000000000000000000" pitchFamily="2" charset="0"/>
                <a:cs typeface="Calibri"/>
                <a:sym typeface="Calibri"/>
              </a:rPr>
              <a:t>HighCharts</a:t>
            </a:r>
            <a:r>
              <a:rPr lang="en-US" b="0" i="0" u="none" strike="noStrike" cap="none" dirty="0">
                <a:solidFill>
                  <a:srgbClr val="363636"/>
                </a:solidFill>
                <a:latin typeface="Roboto" panose="02000000000000000000" pitchFamily="2" charset="0"/>
                <a:ea typeface="Roboto" panose="02000000000000000000" pitchFamily="2" charset="0"/>
                <a:cs typeface="Calibri"/>
                <a:sym typeface="Calibri"/>
              </a:rPr>
              <a:t> – Interactive JavaScript charts library</a:t>
            </a: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b="0" i="0" u="none" strike="noStrike" cap="none" dirty="0">
                <a:solidFill>
                  <a:srgbClr val="363636"/>
                </a:solidFill>
                <a:latin typeface="Roboto" panose="02000000000000000000" pitchFamily="2" charset="0"/>
                <a:ea typeface="Roboto" panose="02000000000000000000" pitchFamily="2" charset="0"/>
                <a:cs typeface="Calibri"/>
                <a:sym typeface="Calibri"/>
              </a:rPr>
              <a:t>Surveyjs.io - customizable surveys, forms and quizzes that seamlessly integrate into your application</a:t>
            </a: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endParaRPr b="0" i="0" u="none" strike="noStrike" cap="none" dirty="0">
              <a:solidFill>
                <a:srgbClr val="363636"/>
              </a:solidFill>
              <a:latin typeface="Roboto" panose="02000000000000000000" pitchFamily="2" charset="0"/>
              <a:ea typeface="Roboto" panose="02000000000000000000" pitchFamily="2" charset="0"/>
              <a:cs typeface="Calibri"/>
              <a:sym typeface="Calibri"/>
            </a:endParaRPr>
          </a:p>
        </p:txBody>
      </p:sp>
    </p:spTree>
    <p:extLst>
      <p:ext uri="{BB962C8B-B14F-4D97-AF65-F5344CB8AC3E}">
        <p14:creationId xmlns:p14="http://schemas.microsoft.com/office/powerpoint/2010/main" val="321204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363636"/>
                </a:solidFill>
                <a:latin typeface="Roboto" panose="02000000000000000000" pitchFamily="2" charset="0"/>
                <a:ea typeface="Roboto" panose="02000000000000000000" pitchFamily="2" charset="0"/>
              </a:rPr>
              <a:t>05. Data Analysis</a:t>
            </a:r>
            <a:endParaRPr lang="en-US" altLang="ko-KR" sz="2500" kern="0" dirty="0">
              <a:solidFill>
                <a:srgbClr val="363636"/>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05</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pic>
        <p:nvPicPr>
          <p:cNvPr id="3" name="Picture 2" descr="Logo&#10;&#10;Description automatically generated with medium confidence">
            <a:hlinkClick r:id="rId2"/>
            <a:extLst>
              <a:ext uri="{FF2B5EF4-FFF2-40B4-BE49-F238E27FC236}">
                <a16:creationId xmlns:a16="http://schemas.microsoft.com/office/drawing/2014/main" id="{4B7F7E17-89DE-4DF3-B8D7-9597EBF37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819" y="2013696"/>
            <a:ext cx="5318799" cy="4553334"/>
          </a:xfrm>
          <a:prstGeom prst="rect">
            <a:avLst/>
          </a:prstGeom>
          <a:ln>
            <a:noFill/>
          </a:ln>
          <a:effectLst>
            <a:outerShdw blurRad="292100" dist="139700" dir="2700000" algn="tl" rotWithShape="0">
              <a:srgbClr val="333333">
                <a:alpha val="65000"/>
              </a:srgbClr>
            </a:outerShdw>
          </a:effectLst>
        </p:spPr>
      </p:pic>
      <p:grpSp>
        <p:nvGrpSpPr>
          <p:cNvPr id="7" name="Group 6">
            <a:extLst>
              <a:ext uri="{FF2B5EF4-FFF2-40B4-BE49-F238E27FC236}">
                <a16:creationId xmlns:a16="http://schemas.microsoft.com/office/drawing/2014/main" id="{60006E08-2B27-4349-B0F2-F9E3438FA5C4}"/>
              </a:ext>
            </a:extLst>
          </p:cNvPr>
          <p:cNvGrpSpPr/>
          <p:nvPr/>
        </p:nvGrpSpPr>
        <p:grpSpPr>
          <a:xfrm>
            <a:off x="7143275" y="1241525"/>
            <a:ext cx="1832774" cy="1179769"/>
            <a:chOff x="7143275" y="1241525"/>
            <a:chExt cx="1832774" cy="1179769"/>
          </a:xfrm>
        </p:grpSpPr>
        <p:sp>
          <p:nvSpPr>
            <p:cNvPr id="4" name="Speech Bubble: Oval 3">
              <a:extLst>
                <a:ext uri="{FF2B5EF4-FFF2-40B4-BE49-F238E27FC236}">
                  <a16:creationId xmlns:a16="http://schemas.microsoft.com/office/drawing/2014/main" id="{DAC44C9E-1240-437F-BA0D-3E51AFE63D95}"/>
                </a:ext>
              </a:extLst>
            </p:cNvPr>
            <p:cNvSpPr/>
            <p:nvPr/>
          </p:nvSpPr>
          <p:spPr>
            <a:xfrm>
              <a:off x="7143275" y="1241525"/>
              <a:ext cx="1832774" cy="1179769"/>
            </a:xfrm>
            <a:prstGeom prst="wedgeEllipseCallout">
              <a:avLst>
                <a:gd name="adj1" fmla="val -37129"/>
                <a:gd name="adj2" fmla="val 64696"/>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63636"/>
                </a:solidFill>
              </a:endParaRPr>
            </a:p>
          </p:txBody>
        </p:sp>
        <p:sp>
          <p:nvSpPr>
            <p:cNvPr id="6" name="TextBox 5">
              <a:extLst>
                <a:ext uri="{FF2B5EF4-FFF2-40B4-BE49-F238E27FC236}">
                  <a16:creationId xmlns:a16="http://schemas.microsoft.com/office/drawing/2014/main" id="{A954A6B1-8B2B-47C3-B013-3937D49B3F3B}"/>
                </a:ext>
              </a:extLst>
            </p:cNvPr>
            <p:cNvSpPr txBox="1"/>
            <p:nvPr/>
          </p:nvSpPr>
          <p:spPr>
            <a:xfrm>
              <a:off x="7419005" y="1462185"/>
              <a:ext cx="1367052" cy="707886"/>
            </a:xfrm>
            <a:prstGeom prst="rect">
              <a:avLst/>
            </a:prstGeom>
            <a:noFill/>
          </p:spPr>
          <p:txBody>
            <a:bodyPr wrap="square" rtlCol="0">
              <a:spAutoFit/>
            </a:bodyPr>
            <a:lstStyle/>
            <a:p>
              <a:r>
                <a:rPr lang="en-US" sz="2000" b="1" dirty="0">
                  <a:solidFill>
                    <a:srgbClr val="363636"/>
                  </a:solidFill>
                  <a:latin typeface="Roboto" panose="02000000000000000000" pitchFamily="2" charset="0"/>
                  <a:ea typeface="Roboto" panose="02000000000000000000" pitchFamily="2" charset="0"/>
                </a:rPr>
                <a:t>Hey, </a:t>
              </a:r>
            </a:p>
            <a:p>
              <a:r>
                <a:rPr lang="en-US" sz="2000" b="1" dirty="0">
                  <a:solidFill>
                    <a:srgbClr val="363636"/>
                  </a:solidFill>
                  <a:latin typeface="Roboto" panose="02000000000000000000" pitchFamily="2" charset="0"/>
                  <a:ea typeface="Roboto" panose="02000000000000000000" pitchFamily="2" charset="0"/>
                </a:rPr>
                <a:t>click me ! </a:t>
              </a:r>
            </a:p>
          </p:txBody>
        </p:sp>
      </p:grpSp>
    </p:spTree>
    <p:extLst>
      <p:ext uri="{BB962C8B-B14F-4D97-AF65-F5344CB8AC3E}">
        <p14:creationId xmlns:p14="http://schemas.microsoft.com/office/powerpoint/2010/main" val="325375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1" name="직사각형 21">
            <a:extLst>
              <a:ext uri="{FF2B5EF4-FFF2-40B4-BE49-F238E27FC236}">
                <a16:creationId xmlns:a16="http://schemas.microsoft.com/office/drawing/2014/main" id="{F70937D8-185E-4410-85C1-B3C1D6F9A7B2}"/>
              </a:ext>
            </a:extLst>
          </p:cNvPr>
          <p:cNvSpPr/>
          <p:nvPr/>
        </p:nvSpPr>
        <p:spPr>
          <a:xfrm>
            <a:off x="1281864" y="4123364"/>
            <a:ext cx="2661473" cy="635236"/>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Recognize</a:t>
            </a:r>
          </a:p>
        </p:txBody>
      </p:sp>
      <p:sp>
        <p:nvSpPr>
          <p:cNvPr id="12" name="직사각형 22">
            <a:extLst>
              <a:ext uri="{FF2B5EF4-FFF2-40B4-BE49-F238E27FC236}">
                <a16:creationId xmlns:a16="http://schemas.microsoft.com/office/drawing/2014/main" id="{720EF5C0-F9A6-4753-A370-F1459D649A5E}"/>
              </a:ext>
            </a:extLst>
          </p:cNvPr>
          <p:cNvSpPr/>
          <p:nvPr/>
        </p:nvSpPr>
        <p:spPr>
          <a:xfrm>
            <a:off x="6281494" y="2889437"/>
            <a:ext cx="4483509"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200" dirty="0">
                <a:solidFill>
                  <a:srgbClr val="404040"/>
                </a:solidFill>
                <a:latin typeface="Roboto" panose="02000000000000000000" pitchFamily="2" charset="0"/>
                <a:ea typeface="Roboto" panose="02000000000000000000" pitchFamily="2" charset="0"/>
              </a:rPr>
              <a:t>Recognize that the world isn’t </a:t>
            </a:r>
          </a:p>
          <a:p>
            <a:pPr algn="ctr">
              <a:lnSpc>
                <a:spcPct val="150000"/>
              </a:lnSpc>
            </a:pPr>
            <a:r>
              <a:rPr lang="en-US" altLang="ko-KR" sz="2200" dirty="0">
                <a:solidFill>
                  <a:srgbClr val="404040"/>
                </a:solidFill>
                <a:latin typeface="Roboto" panose="02000000000000000000" pitchFamily="2" charset="0"/>
                <a:ea typeface="Roboto" panose="02000000000000000000" pitchFamily="2" charset="0"/>
              </a:rPr>
              <a:t>as bad as I thought</a:t>
            </a:r>
          </a:p>
        </p:txBody>
      </p:sp>
      <p:sp>
        <p:nvSpPr>
          <p:cNvPr id="4" name="Rectangle 3">
            <a:extLst>
              <a:ext uri="{FF2B5EF4-FFF2-40B4-BE49-F238E27FC236}">
                <a16:creationId xmlns:a16="http://schemas.microsoft.com/office/drawing/2014/main" id="{C7CFACB4-8FF3-4318-B0DE-738F10A49F38}"/>
              </a:ext>
            </a:extLst>
          </p:cNvPr>
          <p:cNvSpPr/>
          <p:nvPr/>
        </p:nvSpPr>
        <p:spPr>
          <a:xfrm>
            <a:off x="1281419" y="1808687"/>
            <a:ext cx="2661472"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Icon&#10;&#10;Description automatically generated">
            <a:extLst>
              <a:ext uri="{FF2B5EF4-FFF2-40B4-BE49-F238E27FC236}">
                <a16:creationId xmlns:a16="http://schemas.microsoft.com/office/drawing/2014/main" id="{3BBE18EB-420A-4B06-9C95-3A26BB2CA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67" y="2387858"/>
            <a:ext cx="1359287" cy="1359287"/>
          </a:xfrm>
          <a:prstGeom prst="rect">
            <a:avLst/>
          </a:prstGeom>
        </p:spPr>
      </p:pic>
      <p:sp>
        <p:nvSpPr>
          <p:cNvPr id="2" name="TextBox 1">
            <a:extLst>
              <a:ext uri="{FF2B5EF4-FFF2-40B4-BE49-F238E27FC236}">
                <a16:creationId xmlns:a16="http://schemas.microsoft.com/office/drawing/2014/main" id="{1B0251EC-A209-4BFE-ACA5-7DFF6175F923}"/>
              </a:ext>
            </a:extLst>
          </p:cNvPr>
          <p:cNvSpPr txBox="1"/>
          <p:nvPr/>
        </p:nvSpPr>
        <p:spPr>
          <a:xfrm>
            <a:off x="1378193" y="1867874"/>
            <a:ext cx="983226"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rPr>
              <a:t>Step 1</a:t>
            </a:r>
          </a:p>
        </p:txBody>
      </p:sp>
      <p:cxnSp>
        <p:nvCxnSpPr>
          <p:cNvPr id="6" name="Straight Connector 5">
            <a:extLst>
              <a:ext uri="{FF2B5EF4-FFF2-40B4-BE49-F238E27FC236}">
                <a16:creationId xmlns:a16="http://schemas.microsoft.com/office/drawing/2014/main" id="{C305C81F-5FA1-4735-8A5B-A6A2E15F5C6C}"/>
              </a:ext>
            </a:extLst>
          </p:cNvPr>
          <p:cNvCxnSpPr>
            <a:cxnSpLocks/>
          </p:cNvCxnSpPr>
          <p:nvPr/>
        </p:nvCxnSpPr>
        <p:spPr>
          <a:xfrm>
            <a:off x="4925961" y="1560289"/>
            <a:ext cx="0" cy="4045696"/>
          </a:xfrm>
          <a:prstGeom prst="line">
            <a:avLst/>
          </a:prstGeom>
          <a:ln w="28575">
            <a:solidFill>
              <a:srgbClr val="FF55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548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cxnSp>
        <p:nvCxnSpPr>
          <p:cNvPr id="6" name="Straight Connector 5">
            <a:extLst>
              <a:ext uri="{FF2B5EF4-FFF2-40B4-BE49-F238E27FC236}">
                <a16:creationId xmlns:a16="http://schemas.microsoft.com/office/drawing/2014/main" id="{C305C81F-5FA1-4735-8A5B-A6A2E15F5C6C}"/>
              </a:ext>
            </a:extLst>
          </p:cNvPr>
          <p:cNvCxnSpPr>
            <a:cxnSpLocks/>
          </p:cNvCxnSpPr>
          <p:nvPr/>
        </p:nvCxnSpPr>
        <p:spPr>
          <a:xfrm>
            <a:off x="4925961" y="1560289"/>
            <a:ext cx="0" cy="4045696"/>
          </a:xfrm>
          <a:prstGeom prst="line">
            <a:avLst/>
          </a:prstGeom>
          <a:ln w="28575">
            <a:solidFill>
              <a:srgbClr val="FF5500"/>
            </a:solidFill>
            <a:prstDash val="dash"/>
          </a:ln>
        </p:spPr>
        <p:style>
          <a:lnRef idx="1">
            <a:schemeClr val="accent1"/>
          </a:lnRef>
          <a:fillRef idx="0">
            <a:schemeClr val="accent1"/>
          </a:fillRef>
          <a:effectRef idx="0">
            <a:schemeClr val="accent1"/>
          </a:effectRef>
          <a:fontRef idx="minor">
            <a:schemeClr val="tx1"/>
          </a:fontRef>
        </p:style>
      </p:cxnSp>
      <p:sp>
        <p:nvSpPr>
          <p:cNvPr id="17" name="직사각형 50">
            <a:extLst>
              <a:ext uri="{FF2B5EF4-FFF2-40B4-BE49-F238E27FC236}">
                <a16:creationId xmlns:a16="http://schemas.microsoft.com/office/drawing/2014/main" id="{2738A4AA-E213-4E89-ADE1-CA31E8D1DA4F}"/>
              </a:ext>
            </a:extLst>
          </p:cNvPr>
          <p:cNvSpPr/>
          <p:nvPr/>
        </p:nvSpPr>
        <p:spPr>
          <a:xfrm>
            <a:off x="1492202" y="4037004"/>
            <a:ext cx="2729685" cy="63524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Problem Solving</a:t>
            </a:r>
          </a:p>
        </p:txBody>
      </p:sp>
      <p:sp>
        <p:nvSpPr>
          <p:cNvPr id="20" name="직사각형 22">
            <a:extLst>
              <a:ext uri="{FF2B5EF4-FFF2-40B4-BE49-F238E27FC236}">
                <a16:creationId xmlns:a16="http://schemas.microsoft.com/office/drawing/2014/main" id="{A2320AB4-B339-4FF5-8C7A-B2D318A676C8}"/>
              </a:ext>
            </a:extLst>
          </p:cNvPr>
          <p:cNvSpPr/>
          <p:nvPr/>
        </p:nvSpPr>
        <p:spPr>
          <a:xfrm>
            <a:off x="1440560" y="4962953"/>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Do your analysis</a:t>
            </a:r>
          </a:p>
        </p:txBody>
      </p:sp>
      <p:sp>
        <p:nvSpPr>
          <p:cNvPr id="21" name="Rectangle 20">
            <a:extLst>
              <a:ext uri="{FF2B5EF4-FFF2-40B4-BE49-F238E27FC236}">
                <a16:creationId xmlns:a16="http://schemas.microsoft.com/office/drawing/2014/main" id="{A7107365-A6B8-43D4-B4C2-EEEC3EF5FF78}"/>
              </a:ext>
            </a:extLst>
          </p:cNvPr>
          <p:cNvSpPr/>
          <p:nvPr/>
        </p:nvSpPr>
        <p:spPr>
          <a:xfrm>
            <a:off x="1491756" y="1712997"/>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Icon&#10;&#10;Description automatically generated">
            <a:extLst>
              <a:ext uri="{FF2B5EF4-FFF2-40B4-BE49-F238E27FC236}">
                <a16:creationId xmlns:a16="http://schemas.microsoft.com/office/drawing/2014/main" id="{BC1A404F-3DB8-43C1-8585-F543A10416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3806" y="2205173"/>
            <a:ext cx="1526760" cy="1526760"/>
          </a:xfrm>
          <a:prstGeom prst="rect">
            <a:avLst/>
          </a:prstGeom>
        </p:spPr>
      </p:pic>
      <p:pic>
        <p:nvPicPr>
          <p:cNvPr id="8" name="Picture 7" descr="A picture containing letter&#10;&#10;Description automatically generated">
            <a:extLst>
              <a:ext uri="{FF2B5EF4-FFF2-40B4-BE49-F238E27FC236}">
                <a16:creationId xmlns:a16="http://schemas.microsoft.com/office/drawing/2014/main" id="{7ACE148F-37A7-448E-804E-93C467C8B1CA}"/>
              </a:ext>
            </a:extLst>
          </p:cNvPr>
          <p:cNvPicPr>
            <a:picLocks noChangeAspect="1"/>
          </p:cNvPicPr>
          <p:nvPr/>
        </p:nvPicPr>
        <p:blipFill rotWithShape="1">
          <a:blip r:embed="rId4">
            <a:extLst>
              <a:ext uri="{28A0092B-C50C-407E-A947-70E740481C1C}">
                <a14:useLocalDpi xmlns:a14="http://schemas.microsoft.com/office/drawing/2010/main" val="0"/>
              </a:ext>
            </a:extLst>
          </a:blip>
          <a:srcRect b="35221"/>
          <a:stretch/>
        </p:blipFill>
        <p:spPr>
          <a:xfrm>
            <a:off x="5869876" y="1482595"/>
            <a:ext cx="5121960" cy="4442571"/>
          </a:xfrm>
          <a:prstGeom prst="rect">
            <a:avLst/>
          </a:prstGeom>
        </p:spPr>
      </p:pic>
      <p:sp>
        <p:nvSpPr>
          <p:cNvPr id="2" name="TextBox 1">
            <a:extLst>
              <a:ext uri="{FF2B5EF4-FFF2-40B4-BE49-F238E27FC236}">
                <a16:creationId xmlns:a16="http://schemas.microsoft.com/office/drawing/2014/main" id="{1B0251EC-A209-4BFE-ACA5-7DFF6175F923}"/>
              </a:ext>
            </a:extLst>
          </p:cNvPr>
          <p:cNvSpPr txBox="1"/>
          <p:nvPr/>
        </p:nvSpPr>
        <p:spPr>
          <a:xfrm>
            <a:off x="1589453" y="1802449"/>
            <a:ext cx="983226"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rPr>
              <a:t>Step 2</a:t>
            </a:r>
          </a:p>
        </p:txBody>
      </p:sp>
    </p:spTree>
    <p:extLst>
      <p:ext uri="{BB962C8B-B14F-4D97-AF65-F5344CB8AC3E}">
        <p14:creationId xmlns:p14="http://schemas.microsoft.com/office/powerpoint/2010/main" val="3492972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cxnSp>
        <p:nvCxnSpPr>
          <p:cNvPr id="6" name="Straight Connector 5">
            <a:extLst>
              <a:ext uri="{FF2B5EF4-FFF2-40B4-BE49-F238E27FC236}">
                <a16:creationId xmlns:a16="http://schemas.microsoft.com/office/drawing/2014/main" id="{C305C81F-5FA1-4735-8A5B-A6A2E15F5C6C}"/>
              </a:ext>
            </a:extLst>
          </p:cNvPr>
          <p:cNvCxnSpPr>
            <a:cxnSpLocks/>
          </p:cNvCxnSpPr>
          <p:nvPr/>
        </p:nvCxnSpPr>
        <p:spPr>
          <a:xfrm>
            <a:off x="4925961" y="1560289"/>
            <a:ext cx="0" cy="4045696"/>
          </a:xfrm>
          <a:prstGeom prst="line">
            <a:avLst/>
          </a:prstGeom>
          <a:ln w="28575">
            <a:solidFill>
              <a:srgbClr val="FF5500"/>
            </a:solidFill>
            <a:prstDash val="dash"/>
          </a:ln>
        </p:spPr>
        <p:style>
          <a:lnRef idx="1">
            <a:schemeClr val="accent1"/>
          </a:lnRef>
          <a:fillRef idx="0">
            <a:schemeClr val="accent1"/>
          </a:fillRef>
          <a:effectRef idx="0">
            <a:schemeClr val="accent1"/>
          </a:effectRef>
          <a:fontRef idx="minor">
            <a:schemeClr val="tx1"/>
          </a:fontRef>
        </p:style>
      </p:cxnSp>
      <p:sp>
        <p:nvSpPr>
          <p:cNvPr id="18" name="직사각형 53">
            <a:extLst>
              <a:ext uri="{FF2B5EF4-FFF2-40B4-BE49-F238E27FC236}">
                <a16:creationId xmlns:a16="http://schemas.microsoft.com/office/drawing/2014/main" id="{2EB00209-86B2-4A11-80BC-D54027AF94D5}"/>
              </a:ext>
            </a:extLst>
          </p:cNvPr>
          <p:cNvSpPr/>
          <p:nvPr/>
        </p:nvSpPr>
        <p:spPr>
          <a:xfrm>
            <a:off x="1309253" y="3974056"/>
            <a:ext cx="2723824" cy="63523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Take an Action</a:t>
            </a:r>
          </a:p>
        </p:txBody>
      </p:sp>
      <p:sp>
        <p:nvSpPr>
          <p:cNvPr id="19" name="직사각형 22">
            <a:extLst>
              <a:ext uri="{FF2B5EF4-FFF2-40B4-BE49-F238E27FC236}">
                <a16:creationId xmlns:a16="http://schemas.microsoft.com/office/drawing/2014/main" id="{A55027EF-4586-46B2-8FC3-978003CBE473}"/>
              </a:ext>
            </a:extLst>
          </p:cNvPr>
          <p:cNvSpPr/>
          <p:nvPr/>
        </p:nvSpPr>
        <p:spPr>
          <a:xfrm>
            <a:off x="6010512" y="2911505"/>
            <a:ext cx="4529796"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200" dirty="0">
                <a:solidFill>
                  <a:srgbClr val="404040"/>
                </a:solidFill>
                <a:latin typeface="Roboto" panose="02000000000000000000" pitchFamily="2" charset="0"/>
                <a:ea typeface="Roboto" panose="02000000000000000000" pitchFamily="2" charset="0"/>
              </a:rPr>
              <a:t>See the world in multiple angles!</a:t>
            </a:r>
          </a:p>
        </p:txBody>
      </p:sp>
      <p:sp>
        <p:nvSpPr>
          <p:cNvPr id="23" name="Rectangle 22">
            <a:extLst>
              <a:ext uri="{FF2B5EF4-FFF2-40B4-BE49-F238E27FC236}">
                <a16:creationId xmlns:a16="http://schemas.microsoft.com/office/drawing/2014/main" id="{0AF77E94-5554-4FA6-A628-56FF42000F92}"/>
              </a:ext>
            </a:extLst>
          </p:cNvPr>
          <p:cNvSpPr/>
          <p:nvPr/>
        </p:nvSpPr>
        <p:spPr>
          <a:xfrm>
            <a:off x="1303393" y="1650048"/>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Icon&#10;&#10;Description automatically generated">
            <a:extLst>
              <a:ext uri="{FF2B5EF4-FFF2-40B4-BE49-F238E27FC236}">
                <a16:creationId xmlns:a16="http://schemas.microsoft.com/office/drawing/2014/main" id="{D05F6434-5544-436C-8369-A400E55E9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2929" y="1964281"/>
            <a:ext cx="1686207" cy="1686207"/>
          </a:xfrm>
          <a:prstGeom prst="rect">
            <a:avLst/>
          </a:prstGeom>
        </p:spPr>
      </p:pic>
      <p:sp>
        <p:nvSpPr>
          <p:cNvPr id="2" name="TextBox 1">
            <a:extLst>
              <a:ext uri="{FF2B5EF4-FFF2-40B4-BE49-F238E27FC236}">
                <a16:creationId xmlns:a16="http://schemas.microsoft.com/office/drawing/2014/main" id="{1B0251EC-A209-4BFE-ACA5-7DFF6175F923}"/>
              </a:ext>
            </a:extLst>
          </p:cNvPr>
          <p:cNvSpPr txBox="1"/>
          <p:nvPr/>
        </p:nvSpPr>
        <p:spPr>
          <a:xfrm>
            <a:off x="1378193" y="1719911"/>
            <a:ext cx="983226"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Step 3</a:t>
            </a:r>
          </a:p>
        </p:txBody>
      </p:sp>
    </p:spTree>
    <p:extLst>
      <p:ext uri="{BB962C8B-B14F-4D97-AF65-F5344CB8AC3E}">
        <p14:creationId xmlns:p14="http://schemas.microsoft.com/office/powerpoint/2010/main" val="710601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5500"/>
        </a:solidFill>
        <a:effectLst/>
      </p:bgPr>
    </p:bg>
    <p:spTree>
      <p:nvGrpSpPr>
        <p:cNvPr id="1" name=""/>
        <p:cNvGrpSpPr/>
        <p:nvPr/>
      </p:nvGrpSpPr>
      <p:grpSpPr>
        <a:xfrm>
          <a:off x="0" y="0"/>
          <a:ext cx="0" cy="0"/>
          <a:chOff x="0" y="0"/>
          <a:chExt cx="0" cy="0"/>
        </a:xfrm>
      </p:grpSpPr>
      <p:pic>
        <p:nvPicPr>
          <p:cNvPr id="16" name="Google Shape;88;p1" descr="A picture containing text, vector graphics&#10;&#10;Description automatically generated">
            <a:extLst>
              <a:ext uri="{FF2B5EF4-FFF2-40B4-BE49-F238E27FC236}">
                <a16:creationId xmlns:a16="http://schemas.microsoft.com/office/drawing/2014/main" id="{F0EF24F9-1856-42CA-8702-4F8D0A4AF0C6}"/>
              </a:ext>
            </a:extLst>
          </p:cNvPr>
          <p:cNvPicPr preferRelativeResize="0"/>
          <p:nvPr/>
        </p:nvPicPr>
        <p:blipFill rotWithShape="1">
          <a:blip r:embed="rId3">
            <a:alphaModFix/>
          </a:blip>
          <a:srcRect l="27254" t="5694" r="22057" b="60278"/>
          <a:stretch/>
        </p:blipFill>
        <p:spPr>
          <a:xfrm>
            <a:off x="8414156" y="4730215"/>
            <a:ext cx="1805385" cy="1715436"/>
          </a:xfrm>
          <a:prstGeom prst="rect">
            <a:avLst/>
          </a:prstGeom>
          <a:noFill/>
          <a:ln>
            <a:noFill/>
          </a:ln>
        </p:spPr>
      </p:pic>
      <p:grpSp>
        <p:nvGrpSpPr>
          <p:cNvPr id="23" name="Group 22">
            <a:extLst>
              <a:ext uri="{FF2B5EF4-FFF2-40B4-BE49-F238E27FC236}">
                <a16:creationId xmlns:a16="http://schemas.microsoft.com/office/drawing/2014/main" id="{9D167287-2F7A-4FF7-81D1-465C9FB973F8}"/>
              </a:ext>
            </a:extLst>
          </p:cNvPr>
          <p:cNvGrpSpPr/>
          <p:nvPr/>
        </p:nvGrpSpPr>
        <p:grpSpPr>
          <a:xfrm>
            <a:off x="5762422" y="543601"/>
            <a:ext cx="5690820" cy="1545995"/>
            <a:chOff x="5954871" y="3626574"/>
            <a:chExt cx="5880207" cy="1614985"/>
          </a:xfrm>
        </p:grpSpPr>
        <p:sp>
          <p:nvSpPr>
            <p:cNvPr id="11" name="TextBox 10"/>
            <p:cNvSpPr txBox="1"/>
            <p:nvPr/>
          </p:nvSpPr>
          <p:spPr>
            <a:xfrm>
              <a:off x="7420096" y="4180572"/>
              <a:ext cx="4414982" cy="1060987"/>
            </a:xfrm>
            <a:prstGeom prst="rect">
              <a:avLst/>
            </a:prstGeom>
            <a:noFill/>
          </p:spPr>
          <p:txBody>
            <a:bodyPr wrap="square" rtlCol="0">
              <a:spAutoFit/>
            </a:bodyPr>
            <a:lstStyle/>
            <a:p>
              <a:pPr algn="r"/>
              <a:r>
                <a:rPr lang="en-US" altLang="ko-KR" sz="3000" dirty="0">
                  <a:latin typeface="Impact" panose="020B0806030902050204" pitchFamily="34" charset="0"/>
                  <a:ea typeface="배달의민족 도현" panose="020B0600000101010101" pitchFamily="50" charset="-127"/>
                </a:rPr>
                <a:t>AND WHY THINGS ARE BETTER THAN YOU THINK </a:t>
              </a:r>
              <a:endParaRPr lang="ko-KR" altLang="en-US" sz="3000" dirty="0">
                <a:latin typeface="Impact" panose="020B0806030902050204" pitchFamily="34" charset="0"/>
                <a:ea typeface="배달의민족 도현" panose="020B0600000101010101" pitchFamily="50" charset="-127"/>
              </a:endParaRPr>
            </a:p>
          </p:txBody>
        </p:sp>
        <p:sp>
          <p:nvSpPr>
            <p:cNvPr id="22" name="TextBox 21">
              <a:extLst>
                <a:ext uri="{FF2B5EF4-FFF2-40B4-BE49-F238E27FC236}">
                  <a16:creationId xmlns:a16="http://schemas.microsoft.com/office/drawing/2014/main" id="{B3DB3FD9-7309-4A40-AA9B-EC4E86DD12DE}"/>
                </a:ext>
              </a:extLst>
            </p:cNvPr>
            <p:cNvSpPr txBox="1"/>
            <p:nvPr/>
          </p:nvSpPr>
          <p:spPr>
            <a:xfrm>
              <a:off x="5954871" y="3626574"/>
              <a:ext cx="5880207" cy="553998"/>
            </a:xfrm>
            <a:prstGeom prst="rect">
              <a:avLst/>
            </a:prstGeom>
            <a:noFill/>
          </p:spPr>
          <p:txBody>
            <a:bodyPr wrap="square" rtlCol="0">
              <a:spAutoFit/>
            </a:bodyPr>
            <a:lstStyle/>
            <a:p>
              <a:pPr algn="r"/>
              <a:r>
                <a:rPr lang="en-US" altLang="ko-KR" sz="3000" dirty="0">
                  <a:latin typeface="Impact" panose="020B0806030902050204" pitchFamily="34" charset="0"/>
                  <a:ea typeface="배달의민족 도현" panose="020B0600000101010101" pitchFamily="50" charset="-127"/>
                </a:rPr>
                <a:t>HOW WELL DO YOU KNOW THE WORLD?</a:t>
              </a:r>
              <a:endParaRPr lang="ko-KR" altLang="en-US" sz="3000" dirty="0">
                <a:latin typeface="Impact" panose="020B0806030902050204" pitchFamily="34" charset="0"/>
                <a:ea typeface="배달의민족 도현" panose="020B0600000101010101" pitchFamily="50" charset="-127"/>
              </a:endParaRPr>
            </a:p>
          </p:txBody>
        </p:sp>
      </p:grpSp>
      <p:grpSp>
        <p:nvGrpSpPr>
          <p:cNvPr id="17" name="Group 16">
            <a:extLst>
              <a:ext uri="{FF2B5EF4-FFF2-40B4-BE49-F238E27FC236}">
                <a16:creationId xmlns:a16="http://schemas.microsoft.com/office/drawing/2014/main" id="{E1886BC6-AA61-4FCC-A665-F724F856D96B}"/>
              </a:ext>
            </a:extLst>
          </p:cNvPr>
          <p:cNvGrpSpPr/>
          <p:nvPr/>
        </p:nvGrpSpPr>
        <p:grpSpPr>
          <a:xfrm>
            <a:off x="664138" y="447205"/>
            <a:ext cx="3684149" cy="6049384"/>
            <a:chOff x="282666" y="352882"/>
            <a:chExt cx="3840007" cy="6304458"/>
          </a:xfrm>
        </p:grpSpPr>
        <p:pic>
          <p:nvPicPr>
            <p:cNvPr id="8" name="Picture 7" descr="Logo&#10;&#10;Description automatically generated">
              <a:extLst>
                <a:ext uri="{FF2B5EF4-FFF2-40B4-BE49-F238E27FC236}">
                  <a16:creationId xmlns:a16="http://schemas.microsoft.com/office/drawing/2014/main" id="{62CF5CD5-3DB4-4C25-AE63-B13AE4E478A3}"/>
                </a:ext>
              </a:extLst>
            </p:cNvPr>
            <p:cNvPicPr>
              <a:picLocks noChangeAspect="1"/>
            </p:cNvPicPr>
            <p:nvPr/>
          </p:nvPicPr>
          <p:blipFill>
            <a:blip r:embed="rId4"/>
            <a:stretch>
              <a:fillRect/>
            </a:stretch>
          </p:blipFill>
          <p:spPr>
            <a:xfrm>
              <a:off x="282666" y="352882"/>
              <a:ext cx="3686175" cy="2197277"/>
            </a:xfrm>
            <a:prstGeom prst="rect">
              <a:avLst/>
            </a:prstGeom>
          </p:spPr>
        </p:pic>
        <p:pic>
          <p:nvPicPr>
            <p:cNvPr id="10" name="Picture 9" descr="Logo, company name&#10;&#10;Description automatically generated">
              <a:extLst>
                <a:ext uri="{FF2B5EF4-FFF2-40B4-BE49-F238E27FC236}">
                  <a16:creationId xmlns:a16="http://schemas.microsoft.com/office/drawing/2014/main" id="{5AF05EC9-8E80-45AD-B858-2E7B5C17A007}"/>
                </a:ext>
              </a:extLst>
            </p:cNvPr>
            <p:cNvPicPr>
              <a:picLocks noChangeAspect="1"/>
            </p:cNvPicPr>
            <p:nvPr/>
          </p:nvPicPr>
          <p:blipFill>
            <a:blip r:embed="rId5"/>
            <a:stretch>
              <a:fillRect/>
            </a:stretch>
          </p:blipFill>
          <p:spPr>
            <a:xfrm>
              <a:off x="360443" y="2415223"/>
              <a:ext cx="2771775" cy="2288857"/>
            </a:xfrm>
            <a:prstGeom prst="rect">
              <a:avLst/>
            </a:prstGeom>
          </p:spPr>
        </p:pic>
        <p:pic>
          <p:nvPicPr>
            <p:cNvPr id="15" name="Picture 14" descr="Logo&#10;&#10;Description automatically generated">
              <a:extLst>
                <a:ext uri="{FF2B5EF4-FFF2-40B4-BE49-F238E27FC236}">
                  <a16:creationId xmlns:a16="http://schemas.microsoft.com/office/drawing/2014/main" id="{4678395E-8C3E-4240-81A5-5CD777011497}"/>
                </a:ext>
              </a:extLst>
            </p:cNvPr>
            <p:cNvPicPr>
              <a:picLocks noChangeAspect="1"/>
            </p:cNvPicPr>
            <p:nvPr/>
          </p:nvPicPr>
          <p:blipFill>
            <a:blip r:embed="rId6"/>
            <a:stretch>
              <a:fillRect/>
            </a:stretch>
          </p:blipFill>
          <p:spPr>
            <a:xfrm>
              <a:off x="322198" y="4575990"/>
              <a:ext cx="3800475" cy="2081350"/>
            </a:xfrm>
            <a:prstGeom prst="rect">
              <a:avLst/>
            </a:prstGeom>
          </p:spPr>
        </p:pic>
      </p:grpSp>
      <p:sp>
        <p:nvSpPr>
          <p:cNvPr id="31" name="TextBox 30">
            <a:extLst>
              <a:ext uri="{FF2B5EF4-FFF2-40B4-BE49-F238E27FC236}">
                <a16:creationId xmlns:a16="http://schemas.microsoft.com/office/drawing/2014/main" id="{604F82BE-024C-41A7-ABC5-91B4538053BD}"/>
              </a:ext>
            </a:extLst>
          </p:cNvPr>
          <p:cNvSpPr txBox="1"/>
          <p:nvPr/>
        </p:nvSpPr>
        <p:spPr>
          <a:xfrm>
            <a:off x="9019169" y="5395132"/>
            <a:ext cx="2434073" cy="1015663"/>
          </a:xfrm>
          <a:prstGeom prst="rect">
            <a:avLst/>
          </a:prstGeom>
          <a:noFill/>
        </p:spPr>
        <p:txBody>
          <a:bodyPr wrap="square" rtlCol="0">
            <a:spAutoFit/>
          </a:bodyPr>
          <a:lstStyle/>
          <a:p>
            <a:pPr algn="r"/>
            <a:r>
              <a:rPr lang="en-US" altLang="ko-KR" sz="2000" dirty="0">
                <a:latin typeface="Impact" panose="020B0806030902050204" pitchFamily="34" charset="0"/>
                <a:ea typeface="배달의민족 도현" panose="020B0600000101010101" pitchFamily="50" charset="-127"/>
              </a:rPr>
              <a:t>Boya Li</a:t>
            </a:r>
          </a:p>
          <a:p>
            <a:pPr algn="r"/>
            <a:r>
              <a:rPr lang="en-US" altLang="ko-KR" sz="2000" dirty="0">
                <a:latin typeface="Impact" panose="020B0806030902050204" pitchFamily="34" charset="0"/>
                <a:ea typeface="배달의민족 도현" panose="020B0600000101010101" pitchFamily="50" charset="-127"/>
              </a:rPr>
              <a:t>David Moon</a:t>
            </a:r>
          </a:p>
          <a:p>
            <a:pPr algn="r"/>
            <a:r>
              <a:rPr lang="en-US" altLang="ko-KR" sz="2000" dirty="0" err="1">
                <a:latin typeface="Impact" panose="020B0806030902050204" pitchFamily="34" charset="0"/>
                <a:ea typeface="배달의민족 도현" panose="020B0600000101010101" pitchFamily="50" charset="-127"/>
              </a:rPr>
              <a:t>EunJeong</a:t>
            </a:r>
            <a:r>
              <a:rPr lang="en-US" altLang="ko-KR" sz="2000" dirty="0">
                <a:latin typeface="Impact" panose="020B0806030902050204" pitchFamily="34" charset="0"/>
                <a:ea typeface="배달의민족 도현" panose="020B0600000101010101" pitchFamily="50" charset="-127"/>
              </a:rPr>
              <a:t> Heo</a:t>
            </a:r>
            <a:endParaRPr lang="ko-KR" altLang="en-US" sz="2000" dirty="0">
              <a:latin typeface="Impact" panose="020B0806030902050204" pitchFamily="34" charset="0"/>
              <a:ea typeface="배달의민족 도현" panose="020B0600000101010101" pitchFamily="50" charset="-127"/>
            </a:endParaRPr>
          </a:p>
        </p:txBody>
      </p:sp>
      <p:sp>
        <p:nvSpPr>
          <p:cNvPr id="2" name="Rectangle 1">
            <a:extLst>
              <a:ext uri="{FF2B5EF4-FFF2-40B4-BE49-F238E27FC236}">
                <a16:creationId xmlns:a16="http://schemas.microsoft.com/office/drawing/2014/main" id="{95709113-6126-4ED3-93F3-BDEBE0AE7BB3}"/>
              </a:ext>
            </a:extLst>
          </p:cNvPr>
          <p:cNvSpPr/>
          <p:nvPr/>
        </p:nvSpPr>
        <p:spPr>
          <a:xfrm>
            <a:off x="93306" y="138212"/>
            <a:ext cx="11952514" cy="65815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8742126-521B-4814-A72D-6287C0568A0D}"/>
              </a:ext>
            </a:extLst>
          </p:cNvPr>
          <p:cNvSpPr/>
          <p:nvPr/>
        </p:nvSpPr>
        <p:spPr>
          <a:xfrm>
            <a:off x="214605" y="261256"/>
            <a:ext cx="11700588" cy="635290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358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1" name="직사각형 21">
            <a:extLst>
              <a:ext uri="{FF2B5EF4-FFF2-40B4-BE49-F238E27FC236}">
                <a16:creationId xmlns:a16="http://schemas.microsoft.com/office/drawing/2014/main" id="{F70937D8-185E-4410-85C1-B3C1D6F9A7B2}"/>
              </a:ext>
            </a:extLst>
          </p:cNvPr>
          <p:cNvSpPr/>
          <p:nvPr/>
        </p:nvSpPr>
        <p:spPr>
          <a:xfrm>
            <a:off x="1281864" y="4123364"/>
            <a:ext cx="2661473" cy="635236"/>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Recognize</a:t>
            </a:r>
          </a:p>
        </p:txBody>
      </p:sp>
      <p:sp>
        <p:nvSpPr>
          <p:cNvPr id="12" name="직사각형 22">
            <a:extLst>
              <a:ext uri="{FF2B5EF4-FFF2-40B4-BE49-F238E27FC236}">
                <a16:creationId xmlns:a16="http://schemas.microsoft.com/office/drawing/2014/main" id="{720EF5C0-F9A6-4753-A370-F1459D649A5E}"/>
              </a:ext>
            </a:extLst>
          </p:cNvPr>
          <p:cNvSpPr/>
          <p:nvPr/>
        </p:nvSpPr>
        <p:spPr>
          <a:xfrm>
            <a:off x="1281865"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Recognize that the world isn’t as bad as I thought</a:t>
            </a:r>
          </a:p>
        </p:txBody>
      </p:sp>
      <p:sp>
        <p:nvSpPr>
          <p:cNvPr id="14" name="직사각형 50">
            <a:extLst>
              <a:ext uri="{FF2B5EF4-FFF2-40B4-BE49-F238E27FC236}">
                <a16:creationId xmlns:a16="http://schemas.microsoft.com/office/drawing/2014/main" id="{70B7A692-1233-4392-BEF6-AD627177A5BC}"/>
              </a:ext>
            </a:extLst>
          </p:cNvPr>
          <p:cNvSpPr/>
          <p:nvPr/>
        </p:nvSpPr>
        <p:spPr>
          <a:xfrm>
            <a:off x="4665306" y="4123363"/>
            <a:ext cx="2729685" cy="63524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Problem Solving</a:t>
            </a:r>
          </a:p>
        </p:txBody>
      </p:sp>
      <p:sp>
        <p:nvSpPr>
          <p:cNvPr id="17" name="직사각형 53">
            <a:extLst>
              <a:ext uri="{FF2B5EF4-FFF2-40B4-BE49-F238E27FC236}">
                <a16:creationId xmlns:a16="http://schemas.microsoft.com/office/drawing/2014/main" id="{F558940D-7222-4993-A53C-D7C04536AA05}"/>
              </a:ext>
            </a:extLst>
          </p:cNvPr>
          <p:cNvSpPr/>
          <p:nvPr/>
        </p:nvSpPr>
        <p:spPr>
          <a:xfrm>
            <a:off x="8185172" y="4123363"/>
            <a:ext cx="2723824" cy="63523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Take an Action</a:t>
            </a:r>
          </a:p>
        </p:txBody>
      </p:sp>
      <p:pic>
        <p:nvPicPr>
          <p:cNvPr id="3" name="Graphic 2" descr="Chevron arrows with solid fill">
            <a:extLst>
              <a:ext uri="{FF2B5EF4-FFF2-40B4-BE49-F238E27FC236}">
                <a16:creationId xmlns:a16="http://schemas.microsoft.com/office/drawing/2014/main" id="{4F70A181-70BF-45B1-93CC-54D5EC3C12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99322" y="2753351"/>
            <a:ext cx="457200" cy="457200"/>
          </a:xfrm>
          <a:prstGeom prst="rect">
            <a:avLst/>
          </a:prstGeom>
        </p:spPr>
      </p:pic>
      <p:pic>
        <p:nvPicPr>
          <p:cNvPr id="19" name="Graphic 18" descr="Chevron arrows with solid fill">
            <a:extLst>
              <a:ext uri="{FF2B5EF4-FFF2-40B4-BE49-F238E27FC236}">
                <a16:creationId xmlns:a16="http://schemas.microsoft.com/office/drawing/2014/main" id="{8AFE187F-E8CF-4A16-AA21-910FB0F514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6880" y="2753351"/>
            <a:ext cx="457200" cy="457200"/>
          </a:xfrm>
          <a:prstGeom prst="rect">
            <a:avLst/>
          </a:prstGeom>
        </p:spPr>
      </p:pic>
      <p:sp>
        <p:nvSpPr>
          <p:cNvPr id="20" name="직사각형 22">
            <a:extLst>
              <a:ext uri="{FF2B5EF4-FFF2-40B4-BE49-F238E27FC236}">
                <a16:creationId xmlns:a16="http://schemas.microsoft.com/office/drawing/2014/main" id="{422DFFD8-0A1F-4C58-9FDA-0724EE9205FA}"/>
              </a:ext>
            </a:extLst>
          </p:cNvPr>
          <p:cNvSpPr/>
          <p:nvPr/>
        </p:nvSpPr>
        <p:spPr>
          <a:xfrm>
            <a:off x="4613664"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Do your analysis</a:t>
            </a:r>
          </a:p>
        </p:txBody>
      </p:sp>
      <p:sp>
        <p:nvSpPr>
          <p:cNvPr id="21" name="직사각형 22">
            <a:extLst>
              <a:ext uri="{FF2B5EF4-FFF2-40B4-BE49-F238E27FC236}">
                <a16:creationId xmlns:a16="http://schemas.microsoft.com/office/drawing/2014/main" id="{731B4A2D-D7EC-4EFE-80B3-A1BB12EFD2BD}"/>
              </a:ext>
            </a:extLst>
          </p:cNvPr>
          <p:cNvSpPr/>
          <p:nvPr/>
        </p:nvSpPr>
        <p:spPr>
          <a:xfrm>
            <a:off x="8185172"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See the world </a:t>
            </a:r>
          </a:p>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in multiple angles</a:t>
            </a:r>
          </a:p>
        </p:txBody>
      </p:sp>
      <p:sp>
        <p:nvSpPr>
          <p:cNvPr id="4" name="Rectangle 3">
            <a:extLst>
              <a:ext uri="{FF2B5EF4-FFF2-40B4-BE49-F238E27FC236}">
                <a16:creationId xmlns:a16="http://schemas.microsoft.com/office/drawing/2014/main" id="{C7CFACB4-8FF3-4318-B0DE-738F10A49F38}"/>
              </a:ext>
            </a:extLst>
          </p:cNvPr>
          <p:cNvSpPr/>
          <p:nvPr/>
        </p:nvSpPr>
        <p:spPr>
          <a:xfrm>
            <a:off x="1281419" y="1808687"/>
            <a:ext cx="2661472"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C543696-98B5-4F48-BC4C-E8A9B056EB3D}"/>
              </a:ext>
            </a:extLst>
          </p:cNvPr>
          <p:cNvSpPr/>
          <p:nvPr/>
        </p:nvSpPr>
        <p:spPr>
          <a:xfrm>
            <a:off x="4664860" y="1799356"/>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B841247-7B7C-4F43-8C34-3DD53DD0FB53}"/>
              </a:ext>
            </a:extLst>
          </p:cNvPr>
          <p:cNvSpPr/>
          <p:nvPr/>
        </p:nvSpPr>
        <p:spPr>
          <a:xfrm>
            <a:off x="8179312" y="1799355"/>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a:extLst>
              <a:ext uri="{FF2B5EF4-FFF2-40B4-BE49-F238E27FC236}">
                <a16:creationId xmlns:a16="http://schemas.microsoft.com/office/drawing/2014/main" id="{2FE816EF-5E0D-438E-92A3-012C2AAF95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6910" y="2291532"/>
            <a:ext cx="1526760" cy="1526760"/>
          </a:xfrm>
          <a:prstGeom prst="rect">
            <a:avLst/>
          </a:prstGeom>
        </p:spPr>
      </p:pic>
      <p:pic>
        <p:nvPicPr>
          <p:cNvPr id="10" name="Picture 9" descr="Icon&#10;&#10;Description automatically generated">
            <a:extLst>
              <a:ext uri="{FF2B5EF4-FFF2-40B4-BE49-F238E27FC236}">
                <a16:creationId xmlns:a16="http://schemas.microsoft.com/office/drawing/2014/main" id="{3CE14938-C0A5-48A3-B502-4441397844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48848" y="2113588"/>
            <a:ext cx="1686207" cy="1686207"/>
          </a:xfrm>
          <a:prstGeom prst="rect">
            <a:avLst/>
          </a:prstGeom>
        </p:spPr>
      </p:pic>
      <p:pic>
        <p:nvPicPr>
          <p:cNvPr id="13" name="Picture 12" descr="Icon&#10;&#10;Description automatically generated">
            <a:extLst>
              <a:ext uri="{FF2B5EF4-FFF2-40B4-BE49-F238E27FC236}">
                <a16:creationId xmlns:a16="http://schemas.microsoft.com/office/drawing/2014/main" id="{3BBE18EB-420A-4B06-9C95-3A26BB2CAB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5267" y="2387858"/>
            <a:ext cx="1359287" cy="1359287"/>
          </a:xfrm>
          <a:prstGeom prst="rect">
            <a:avLst/>
          </a:prstGeom>
        </p:spPr>
      </p:pic>
    </p:spTree>
    <p:extLst>
      <p:ext uri="{BB962C8B-B14F-4D97-AF65-F5344CB8AC3E}">
        <p14:creationId xmlns:p14="http://schemas.microsoft.com/office/powerpoint/2010/main" val="2549420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srgbClr val="404040"/>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schemeClr val="bg1"/>
                    </a:solidFill>
                    <a:latin typeface="Roboto" panose="02000000000000000000" pitchFamily="2" charset="0"/>
                    <a:ea typeface="Roboto" panose="02000000000000000000" pitchFamily="2" charset="0"/>
                  </a:rPr>
                  <a:t>06</a:t>
                </a:r>
                <a:endParaRPr lang="ko-KR" altLang="en-US" sz="3200" b="1" dirty="0">
                  <a:solidFill>
                    <a:schemeClr val="bg1"/>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srgbClr val="404040"/>
                    </a:solidFill>
                    <a:latin typeface="Roboto" panose="02000000000000000000" pitchFamily="2" charset="0"/>
                    <a:ea typeface="Roboto" panose="02000000000000000000" pitchFamily="2" charset="0"/>
                  </a:rPr>
                  <a:t>page</a:t>
                </a:r>
                <a:endParaRPr lang="ko-KR" altLang="en-US" sz="1200" dirty="0">
                  <a:solidFill>
                    <a:srgbClr val="404040"/>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srgbClr val="404040"/>
                  </a:solidFill>
                  <a:latin typeface="Roboto" panose="02000000000000000000" pitchFamily="2" charset="0"/>
                  <a:ea typeface="Roboto" panose="02000000000000000000" pitchFamily="2" charset="0"/>
                </a:rPr>
                <a:t>X</a:t>
              </a:r>
              <a:endParaRPr lang="ko-KR" altLang="en-US" sz="400" dirty="0">
                <a:solidFill>
                  <a:srgbClr val="404040"/>
                </a:solidFill>
                <a:latin typeface="Roboto" panose="02000000000000000000" pitchFamily="2" charset="0"/>
              </a:endParaRPr>
            </a:p>
          </p:txBody>
        </p:sp>
      </p:grpSp>
      <p:pic>
        <p:nvPicPr>
          <p:cNvPr id="12" name="Picture 11" descr="Text&#10;&#10;Description automatically generated">
            <a:extLst>
              <a:ext uri="{FF2B5EF4-FFF2-40B4-BE49-F238E27FC236}">
                <a16:creationId xmlns:a16="http://schemas.microsoft.com/office/drawing/2014/main" id="{9CBE1900-715A-4262-987E-E7FD1F280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726" y="1510574"/>
            <a:ext cx="3012532" cy="4218422"/>
          </a:xfrm>
          <a:prstGeom prst="rect">
            <a:avLst/>
          </a:prstGeom>
          <a:ln>
            <a:noFill/>
          </a:ln>
          <a:effectLst>
            <a:outerShdw blurRad="292100" dist="139700" dir="2700000" algn="tl" rotWithShape="0">
              <a:srgbClr val="333333">
                <a:alpha val="65000"/>
              </a:srgbClr>
            </a:outerShdw>
          </a:effectLst>
        </p:spPr>
      </p:pic>
      <p:grpSp>
        <p:nvGrpSpPr>
          <p:cNvPr id="13" name="Group 12">
            <a:extLst>
              <a:ext uri="{FF2B5EF4-FFF2-40B4-BE49-F238E27FC236}">
                <a16:creationId xmlns:a16="http://schemas.microsoft.com/office/drawing/2014/main" id="{98AA170B-F180-4D26-B6B7-84489F2429B8}"/>
              </a:ext>
            </a:extLst>
          </p:cNvPr>
          <p:cNvGrpSpPr/>
          <p:nvPr/>
        </p:nvGrpSpPr>
        <p:grpSpPr>
          <a:xfrm>
            <a:off x="5081270" y="4310006"/>
            <a:ext cx="6137571" cy="1323824"/>
            <a:chOff x="5114107" y="1604609"/>
            <a:chExt cx="6137571" cy="1323824"/>
          </a:xfrm>
        </p:grpSpPr>
        <p:sp>
          <p:nvSpPr>
            <p:cNvPr id="14" name="TextBox 13">
              <a:extLst>
                <a:ext uri="{FF2B5EF4-FFF2-40B4-BE49-F238E27FC236}">
                  <a16:creationId xmlns:a16="http://schemas.microsoft.com/office/drawing/2014/main" id="{EA9A8AB2-8B3A-40AD-9DBA-864504A5273E}"/>
                </a:ext>
              </a:extLst>
            </p:cNvPr>
            <p:cNvSpPr txBox="1"/>
            <p:nvPr/>
          </p:nvSpPr>
          <p:spPr>
            <a:xfrm>
              <a:off x="5227808" y="2005103"/>
              <a:ext cx="5910170" cy="923330"/>
            </a:xfrm>
            <a:prstGeom prst="rect">
              <a:avLst/>
            </a:prstGeom>
            <a:noFill/>
          </p:spPr>
          <p:txBody>
            <a:bodyPr wrap="square" rtlCol="0">
              <a:spAutoFit/>
            </a:bodyPr>
            <a:lstStyle/>
            <a:p>
              <a:pPr algn="ctr"/>
              <a:r>
                <a:rPr lang="en-US" dirty="0">
                  <a:solidFill>
                    <a:srgbClr val="404040"/>
                  </a:solidFill>
                  <a:latin typeface="Roboto" panose="02000000000000000000" pitchFamily="2" charset="0"/>
                  <a:ea typeface="Roboto" panose="02000000000000000000" pitchFamily="2" charset="0"/>
                  <a:cs typeface="Tahoma" panose="020B0604030504040204" pitchFamily="34" charset="0"/>
                </a:rPr>
                <a:t>Do you like to know more about the world you live in?</a:t>
              </a:r>
            </a:p>
            <a:p>
              <a:pPr algn="ctr"/>
              <a:endParaRPr lang="en-US" dirty="0">
                <a:solidFill>
                  <a:srgbClr val="404040"/>
                </a:solidFill>
                <a:latin typeface="Roboto" panose="02000000000000000000" pitchFamily="2" charset="0"/>
                <a:ea typeface="Roboto" panose="02000000000000000000" pitchFamily="2" charset="0"/>
                <a:cs typeface="Tahoma" panose="020B0604030504040204" pitchFamily="34" charset="0"/>
              </a:endParaRPr>
            </a:p>
            <a:p>
              <a:pPr algn="ctr"/>
              <a:r>
                <a:rPr lang="en-US" dirty="0">
                  <a:solidFill>
                    <a:srgbClr val="404040"/>
                  </a:solidFill>
                  <a:latin typeface="Roboto" panose="02000000000000000000" pitchFamily="2" charset="0"/>
                  <a:ea typeface="Roboto" panose="02000000000000000000" pitchFamily="2" charset="0"/>
                  <a:cs typeface="Tahoma" panose="020B0604030504040204" pitchFamily="34" charset="0"/>
                </a:rPr>
                <a:t>Read this book! </a:t>
              </a:r>
            </a:p>
          </p:txBody>
        </p:sp>
        <p:pic>
          <p:nvPicPr>
            <p:cNvPr id="15" name="Graphic 14" descr="Open quotation mark with solid fill">
              <a:extLst>
                <a:ext uri="{FF2B5EF4-FFF2-40B4-BE49-F238E27FC236}">
                  <a16:creationId xmlns:a16="http://schemas.microsoft.com/office/drawing/2014/main" id="{CCC0877C-99DE-43CB-9598-F9F258E685A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4107" y="1604609"/>
              <a:ext cx="269059" cy="269059"/>
            </a:xfrm>
            <a:prstGeom prst="rect">
              <a:avLst/>
            </a:prstGeom>
          </p:spPr>
        </p:pic>
        <p:pic>
          <p:nvPicPr>
            <p:cNvPr id="16" name="Graphic 15" descr="Open quotation mark with solid fill">
              <a:extLst>
                <a:ext uri="{FF2B5EF4-FFF2-40B4-BE49-F238E27FC236}">
                  <a16:creationId xmlns:a16="http://schemas.microsoft.com/office/drawing/2014/main" id="{9FD4E3F0-300E-4109-8179-7E081718429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0982619" y="1604609"/>
              <a:ext cx="269059" cy="269059"/>
            </a:xfrm>
            <a:prstGeom prst="rect">
              <a:avLst/>
            </a:prstGeom>
          </p:spPr>
        </p:pic>
      </p:grpSp>
      <p:pic>
        <p:nvPicPr>
          <p:cNvPr id="1026" name="Picture 2" descr="Qr code&#10;&#10;Description automatically generated">
            <a:extLst>
              <a:ext uri="{FF2B5EF4-FFF2-40B4-BE49-F238E27FC236}">
                <a16:creationId xmlns:a16="http://schemas.microsoft.com/office/drawing/2014/main" id="{08405E02-E58A-42B5-8341-D187D41E66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6620" y="122417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80F426E-50D2-48E9-A9E8-C93AD96A15A1}"/>
              </a:ext>
            </a:extLst>
          </p:cNvPr>
          <p:cNvSpPr txBox="1"/>
          <p:nvPr/>
        </p:nvSpPr>
        <p:spPr>
          <a:xfrm>
            <a:off x="5174141" y="3822843"/>
            <a:ext cx="5910170" cy="369332"/>
          </a:xfrm>
          <a:prstGeom prst="rect">
            <a:avLst/>
          </a:prstGeom>
          <a:noFill/>
        </p:spPr>
        <p:txBody>
          <a:bodyPr wrap="square" rtlCol="0">
            <a:spAutoFit/>
          </a:bodyPr>
          <a:lstStyle/>
          <a:p>
            <a:pPr algn="ctr"/>
            <a:r>
              <a:rPr lang="en-US" b="1" dirty="0">
                <a:solidFill>
                  <a:srgbClr val="404040"/>
                </a:solidFill>
                <a:latin typeface="Roboto" panose="02000000000000000000" pitchFamily="2" charset="0"/>
                <a:ea typeface="Roboto" panose="02000000000000000000" pitchFamily="2" charset="0"/>
                <a:cs typeface="Tahoma" panose="020B0604030504040204" pitchFamily="34" charset="0"/>
              </a:rPr>
              <a:t>All 13 questions are here</a:t>
            </a:r>
          </a:p>
        </p:txBody>
      </p:sp>
    </p:spTree>
    <p:extLst>
      <p:ext uri="{BB962C8B-B14F-4D97-AF65-F5344CB8AC3E}">
        <p14:creationId xmlns:p14="http://schemas.microsoft.com/office/powerpoint/2010/main" val="189996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3392489"/>
          </a:xfrm>
          <a:prstGeom prst="rect">
            <a:avLst/>
          </a:prstGeom>
          <a:pattFill prst="pct90">
            <a:fgClr>
              <a:srgbClr val="FF5500"/>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endParaRPr lang="ko-KR" altLang="en-US" sz="7200" kern="0" dirty="0">
              <a:solidFill>
                <a:prstClr val="white"/>
              </a:solidFill>
            </a:endParaRPr>
          </a:p>
        </p:txBody>
      </p:sp>
      <p:sp>
        <p:nvSpPr>
          <p:cNvPr id="6" name="모서리가 둥근 직사각형 5"/>
          <p:cNvSpPr/>
          <p:nvPr/>
        </p:nvSpPr>
        <p:spPr>
          <a:xfrm>
            <a:off x="464024" y="354842"/>
            <a:ext cx="11177801" cy="6237027"/>
          </a:xfrm>
          <a:prstGeom prst="rect">
            <a:avLst/>
          </a:prstGeom>
          <a:solidFill>
            <a:schemeClr val="bg1"/>
          </a:solidFill>
          <a:ln w="41275">
            <a:noFill/>
          </a:ln>
          <a:effectLst>
            <a:outerShdw blurRad="50800" dist="1524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endParaRPr lang="ko-KR" altLang="en-US" sz="6000" kern="0" dirty="0">
              <a:solidFill>
                <a:prstClr val="white">
                  <a:lumMod val="75000"/>
                </a:prstClr>
              </a:solidFill>
              <a:latin typeface="Roboto" panose="02000000000000000000" pitchFamily="2" charset="0"/>
            </a:endParaRPr>
          </a:p>
        </p:txBody>
      </p:sp>
      <p:cxnSp>
        <p:nvCxnSpPr>
          <p:cNvPr id="3" name="직선 연결선 2">
            <a:extLst>
              <a:ext uri="{FF2B5EF4-FFF2-40B4-BE49-F238E27FC236}">
                <a16:creationId xmlns:a16="http://schemas.microsoft.com/office/drawing/2014/main" id="{39DC34DE-026D-40D6-BEB1-A3325EAB07A6}"/>
              </a:ext>
            </a:extLst>
          </p:cNvPr>
          <p:cNvCxnSpPr>
            <a:cxnSpLocks/>
          </p:cNvCxnSpPr>
          <p:nvPr/>
        </p:nvCxnSpPr>
        <p:spPr>
          <a:xfrm>
            <a:off x="464024" y="354842"/>
            <a:ext cx="11177801" cy="0"/>
          </a:xfrm>
          <a:prstGeom prst="line">
            <a:avLst/>
          </a:prstGeom>
          <a:ln w="22225">
            <a:solidFill>
              <a:srgbClr val="FF3300"/>
            </a:solidFill>
          </a:ln>
          <a:effectLst/>
        </p:spPr>
        <p:style>
          <a:lnRef idx="1">
            <a:schemeClr val="accent1"/>
          </a:lnRef>
          <a:fillRef idx="0">
            <a:schemeClr val="accent1"/>
          </a:fillRef>
          <a:effectRef idx="0">
            <a:schemeClr val="accent1"/>
          </a:effectRef>
          <a:fontRef idx="minor">
            <a:schemeClr val="tx1"/>
          </a:fontRef>
        </p:style>
      </p:cxnSp>
      <p:sp>
        <p:nvSpPr>
          <p:cNvPr id="8" name="Freeform 6">
            <a:extLst>
              <a:ext uri="{FF2B5EF4-FFF2-40B4-BE49-F238E27FC236}">
                <a16:creationId xmlns:a16="http://schemas.microsoft.com/office/drawing/2014/main" id="{8FBB7162-C92F-4F09-8753-295AB6C8A991}"/>
              </a:ext>
            </a:extLst>
          </p:cNvPr>
          <p:cNvSpPr>
            <a:spLocks noEditPoints="1"/>
          </p:cNvSpPr>
          <p:nvPr/>
        </p:nvSpPr>
        <p:spPr bwMode="auto">
          <a:xfrm>
            <a:off x="2108040" y="1410624"/>
            <a:ext cx="7900662" cy="4324248"/>
          </a:xfrm>
          <a:custGeom>
            <a:avLst/>
            <a:gdLst>
              <a:gd name="T0" fmla="*/ 3354 w 3448"/>
              <a:gd name="T1" fmla="*/ 1504 h 1773"/>
              <a:gd name="T2" fmla="*/ 2152 w 3448"/>
              <a:gd name="T3" fmla="*/ 1144 h 1773"/>
              <a:gd name="T4" fmla="*/ 3068 w 3448"/>
              <a:gd name="T5" fmla="*/ 1084 h 1773"/>
              <a:gd name="T6" fmla="*/ 3043 w 3448"/>
              <a:gd name="T7" fmla="*/ 1388 h 1773"/>
              <a:gd name="T8" fmla="*/ 2791 w 3448"/>
              <a:gd name="T9" fmla="*/ 1339 h 1773"/>
              <a:gd name="T10" fmla="*/ 3012 w 3448"/>
              <a:gd name="T11" fmla="*/ 1095 h 1773"/>
              <a:gd name="T12" fmla="*/ 3123 w 3448"/>
              <a:gd name="T13" fmla="*/ 1040 h 1773"/>
              <a:gd name="T14" fmla="*/ 2958 w 3448"/>
              <a:gd name="T15" fmla="*/ 993 h 1773"/>
              <a:gd name="T16" fmla="*/ 2745 w 3448"/>
              <a:gd name="T17" fmla="*/ 1019 h 1773"/>
              <a:gd name="T18" fmla="*/ 1939 w 3448"/>
              <a:gd name="T19" fmla="*/ 551 h 1773"/>
              <a:gd name="T20" fmla="*/ 2183 w 3448"/>
              <a:gd name="T21" fmla="*/ 454 h 1773"/>
              <a:gd name="T22" fmla="*/ 2178 w 3448"/>
              <a:gd name="T23" fmla="*/ 528 h 1773"/>
              <a:gd name="T24" fmla="*/ 3088 w 3448"/>
              <a:gd name="T25" fmla="*/ 398 h 1773"/>
              <a:gd name="T26" fmla="*/ 3067 w 3448"/>
              <a:gd name="T27" fmla="*/ 610 h 1773"/>
              <a:gd name="T28" fmla="*/ 3070 w 3448"/>
              <a:gd name="T29" fmla="*/ 398 h 1773"/>
              <a:gd name="T30" fmla="*/ 1599 w 3448"/>
              <a:gd name="T31" fmla="*/ 246 h 1773"/>
              <a:gd name="T32" fmla="*/ 1576 w 3448"/>
              <a:gd name="T33" fmla="*/ 189 h 1773"/>
              <a:gd name="T34" fmla="*/ 1299 w 3448"/>
              <a:gd name="T35" fmla="*/ 208 h 1773"/>
              <a:gd name="T36" fmla="*/ 1186 w 3448"/>
              <a:gd name="T37" fmla="*/ 384 h 1773"/>
              <a:gd name="T38" fmla="*/ 3448 w 3448"/>
              <a:gd name="T39" fmla="*/ 189 h 1773"/>
              <a:gd name="T40" fmla="*/ 3211 w 3448"/>
              <a:gd name="T41" fmla="*/ 305 h 1773"/>
              <a:gd name="T42" fmla="*/ 3020 w 3448"/>
              <a:gd name="T43" fmla="*/ 322 h 1773"/>
              <a:gd name="T44" fmla="*/ 2948 w 3448"/>
              <a:gd name="T45" fmla="*/ 613 h 1773"/>
              <a:gd name="T46" fmla="*/ 2866 w 3448"/>
              <a:gd name="T47" fmla="*/ 673 h 1773"/>
              <a:gd name="T48" fmla="*/ 2698 w 3448"/>
              <a:gd name="T49" fmla="*/ 898 h 1773"/>
              <a:gd name="T50" fmla="*/ 2761 w 3448"/>
              <a:gd name="T51" fmla="*/ 1045 h 1773"/>
              <a:gd name="T52" fmla="*/ 2663 w 3448"/>
              <a:gd name="T53" fmla="*/ 961 h 1773"/>
              <a:gd name="T54" fmla="*/ 2453 w 3448"/>
              <a:gd name="T55" fmla="*/ 825 h 1773"/>
              <a:gd name="T56" fmla="*/ 2188 w 3448"/>
              <a:gd name="T57" fmla="*/ 702 h 1773"/>
              <a:gd name="T58" fmla="*/ 2257 w 3448"/>
              <a:gd name="T59" fmla="*/ 765 h 1773"/>
              <a:gd name="T60" fmla="*/ 2161 w 3448"/>
              <a:gd name="T61" fmla="*/ 857 h 1773"/>
              <a:gd name="T62" fmla="*/ 1927 w 3448"/>
              <a:gd name="T63" fmla="*/ 1336 h 1773"/>
              <a:gd name="T64" fmla="*/ 1572 w 3448"/>
              <a:gd name="T65" fmla="*/ 948 h 1773"/>
              <a:gd name="T66" fmla="*/ 1766 w 3448"/>
              <a:gd name="T67" fmla="*/ 631 h 1773"/>
              <a:gd name="T68" fmla="*/ 2005 w 3448"/>
              <a:gd name="T69" fmla="*/ 610 h 1773"/>
              <a:gd name="T70" fmla="*/ 1845 w 3448"/>
              <a:gd name="T71" fmla="*/ 559 h 1773"/>
              <a:gd name="T72" fmla="*/ 1834 w 3448"/>
              <a:gd name="T73" fmla="*/ 549 h 1773"/>
              <a:gd name="T74" fmla="*/ 1630 w 3448"/>
              <a:gd name="T75" fmla="*/ 600 h 1773"/>
              <a:gd name="T76" fmla="*/ 1599 w 3448"/>
              <a:gd name="T77" fmla="*/ 430 h 1773"/>
              <a:gd name="T78" fmla="*/ 1746 w 3448"/>
              <a:gd name="T79" fmla="*/ 305 h 1773"/>
              <a:gd name="T80" fmla="*/ 1889 w 3448"/>
              <a:gd name="T81" fmla="*/ 260 h 1773"/>
              <a:gd name="T82" fmla="*/ 1861 w 3448"/>
              <a:gd name="T83" fmla="*/ 201 h 1773"/>
              <a:gd name="T84" fmla="*/ 1872 w 3448"/>
              <a:gd name="T85" fmla="*/ 127 h 1773"/>
              <a:gd name="T86" fmla="*/ 1783 w 3448"/>
              <a:gd name="T87" fmla="*/ 322 h 1773"/>
              <a:gd name="T88" fmla="*/ 1735 w 3448"/>
              <a:gd name="T89" fmla="*/ 172 h 1773"/>
              <a:gd name="T90" fmla="*/ 2134 w 3448"/>
              <a:gd name="T91" fmla="*/ 77 h 1773"/>
              <a:gd name="T92" fmla="*/ 2361 w 3448"/>
              <a:gd name="T93" fmla="*/ 54 h 1773"/>
              <a:gd name="T94" fmla="*/ 2573 w 3448"/>
              <a:gd name="T95" fmla="*/ 31 h 1773"/>
              <a:gd name="T96" fmla="*/ 2703 w 3448"/>
              <a:gd name="T97" fmla="*/ 18 h 1773"/>
              <a:gd name="T98" fmla="*/ 337 w 3448"/>
              <a:gd name="T99" fmla="*/ 108 h 1773"/>
              <a:gd name="T100" fmla="*/ 750 w 3448"/>
              <a:gd name="T101" fmla="*/ 276 h 1773"/>
              <a:gd name="T102" fmla="*/ 969 w 3448"/>
              <a:gd name="T103" fmla="*/ 300 h 1773"/>
              <a:gd name="T104" fmla="*/ 908 w 3448"/>
              <a:gd name="T105" fmla="*/ 668 h 1773"/>
              <a:gd name="T106" fmla="*/ 673 w 3448"/>
              <a:gd name="T107" fmla="*/ 789 h 1773"/>
              <a:gd name="T108" fmla="*/ 738 w 3448"/>
              <a:gd name="T109" fmla="*/ 925 h 1773"/>
              <a:gd name="T110" fmla="*/ 1022 w 3448"/>
              <a:gd name="T111" fmla="*/ 976 h 1773"/>
              <a:gd name="T112" fmla="*/ 1127 w 3448"/>
              <a:gd name="T113" fmla="*/ 1365 h 1773"/>
              <a:gd name="T114" fmla="*/ 835 w 3448"/>
              <a:gd name="T115" fmla="*/ 1749 h 1773"/>
              <a:gd name="T116" fmla="*/ 826 w 3448"/>
              <a:gd name="T117" fmla="*/ 1015 h 1773"/>
              <a:gd name="T118" fmla="*/ 474 w 3448"/>
              <a:gd name="T119" fmla="*/ 741 h 1773"/>
              <a:gd name="T120" fmla="*/ 134 w 3448"/>
              <a:gd name="T121" fmla="*/ 308 h 1773"/>
              <a:gd name="T122" fmla="*/ 73 w 3448"/>
              <a:gd name="T123" fmla="*/ 176 h 1773"/>
              <a:gd name="T124" fmla="*/ 137 w 3448"/>
              <a:gd name="T125" fmla="*/ 0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8" h="1773">
                <a:moveTo>
                  <a:pt x="3375" y="1350"/>
                </a:moveTo>
                <a:lnTo>
                  <a:pt x="3415" y="1381"/>
                </a:lnTo>
                <a:lnTo>
                  <a:pt x="3439" y="1383"/>
                </a:lnTo>
                <a:lnTo>
                  <a:pt x="3402" y="1433"/>
                </a:lnTo>
                <a:lnTo>
                  <a:pt x="3354" y="1504"/>
                </a:lnTo>
                <a:lnTo>
                  <a:pt x="3301" y="1499"/>
                </a:lnTo>
                <a:lnTo>
                  <a:pt x="3384" y="1423"/>
                </a:lnTo>
                <a:lnTo>
                  <a:pt x="3375" y="1350"/>
                </a:lnTo>
                <a:close/>
                <a:moveTo>
                  <a:pt x="2143" y="1101"/>
                </a:moveTo>
                <a:lnTo>
                  <a:pt x="2152" y="1144"/>
                </a:lnTo>
                <a:lnTo>
                  <a:pt x="2117" y="1246"/>
                </a:lnTo>
                <a:lnTo>
                  <a:pt x="2082" y="1230"/>
                </a:lnTo>
                <a:lnTo>
                  <a:pt x="2086" y="1146"/>
                </a:lnTo>
                <a:lnTo>
                  <a:pt x="2143" y="1101"/>
                </a:lnTo>
                <a:close/>
                <a:moveTo>
                  <a:pt x="3068" y="1084"/>
                </a:moveTo>
                <a:lnTo>
                  <a:pt x="3111" y="1166"/>
                </a:lnTo>
                <a:lnTo>
                  <a:pt x="3184" y="1236"/>
                </a:lnTo>
                <a:lnTo>
                  <a:pt x="3157" y="1378"/>
                </a:lnTo>
                <a:lnTo>
                  <a:pt x="3109" y="1407"/>
                </a:lnTo>
                <a:lnTo>
                  <a:pt x="3043" y="1388"/>
                </a:lnTo>
                <a:lnTo>
                  <a:pt x="3027" y="1342"/>
                </a:lnTo>
                <a:lnTo>
                  <a:pt x="3004" y="1354"/>
                </a:lnTo>
                <a:lnTo>
                  <a:pt x="2953" y="1325"/>
                </a:lnTo>
                <a:lnTo>
                  <a:pt x="2823" y="1357"/>
                </a:lnTo>
                <a:lnTo>
                  <a:pt x="2791" y="1339"/>
                </a:lnTo>
                <a:lnTo>
                  <a:pt x="2799" y="1316"/>
                </a:lnTo>
                <a:lnTo>
                  <a:pt x="2778" y="1198"/>
                </a:lnTo>
                <a:lnTo>
                  <a:pt x="2866" y="1166"/>
                </a:lnTo>
                <a:lnTo>
                  <a:pt x="2948" y="1091"/>
                </a:lnTo>
                <a:lnTo>
                  <a:pt x="3012" y="1095"/>
                </a:lnTo>
                <a:lnTo>
                  <a:pt x="3001" y="1131"/>
                </a:lnTo>
                <a:lnTo>
                  <a:pt x="3059" y="1153"/>
                </a:lnTo>
                <a:lnTo>
                  <a:pt x="3068" y="1084"/>
                </a:lnTo>
                <a:close/>
                <a:moveTo>
                  <a:pt x="3014" y="987"/>
                </a:moveTo>
                <a:lnTo>
                  <a:pt x="3123" y="1040"/>
                </a:lnTo>
                <a:lnTo>
                  <a:pt x="3146" y="1090"/>
                </a:lnTo>
                <a:lnTo>
                  <a:pt x="3088" y="1053"/>
                </a:lnTo>
                <a:lnTo>
                  <a:pt x="3071" y="1069"/>
                </a:lnTo>
                <a:lnTo>
                  <a:pt x="3030" y="1066"/>
                </a:lnTo>
                <a:lnTo>
                  <a:pt x="2958" y="993"/>
                </a:lnTo>
                <a:lnTo>
                  <a:pt x="3014" y="987"/>
                </a:lnTo>
                <a:close/>
                <a:moveTo>
                  <a:pt x="2828" y="919"/>
                </a:moveTo>
                <a:lnTo>
                  <a:pt x="2847" y="935"/>
                </a:lnTo>
                <a:lnTo>
                  <a:pt x="2815" y="1032"/>
                </a:lnTo>
                <a:lnTo>
                  <a:pt x="2745" y="1019"/>
                </a:lnTo>
                <a:lnTo>
                  <a:pt x="2735" y="977"/>
                </a:lnTo>
                <a:lnTo>
                  <a:pt x="2828" y="919"/>
                </a:lnTo>
                <a:close/>
                <a:moveTo>
                  <a:pt x="1959" y="465"/>
                </a:moveTo>
                <a:lnTo>
                  <a:pt x="1924" y="524"/>
                </a:lnTo>
                <a:lnTo>
                  <a:pt x="1939" y="551"/>
                </a:lnTo>
                <a:lnTo>
                  <a:pt x="2004" y="541"/>
                </a:lnTo>
                <a:lnTo>
                  <a:pt x="2051" y="553"/>
                </a:lnTo>
                <a:lnTo>
                  <a:pt x="2070" y="522"/>
                </a:lnTo>
                <a:lnTo>
                  <a:pt x="1959" y="465"/>
                </a:lnTo>
                <a:close/>
                <a:moveTo>
                  <a:pt x="2183" y="454"/>
                </a:moveTo>
                <a:lnTo>
                  <a:pt x="2115" y="490"/>
                </a:lnTo>
                <a:lnTo>
                  <a:pt x="2139" y="549"/>
                </a:lnTo>
                <a:lnTo>
                  <a:pt x="2129" y="590"/>
                </a:lnTo>
                <a:lnTo>
                  <a:pt x="2188" y="594"/>
                </a:lnTo>
                <a:lnTo>
                  <a:pt x="2178" y="528"/>
                </a:lnTo>
                <a:lnTo>
                  <a:pt x="2156" y="496"/>
                </a:lnTo>
                <a:lnTo>
                  <a:pt x="2183" y="485"/>
                </a:lnTo>
                <a:lnTo>
                  <a:pt x="2183" y="454"/>
                </a:lnTo>
                <a:close/>
                <a:moveTo>
                  <a:pt x="3070" y="398"/>
                </a:moveTo>
                <a:lnTo>
                  <a:pt x="3088" y="398"/>
                </a:lnTo>
                <a:lnTo>
                  <a:pt x="3097" y="429"/>
                </a:lnTo>
                <a:lnTo>
                  <a:pt x="3080" y="484"/>
                </a:lnTo>
                <a:lnTo>
                  <a:pt x="3109" y="508"/>
                </a:lnTo>
                <a:lnTo>
                  <a:pt x="3072" y="542"/>
                </a:lnTo>
                <a:lnTo>
                  <a:pt x="3067" y="610"/>
                </a:lnTo>
                <a:lnTo>
                  <a:pt x="2955" y="675"/>
                </a:lnTo>
                <a:lnTo>
                  <a:pt x="2958" y="636"/>
                </a:lnTo>
                <a:lnTo>
                  <a:pt x="3020" y="592"/>
                </a:lnTo>
                <a:lnTo>
                  <a:pt x="3067" y="492"/>
                </a:lnTo>
                <a:lnTo>
                  <a:pt x="3070" y="398"/>
                </a:lnTo>
                <a:close/>
                <a:moveTo>
                  <a:pt x="1610" y="166"/>
                </a:moveTo>
                <a:lnTo>
                  <a:pt x="1669" y="276"/>
                </a:lnTo>
                <a:lnTo>
                  <a:pt x="1653" y="299"/>
                </a:lnTo>
                <a:lnTo>
                  <a:pt x="1599" y="322"/>
                </a:lnTo>
                <a:lnTo>
                  <a:pt x="1599" y="246"/>
                </a:lnTo>
                <a:lnTo>
                  <a:pt x="1582" y="297"/>
                </a:lnTo>
                <a:lnTo>
                  <a:pt x="1543" y="297"/>
                </a:lnTo>
                <a:lnTo>
                  <a:pt x="1545" y="256"/>
                </a:lnTo>
                <a:lnTo>
                  <a:pt x="1578" y="218"/>
                </a:lnTo>
                <a:lnTo>
                  <a:pt x="1576" y="189"/>
                </a:lnTo>
                <a:lnTo>
                  <a:pt x="1610" y="166"/>
                </a:lnTo>
                <a:close/>
                <a:moveTo>
                  <a:pt x="1165" y="62"/>
                </a:moveTo>
                <a:lnTo>
                  <a:pt x="1225" y="78"/>
                </a:lnTo>
                <a:lnTo>
                  <a:pt x="1276" y="165"/>
                </a:lnTo>
                <a:lnTo>
                  <a:pt x="1299" y="208"/>
                </a:lnTo>
                <a:lnTo>
                  <a:pt x="1267" y="267"/>
                </a:lnTo>
                <a:lnTo>
                  <a:pt x="1265" y="297"/>
                </a:lnTo>
                <a:lnTo>
                  <a:pt x="1235" y="316"/>
                </a:lnTo>
                <a:lnTo>
                  <a:pt x="1232" y="395"/>
                </a:lnTo>
                <a:lnTo>
                  <a:pt x="1186" y="384"/>
                </a:lnTo>
                <a:lnTo>
                  <a:pt x="1091" y="140"/>
                </a:lnTo>
                <a:lnTo>
                  <a:pt x="1165" y="62"/>
                </a:lnTo>
                <a:close/>
                <a:moveTo>
                  <a:pt x="2716" y="17"/>
                </a:moveTo>
                <a:lnTo>
                  <a:pt x="3421" y="115"/>
                </a:lnTo>
                <a:lnTo>
                  <a:pt x="3448" y="189"/>
                </a:lnTo>
                <a:lnTo>
                  <a:pt x="3352" y="241"/>
                </a:lnTo>
                <a:lnTo>
                  <a:pt x="3279" y="256"/>
                </a:lnTo>
                <a:lnTo>
                  <a:pt x="3282" y="316"/>
                </a:lnTo>
                <a:lnTo>
                  <a:pt x="3214" y="400"/>
                </a:lnTo>
                <a:lnTo>
                  <a:pt x="3211" y="305"/>
                </a:lnTo>
                <a:lnTo>
                  <a:pt x="3300" y="198"/>
                </a:lnTo>
                <a:lnTo>
                  <a:pt x="3246" y="206"/>
                </a:lnTo>
                <a:lnTo>
                  <a:pt x="3174" y="264"/>
                </a:lnTo>
                <a:lnTo>
                  <a:pt x="3085" y="258"/>
                </a:lnTo>
                <a:lnTo>
                  <a:pt x="3020" y="322"/>
                </a:lnTo>
                <a:lnTo>
                  <a:pt x="3067" y="355"/>
                </a:lnTo>
                <a:lnTo>
                  <a:pt x="3011" y="508"/>
                </a:lnTo>
                <a:lnTo>
                  <a:pt x="2964" y="516"/>
                </a:lnTo>
                <a:lnTo>
                  <a:pt x="2934" y="557"/>
                </a:lnTo>
                <a:lnTo>
                  <a:pt x="2948" y="613"/>
                </a:lnTo>
                <a:lnTo>
                  <a:pt x="2913" y="631"/>
                </a:lnTo>
                <a:lnTo>
                  <a:pt x="2903" y="581"/>
                </a:lnTo>
                <a:lnTo>
                  <a:pt x="2873" y="542"/>
                </a:lnTo>
                <a:lnTo>
                  <a:pt x="2833" y="583"/>
                </a:lnTo>
                <a:lnTo>
                  <a:pt x="2866" y="673"/>
                </a:lnTo>
                <a:lnTo>
                  <a:pt x="2820" y="754"/>
                </a:lnTo>
                <a:lnTo>
                  <a:pt x="2722" y="759"/>
                </a:lnTo>
                <a:lnTo>
                  <a:pt x="2701" y="793"/>
                </a:lnTo>
                <a:lnTo>
                  <a:pt x="2745" y="858"/>
                </a:lnTo>
                <a:lnTo>
                  <a:pt x="2698" y="898"/>
                </a:lnTo>
                <a:lnTo>
                  <a:pt x="2648" y="848"/>
                </a:lnTo>
                <a:lnTo>
                  <a:pt x="2647" y="895"/>
                </a:lnTo>
                <a:lnTo>
                  <a:pt x="2689" y="943"/>
                </a:lnTo>
                <a:lnTo>
                  <a:pt x="2708" y="1027"/>
                </a:lnTo>
                <a:lnTo>
                  <a:pt x="2761" y="1045"/>
                </a:lnTo>
                <a:lnTo>
                  <a:pt x="2833" y="1074"/>
                </a:lnTo>
                <a:lnTo>
                  <a:pt x="2701" y="1050"/>
                </a:lnTo>
                <a:lnTo>
                  <a:pt x="2645" y="998"/>
                </a:lnTo>
                <a:lnTo>
                  <a:pt x="2594" y="927"/>
                </a:lnTo>
                <a:lnTo>
                  <a:pt x="2663" y="961"/>
                </a:lnTo>
                <a:lnTo>
                  <a:pt x="2631" y="904"/>
                </a:lnTo>
                <a:lnTo>
                  <a:pt x="2625" y="825"/>
                </a:lnTo>
                <a:lnTo>
                  <a:pt x="2594" y="833"/>
                </a:lnTo>
                <a:lnTo>
                  <a:pt x="2557" y="754"/>
                </a:lnTo>
                <a:lnTo>
                  <a:pt x="2453" y="825"/>
                </a:lnTo>
                <a:lnTo>
                  <a:pt x="2453" y="871"/>
                </a:lnTo>
                <a:lnTo>
                  <a:pt x="2416" y="906"/>
                </a:lnTo>
                <a:lnTo>
                  <a:pt x="2368" y="789"/>
                </a:lnTo>
                <a:lnTo>
                  <a:pt x="2316" y="726"/>
                </a:lnTo>
                <a:lnTo>
                  <a:pt x="2188" y="702"/>
                </a:lnTo>
                <a:lnTo>
                  <a:pt x="2151" y="671"/>
                </a:lnTo>
                <a:lnTo>
                  <a:pt x="2132" y="681"/>
                </a:lnTo>
                <a:lnTo>
                  <a:pt x="2158" y="745"/>
                </a:lnTo>
                <a:lnTo>
                  <a:pt x="2201" y="723"/>
                </a:lnTo>
                <a:lnTo>
                  <a:pt x="2257" y="765"/>
                </a:lnTo>
                <a:lnTo>
                  <a:pt x="2092" y="863"/>
                </a:lnTo>
                <a:lnTo>
                  <a:pt x="2007" y="697"/>
                </a:lnTo>
                <a:lnTo>
                  <a:pt x="1988" y="700"/>
                </a:lnTo>
                <a:lnTo>
                  <a:pt x="2076" y="897"/>
                </a:lnTo>
                <a:lnTo>
                  <a:pt x="2161" y="857"/>
                </a:lnTo>
                <a:lnTo>
                  <a:pt x="2134" y="949"/>
                </a:lnTo>
                <a:lnTo>
                  <a:pt x="2050" y="1025"/>
                </a:lnTo>
                <a:lnTo>
                  <a:pt x="2062" y="1137"/>
                </a:lnTo>
                <a:lnTo>
                  <a:pt x="2015" y="1174"/>
                </a:lnTo>
                <a:lnTo>
                  <a:pt x="1927" y="1336"/>
                </a:lnTo>
                <a:lnTo>
                  <a:pt x="1840" y="1352"/>
                </a:lnTo>
                <a:lnTo>
                  <a:pt x="1763" y="1169"/>
                </a:lnTo>
                <a:lnTo>
                  <a:pt x="1782" y="1084"/>
                </a:lnTo>
                <a:lnTo>
                  <a:pt x="1733" y="937"/>
                </a:lnTo>
                <a:lnTo>
                  <a:pt x="1572" y="948"/>
                </a:lnTo>
                <a:lnTo>
                  <a:pt x="1481" y="861"/>
                </a:lnTo>
                <a:lnTo>
                  <a:pt x="1497" y="720"/>
                </a:lnTo>
                <a:lnTo>
                  <a:pt x="1584" y="616"/>
                </a:lnTo>
                <a:lnTo>
                  <a:pt x="1754" y="586"/>
                </a:lnTo>
                <a:lnTo>
                  <a:pt x="1766" y="631"/>
                </a:lnTo>
                <a:lnTo>
                  <a:pt x="1834" y="675"/>
                </a:lnTo>
                <a:lnTo>
                  <a:pt x="1861" y="639"/>
                </a:lnTo>
                <a:lnTo>
                  <a:pt x="1966" y="666"/>
                </a:lnTo>
                <a:lnTo>
                  <a:pt x="1994" y="649"/>
                </a:lnTo>
                <a:lnTo>
                  <a:pt x="2005" y="610"/>
                </a:lnTo>
                <a:lnTo>
                  <a:pt x="1933" y="598"/>
                </a:lnTo>
                <a:lnTo>
                  <a:pt x="1909" y="558"/>
                </a:lnTo>
                <a:lnTo>
                  <a:pt x="1892" y="549"/>
                </a:lnTo>
                <a:lnTo>
                  <a:pt x="1877" y="600"/>
                </a:lnTo>
                <a:lnTo>
                  <a:pt x="1845" y="559"/>
                </a:lnTo>
                <a:lnTo>
                  <a:pt x="1847" y="526"/>
                </a:lnTo>
                <a:lnTo>
                  <a:pt x="1804" y="492"/>
                </a:lnTo>
                <a:lnTo>
                  <a:pt x="1777" y="479"/>
                </a:lnTo>
                <a:lnTo>
                  <a:pt x="1779" y="514"/>
                </a:lnTo>
                <a:lnTo>
                  <a:pt x="1834" y="549"/>
                </a:lnTo>
                <a:lnTo>
                  <a:pt x="1806" y="581"/>
                </a:lnTo>
                <a:lnTo>
                  <a:pt x="1767" y="530"/>
                </a:lnTo>
                <a:lnTo>
                  <a:pt x="1739" y="498"/>
                </a:lnTo>
                <a:lnTo>
                  <a:pt x="1675" y="530"/>
                </a:lnTo>
                <a:lnTo>
                  <a:pt x="1630" y="600"/>
                </a:lnTo>
                <a:lnTo>
                  <a:pt x="1561" y="590"/>
                </a:lnTo>
                <a:lnTo>
                  <a:pt x="1557" y="505"/>
                </a:lnTo>
                <a:lnTo>
                  <a:pt x="1644" y="511"/>
                </a:lnTo>
                <a:lnTo>
                  <a:pt x="1617" y="467"/>
                </a:lnTo>
                <a:lnTo>
                  <a:pt x="1599" y="430"/>
                </a:lnTo>
                <a:lnTo>
                  <a:pt x="1667" y="409"/>
                </a:lnTo>
                <a:lnTo>
                  <a:pt x="1702" y="360"/>
                </a:lnTo>
                <a:lnTo>
                  <a:pt x="1732" y="358"/>
                </a:lnTo>
                <a:lnTo>
                  <a:pt x="1727" y="330"/>
                </a:lnTo>
                <a:lnTo>
                  <a:pt x="1746" y="305"/>
                </a:lnTo>
                <a:lnTo>
                  <a:pt x="1760" y="348"/>
                </a:lnTo>
                <a:lnTo>
                  <a:pt x="1845" y="350"/>
                </a:lnTo>
                <a:lnTo>
                  <a:pt x="1868" y="290"/>
                </a:lnTo>
                <a:lnTo>
                  <a:pt x="1901" y="301"/>
                </a:lnTo>
                <a:lnTo>
                  <a:pt x="1889" y="260"/>
                </a:lnTo>
                <a:lnTo>
                  <a:pt x="1940" y="245"/>
                </a:lnTo>
                <a:lnTo>
                  <a:pt x="1924" y="227"/>
                </a:lnTo>
                <a:lnTo>
                  <a:pt x="1879" y="239"/>
                </a:lnTo>
                <a:lnTo>
                  <a:pt x="1863" y="201"/>
                </a:lnTo>
                <a:lnTo>
                  <a:pt x="1861" y="201"/>
                </a:lnTo>
                <a:lnTo>
                  <a:pt x="1862" y="198"/>
                </a:lnTo>
                <a:lnTo>
                  <a:pt x="1855" y="182"/>
                </a:lnTo>
                <a:lnTo>
                  <a:pt x="1873" y="169"/>
                </a:lnTo>
                <a:lnTo>
                  <a:pt x="1889" y="129"/>
                </a:lnTo>
                <a:lnTo>
                  <a:pt x="1872" y="127"/>
                </a:lnTo>
                <a:lnTo>
                  <a:pt x="1845" y="160"/>
                </a:lnTo>
                <a:lnTo>
                  <a:pt x="1821" y="212"/>
                </a:lnTo>
                <a:lnTo>
                  <a:pt x="1847" y="240"/>
                </a:lnTo>
                <a:lnTo>
                  <a:pt x="1821" y="307"/>
                </a:lnTo>
                <a:lnTo>
                  <a:pt x="1783" y="322"/>
                </a:lnTo>
                <a:lnTo>
                  <a:pt x="1760" y="254"/>
                </a:lnTo>
                <a:lnTo>
                  <a:pt x="1716" y="279"/>
                </a:lnTo>
                <a:lnTo>
                  <a:pt x="1695" y="267"/>
                </a:lnTo>
                <a:lnTo>
                  <a:pt x="1696" y="201"/>
                </a:lnTo>
                <a:lnTo>
                  <a:pt x="1735" y="172"/>
                </a:lnTo>
                <a:lnTo>
                  <a:pt x="1768" y="94"/>
                </a:lnTo>
                <a:lnTo>
                  <a:pt x="1849" y="49"/>
                </a:lnTo>
                <a:lnTo>
                  <a:pt x="2054" y="85"/>
                </a:lnTo>
                <a:lnTo>
                  <a:pt x="2092" y="82"/>
                </a:lnTo>
                <a:lnTo>
                  <a:pt x="2134" y="77"/>
                </a:lnTo>
                <a:lnTo>
                  <a:pt x="2177" y="73"/>
                </a:lnTo>
                <a:lnTo>
                  <a:pt x="2222" y="69"/>
                </a:lnTo>
                <a:lnTo>
                  <a:pt x="2268" y="64"/>
                </a:lnTo>
                <a:lnTo>
                  <a:pt x="2315" y="58"/>
                </a:lnTo>
                <a:lnTo>
                  <a:pt x="2361" y="54"/>
                </a:lnTo>
                <a:lnTo>
                  <a:pt x="2406" y="49"/>
                </a:lnTo>
                <a:lnTo>
                  <a:pt x="2452" y="45"/>
                </a:lnTo>
                <a:lnTo>
                  <a:pt x="2494" y="40"/>
                </a:lnTo>
                <a:lnTo>
                  <a:pt x="2535" y="35"/>
                </a:lnTo>
                <a:lnTo>
                  <a:pt x="2573" y="31"/>
                </a:lnTo>
                <a:lnTo>
                  <a:pt x="2608" y="28"/>
                </a:lnTo>
                <a:lnTo>
                  <a:pt x="2639" y="25"/>
                </a:lnTo>
                <a:lnTo>
                  <a:pt x="2665" y="22"/>
                </a:lnTo>
                <a:lnTo>
                  <a:pt x="2686" y="20"/>
                </a:lnTo>
                <a:lnTo>
                  <a:pt x="2703" y="18"/>
                </a:lnTo>
                <a:lnTo>
                  <a:pt x="2713" y="17"/>
                </a:lnTo>
                <a:lnTo>
                  <a:pt x="2716" y="17"/>
                </a:lnTo>
                <a:close/>
                <a:moveTo>
                  <a:pt x="137" y="0"/>
                </a:moveTo>
                <a:lnTo>
                  <a:pt x="138" y="0"/>
                </a:lnTo>
                <a:lnTo>
                  <a:pt x="337" y="108"/>
                </a:lnTo>
                <a:lnTo>
                  <a:pt x="410" y="41"/>
                </a:lnTo>
                <a:lnTo>
                  <a:pt x="568" y="132"/>
                </a:lnTo>
                <a:lnTo>
                  <a:pt x="872" y="100"/>
                </a:lnTo>
                <a:lnTo>
                  <a:pt x="872" y="252"/>
                </a:lnTo>
                <a:lnTo>
                  <a:pt x="750" y="276"/>
                </a:lnTo>
                <a:lnTo>
                  <a:pt x="726" y="341"/>
                </a:lnTo>
                <a:lnTo>
                  <a:pt x="843" y="465"/>
                </a:lnTo>
                <a:lnTo>
                  <a:pt x="872" y="460"/>
                </a:lnTo>
                <a:lnTo>
                  <a:pt x="892" y="304"/>
                </a:lnTo>
                <a:lnTo>
                  <a:pt x="969" y="300"/>
                </a:lnTo>
                <a:lnTo>
                  <a:pt x="1002" y="389"/>
                </a:lnTo>
                <a:lnTo>
                  <a:pt x="1042" y="365"/>
                </a:lnTo>
                <a:lnTo>
                  <a:pt x="1131" y="560"/>
                </a:lnTo>
                <a:lnTo>
                  <a:pt x="1006" y="616"/>
                </a:lnTo>
                <a:lnTo>
                  <a:pt x="908" y="668"/>
                </a:lnTo>
                <a:lnTo>
                  <a:pt x="832" y="772"/>
                </a:lnTo>
                <a:lnTo>
                  <a:pt x="832" y="824"/>
                </a:lnTo>
                <a:lnTo>
                  <a:pt x="803" y="828"/>
                </a:lnTo>
                <a:lnTo>
                  <a:pt x="782" y="772"/>
                </a:lnTo>
                <a:lnTo>
                  <a:pt x="673" y="789"/>
                </a:lnTo>
                <a:lnTo>
                  <a:pt x="649" y="856"/>
                </a:lnTo>
                <a:lnTo>
                  <a:pt x="677" y="897"/>
                </a:lnTo>
                <a:lnTo>
                  <a:pt x="718" y="865"/>
                </a:lnTo>
                <a:lnTo>
                  <a:pt x="758" y="868"/>
                </a:lnTo>
                <a:lnTo>
                  <a:pt x="738" y="925"/>
                </a:lnTo>
                <a:lnTo>
                  <a:pt x="786" y="928"/>
                </a:lnTo>
                <a:lnTo>
                  <a:pt x="803" y="989"/>
                </a:lnTo>
                <a:lnTo>
                  <a:pt x="835" y="999"/>
                </a:lnTo>
                <a:lnTo>
                  <a:pt x="860" y="960"/>
                </a:lnTo>
                <a:lnTo>
                  <a:pt x="1022" y="976"/>
                </a:lnTo>
                <a:lnTo>
                  <a:pt x="1131" y="1056"/>
                </a:lnTo>
                <a:lnTo>
                  <a:pt x="1147" y="1121"/>
                </a:lnTo>
                <a:lnTo>
                  <a:pt x="1290" y="1189"/>
                </a:lnTo>
                <a:lnTo>
                  <a:pt x="1208" y="1352"/>
                </a:lnTo>
                <a:lnTo>
                  <a:pt x="1127" y="1365"/>
                </a:lnTo>
                <a:lnTo>
                  <a:pt x="1115" y="1429"/>
                </a:lnTo>
                <a:lnTo>
                  <a:pt x="949" y="1569"/>
                </a:lnTo>
                <a:lnTo>
                  <a:pt x="872" y="1712"/>
                </a:lnTo>
                <a:lnTo>
                  <a:pt x="929" y="1773"/>
                </a:lnTo>
                <a:lnTo>
                  <a:pt x="835" y="1749"/>
                </a:lnTo>
                <a:lnTo>
                  <a:pt x="803" y="1669"/>
                </a:lnTo>
                <a:lnTo>
                  <a:pt x="896" y="1297"/>
                </a:lnTo>
                <a:lnTo>
                  <a:pt x="819" y="1229"/>
                </a:lnTo>
                <a:lnTo>
                  <a:pt x="782" y="1084"/>
                </a:lnTo>
                <a:lnTo>
                  <a:pt x="826" y="1015"/>
                </a:lnTo>
                <a:lnTo>
                  <a:pt x="786" y="1021"/>
                </a:lnTo>
                <a:lnTo>
                  <a:pt x="729" y="948"/>
                </a:lnTo>
                <a:lnTo>
                  <a:pt x="681" y="924"/>
                </a:lnTo>
                <a:lnTo>
                  <a:pt x="568" y="884"/>
                </a:lnTo>
                <a:lnTo>
                  <a:pt x="474" y="741"/>
                </a:lnTo>
                <a:lnTo>
                  <a:pt x="418" y="636"/>
                </a:lnTo>
                <a:lnTo>
                  <a:pt x="418" y="497"/>
                </a:lnTo>
                <a:lnTo>
                  <a:pt x="324" y="341"/>
                </a:lnTo>
                <a:lnTo>
                  <a:pt x="207" y="268"/>
                </a:lnTo>
                <a:lnTo>
                  <a:pt x="134" y="308"/>
                </a:lnTo>
                <a:lnTo>
                  <a:pt x="0" y="372"/>
                </a:lnTo>
                <a:lnTo>
                  <a:pt x="85" y="304"/>
                </a:lnTo>
                <a:lnTo>
                  <a:pt x="33" y="292"/>
                </a:lnTo>
                <a:lnTo>
                  <a:pt x="13" y="224"/>
                </a:lnTo>
                <a:lnTo>
                  <a:pt x="73" y="176"/>
                </a:lnTo>
                <a:lnTo>
                  <a:pt x="13" y="168"/>
                </a:lnTo>
                <a:lnTo>
                  <a:pt x="24" y="124"/>
                </a:lnTo>
                <a:lnTo>
                  <a:pt x="69" y="124"/>
                </a:lnTo>
                <a:lnTo>
                  <a:pt x="28" y="65"/>
                </a:lnTo>
                <a:lnTo>
                  <a:pt x="137" y="0"/>
                </a:lnTo>
                <a:close/>
              </a:path>
            </a:pathLst>
          </a:custGeom>
          <a:solidFill>
            <a:schemeClr val="bg1">
              <a:lumMod val="8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dirty="0">
              <a:solidFill>
                <a:prstClr val="black"/>
              </a:solidFill>
            </a:endParaRPr>
          </a:p>
        </p:txBody>
      </p:sp>
      <p:sp>
        <p:nvSpPr>
          <p:cNvPr id="2" name="TextBox 1">
            <a:extLst>
              <a:ext uri="{FF2B5EF4-FFF2-40B4-BE49-F238E27FC236}">
                <a16:creationId xmlns:a16="http://schemas.microsoft.com/office/drawing/2014/main" id="{5003754F-173D-427D-8B36-4327F28DFB6C}"/>
              </a:ext>
            </a:extLst>
          </p:cNvPr>
          <p:cNvSpPr txBox="1"/>
          <p:nvPr/>
        </p:nvSpPr>
        <p:spPr>
          <a:xfrm>
            <a:off x="2965938" y="354841"/>
            <a:ext cx="6260123" cy="2490425"/>
          </a:xfrm>
          <a:prstGeom prst="rect">
            <a:avLst/>
          </a:prstGeom>
          <a:noFill/>
        </p:spPr>
        <p:txBody>
          <a:bodyPr wrap="square" rtlCol="0">
            <a:spAutoFit/>
          </a:bodyPr>
          <a:lstStyle/>
          <a:p>
            <a:pPr algn="ctr" latinLnBrk="0">
              <a:lnSpc>
                <a:spcPct val="150000"/>
              </a:lnSpc>
              <a:defRPr/>
            </a:pPr>
            <a:r>
              <a:rPr lang="en-US" altLang="ko-KR" sz="5500" b="1" kern="0" dirty="0">
                <a:solidFill>
                  <a:prstClr val="black">
                    <a:lumMod val="75000"/>
                    <a:lumOff val="25000"/>
                  </a:prstClr>
                </a:solidFill>
                <a:latin typeface="Roboto" panose="02000000000000000000" pitchFamily="2" charset="0"/>
                <a:ea typeface="Roboto" panose="02000000000000000000" pitchFamily="2" charset="0"/>
              </a:rPr>
              <a:t>Thank you!</a:t>
            </a:r>
          </a:p>
          <a:p>
            <a:pPr algn="ctr" latinLnBrk="0">
              <a:lnSpc>
                <a:spcPct val="150000"/>
              </a:lnSpc>
              <a:defRPr/>
            </a:pPr>
            <a:r>
              <a:rPr lang="en-US" altLang="ko-KR" sz="5500" b="1" kern="0" dirty="0">
                <a:solidFill>
                  <a:prstClr val="black">
                    <a:lumMod val="75000"/>
                    <a:lumOff val="25000"/>
                  </a:prstClr>
                </a:solidFill>
                <a:latin typeface="Roboto" panose="02000000000000000000" pitchFamily="2" charset="0"/>
                <a:ea typeface="Roboto" panose="02000000000000000000" pitchFamily="2" charset="0"/>
              </a:rPr>
              <a:t>Q&amp;A?</a:t>
            </a:r>
            <a:endParaRPr lang="en-US" sz="5500" b="1" dirty="0">
              <a:latin typeface="Roboto" panose="02000000000000000000" pitchFamily="2" charset="0"/>
              <a:ea typeface="Roboto" panose="02000000000000000000" pitchFamily="2" charset="0"/>
            </a:endParaRPr>
          </a:p>
        </p:txBody>
      </p:sp>
      <p:pic>
        <p:nvPicPr>
          <p:cNvPr id="7" name="Google Shape;88;p1" descr="A picture containing text, vector graphics&#10;&#10;Description automatically generated">
            <a:extLst>
              <a:ext uri="{FF2B5EF4-FFF2-40B4-BE49-F238E27FC236}">
                <a16:creationId xmlns:a16="http://schemas.microsoft.com/office/drawing/2014/main" id="{B3BEA65F-DDC4-4F3A-B43D-D66235080604}"/>
              </a:ext>
            </a:extLst>
          </p:cNvPr>
          <p:cNvPicPr preferRelativeResize="0"/>
          <p:nvPr/>
        </p:nvPicPr>
        <p:blipFill rotWithShape="1">
          <a:blip r:embed="rId2">
            <a:alphaModFix/>
          </a:blip>
          <a:srcRect l="27254" t="5694" r="22057" b="60278"/>
          <a:stretch/>
        </p:blipFill>
        <p:spPr>
          <a:xfrm>
            <a:off x="4624470" y="3200109"/>
            <a:ext cx="3314996" cy="3158501"/>
          </a:xfrm>
          <a:prstGeom prst="rect">
            <a:avLst/>
          </a:prstGeom>
          <a:noFill/>
          <a:ln>
            <a:noFill/>
          </a:ln>
        </p:spPr>
      </p:pic>
    </p:spTree>
    <p:extLst>
      <p:ext uri="{BB962C8B-B14F-4D97-AF65-F5344CB8AC3E}">
        <p14:creationId xmlns:p14="http://schemas.microsoft.com/office/powerpoint/2010/main" val="3098592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직사각형 23">
            <a:extLst>
              <a:ext uri="{FF2B5EF4-FFF2-40B4-BE49-F238E27FC236}">
                <a16:creationId xmlns:a16="http://schemas.microsoft.com/office/drawing/2014/main" id="{03367F96-A164-4A3F-8DA9-209DD165CB99}"/>
              </a:ext>
            </a:extLst>
          </p:cNvPr>
          <p:cNvSpPr/>
          <p:nvPr/>
        </p:nvSpPr>
        <p:spPr>
          <a:xfrm>
            <a:off x="279147" y="801182"/>
            <a:ext cx="11633705" cy="5843267"/>
          </a:xfrm>
          <a:prstGeom prst="rect">
            <a:avLst/>
          </a:pr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DFCD7843-E9C0-4F9A-951F-28D165599991}"/>
              </a:ext>
            </a:extLst>
          </p:cNvPr>
          <p:cNvSpPr/>
          <p:nvPr/>
        </p:nvSpPr>
        <p:spPr>
          <a:xfrm>
            <a:off x="278621" y="207297"/>
            <a:ext cx="11633704" cy="593888"/>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lvl="1" latinLnBrk="0">
              <a:defRPr/>
            </a:pPr>
            <a:r>
              <a:rPr lang="en-US" altLang="ko-KR" b="1" dirty="0">
                <a:latin typeface="Verdana" panose="020B0604030504040204" pitchFamily="34" charset="0"/>
                <a:ea typeface="Verdana" panose="020B0604030504040204" pitchFamily="34" charset="0"/>
                <a:cs typeface="Aharoni" panose="02010803020104030203" pitchFamily="2" charset="-79"/>
              </a:rPr>
              <a:t>Reference</a:t>
            </a:r>
          </a:p>
        </p:txBody>
      </p:sp>
      <p:sp>
        <p:nvSpPr>
          <p:cNvPr id="9" name="직사각형 8">
            <a:extLst>
              <a:ext uri="{FF2B5EF4-FFF2-40B4-BE49-F238E27FC236}">
                <a16:creationId xmlns:a16="http://schemas.microsoft.com/office/drawing/2014/main" id="{1D4A37EC-FD4B-4E2F-B0B9-5B6AA4B098EC}"/>
              </a:ext>
            </a:extLst>
          </p:cNvPr>
          <p:cNvSpPr/>
          <p:nvPr/>
        </p:nvSpPr>
        <p:spPr>
          <a:xfrm>
            <a:off x="11748290" y="207297"/>
            <a:ext cx="164561" cy="164561"/>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prstClr val="white"/>
                </a:solidFill>
              </a:rPr>
              <a:t>X</a:t>
            </a:r>
            <a:endParaRPr lang="ko-KR" altLang="en-US" sz="600" dirty="0">
              <a:solidFill>
                <a:prstClr val="white"/>
              </a:solidFill>
            </a:endParaRPr>
          </a:p>
        </p:txBody>
      </p:sp>
      <p:cxnSp>
        <p:nvCxnSpPr>
          <p:cNvPr id="12" name="직선 연결선 11">
            <a:extLst>
              <a:ext uri="{FF2B5EF4-FFF2-40B4-BE49-F238E27FC236}">
                <a16:creationId xmlns:a16="http://schemas.microsoft.com/office/drawing/2014/main" id="{2F24F0BC-52C0-40ED-BF29-E8965C3D0C1D}"/>
              </a:ext>
            </a:extLst>
          </p:cNvPr>
          <p:cNvCxnSpPr>
            <a:cxnSpLocks/>
          </p:cNvCxnSpPr>
          <p:nvPr/>
        </p:nvCxnSpPr>
        <p:spPr>
          <a:xfrm>
            <a:off x="278621" y="6644455"/>
            <a:ext cx="1080000" cy="0"/>
          </a:xfrm>
          <a:prstGeom prst="line">
            <a:avLst/>
          </a:prstGeom>
          <a:ln w="2540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5B6D83F-A4A0-4BEE-9769-B1F538F8A64E}"/>
              </a:ext>
            </a:extLst>
          </p:cNvPr>
          <p:cNvSpPr txBox="1"/>
          <p:nvPr/>
        </p:nvSpPr>
        <p:spPr>
          <a:xfrm>
            <a:off x="727786" y="1395070"/>
            <a:ext cx="10926147" cy="2169825"/>
          </a:xfrm>
          <a:prstGeom prst="rect">
            <a:avLst/>
          </a:prstGeom>
          <a:noFill/>
        </p:spPr>
        <p:txBody>
          <a:bodyPr wrap="square" rtlCol="0">
            <a:spAutoFit/>
          </a:bodyPr>
          <a:lstStyle/>
          <a:p>
            <a:pPr marL="285750" indent="-285750">
              <a:buFont typeface="Arial" panose="020B0604020202020204" pitchFamily="34" charset="0"/>
              <a:buChar char="•"/>
            </a:pPr>
            <a:r>
              <a:rPr lang="en-US" sz="1500" dirty="0" err="1">
                <a:latin typeface="Roboto" panose="02000000000000000000" pitchFamily="2" charset="0"/>
                <a:ea typeface="Roboto" panose="02000000000000000000" pitchFamily="2" charset="0"/>
              </a:rPr>
              <a:t>Rosling</a:t>
            </a:r>
            <a:r>
              <a:rPr lang="en-US" sz="1500" dirty="0">
                <a:latin typeface="Roboto" panose="02000000000000000000" pitchFamily="2" charset="0"/>
                <a:ea typeface="Roboto" panose="02000000000000000000" pitchFamily="2" charset="0"/>
              </a:rPr>
              <a:t>, H., </a:t>
            </a:r>
            <a:r>
              <a:rPr lang="en-US" sz="1500" dirty="0" err="1">
                <a:latin typeface="Roboto" panose="02000000000000000000" pitchFamily="2" charset="0"/>
                <a:ea typeface="Roboto" panose="02000000000000000000" pitchFamily="2" charset="0"/>
              </a:rPr>
              <a:t>Rosling</a:t>
            </a:r>
            <a:r>
              <a:rPr lang="en-US" sz="1500" dirty="0">
                <a:latin typeface="Roboto" panose="02000000000000000000" pitchFamily="2" charset="0"/>
                <a:ea typeface="Roboto" panose="02000000000000000000" pitchFamily="2" charset="0"/>
              </a:rPr>
              <a:t>, O., &amp; </a:t>
            </a:r>
            <a:r>
              <a:rPr lang="en-US" sz="1500" dirty="0" err="1">
                <a:latin typeface="Roboto" panose="02000000000000000000" pitchFamily="2" charset="0"/>
                <a:ea typeface="Roboto" panose="02000000000000000000" pitchFamily="2" charset="0"/>
              </a:rPr>
              <a:t>Rönnlund</a:t>
            </a:r>
            <a:r>
              <a:rPr lang="en-US" sz="1500" dirty="0">
                <a:latin typeface="Roboto" panose="02000000000000000000" pitchFamily="2" charset="0"/>
                <a:ea typeface="Roboto" panose="02000000000000000000" pitchFamily="2" charset="0"/>
              </a:rPr>
              <a:t>, A. R. (2019). </a:t>
            </a:r>
            <a:r>
              <a:rPr lang="en-US" sz="1500" dirty="0" err="1">
                <a:latin typeface="Roboto" panose="02000000000000000000" pitchFamily="2" charset="0"/>
                <a:ea typeface="Roboto" panose="02000000000000000000" pitchFamily="2" charset="0"/>
              </a:rPr>
              <a:t>Factfulness</a:t>
            </a:r>
            <a:r>
              <a:rPr lang="en-US" sz="1500" dirty="0">
                <a:latin typeface="Roboto" panose="02000000000000000000" pitchFamily="2" charset="0"/>
                <a:ea typeface="Roboto" panose="02000000000000000000" pitchFamily="2" charset="0"/>
              </a:rPr>
              <a:t>: ten reasons we're wrong about the world - and why things are better than you think </a:t>
            </a:r>
          </a:p>
          <a:p>
            <a:pPr marL="285750" indent="-285750">
              <a:lnSpc>
                <a:spcPct val="200000"/>
              </a:lnSpc>
              <a:buFont typeface="Arial" panose="020B0604020202020204" pitchFamily="34" charset="0"/>
              <a:buChar char="•"/>
            </a:pPr>
            <a:r>
              <a:rPr lang="en-US" sz="1500" dirty="0" err="1">
                <a:latin typeface="Roboto" panose="02000000000000000000" pitchFamily="2" charset="0"/>
                <a:ea typeface="Roboto" panose="02000000000000000000" pitchFamily="2" charset="0"/>
              </a:rPr>
              <a:t>Gapminder</a:t>
            </a:r>
            <a:r>
              <a:rPr lang="en-US" sz="1500" dirty="0">
                <a:latin typeface="Roboto" panose="02000000000000000000" pitchFamily="2" charset="0"/>
                <a:ea typeface="Roboto" panose="02000000000000000000" pitchFamily="2" charset="0"/>
              </a:rPr>
              <a:t> : </a:t>
            </a:r>
            <a:r>
              <a:rPr lang="en-US" sz="1500" dirty="0">
                <a:latin typeface="Roboto" panose="02000000000000000000" pitchFamily="2" charset="0"/>
                <a:ea typeface="Roboto" panose="02000000000000000000" pitchFamily="2" charset="0"/>
                <a:hlinkClick r:id="rId2"/>
              </a:rPr>
              <a:t>https://www.gapminder.org/</a:t>
            </a:r>
            <a:r>
              <a:rPr lang="en-US" sz="1500" dirty="0">
                <a:latin typeface="Roboto" panose="02000000000000000000" pitchFamily="2" charset="0"/>
                <a:ea typeface="Roboto" panose="02000000000000000000" pitchFamily="2" charset="0"/>
              </a:rPr>
              <a:t> </a:t>
            </a:r>
          </a:p>
          <a:p>
            <a:pPr marL="285750" indent="-285750">
              <a:lnSpc>
                <a:spcPct val="200000"/>
              </a:lnSpc>
              <a:buFont typeface="Arial" panose="020B0604020202020204" pitchFamily="34" charset="0"/>
              <a:buChar char="•"/>
            </a:pPr>
            <a:r>
              <a:rPr lang="en-US" sz="1500" dirty="0">
                <a:latin typeface="Roboto" panose="02000000000000000000" pitchFamily="2" charset="0"/>
                <a:ea typeface="Roboto" panose="02000000000000000000" pitchFamily="2" charset="0"/>
              </a:rPr>
              <a:t>World Bank : </a:t>
            </a:r>
            <a:r>
              <a:rPr lang="en-US" sz="1500" dirty="0">
                <a:latin typeface="Roboto" panose="02000000000000000000" pitchFamily="2" charset="0"/>
                <a:ea typeface="Roboto" panose="02000000000000000000" pitchFamily="2" charset="0"/>
                <a:hlinkClick r:id="rId3"/>
              </a:rPr>
              <a:t>https://data.worldbank.org/</a:t>
            </a:r>
            <a:r>
              <a:rPr lang="en-US" sz="1500" dirty="0">
                <a:latin typeface="Roboto" panose="02000000000000000000" pitchFamily="2" charset="0"/>
                <a:ea typeface="Roboto" panose="02000000000000000000" pitchFamily="2" charset="0"/>
              </a:rPr>
              <a:t> </a:t>
            </a:r>
          </a:p>
          <a:p>
            <a:pPr marL="285750" indent="-285750">
              <a:lnSpc>
                <a:spcPct val="200000"/>
              </a:lnSpc>
              <a:buFont typeface="Arial" panose="020B0604020202020204" pitchFamily="34" charset="0"/>
              <a:buChar char="•"/>
            </a:pPr>
            <a:r>
              <a:rPr lang="en-US" sz="1500" dirty="0">
                <a:latin typeface="Roboto" panose="02000000000000000000" pitchFamily="2" charset="0"/>
                <a:ea typeface="Roboto" panose="02000000000000000000" pitchFamily="2" charset="0"/>
              </a:rPr>
              <a:t>UNESCO Database : </a:t>
            </a:r>
            <a:r>
              <a:rPr lang="en-US" sz="1500" dirty="0">
                <a:latin typeface="Roboto" panose="02000000000000000000" pitchFamily="2" charset="0"/>
                <a:ea typeface="Roboto" panose="02000000000000000000" pitchFamily="2" charset="0"/>
                <a:hlinkClick r:id="rId4"/>
              </a:rPr>
              <a:t>http://data.uis.unesco.org/</a:t>
            </a:r>
            <a:r>
              <a:rPr lang="en-US" sz="1500" dirty="0">
                <a:latin typeface="Roboto" panose="02000000000000000000" pitchFamily="2" charset="0"/>
                <a:ea typeface="Roboto" panose="02000000000000000000" pitchFamily="2" charset="0"/>
              </a:rPr>
              <a:t> </a:t>
            </a:r>
          </a:p>
          <a:p>
            <a:endParaRPr lang="en-US" sz="15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4486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3"/>
        <p:cNvGrpSpPr/>
        <p:nvPr/>
      </p:nvGrpSpPr>
      <p:grpSpPr>
        <a:xfrm>
          <a:off x="0" y="0"/>
          <a:ext cx="0" cy="0"/>
          <a:chOff x="0" y="0"/>
          <a:chExt cx="0" cy="0"/>
        </a:xfrm>
      </p:grpSpPr>
      <p:sp>
        <p:nvSpPr>
          <p:cNvPr id="104" name="Google Shape;104;p2"/>
          <p:cNvSpPr/>
          <p:nvPr/>
        </p:nvSpPr>
        <p:spPr>
          <a:xfrm>
            <a:off x="571968" y="1443947"/>
            <a:ext cx="11170181" cy="4554746"/>
          </a:xfrm>
          <a:prstGeom prst="roundRect">
            <a:avLst>
              <a:gd name="adj" fmla="val 30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2"/>
          <p:cNvSpPr txBox="1"/>
          <p:nvPr/>
        </p:nvSpPr>
        <p:spPr>
          <a:xfrm>
            <a:off x="449851" y="519825"/>
            <a:ext cx="3057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Table of Content</a:t>
            </a:r>
            <a:endParaRPr sz="2000" b="1">
              <a:solidFill>
                <a:schemeClr val="dk1"/>
              </a:solidFill>
              <a:latin typeface="Calibri"/>
              <a:ea typeface="Calibri"/>
              <a:cs typeface="Calibri"/>
              <a:sym typeface="Calibri"/>
            </a:endParaRPr>
          </a:p>
        </p:txBody>
      </p:sp>
      <p:sp>
        <p:nvSpPr>
          <p:cNvPr id="4" name="Oval 3">
            <a:extLst>
              <a:ext uri="{FF2B5EF4-FFF2-40B4-BE49-F238E27FC236}">
                <a16:creationId xmlns:a16="http://schemas.microsoft.com/office/drawing/2014/main" id="{77E174A0-EE33-43D8-B25A-E571D80330F1}"/>
              </a:ext>
            </a:extLst>
          </p:cNvPr>
          <p:cNvSpPr/>
          <p:nvPr/>
        </p:nvSpPr>
        <p:spPr>
          <a:xfrm>
            <a:off x="294151" y="1110892"/>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59FDB0B-F2D5-45EF-9AED-61AD89958F8E}"/>
              </a:ext>
            </a:extLst>
          </p:cNvPr>
          <p:cNvGrpSpPr/>
          <p:nvPr/>
        </p:nvGrpSpPr>
        <p:grpSpPr>
          <a:xfrm>
            <a:off x="1257755" y="1735047"/>
            <a:ext cx="9854982" cy="3969522"/>
            <a:chOff x="1257755" y="1735047"/>
            <a:chExt cx="9854982" cy="3969522"/>
          </a:xfrm>
        </p:grpSpPr>
        <p:sp>
          <p:nvSpPr>
            <p:cNvPr id="107" name="Google Shape;107;p2"/>
            <p:cNvSpPr txBox="1"/>
            <p:nvPr/>
          </p:nvSpPr>
          <p:spPr>
            <a:xfrm>
              <a:off x="1257755" y="1735047"/>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333333"/>
                  </a:solidFill>
                  <a:latin typeface="Calibri"/>
                  <a:ea typeface="Calibri"/>
                  <a:cs typeface="Calibri"/>
                  <a:sym typeface="Calibri"/>
                </a:rPr>
                <a:t>01</a:t>
              </a:r>
              <a:endParaRPr sz="3200" b="1" dirty="0">
                <a:solidFill>
                  <a:srgbClr val="333333"/>
                </a:solidFill>
                <a:latin typeface="Calibri"/>
                <a:ea typeface="Calibri"/>
                <a:cs typeface="Calibri"/>
                <a:sym typeface="Calibri"/>
              </a:endParaRPr>
            </a:p>
          </p:txBody>
        </p:sp>
        <p:sp>
          <p:nvSpPr>
            <p:cNvPr id="108" name="Google Shape;108;p2"/>
            <p:cNvSpPr txBox="1"/>
            <p:nvPr/>
          </p:nvSpPr>
          <p:spPr>
            <a:xfrm>
              <a:off x="2337698" y="1827380"/>
              <a:ext cx="4081118"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FF5500"/>
                  </a:solidFill>
                  <a:latin typeface="Calibri"/>
                  <a:ea typeface="Calibri"/>
                  <a:cs typeface="Calibri"/>
                  <a:sym typeface="Calibri"/>
                </a:rPr>
                <a:t>Introduction</a:t>
              </a:r>
              <a:r>
                <a:rPr lang="en-US" sz="2000" b="1" dirty="0">
                  <a:solidFill>
                    <a:srgbClr val="3F3F3F"/>
                  </a:solidFill>
                  <a:latin typeface="Calibri"/>
                  <a:ea typeface="Calibri"/>
                  <a:cs typeface="Calibri"/>
                  <a:sym typeface="Calibri"/>
                </a:rPr>
                <a:t>: USAID</a:t>
              </a:r>
              <a:endParaRPr sz="2000" b="1" dirty="0">
                <a:solidFill>
                  <a:srgbClr val="3F3F3F"/>
                </a:solidFill>
                <a:latin typeface="Calibri"/>
                <a:ea typeface="Calibri"/>
                <a:cs typeface="Calibri"/>
                <a:sym typeface="Calibri"/>
              </a:endParaRPr>
            </a:p>
          </p:txBody>
        </p:sp>
        <p:sp>
          <p:nvSpPr>
            <p:cNvPr id="110" name="Google Shape;110;p2"/>
            <p:cNvSpPr txBox="1"/>
            <p:nvPr/>
          </p:nvSpPr>
          <p:spPr>
            <a:xfrm>
              <a:off x="2337698" y="3180550"/>
              <a:ext cx="8592157" cy="400069"/>
            </a:xfrm>
            <a:prstGeom prst="rect">
              <a:avLst/>
            </a:prstGeom>
            <a:noFill/>
            <a:ln>
              <a:noFill/>
            </a:ln>
          </p:spPr>
          <p:txBody>
            <a:bodyPr spcFirstLastPara="1" wrap="square" lIns="91425" tIns="45700" rIns="91425" bIns="45700" anchor="t" anchorCtr="0">
              <a:spAutoFit/>
            </a:bodyPr>
            <a:lstStyle/>
            <a:p>
              <a:r>
                <a:rPr lang="en-US" sz="2000" b="1" dirty="0">
                  <a:solidFill>
                    <a:srgbClr val="FF5500"/>
                  </a:solidFill>
                  <a:latin typeface="Calibri"/>
                  <a:ea typeface="Calibri"/>
                  <a:cs typeface="Calibri"/>
                  <a:sym typeface="Calibri"/>
                </a:rPr>
                <a:t>Dataset Exploration</a:t>
              </a:r>
              <a:r>
                <a:rPr lang="en-US" sz="2000" b="1" dirty="0">
                  <a:solidFill>
                    <a:srgbClr val="3F3F3F"/>
                  </a:solidFill>
                  <a:latin typeface="Calibri"/>
                  <a:ea typeface="Calibri"/>
                  <a:cs typeface="Calibri"/>
                  <a:sym typeface="Calibri"/>
                </a:rPr>
                <a:t>: Product, </a:t>
              </a:r>
              <a:r>
                <a:rPr lang="en-US" sz="2000" b="1" dirty="0" err="1">
                  <a:solidFill>
                    <a:srgbClr val="3F3F3F"/>
                  </a:solidFill>
                  <a:latin typeface="Calibri"/>
                  <a:ea typeface="Calibri"/>
                  <a:cs typeface="Calibri"/>
                  <a:sym typeface="Calibri"/>
                </a:rPr>
                <a:t>Orderline</a:t>
              </a:r>
              <a:r>
                <a:rPr lang="en-US" sz="2000" b="1" dirty="0">
                  <a:solidFill>
                    <a:srgbClr val="3F3F3F"/>
                  </a:solidFill>
                  <a:latin typeface="Calibri"/>
                  <a:ea typeface="Calibri"/>
                  <a:cs typeface="Calibri"/>
                  <a:sym typeface="Calibri"/>
                </a:rPr>
                <a:t>, Order, Customer</a:t>
              </a:r>
              <a:endParaRPr sz="2000" b="1" dirty="0">
                <a:solidFill>
                  <a:srgbClr val="3F3F3F"/>
                </a:solidFill>
                <a:latin typeface="Calibri"/>
                <a:ea typeface="Calibri"/>
                <a:cs typeface="Calibri"/>
                <a:sym typeface="Calibri"/>
              </a:endParaRPr>
            </a:p>
          </p:txBody>
        </p:sp>
        <p:sp>
          <p:nvSpPr>
            <p:cNvPr id="112" name="Google Shape;112;p2"/>
            <p:cNvSpPr txBox="1"/>
            <p:nvPr/>
          </p:nvSpPr>
          <p:spPr>
            <a:xfrm>
              <a:off x="2337698" y="5210305"/>
              <a:ext cx="8193668" cy="400069"/>
            </a:xfrm>
            <a:prstGeom prst="rect">
              <a:avLst/>
            </a:prstGeom>
            <a:noFill/>
            <a:ln>
              <a:noFill/>
            </a:ln>
          </p:spPr>
          <p:txBody>
            <a:bodyPr spcFirstLastPara="1" wrap="square" lIns="91425" tIns="45700" rIns="91425" bIns="45700" anchor="t" anchorCtr="0">
              <a:spAutoFit/>
            </a:bodyPr>
            <a:lstStyle/>
            <a:p>
              <a:r>
                <a:rPr lang="en-US" sz="2000" b="1" dirty="0">
                  <a:solidFill>
                    <a:srgbClr val="FF5500"/>
                  </a:solidFill>
                  <a:latin typeface="Calibri"/>
                  <a:ea typeface="Calibri"/>
                  <a:cs typeface="Calibri"/>
                  <a:sym typeface="Calibri"/>
                </a:rPr>
                <a:t>Business Implications</a:t>
              </a:r>
              <a:r>
                <a:rPr lang="en-US" sz="2000" b="1" dirty="0">
                  <a:solidFill>
                    <a:srgbClr val="3F3F3F"/>
                  </a:solidFill>
                  <a:latin typeface="Calibri"/>
                  <a:ea typeface="Calibri"/>
                  <a:cs typeface="Calibri"/>
                  <a:sym typeface="Calibri"/>
                </a:rPr>
                <a:t>: </a:t>
              </a:r>
              <a:r>
                <a:rPr lang="en-US" sz="2000" b="1" dirty="0">
                  <a:solidFill>
                    <a:srgbClr val="3B3838"/>
                  </a:solidFill>
                  <a:latin typeface="Calibri"/>
                  <a:ea typeface="Calibri"/>
                  <a:cs typeface="Calibri"/>
                  <a:sym typeface="Calibri"/>
                </a:rPr>
                <a:t>What is good?</a:t>
              </a:r>
              <a:endParaRPr lang="en-US" sz="2000" b="1" dirty="0">
                <a:solidFill>
                  <a:srgbClr val="3F3F3F"/>
                </a:solidFill>
                <a:latin typeface="Calibri"/>
                <a:ea typeface="Calibri"/>
                <a:cs typeface="Calibri"/>
                <a:sym typeface="Calibri"/>
              </a:endParaRPr>
            </a:p>
          </p:txBody>
        </p:sp>
        <p:sp>
          <p:nvSpPr>
            <p:cNvPr id="113" name="Google Shape;113;p2"/>
            <p:cNvSpPr txBox="1"/>
            <p:nvPr/>
          </p:nvSpPr>
          <p:spPr>
            <a:xfrm>
              <a:off x="1257755" y="2411996"/>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333333"/>
                  </a:solidFill>
                  <a:latin typeface="Calibri"/>
                  <a:ea typeface="Calibri"/>
                  <a:cs typeface="Calibri"/>
                  <a:sym typeface="Calibri"/>
                </a:rPr>
                <a:t>02</a:t>
              </a:r>
              <a:endParaRPr sz="3200" b="1" dirty="0">
                <a:solidFill>
                  <a:srgbClr val="333333"/>
                </a:solidFill>
                <a:latin typeface="Calibri"/>
                <a:ea typeface="Calibri"/>
                <a:cs typeface="Calibri"/>
                <a:sym typeface="Calibri"/>
              </a:endParaRPr>
            </a:p>
          </p:txBody>
        </p:sp>
        <p:sp>
          <p:nvSpPr>
            <p:cNvPr id="114" name="Google Shape;114;p2"/>
            <p:cNvSpPr txBox="1"/>
            <p:nvPr/>
          </p:nvSpPr>
          <p:spPr>
            <a:xfrm>
              <a:off x="1257755" y="3088945"/>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333333"/>
                  </a:solidFill>
                  <a:latin typeface="Calibri"/>
                  <a:ea typeface="Calibri"/>
                  <a:cs typeface="Calibri"/>
                  <a:sym typeface="Calibri"/>
                </a:rPr>
                <a:t>03</a:t>
              </a:r>
              <a:endParaRPr sz="3200" b="1" dirty="0">
                <a:solidFill>
                  <a:srgbClr val="333333"/>
                </a:solidFill>
                <a:latin typeface="Calibri"/>
                <a:ea typeface="Calibri"/>
                <a:cs typeface="Calibri"/>
                <a:sym typeface="Calibri"/>
              </a:endParaRPr>
            </a:p>
          </p:txBody>
        </p:sp>
        <p:sp>
          <p:nvSpPr>
            <p:cNvPr id="115" name="Google Shape;115;p2"/>
            <p:cNvSpPr txBox="1"/>
            <p:nvPr/>
          </p:nvSpPr>
          <p:spPr>
            <a:xfrm>
              <a:off x="1257755" y="3765894"/>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333333"/>
                  </a:solidFill>
                  <a:latin typeface="Calibri"/>
                  <a:ea typeface="Calibri"/>
                  <a:cs typeface="Calibri"/>
                  <a:sym typeface="Calibri"/>
                </a:rPr>
                <a:t>04</a:t>
              </a:r>
              <a:endParaRPr sz="3200" b="1" dirty="0">
                <a:solidFill>
                  <a:srgbClr val="333333"/>
                </a:solidFill>
                <a:latin typeface="Calibri"/>
                <a:ea typeface="Calibri"/>
                <a:cs typeface="Calibri"/>
                <a:sym typeface="Calibri"/>
              </a:endParaRPr>
            </a:p>
          </p:txBody>
        </p:sp>
        <p:sp>
          <p:nvSpPr>
            <p:cNvPr id="116" name="Google Shape;116;p2"/>
            <p:cNvSpPr txBox="1"/>
            <p:nvPr/>
          </p:nvSpPr>
          <p:spPr>
            <a:xfrm>
              <a:off x="1257755" y="4442843"/>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333333"/>
                  </a:solidFill>
                  <a:latin typeface="Calibri"/>
                  <a:ea typeface="Calibri"/>
                  <a:cs typeface="Calibri"/>
                  <a:sym typeface="Calibri"/>
                </a:rPr>
                <a:t>05</a:t>
              </a:r>
              <a:endParaRPr sz="3200" b="1" dirty="0">
                <a:solidFill>
                  <a:srgbClr val="333333"/>
                </a:solidFill>
                <a:latin typeface="Calibri"/>
                <a:ea typeface="Calibri"/>
                <a:cs typeface="Calibri"/>
                <a:sym typeface="Calibri"/>
              </a:endParaRPr>
            </a:p>
          </p:txBody>
        </p:sp>
        <p:cxnSp>
          <p:nvCxnSpPr>
            <p:cNvPr id="117" name="Google Shape;117;p2"/>
            <p:cNvCxnSpPr/>
            <p:nvPr/>
          </p:nvCxnSpPr>
          <p:spPr>
            <a:xfrm>
              <a:off x="2211972" y="1894394"/>
              <a:ext cx="0" cy="3810175"/>
            </a:xfrm>
            <a:prstGeom prst="straightConnector1">
              <a:avLst/>
            </a:prstGeom>
            <a:noFill/>
            <a:ln w="9525" cap="flat" cmpd="sng">
              <a:solidFill>
                <a:srgbClr val="757070"/>
              </a:solidFill>
              <a:prstDash val="solid"/>
              <a:miter lim="800000"/>
              <a:headEnd type="none" w="sm" len="sm"/>
              <a:tailEnd type="none" w="sm" len="sm"/>
            </a:ln>
          </p:spPr>
        </p:cxnSp>
        <p:sp>
          <p:nvSpPr>
            <p:cNvPr id="133" name="Google Shape;133;p2"/>
            <p:cNvSpPr txBox="1"/>
            <p:nvPr/>
          </p:nvSpPr>
          <p:spPr>
            <a:xfrm>
              <a:off x="1257755" y="5119794"/>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333333"/>
                  </a:solidFill>
                  <a:latin typeface="Calibri"/>
                  <a:ea typeface="Calibri"/>
                  <a:cs typeface="Calibri"/>
                  <a:sym typeface="Calibri"/>
                </a:rPr>
                <a:t>06</a:t>
              </a:r>
              <a:endParaRPr sz="3200" b="1" dirty="0">
                <a:solidFill>
                  <a:srgbClr val="333333"/>
                </a:solidFill>
                <a:latin typeface="Calibri"/>
                <a:ea typeface="Calibri"/>
                <a:cs typeface="Calibri"/>
                <a:sym typeface="Calibri"/>
              </a:endParaRPr>
            </a:p>
          </p:txBody>
        </p:sp>
        <p:sp>
          <p:nvSpPr>
            <p:cNvPr id="134" name="Google Shape;134;p2"/>
            <p:cNvSpPr txBox="1"/>
            <p:nvPr/>
          </p:nvSpPr>
          <p:spPr>
            <a:xfrm>
              <a:off x="2337699" y="2503965"/>
              <a:ext cx="8482702" cy="400069"/>
            </a:xfrm>
            <a:prstGeom prst="rect">
              <a:avLst/>
            </a:prstGeom>
            <a:noFill/>
            <a:ln>
              <a:noFill/>
            </a:ln>
          </p:spPr>
          <p:txBody>
            <a:bodyPr spcFirstLastPara="1" wrap="square" lIns="91425" tIns="45700" rIns="91425" bIns="45700" anchor="t" anchorCtr="0">
              <a:spAutoFit/>
            </a:bodyPr>
            <a:lstStyle/>
            <a:p>
              <a:r>
                <a:rPr lang="en-US" sz="2000" b="1" dirty="0">
                  <a:solidFill>
                    <a:srgbClr val="FF5500"/>
                  </a:solidFill>
                  <a:latin typeface="Calibri"/>
                  <a:ea typeface="Calibri"/>
                  <a:cs typeface="Calibri"/>
                  <a:sym typeface="Calibri"/>
                </a:rPr>
                <a:t>Business Problem</a:t>
              </a:r>
              <a:r>
                <a:rPr lang="en-US" sz="2000" b="1" dirty="0">
                  <a:solidFill>
                    <a:srgbClr val="3F3F3F"/>
                  </a:solidFill>
                  <a:latin typeface="Calibri"/>
                  <a:ea typeface="Calibri"/>
                  <a:cs typeface="Calibri"/>
                  <a:sym typeface="Calibri"/>
                </a:rPr>
                <a:t>: </a:t>
              </a:r>
              <a:r>
                <a:rPr lang="en-US" sz="2000" b="1" dirty="0">
                  <a:solidFill>
                    <a:srgbClr val="333333"/>
                  </a:solidFill>
                  <a:latin typeface="Calibri"/>
                  <a:ea typeface="Calibri"/>
                  <a:cs typeface="Calibri"/>
                  <a:sym typeface="Calibri"/>
                </a:rPr>
                <a:t>How to diagnose the recent two months sales divergence?</a:t>
              </a:r>
              <a:endParaRPr sz="2000" b="1" dirty="0">
                <a:solidFill>
                  <a:srgbClr val="3F3F3F"/>
                </a:solidFill>
                <a:latin typeface="Calibri"/>
                <a:ea typeface="Calibri"/>
                <a:cs typeface="Calibri"/>
                <a:sym typeface="Calibri"/>
              </a:endParaRPr>
            </a:p>
          </p:txBody>
        </p:sp>
        <p:sp>
          <p:nvSpPr>
            <p:cNvPr id="20" name="Google Shape;110;p2">
              <a:extLst>
                <a:ext uri="{FF2B5EF4-FFF2-40B4-BE49-F238E27FC236}">
                  <a16:creationId xmlns:a16="http://schemas.microsoft.com/office/drawing/2014/main" id="{F4AA3E2B-5389-462C-886B-0585BCC3F34C}"/>
                </a:ext>
              </a:extLst>
            </p:cNvPr>
            <p:cNvSpPr txBox="1"/>
            <p:nvPr/>
          </p:nvSpPr>
          <p:spPr>
            <a:xfrm>
              <a:off x="2337698" y="3857135"/>
              <a:ext cx="7443571" cy="400069"/>
            </a:xfrm>
            <a:prstGeom prst="rect">
              <a:avLst/>
            </a:prstGeom>
            <a:noFill/>
            <a:ln>
              <a:noFill/>
            </a:ln>
          </p:spPr>
          <p:txBody>
            <a:bodyPr spcFirstLastPara="1" wrap="square" lIns="91425" tIns="45700" rIns="91425" bIns="45700" anchor="t" anchorCtr="0">
              <a:spAutoFit/>
            </a:bodyPr>
            <a:lstStyle/>
            <a:p>
              <a:r>
                <a:rPr lang="en-US" sz="2000" b="1" dirty="0">
                  <a:solidFill>
                    <a:srgbClr val="FF5500"/>
                  </a:solidFill>
                  <a:latin typeface="Calibri"/>
                  <a:ea typeface="Calibri"/>
                  <a:cs typeface="Calibri"/>
                  <a:sym typeface="Calibri"/>
                </a:rPr>
                <a:t>Data Pre-processing</a:t>
              </a:r>
              <a:endParaRPr sz="2000" b="1" dirty="0">
                <a:solidFill>
                  <a:srgbClr val="333333"/>
                </a:solidFill>
                <a:latin typeface="Calibri"/>
                <a:ea typeface="Calibri"/>
                <a:cs typeface="Calibri"/>
                <a:sym typeface="Calibri"/>
              </a:endParaRPr>
            </a:p>
          </p:txBody>
        </p:sp>
        <p:sp>
          <p:nvSpPr>
            <p:cNvPr id="21" name="Google Shape;110;p2">
              <a:extLst>
                <a:ext uri="{FF2B5EF4-FFF2-40B4-BE49-F238E27FC236}">
                  <a16:creationId xmlns:a16="http://schemas.microsoft.com/office/drawing/2014/main" id="{AB92FEE6-F5A2-4408-BA53-D332A44313A7}"/>
                </a:ext>
              </a:extLst>
            </p:cNvPr>
            <p:cNvSpPr txBox="1"/>
            <p:nvPr/>
          </p:nvSpPr>
          <p:spPr>
            <a:xfrm>
              <a:off x="2337698" y="4533720"/>
              <a:ext cx="8775039" cy="400069"/>
            </a:xfrm>
            <a:prstGeom prst="rect">
              <a:avLst/>
            </a:prstGeom>
            <a:noFill/>
            <a:ln>
              <a:noFill/>
            </a:ln>
          </p:spPr>
          <p:txBody>
            <a:bodyPr spcFirstLastPara="1" wrap="square" lIns="91425" tIns="45700" rIns="91425" bIns="45700" anchor="t" anchorCtr="0">
              <a:spAutoFit/>
            </a:bodyPr>
            <a:lstStyle/>
            <a:p>
              <a:r>
                <a:rPr lang="en-US" sz="2000" b="1" dirty="0">
                  <a:solidFill>
                    <a:srgbClr val="FF5500"/>
                  </a:solidFill>
                  <a:latin typeface="Calibri"/>
                  <a:ea typeface="Calibri"/>
                  <a:cs typeface="Calibri"/>
                  <a:sym typeface="Calibri"/>
                </a:rPr>
                <a:t>Machine Learning Model</a:t>
              </a:r>
              <a:r>
                <a:rPr lang="en-US" sz="2000" b="1" dirty="0">
                  <a:solidFill>
                    <a:srgbClr val="3F3F3F"/>
                  </a:solidFill>
                  <a:latin typeface="Calibri"/>
                  <a:ea typeface="Calibri"/>
                  <a:cs typeface="Calibri"/>
                  <a:sym typeface="Calibri"/>
                </a:rPr>
                <a:t>: </a:t>
              </a:r>
              <a:r>
                <a:rPr lang="en-US" sz="2000" b="1" i="0" dirty="0">
                  <a:solidFill>
                    <a:srgbClr val="333333"/>
                  </a:solidFill>
                  <a:effectLst/>
                  <a:latin typeface="Calibri" panose="020F0502020204030204" pitchFamily="34" charset="0"/>
                  <a:cs typeface="Calibri" panose="020F0502020204030204" pitchFamily="34" charset="0"/>
                </a:rPr>
                <a:t>Multi-linear regression &amp; NLP </a:t>
              </a:r>
              <a:endParaRPr sz="2000" b="1" dirty="0">
                <a:solidFill>
                  <a:srgbClr val="3F3F3F"/>
                </a:solidFill>
                <a:latin typeface="Calibri"/>
                <a:ea typeface="Calibri"/>
                <a:cs typeface="Calibri"/>
                <a:sym typeface="Calibri"/>
              </a:endParaRPr>
            </a:p>
          </p:txBody>
        </p:sp>
      </p:grpSp>
      <p:pic>
        <p:nvPicPr>
          <p:cNvPr id="23" name="Google Shape;88;p1" descr="A picture containing text, vector graphics&#10;&#10;Description automatically generated">
            <a:extLst>
              <a:ext uri="{FF2B5EF4-FFF2-40B4-BE49-F238E27FC236}">
                <a16:creationId xmlns:a16="http://schemas.microsoft.com/office/drawing/2014/main" id="{ED7A869D-1315-4C69-ABE6-7E5DCB177D03}"/>
              </a:ext>
            </a:extLst>
          </p:cNvPr>
          <p:cNvPicPr preferRelativeResize="0"/>
          <p:nvPr/>
        </p:nvPicPr>
        <p:blipFill rotWithShape="1">
          <a:blip r:embed="rId3">
            <a:alphaModFix/>
          </a:blip>
          <a:srcRect l="27254" t="5694" r="22057" b="60278"/>
          <a:stretch/>
        </p:blipFill>
        <p:spPr>
          <a:xfrm>
            <a:off x="331664" y="1156808"/>
            <a:ext cx="687801" cy="6279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p:nvPr/>
        </p:nvSpPr>
        <p:spPr>
          <a:xfrm>
            <a:off x="5206284" y="465000"/>
            <a:ext cx="2188200" cy="630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363636"/>
                </a:solidFill>
                <a:latin typeface="Roboto"/>
                <a:ea typeface="Roboto"/>
                <a:cs typeface="Tahoma" panose="020B0604030504040204" pitchFamily="34" charset="0"/>
                <a:sym typeface="Roboto"/>
              </a:rPr>
              <a:t>Contents</a:t>
            </a:r>
            <a:endParaRPr sz="3500" b="1" i="0" u="none" strike="noStrike" cap="none" dirty="0">
              <a:solidFill>
                <a:srgbClr val="363636"/>
              </a:solidFill>
              <a:latin typeface="Roboto"/>
              <a:ea typeface="Roboto"/>
              <a:cs typeface="Tahoma" panose="020B0604030504040204" pitchFamily="34" charset="0"/>
              <a:sym typeface="Roboto"/>
            </a:endParaRPr>
          </a:p>
        </p:txBody>
      </p:sp>
      <p:sp>
        <p:nvSpPr>
          <p:cNvPr id="95" name="Google Shape;95;p2"/>
          <p:cNvSpPr/>
          <p:nvPr/>
        </p:nvSpPr>
        <p:spPr>
          <a:xfrm>
            <a:off x="4952597" y="1094103"/>
            <a:ext cx="2695575" cy="52643"/>
          </a:xfrm>
          <a:custGeom>
            <a:avLst/>
            <a:gdLst>
              <a:gd name="connsiteX0" fmla="*/ 0 w 2695575"/>
              <a:gd name="connsiteY0" fmla="*/ 52643 h 52643"/>
              <a:gd name="connsiteX1" fmla="*/ 2695575 w 2695575"/>
              <a:gd name="connsiteY1" fmla="*/ 43118 h 52643"/>
            </a:gdLst>
            <a:ahLst/>
            <a:cxnLst>
              <a:cxn ang="0">
                <a:pos x="connsiteX0" y="connsiteY0"/>
              </a:cxn>
              <a:cxn ang="0">
                <a:pos x="connsiteX1" y="connsiteY1"/>
              </a:cxn>
            </a:cxnLst>
            <a:rect l="l" t="t" r="r" b="b"/>
            <a:pathLst>
              <a:path w="2695575" h="52643" fill="none" extrusionOk="0">
                <a:moveTo>
                  <a:pt x="0" y="52643"/>
                </a:moveTo>
                <a:cubicBezTo>
                  <a:pt x="886458" y="132907"/>
                  <a:pt x="1778102" y="118107"/>
                  <a:pt x="2695575" y="43118"/>
                </a:cubicBezTo>
              </a:path>
              <a:path w="2695575" h="52643" stroke="0" extrusionOk="0">
                <a:moveTo>
                  <a:pt x="0" y="52643"/>
                </a:moveTo>
                <a:cubicBezTo>
                  <a:pt x="948014" y="9304"/>
                  <a:pt x="1882039" y="-110930"/>
                  <a:pt x="2695575" y="43118"/>
                </a:cubicBezTo>
              </a:path>
            </a:pathLst>
          </a:custGeom>
          <a:solidFill>
            <a:srgbClr val="FF5500"/>
          </a:solidFill>
          <a:ln w="38100" cap="flat" cmpd="sng">
            <a:solidFill>
              <a:srgbClr val="FF5500"/>
            </a:solidFill>
            <a:prstDash val="solid"/>
            <a:miter lim="800000"/>
            <a:headEnd type="none" w="sm" len="sm"/>
            <a:tailEnd type="none" w="sm" len="sm"/>
            <a:extLst>
              <a:ext uri="{C807C97D-BFC1-408E-A445-0C87EB9F89A2}">
                <ask:lineSketchStyleProps xmlns:ask="http://schemas.microsoft.com/office/drawing/2018/sketchyshapes" sd="2177963799">
                  <a:custGeom>
                    <a:avLst/>
                    <a:gdLst/>
                    <a:ahLst/>
                    <a:cxnLst/>
                    <a:rect l="l" t="t" r="r" b="b"/>
                    <a:pathLst>
                      <a:path w="2695575" h="52643" extrusionOk="0">
                        <a:moveTo>
                          <a:pt x="0" y="52643"/>
                        </a:moveTo>
                        <a:cubicBezTo>
                          <a:pt x="870873" y="124916"/>
                          <a:pt x="1820903" y="-15"/>
                          <a:pt x="2695575" y="43118"/>
                        </a:cubicBezTo>
                      </a:path>
                    </a:pathLst>
                  </a:custGeom>
                  <ask:type>
                    <ask:lineSketchCurved/>
                  </ask:type>
                </ask:lineSketchStyleProps>
              </a:ext>
            </a:extLst>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3636"/>
              </a:solidFill>
              <a:latin typeface="Malgun Gothic"/>
              <a:ea typeface="Malgun Gothic"/>
              <a:cs typeface="Tahoma" panose="020B0604030504040204" pitchFamily="34" charset="0"/>
              <a:sym typeface="Malgun Gothic"/>
            </a:endParaRPr>
          </a:p>
        </p:txBody>
      </p:sp>
      <p:grpSp>
        <p:nvGrpSpPr>
          <p:cNvPr id="6" name="Group 5">
            <a:extLst>
              <a:ext uri="{FF2B5EF4-FFF2-40B4-BE49-F238E27FC236}">
                <a16:creationId xmlns:a16="http://schemas.microsoft.com/office/drawing/2014/main" id="{0A7BCF58-263B-419A-A63C-10DBA6AD259C}"/>
              </a:ext>
            </a:extLst>
          </p:cNvPr>
          <p:cNvGrpSpPr/>
          <p:nvPr/>
        </p:nvGrpSpPr>
        <p:grpSpPr>
          <a:xfrm>
            <a:off x="3015064" y="1610561"/>
            <a:ext cx="6161872" cy="4782439"/>
            <a:chOff x="2834976" y="1457325"/>
            <a:chExt cx="7934624" cy="4782439"/>
          </a:xfrm>
        </p:grpSpPr>
        <p:grpSp>
          <p:nvGrpSpPr>
            <p:cNvPr id="96" name="Google Shape;96;p2"/>
            <p:cNvGrpSpPr/>
            <p:nvPr/>
          </p:nvGrpSpPr>
          <p:grpSpPr>
            <a:xfrm>
              <a:off x="2834976" y="1457325"/>
              <a:ext cx="7934624" cy="4782439"/>
              <a:chOff x="3252959" y="1428725"/>
              <a:chExt cx="6100396" cy="4782439"/>
            </a:xfrm>
          </p:grpSpPr>
          <p:sp>
            <p:nvSpPr>
              <p:cNvPr id="97" name="Google Shape;97;p2"/>
              <p:cNvSpPr/>
              <p:nvPr/>
            </p:nvSpPr>
            <p:spPr>
              <a:xfrm>
                <a:off x="3252959" y="1428725"/>
                <a:ext cx="6100396" cy="4782439"/>
              </a:xfrm>
              <a:custGeom>
                <a:avLst/>
                <a:gdLst/>
                <a:ahLst/>
                <a:cxnLst/>
                <a:rect l="l" t="t" r="r" b="b"/>
                <a:pathLst>
                  <a:path w="6100396" h="4295775" extrusionOk="0">
                    <a:moveTo>
                      <a:pt x="0" y="0"/>
                    </a:moveTo>
                    <a:cubicBezTo>
                      <a:pt x="302512" y="3798"/>
                      <a:pt x="485232" y="34942"/>
                      <a:pt x="799830" y="0"/>
                    </a:cubicBezTo>
                    <a:cubicBezTo>
                      <a:pt x="1114428" y="-34942"/>
                      <a:pt x="1054491" y="12796"/>
                      <a:pt x="1294640" y="0"/>
                    </a:cubicBezTo>
                    <a:cubicBezTo>
                      <a:pt x="1534789" y="-12796"/>
                      <a:pt x="1874227" y="-18397"/>
                      <a:pt x="2094469" y="0"/>
                    </a:cubicBezTo>
                    <a:cubicBezTo>
                      <a:pt x="2314711" y="18397"/>
                      <a:pt x="2494869" y="18462"/>
                      <a:pt x="2894299" y="0"/>
                    </a:cubicBezTo>
                    <a:cubicBezTo>
                      <a:pt x="3293729" y="-18462"/>
                      <a:pt x="3193754" y="10862"/>
                      <a:pt x="3450113" y="0"/>
                    </a:cubicBezTo>
                    <a:cubicBezTo>
                      <a:pt x="3706472" y="-10862"/>
                      <a:pt x="4059673" y="-33363"/>
                      <a:pt x="4249943" y="0"/>
                    </a:cubicBezTo>
                    <a:cubicBezTo>
                      <a:pt x="4440213" y="33363"/>
                      <a:pt x="4609196" y="2742"/>
                      <a:pt x="4744752" y="0"/>
                    </a:cubicBezTo>
                    <a:cubicBezTo>
                      <a:pt x="4880308" y="-2742"/>
                      <a:pt x="5513627" y="52717"/>
                      <a:pt x="6100396" y="0"/>
                    </a:cubicBezTo>
                    <a:cubicBezTo>
                      <a:pt x="6087648" y="189471"/>
                      <a:pt x="6110635" y="383167"/>
                      <a:pt x="6100396" y="613682"/>
                    </a:cubicBezTo>
                    <a:cubicBezTo>
                      <a:pt x="6090157" y="844197"/>
                      <a:pt x="6078946" y="957263"/>
                      <a:pt x="6100396" y="1141449"/>
                    </a:cubicBezTo>
                    <a:cubicBezTo>
                      <a:pt x="6121846" y="1325635"/>
                      <a:pt x="6124135" y="1483535"/>
                      <a:pt x="6100396" y="1669215"/>
                    </a:cubicBezTo>
                    <a:cubicBezTo>
                      <a:pt x="6076657" y="1854895"/>
                      <a:pt x="6112278" y="2130374"/>
                      <a:pt x="6100396" y="2325855"/>
                    </a:cubicBezTo>
                    <a:cubicBezTo>
                      <a:pt x="6088514" y="2521336"/>
                      <a:pt x="6100443" y="2720136"/>
                      <a:pt x="6100396" y="2853622"/>
                    </a:cubicBezTo>
                    <a:cubicBezTo>
                      <a:pt x="6100349" y="2987108"/>
                      <a:pt x="6096154" y="3203418"/>
                      <a:pt x="6100396" y="3338431"/>
                    </a:cubicBezTo>
                    <a:cubicBezTo>
                      <a:pt x="6104638" y="3473444"/>
                      <a:pt x="6069004" y="4071592"/>
                      <a:pt x="6100396" y="4295775"/>
                    </a:cubicBezTo>
                    <a:cubicBezTo>
                      <a:pt x="5947956" y="4290101"/>
                      <a:pt x="5787071" y="4271554"/>
                      <a:pt x="5605586" y="4295775"/>
                    </a:cubicBezTo>
                    <a:cubicBezTo>
                      <a:pt x="5424101" y="4319997"/>
                      <a:pt x="5073457" y="4311539"/>
                      <a:pt x="4805756" y="4295775"/>
                    </a:cubicBezTo>
                    <a:cubicBezTo>
                      <a:pt x="4538055" y="4280012"/>
                      <a:pt x="4534485" y="4274315"/>
                      <a:pt x="4310947" y="4295775"/>
                    </a:cubicBezTo>
                    <a:cubicBezTo>
                      <a:pt x="4087409" y="4317235"/>
                      <a:pt x="3942126" y="4320601"/>
                      <a:pt x="3633125" y="4295775"/>
                    </a:cubicBezTo>
                    <a:cubicBezTo>
                      <a:pt x="3324124" y="4270949"/>
                      <a:pt x="3282850" y="4311538"/>
                      <a:pt x="2955303" y="4295775"/>
                    </a:cubicBezTo>
                    <a:cubicBezTo>
                      <a:pt x="2627756" y="4280012"/>
                      <a:pt x="2572208" y="4318136"/>
                      <a:pt x="2399489" y="4295775"/>
                    </a:cubicBezTo>
                    <a:cubicBezTo>
                      <a:pt x="2226770" y="4273414"/>
                      <a:pt x="2090745" y="4285773"/>
                      <a:pt x="1782671" y="4295775"/>
                    </a:cubicBezTo>
                    <a:cubicBezTo>
                      <a:pt x="1474597" y="4305777"/>
                      <a:pt x="1285112" y="4292423"/>
                      <a:pt x="1104849" y="4295775"/>
                    </a:cubicBezTo>
                    <a:cubicBezTo>
                      <a:pt x="924586" y="4299127"/>
                      <a:pt x="237323" y="4243684"/>
                      <a:pt x="0" y="4295775"/>
                    </a:cubicBezTo>
                    <a:cubicBezTo>
                      <a:pt x="26488" y="4075687"/>
                      <a:pt x="16778" y="4003767"/>
                      <a:pt x="0" y="3725051"/>
                    </a:cubicBezTo>
                    <a:cubicBezTo>
                      <a:pt x="-16778" y="3446335"/>
                      <a:pt x="-26081" y="3321721"/>
                      <a:pt x="0" y="3111368"/>
                    </a:cubicBezTo>
                    <a:cubicBezTo>
                      <a:pt x="26081" y="2901015"/>
                      <a:pt x="28195" y="2666428"/>
                      <a:pt x="0" y="2454729"/>
                    </a:cubicBezTo>
                    <a:cubicBezTo>
                      <a:pt x="-28195" y="2243030"/>
                      <a:pt x="-2299" y="1983016"/>
                      <a:pt x="0" y="1798089"/>
                    </a:cubicBezTo>
                    <a:cubicBezTo>
                      <a:pt x="2299" y="1613162"/>
                      <a:pt x="21517" y="1408522"/>
                      <a:pt x="0" y="1141449"/>
                    </a:cubicBezTo>
                    <a:cubicBezTo>
                      <a:pt x="-21517" y="874376"/>
                      <a:pt x="-8952" y="363049"/>
                      <a:pt x="0" y="0"/>
                    </a:cubicBez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3636"/>
                  </a:solidFill>
                  <a:latin typeface="Malgun Gothic"/>
                  <a:ea typeface="Malgun Gothic"/>
                  <a:cs typeface="Tahoma" panose="020B0604030504040204" pitchFamily="34" charset="0"/>
                  <a:sym typeface="Malgun Gothic"/>
                </a:endParaRPr>
              </a:p>
            </p:txBody>
          </p:sp>
          <p:grpSp>
            <p:nvGrpSpPr>
              <p:cNvPr id="98" name="Google Shape;98;p2"/>
              <p:cNvGrpSpPr/>
              <p:nvPr/>
            </p:nvGrpSpPr>
            <p:grpSpPr>
              <a:xfrm>
                <a:off x="4810393" y="1718335"/>
                <a:ext cx="4410168" cy="4055335"/>
                <a:chOff x="3648441" y="2115659"/>
                <a:chExt cx="4410168" cy="4028450"/>
              </a:xfrm>
            </p:grpSpPr>
            <p:sp>
              <p:nvSpPr>
                <p:cNvPr id="104" name="Google Shape;104;p2"/>
                <p:cNvSpPr txBox="1"/>
                <p:nvPr/>
              </p:nvSpPr>
              <p:spPr>
                <a:xfrm>
                  <a:off x="3657600" y="2115659"/>
                  <a:ext cx="269594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363636"/>
                      </a:solidFill>
                      <a:latin typeface="Roboto"/>
                      <a:ea typeface="Roboto"/>
                      <a:cs typeface="Tahoma" panose="020B0604030504040204" pitchFamily="34" charset="0"/>
                      <a:sym typeface="Roboto"/>
                    </a:rPr>
                    <a:t>01. Motivation </a:t>
                  </a:r>
                  <a:endParaRPr sz="2400" b="0" i="0" u="none" strike="noStrike" cap="none" dirty="0">
                    <a:solidFill>
                      <a:srgbClr val="363636"/>
                    </a:solidFill>
                    <a:latin typeface="Roboto"/>
                    <a:ea typeface="Roboto"/>
                    <a:cs typeface="Tahoma" panose="020B0604030504040204" pitchFamily="34" charset="0"/>
                    <a:sym typeface="Roboto"/>
                  </a:endParaRPr>
                </a:p>
              </p:txBody>
            </p:sp>
            <p:sp>
              <p:nvSpPr>
                <p:cNvPr id="105" name="Google Shape;105;p2"/>
                <p:cNvSpPr txBox="1"/>
                <p:nvPr/>
              </p:nvSpPr>
              <p:spPr>
                <a:xfrm>
                  <a:off x="3648457" y="3438803"/>
                  <a:ext cx="4322100" cy="45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363636"/>
                      </a:solidFill>
                      <a:latin typeface="Roboto"/>
                      <a:ea typeface="Roboto"/>
                      <a:cs typeface="Tahoma" panose="020B0604030504040204" pitchFamily="34" charset="0"/>
                      <a:sym typeface="Roboto"/>
                    </a:rPr>
                    <a:t>03. Project/Dataset Summary</a:t>
                  </a:r>
                  <a:endParaRPr sz="2400" b="0" i="0" u="none" strike="noStrike" cap="none" dirty="0">
                    <a:solidFill>
                      <a:srgbClr val="363636"/>
                    </a:solidFill>
                    <a:latin typeface="Roboto"/>
                    <a:ea typeface="Roboto"/>
                    <a:cs typeface="Tahoma" panose="020B0604030504040204" pitchFamily="34" charset="0"/>
                    <a:sym typeface="Roboto"/>
                  </a:endParaRPr>
                </a:p>
              </p:txBody>
            </p:sp>
            <p:sp>
              <p:nvSpPr>
                <p:cNvPr id="106" name="Google Shape;106;p2"/>
                <p:cNvSpPr txBox="1"/>
                <p:nvPr/>
              </p:nvSpPr>
              <p:spPr>
                <a:xfrm>
                  <a:off x="3648441" y="4203336"/>
                  <a:ext cx="4410168" cy="4585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363636"/>
                      </a:solidFill>
                      <a:latin typeface="Roboto"/>
                      <a:ea typeface="Roboto"/>
                      <a:cs typeface="Tahoma" panose="020B0604030504040204" pitchFamily="34" charset="0"/>
                      <a:sym typeface="Roboto"/>
                    </a:rPr>
                    <a:t>04. Key Coding Approach</a:t>
                  </a:r>
                  <a:endParaRPr sz="2400" b="0" i="0" u="none" strike="noStrike" cap="none" dirty="0">
                    <a:solidFill>
                      <a:srgbClr val="363636"/>
                    </a:solidFill>
                    <a:latin typeface="Roboto"/>
                    <a:ea typeface="Roboto"/>
                    <a:cs typeface="Tahoma" panose="020B0604030504040204" pitchFamily="34" charset="0"/>
                    <a:sym typeface="Roboto"/>
                  </a:endParaRPr>
                </a:p>
              </p:txBody>
            </p:sp>
            <p:sp>
              <p:nvSpPr>
                <p:cNvPr id="107" name="Google Shape;107;p2"/>
                <p:cNvSpPr txBox="1"/>
                <p:nvPr/>
              </p:nvSpPr>
              <p:spPr>
                <a:xfrm>
                  <a:off x="3657600" y="4965063"/>
                  <a:ext cx="2562311"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363636"/>
                      </a:solidFill>
                      <a:latin typeface="Roboto"/>
                      <a:ea typeface="Roboto"/>
                      <a:cs typeface="Tahoma" panose="020B0604030504040204" pitchFamily="34" charset="0"/>
                      <a:sym typeface="Roboto"/>
                    </a:rPr>
                    <a:t>05. Data Analysis</a:t>
                  </a:r>
                  <a:endParaRPr sz="2400" b="0" i="0" u="none" strike="noStrike" cap="none" dirty="0">
                    <a:solidFill>
                      <a:srgbClr val="363636"/>
                    </a:solidFill>
                    <a:latin typeface="Roboto"/>
                    <a:ea typeface="Roboto"/>
                    <a:cs typeface="Tahoma" panose="020B0604030504040204" pitchFamily="34" charset="0"/>
                    <a:sym typeface="Roboto"/>
                  </a:endParaRPr>
                </a:p>
              </p:txBody>
            </p:sp>
            <p:sp>
              <p:nvSpPr>
                <p:cNvPr id="109" name="Google Shape;109;p2"/>
                <p:cNvSpPr txBox="1"/>
                <p:nvPr/>
              </p:nvSpPr>
              <p:spPr>
                <a:xfrm>
                  <a:off x="3657600" y="5682444"/>
                  <a:ext cx="392393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363636"/>
                      </a:solidFill>
                      <a:latin typeface="Roboto"/>
                      <a:ea typeface="Roboto"/>
                      <a:cs typeface="Tahoma" panose="020B0604030504040204" pitchFamily="34" charset="0"/>
                      <a:sym typeface="Roboto"/>
                    </a:rPr>
                    <a:t>06</a:t>
                  </a:r>
                  <a:r>
                    <a:rPr lang="en-US" sz="2400" b="1" dirty="0">
                      <a:solidFill>
                        <a:srgbClr val="363636"/>
                      </a:solidFill>
                      <a:latin typeface="Roboto"/>
                      <a:ea typeface="Roboto"/>
                      <a:cs typeface="Tahoma" panose="020B0604030504040204" pitchFamily="34" charset="0"/>
                      <a:sym typeface="Roboto"/>
                    </a:rPr>
                    <a:t>. Conclusion</a:t>
                  </a:r>
                  <a:endParaRPr sz="2400" b="0" i="0" u="none" strike="noStrike" cap="none" dirty="0">
                    <a:solidFill>
                      <a:srgbClr val="363636"/>
                    </a:solidFill>
                    <a:latin typeface="Roboto"/>
                    <a:ea typeface="Roboto"/>
                    <a:cs typeface="Tahoma" panose="020B0604030504040204" pitchFamily="34" charset="0"/>
                    <a:sym typeface="Roboto"/>
                  </a:endParaRPr>
                </a:p>
              </p:txBody>
            </p:sp>
          </p:grpSp>
          <p:sp>
            <p:nvSpPr>
              <p:cNvPr id="111" name="Google Shape;111;p2"/>
              <p:cNvSpPr txBox="1"/>
              <p:nvPr/>
            </p:nvSpPr>
            <p:spPr>
              <a:xfrm>
                <a:off x="4821399" y="2382586"/>
                <a:ext cx="3487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363636"/>
                    </a:solidFill>
                    <a:latin typeface="Roboto"/>
                    <a:ea typeface="Roboto"/>
                    <a:cs typeface="Tahoma" panose="020B0604030504040204" pitchFamily="34" charset="0"/>
                    <a:sym typeface="Roboto"/>
                  </a:rPr>
                  <a:t>02. Question to Answer</a:t>
                </a:r>
                <a:endParaRPr sz="2400" b="0" i="0" u="none" strike="noStrike" cap="none" dirty="0">
                  <a:solidFill>
                    <a:srgbClr val="363636"/>
                  </a:solidFill>
                  <a:latin typeface="Roboto"/>
                  <a:ea typeface="Roboto"/>
                  <a:cs typeface="Tahoma" panose="020B0604030504040204" pitchFamily="34" charset="0"/>
                  <a:sym typeface="Roboto"/>
                </a:endParaRPr>
              </a:p>
            </p:txBody>
          </p:sp>
        </p:grpSp>
        <p:pic>
          <p:nvPicPr>
            <p:cNvPr id="5" name="Graphic 4">
              <a:extLst>
                <a:ext uri="{FF2B5EF4-FFF2-40B4-BE49-F238E27FC236}">
                  <a16:creationId xmlns:a16="http://schemas.microsoft.com/office/drawing/2014/main" id="{2796539F-5ED2-431E-8BEB-1CFBFC4ABF3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4792" y="1687559"/>
              <a:ext cx="495522" cy="495522"/>
            </a:xfrm>
            <a:prstGeom prst="rect">
              <a:avLst/>
            </a:prstGeom>
          </p:spPr>
        </p:pic>
        <p:pic>
          <p:nvPicPr>
            <p:cNvPr id="24" name="Graphic 23">
              <a:extLst>
                <a:ext uri="{FF2B5EF4-FFF2-40B4-BE49-F238E27FC236}">
                  <a16:creationId xmlns:a16="http://schemas.microsoft.com/office/drawing/2014/main" id="{6725B0CE-DCBE-48D4-AD06-390CADDD273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4792" y="2382586"/>
              <a:ext cx="495522" cy="495522"/>
            </a:xfrm>
            <a:prstGeom prst="rect">
              <a:avLst/>
            </a:prstGeom>
          </p:spPr>
        </p:pic>
        <p:pic>
          <p:nvPicPr>
            <p:cNvPr id="25" name="Graphic 24">
              <a:extLst>
                <a:ext uri="{FF2B5EF4-FFF2-40B4-BE49-F238E27FC236}">
                  <a16:creationId xmlns:a16="http://schemas.microsoft.com/office/drawing/2014/main" id="{2E8AB227-4191-4FCA-9CB4-D3051550A3E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4792" y="3106326"/>
              <a:ext cx="495522" cy="495522"/>
            </a:xfrm>
            <a:prstGeom prst="rect">
              <a:avLst/>
            </a:prstGeom>
          </p:spPr>
        </p:pic>
        <p:pic>
          <p:nvPicPr>
            <p:cNvPr id="26" name="Graphic 25">
              <a:extLst>
                <a:ext uri="{FF2B5EF4-FFF2-40B4-BE49-F238E27FC236}">
                  <a16:creationId xmlns:a16="http://schemas.microsoft.com/office/drawing/2014/main" id="{93286004-ADFE-45D6-BCEE-8FCB57E8D3B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4792" y="3789169"/>
              <a:ext cx="495522" cy="495522"/>
            </a:xfrm>
            <a:prstGeom prst="rect">
              <a:avLst/>
            </a:prstGeom>
          </p:spPr>
        </p:pic>
        <p:pic>
          <p:nvPicPr>
            <p:cNvPr id="27" name="Graphic 26">
              <a:extLst>
                <a:ext uri="{FF2B5EF4-FFF2-40B4-BE49-F238E27FC236}">
                  <a16:creationId xmlns:a16="http://schemas.microsoft.com/office/drawing/2014/main" id="{FD3AFDA1-E7D8-4D0F-AD0E-5B1ACB2F4D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4792" y="4549265"/>
              <a:ext cx="495522" cy="495522"/>
            </a:xfrm>
            <a:prstGeom prst="rect">
              <a:avLst/>
            </a:prstGeom>
          </p:spPr>
        </p:pic>
        <p:pic>
          <p:nvPicPr>
            <p:cNvPr id="28" name="Graphic 27">
              <a:extLst>
                <a:ext uri="{FF2B5EF4-FFF2-40B4-BE49-F238E27FC236}">
                  <a16:creationId xmlns:a16="http://schemas.microsoft.com/office/drawing/2014/main" id="{53245AB2-224D-439E-85B7-D4481BB7664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4792" y="5289754"/>
              <a:ext cx="495522" cy="495522"/>
            </a:xfrm>
            <a:prstGeom prst="rect">
              <a:avLst/>
            </a:prstGeom>
          </p:spPr>
        </p:pic>
      </p:grpSp>
      <p:sp>
        <p:nvSpPr>
          <p:cNvPr id="30" name="Rectangle 29">
            <a:extLst>
              <a:ext uri="{FF2B5EF4-FFF2-40B4-BE49-F238E27FC236}">
                <a16:creationId xmlns:a16="http://schemas.microsoft.com/office/drawing/2014/main" id="{F6AA6D80-BA7A-4813-93E1-2D741DF5D444}"/>
              </a:ext>
            </a:extLst>
          </p:cNvPr>
          <p:cNvSpPr/>
          <p:nvPr/>
        </p:nvSpPr>
        <p:spPr>
          <a:xfrm>
            <a:off x="214605" y="261256"/>
            <a:ext cx="11700588" cy="6352904"/>
          </a:xfrm>
          <a:prstGeom prst="rect">
            <a:avLst/>
          </a:prstGeom>
          <a:noFill/>
          <a:ln w="28575">
            <a:solidFill>
              <a:srgbClr val="3636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854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Motivation</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01</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pic>
        <p:nvPicPr>
          <p:cNvPr id="11" name="Picture 10" descr="Text&#10;&#10;Description automatically generated">
            <a:extLst>
              <a:ext uri="{FF2B5EF4-FFF2-40B4-BE49-F238E27FC236}">
                <a16:creationId xmlns:a16="http://schemas.microsoft.com/office/drawing/2014/main" id="{9E796C2F-0B5F-431C-9EEE-A25AB6AEC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419" y="1510574"/>
            <a:ext cx="3310901" cy="4636225"/>
          </a:xfrm>
          <a:prstGeom prst="rect">
            <a:avLst/>
          </a:prstGeom>
          <a:ln>
            <a:noFill/>
          </a:ln>
          <a:effectLst>
            <a:outerShdw blurRad="292100" dist="139700" dir="2700000" algn="tl" rotWithShape="0">
              <a:srgbClr val="333333">
                <a:alpha val="65000"/>
              </a:srgbClr>
            </a:outerShdw>
          </a:effectLst>
        </p:spPr>
      </p:pic>
      <p:grpSp>
        <p:nvGrpSpPr>
          <p:cNvPr id="7" name="Group 6">
            <a:extLst>
              <a:ext uri="{FF2B5EF4-FFF2-40B4-BE49-F238E27FC236}">
                <a16:creationId xmlns:a16="http://schemas.microsoft.com/office/drawing/2014/main" id="{51A62658-392B-4E9E-AA6C-E52140A46098}"/>
              </a:ext>
            </a:extLst>
          </p:cNvPr>
          <p:cNvGrpSpPr/>
          <p:nvPr/>
        </p:nvGrpSpPr>
        <p:grpSpPr>
          <a:xfrm>
            <a:off x="4925967" y="2464810"/>
            <a:ext cx="6513852" cy="2431819"/>
            <a:chOff x="4925967" y="1604609"/>
            <a:chExt cx="6513852" cy="2431819"/>
          </a:xfrm>
        </p:grpSpPr>
        <p:sp>
          <p:nvSpPr>
            <p:cNvPr id="4" name="TextBox 3">
              <a:extLst>
                <a:ext uri="{FF2B5EF4-FFF2-40B4-BE49-F238E27FC236}">
                  <a16:creationId xmlns:a16="http://schemas.microsoft.com/office/drawing/2014/main" id="{809C35A4-2FDF-40A6-8DB2-E4F3055E36E2}"/>
                </a:ext>
              </a:extLst>
            </p:cNvPr>
            <p:cNvSpPr txBox="1"/>
            <p:nvPr/>
          </p:nvSpPr>
          <p:spPr>
            <a:xfrm>
              <a:off x="5227808" y="2005103"/>
              <a:ext cx="5910170" cy="2031325"/>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cs typeface="Tahoma" panose="020B0604030504040204" pitchFamily="34" charset="0"/>
                </a:rPr>
                <a:t>When asked simple questions about global trends, </a:t>
              </a:r>
            </a:p>
            <a:p>
              <a:pPr algn="ctr"/>
              <a:r>
                <a:rPr lang="en-US" dirty="0">
                  <a:latin typeface="Roboto" panose="02000000000000000000" pitchFamily="2" charset="0"/>
                  <a:ea typeface="Roboto" panose="02000000000000000000" pitchFamily="2" charset="0"/>
                  <a:cs typeface="Tahoma" panose="020B0604030504040204" pitchFamily="34" charset="0"/>
                </a:rPr>
                <a:t>we systematically get the answers wrong.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So wrong that a chimpanzee choosing answers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at random will consistently outguess journalists,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Novel laureates, and investment bankers.</a:t>
              </a:r>
            </a:p>
            <a:p>
              <a:pPr algn="r"/>
              <a:endParaRPr lang="en-US" dirty="0">
                <a:latin typeface="Roboto" panose="02000000000000000000" pitchFamily="2" charset="0"/>
                <a:ea typeface="Roboto" panose="02000000000000000000" pitchFamily="2" charset="0"/>
                <a:cs typeface="Tahoma" panose="020B0604030504040204" pitchFamily="34" charset="0"/>
              </a:endParaRPr>
            </a:p>
            <a:p>
              <a:pPr algn="r"/>
              <a:r>
                <a:rPr lang="en-US" dirty="0">
                  <a:latin typeface="Roboto" panose="02000000000000000000" pitchFamily="2" charset="0"/>
                  <a:ea typeface="Roboto" panose="02000000000000000000" pitchFamily="2" charset="0"/>
                  <a:cs typeface="Tahoma" panose="020B0604030504040204" pitchFamily="34" charset="0"/>
                </a:rPr>
                <a:t>-</a:t>
              </a:r>
              <a:r>
                <a:rPr lang="en-US" dirty="0" err="1">
                  <a:latin typeface="Roboto" panose="02000000000000000000" pitchFamily="2" charset="0"/>
                  <a:ea typeface="Roboto" panose="02000000000000000000" pitchFamily="2" charset="0"/>
                  <a:cs typeface="Tahoma" panose="020B0604030504040204" pitchFamily="34" charset="0"/>
                </a:rPr>
                <a:t>Factfulness</a:t>
              </a:r>
              <a:r>
                <a:rPr lang="en-US" dirty="0">
                  <a:latin typeface="Roboto" panose="02000000000000000000" pitchFamily="2" charset="0"/>
                  <a:ea typeface="Roboto" panose="02000000000000000000" pitchFamily="2" charset="0"/>
                  <a:cs typeface="Tahoma" panose="020B0604030504040204" pitchFamily="34" charset="0"/>
                </a:rPr>
                <a:t>-</a:t>
              </a:r>
            </a:p>
          </p:txBody>
        </p:sp>
        <p:pic>
          <p:nvPicPr>
            <p:cNvPr id="6" name="Graphic 5" descr="Open quotation mark with solid fill">
              <a:extLst>
                <a:ext uri="{FF2B5EF4-FFF2-40B4-BE49-F238E27FC236}">
                  <a16:creationId xmlns:a16="http://schemas.microsoft.com/office/drawing/2014/main" id="{5AEE91D9-CFD4-4489-8B1B-6451667154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25967" y="1604609"/>
              <a:ext cx="457200" cy="457200"/>
            </a:xfrm>
            <a:prstGeom prst="rect">
              <a:avLst/>
            </a:prstGeom>
          </p:spPr>
        </p:pic>
        <p:pic>
          <p:nvPicPr>
            <p:cNvPr id="17" name="Graphic 16" descr="Open quotation mark with solid fill">
              <a:extLst>
                <a:ext uri="{FF2B5EF4-FFF2-40B4-BE49-F238E27FC236}">
                  <a16:creationId xmlns:a16="http://schemas.microsoft.com/office/drawing/2014/main" id="{9D776DB7-B7AF-41AB-9C1D-FB768E4FF6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0982619" y="1604609"/>
              <a:ext cx="457200" cy="457200"/>
            </a:xfrm>
            <a:prstGeom prst="rect">
              <a:avLst/>
            </a:prstGeom>
          </p:spPr>
        </p:pic>
      </p:grpSp>
    </p:spTree>
    <p:extLst>
      <p:ext uri="{BB962C8B-B14F-4D97-AF65-F5344CB8AC3E}">
        <p14:creationId xmlns:p14="http://schemas.microsoft.com/office/powerpoint/2010/main" val="402512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854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Motivation</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02</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9" name="TextBox 18">
            <a:extLst>
              <a:ext uri="{FF2B5EF4-FFF2-40B4-BE49-F238E27FC236}">
                <a16:creationId xmlns:a16="http://schemas.microsoft.com/office/drawing/2014/main" id="{BD23F6E5-1A71-4EA0-B87A-31D6A8F4B073}"/>
              </a:ext>
            </a:extLst>
          </p:cNvPr>
          <p:cNvSpPr txBox="1"/>
          <p:nvPr/>
        </p:nvSpPr>
        <p:spPr>
          <a:xfrm>
            <a:off x="7663517" y="2544519"/>
            <a:ext cx="3726993" cy="1477328"/>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cs typeface="Tahoma" panose="020B0604030504040204" pitchFamily="34" charset="0"/>
              </a:rPr>
              <a:t>On average a c</a:t>
            </a:r>
            <a:r>
              <a:rPr lang="en-US" dirty="0">
                <a:latin typeface="Roboto" panose="02000000000000000000" pitchFamily="2" charset="0"/>
                <a:ea typeface="Roboto" panose="02000000000000000000" pitchFamily="2" charset="0"/>
              </a:rPr>
              <a:t>himpanzee</a:t>
            </a:r>
            <a:r>
              <a:rPr lang="en-US" dirty="0">
                <a:latin typeface="Roboto" panose="02000000000000000000" pitchFamily="2" charset="0"/>
                <a:ea typeface="Roboto" panose="02000000000000000000" pitchFamily="2" charset="0"/>
                <a:cs typeface="Tahoma" panose="020B0604030504040204" pitchFamily="34" charset="0"/>
              </a:rPr>
              <a:t> picking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answers randomly would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score </a:t>
            </a:r>
            <a:r>
              <a:rPr lang="en-US" b="1" dirty="0">
                <a:latin typeface="Roboto" panose="02000000000000000000" pitchFamily="2" charset="0"/>
                <a:ea typeface="Roboto" panose="02000000000000000000" pitchFamily="2" charset="0"/>
                <a:cs typeface="Tahoma" panose="020B0604030504040204" pitchFamily="34" charset="0"/>
              </a:rPr>
              <a:t>4 out of 12 </a:t>
            </a:r>
            <a:r>
              <a:rPr lang="en-US" dirty="0">
                <a:latin typeface="Roboto" panose="02000000000000000000" pitchFamily="2" charset="0"/>
                <a:ea typeface="Roboto" panose="02000000000000000000" pitchFamily="2" charset="0"/>
                <a:cs typeface="Tahoma" panose="020B0604030504040204" pitchFamily="34" charset="0"/>
              </a:rPr>
              <a:t>correct answers.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But the average score for the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humans was much lower: only </a:t>
            </a:r>
            <a:r>
              <a:rPr lang="en-US" b="1" dirty="0">
                <a:latin typeface="Roboto" panose="02000000000000000000" pitchFamily="2" charset="0"/>
                <a:ea typeface="Roboto" panose="02000000000000000000" pitchFamily="2" charset="0"/>
                <a:cs typeface="Tahoma" panose="020B0604030504040204" pitchFamily="34" charset="0"/>
              </a:rPr>
              <a:t>2.2</a:t>
            </a:r>
            <a:r>
              <a:rPr lang="en-US" dirty="0">
                <a:latin typeface="Roboto" panose="02000000000000000000" pitchFamily="2" charset="0"/>
                <a:ea typeface="Roboto" panose="02000000000000000000" pitchFamily="2" charset="0"/>
                <a:cs typeface="Tahoma" panose="020B0604030504040204" pitchFamily="34" charset="0"/>
              </a:rPr>
              <a:t>! </a:t>
            </a:r>
          </a:p>
        </p:txBody>
      </p:sp>
      <p:pic>
        <p:nvPicPr>
          <p:cNvPr id="2050" name="Picture 2">
            <a:extLst>
              <a:ext uri="{FF2B5EF4-FFF2-40B4-BE49-F238E27FC236}">
                <a16:creationId xmlns:a16="http://schemas.microsoft.com/office/drawing/2014/main" id="{B4C8BCCB-A6B5-45C6-9207-609FF0F44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708" y="1594046"/>
            <a:ext cx="6195448" cy="316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52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solidFill>
              <a:schemeClr val="bg2">
                <a:lumMod val="75000"/>
              </a:schemeClr>
            </a:solid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03</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8" name="직사각형 17">
            <a:extLst>
              <a:ext uri="{FF2B5EF4-FFF2-40B4-BE49-F238E27FC236}">
                <a16:creationId xmlns:a16="http://schemas.microsoft.com/office/drawing/2014/main" id="{A3D0A9A1-9027-41D8-A65D-D20D73B6FC1A}"/>
              </a:ext>
            </a:extLst>
          </p:cNvPr>
          <p:cNvSpPr/>
          <p:nvPr/>
        </p:nvSpPr>
        <p:spPr>
          <a:xfrm>
            <a:off x="2108106" y="8627655"/>
            <a:ext cx="705642" cy="230832"/>
          </a:xfrm>
          <a:prstGeom prst="rect">
            <a:avLst/>
          </a:prstGeom>
        </p:spPr>
        <p:txBody>
          <a:bodyPr wrap="none">
            <a:spAutoFit/>
          </a:bodyPr>
          <a:lstStyle/>
          <a:p>
            <a:r>
              <a:rPr lang="en-US" altLang="ko-KR" sz="900" dirty="0">
                <a:solidFill>
                  <a:prstClr val="white">
                    <a:lumMod val="50000"/>
                  </a:prstClr>
                </a:solidFill>
                <a:latin typeface="Roboto" panose="02000000000000000000" pitchFamily="2" charset="0"/>
                <a:ea typeface="Roboto" panose="02000000000000000000" pitchFamily="2" charset="0"/>
              </a:rPr>
              <a:t>CONTENT</a:t>
            </a:r>
            <a:endParaRPr lang="ko-KR" altLang="en-US" sz="1100" dirty="0">
              <a:solidFill>
                <a:prstClr val="white">
                  <a:lumMod val="50000"/>
                </a:prstClr>
              </a:solidFill>
              <a:latin typeface="Roboto" panose="02000000000000000000" pitchFamily="2" charset="0"/>
            </a:endParaRPr>
          </a:p>
        </p:txBody>
      </p:sp>
      <p:cxnSp>
        <p:nvCxnSpPr>
          <p:cNvPr id="29" name="직선 화살표 연결선 28">
            <a:extLst>
              <a:ext uri="{FF2B5EF4-FFF2-40B4-BE49-F238E27FC236}">
                <a16:creationId xmlns:a16="http://schemas.microsoft.com/office/drawing/2014/main" id="{A7F41850-3EF9-4BDB-B451-E5952FEF680C}"/>
              </a:ext>
            </a:extLst>
          </p:cNvPr>
          <p:cNvCxnSpPr/>
          <p:nvPr/>
        </p:nvCxnSpPr>
        <p:spPr>
          <a:xfrm>
            <a:off x="8845659" y="8858487"/>
            <a:ext cx="2669060" cy="0"/>
          </a:xfrm>
          <a:prstGeom prst="straightConnector1">
            <a:avLst/>
          </a:prstGeom>
          <a:ln w="9525">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4421AAA5-A5BB-463D-B22F-17FB768C0445}"/>
              </a:ext>
            </a:extLst>
          </p:cNvPr>
          <p:cNvSpPr/>
          <p:nvPr/>
        </p:nvSpPr>
        <p:spPr>
          <a:xfrm>
            <a:off x="8019468" y="8735376"/>
            <a:ext cx="705642" cy="230832"/>
          </a:xfrm>
          <a:prstGeom prst="rect">
            <a:avLst/>
          </a:prstGeom>
        </p:spPr>
        <p:txBody>
          <a:bodyPr wrap="none">
            <a:spAutoFit/>
          </a:bodyPr>
          <a:lstStyle/>
          <a:p>
            <a:r>
              <a:rPr lang="en-US" altLang="ko-KR" sz="900" dirty="0">
                <a:solidFill>
                  <a:prstClr val="white">
                    <a:lumMod val="50000"/>
                  </a:prstClr>
                </a:solidFill>
                <a:latin typeface="Roboto" panose="02000000000000000000" pitchFamily="2" charset="0"/>
                <a:ea typeface="Roboto" panose="02000000000000000000" pitchFamily="2" charset="0"/>
              </a:rPr>
              <a:t>CONTENT</a:t>
            </a:r>
            <a:endParaRPr lang="ko-KR" altLang="en-US" sz="1100" dirty="0">
              <a:solidFill>
                <a:prstClr val="white">
                  <a:lumMod val="50000"/>
                </a:prstClr>
              </a:solidFill>
              <a:latin typeface="Roboto" panose="02000000000000000000" pitchFamily="2" charset="0"/>
            </a:endParaRPr>
          </a:p>
        </p:txBody>
      </p:sp>
      <p:graphicFrame>
        <p:nvGraphicFramePr>
          <p:cNvPr id="35" name="표 34">
            <a:extLst>
              <a:ext uri="{FF2B5EF4-FFF2-40B4-BE49-F238E27FC236}">
                <a16:creationId xmlns:a16="http://schemas.microsoft.com/office/drawing/2014/main" id="{50681A63-574D-4F82-8C1C-2A11FBC54856}"/>
              </a:ext>
            </a:extLst>
          </p:cNvPr>
          <p:cNvGraphicFramePr>
            <a:graphicFrameLocks noGrp="1"/>
          </p:cNvGraphicFramePr>
          <p:nvPr/>
        </p:nvGraphicFramePr>
        <p:xfrm>
          <a:off x="1295801" y="1617482"/>
          <a:ext cx="9954543" cy="3861643"/>
        </p:xfrm>
        <a:graphic>
          <a:graphicData uri="http://schemas.openxmlformats.org/drawingml/2006/table">
            <a:tbl>
              <a:tblPr firstRow="1" bandRow="1">
                <a:tableStyleId>{5C22544A-7EE6-4342-B048-85BDC9FD1C3A}</a:tableStyleId>
              </a:tblPr>
              <a:tblGrid>
                <a:gridCol w="5435600">
                  <a:extLst>
                    <a:ext uri="{9D8B030D-6E8A-4147-A177-3AD203B41FA5}">
                      <a16:colId xmlns:a16="http://schemas.microsoft.com/office/drawing/2014/main" val="20000"/>
                    </a:ext>
                  </a:extLst>
                </a:gridCol>
                <a:gridCol w="2419662">
                  <a:extLst>
                    <a:ext uri="{9D8B030D-6E8A-4147-A177-3AD203B41FA5}">
                      <a16:colId xmlns:a16="http://schemas.microsoft.com/office/drawing/2014/main" val="20001"/>
                    </a:ext>
                  </a:extLst>
                </a:gridCol>
                <a:gridCol w="2099281">
                  <a:extLst>
                    <a:ext uri="{9D8B030D-6E8A-4147-A177-3AD203B41FA5}">
                      <a16:colId xmlns:a16="http://schemas.microsoft.com/office/drawing/2014/main" val="20002"/>
                    </a:ext>
                  </a:extLst>
                </a:gridCol>
              </a:tblGrid>
              <a:tr h="8511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rgbClr val="363636"/>
                          </a:solidFill>
                          <a:latin typeface="Roboto" panose="02000000000000000000" pitchFamily="2" charset="0"/>
                          <a:ea typeface="Roboto" panose="02000000000000000000" pitchFamily="2" charset="0"/>
                        </a:rPr>
                        <a:t>Top 3 wrong answer rate </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a:solidFill>
                            <a:srgbClr val="363636"/>
                          </a:solidFill>
                          <a:latin typeface="Roboto" panose="02000000000000000000" pitchFamily="2" charset="0"/>
                          <a:ea typeface="Roboto" panose="02000000000000000000" pitchFamily="2" charset="0"/>
                        </a:rPr>
                        <a:t>Correct</a:t>
                      </a:r>
                      <a:endParaRPr lang="en-US" altLang="ko-KR" sz="1800" b="1" dirty="0">
                        <a:solidFill>
                          <a:srgbClr val="363636"/>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rgbClr val="363636"/>
                          </a:solidFill>
                          <a:latin typeface="Roboto" panose="02000000000000000000" pitchFamily="2" charset="0"/>
                          <a:ea typeface="Roboto" panose="02000000000000000000" pitchFamily="2" charset="0"/>
                        </a:rPr>
                        <a:t>Wrong</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02338">
                <a:tc>
                  <a:txBody>
                    <a:bodyPr/>
                    <a:lstStyle/>
                    <a:p>
                      <a:pPr algn="l" latinLnBrk="1"/>
                      <a:r>
                        <a:rPr lang="en-US" altLang="ko-KR" sz="1500" b="0" dirty="0">
                          <a:solidFill>
                            <a:srgbClr val="404040"/>
                          </a:solidFill>
                          <a:latin typeface="Roboto" panose="02000000000000000000" pitchFamily="2" charset="0"/>
                          <a:ea typeface="Roboto" panose="02000000000000000000" pitchFamily="2" charset="0"/>
                        </a:rPr>
                        <a:t>Q1. In all low-income countries across the world today, </a:t>
                      </a:r>
                    </a:p>
                    <a:p>
                      <a:pPr algn="l" latinLnBrk="1"/>
                      <a:r>
                        <a:rPr lang="en-US" altLang="ko-KR" sz="1500" b="0" dirty="0">
                          <a:solidFill>
                            <a:srgbClr val="404040"/>
                          </a:solidFill>
                          <a:latin typeface="Roboto" panose="02000000000000000000" pitchFamily="2" charset="0"/>
                          <a:ea typeface="Roboto" panose="02000000000000000000" pitchFamily="2" charset="0"/>
                        </a:rPr>
                        <a:t>       how many girls finish primary school?</a:t>
                      </a:r>
                    </a:p>
                    <a:p>
                      <a:pPr algn="l" latinLnBrk="1"/>
                      <a:r>
                        <a:rPr lang="en-US" altLang="ko-KR" sz="1500" b="0" dirty="0">
                          <a:solidFill>
                            <a:srgbClr val="404040"/>
                          </a:solidFill>
                          <a:latin typeface="Roboto" panose="02000000000000000000" pitchFamily="2" charset="0"/>
                          <a:ea typeface="Roboto" panose="02000000000000000000" pitchFamily="2" charset="0"/>
                          <a:sym typeface="Wingdings" panose="05000000000000000000" pitchFamily="2" charset="2"/>
                        </a:rPr>
                        <a:t>      </a:t>
                      </a:r>
                      <a:endParaRPr lang="en-US" altLang="ko-KR" sz="1500" b="1" dirty="0">
                        <a:solidFill>
                          <a:srgbClr val="404040"/>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latinLnBrk="1"/>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r>
                        <a:rPr lang="en-US" altLang="ko-KR" sz="1050" b="0" dirty="0">
                          <a:solidFill>
                            <a:srgbClr val="363636"/>
                          </a:solidFill>
                          <a:latin typeface="Roboto" panose="02000000000000000000" pitchFamily="2" charset="0"/>
                          <a:ea typeface="Roboto" panose="02000000000000000000" pitchFamily="2" charset="0"/>
                        </a:rPr>
                        <a:t>X</a:t>
                      </a:r>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02338">
                <a:tc>
                  <a:txBody>
                    <a:bodyPr/>
                    <a:lstStyle/>
                    <a:p>
                      <a:pPr algn="l" rtl="0" fontAlgn="t">
                        <a:spcBef>
                          <a:spcPts val="1200"/>
                        </a:spcBef>
                        <a:spcAft>
                          <a:spcPts val="0"/>
                        </a:spcAft>
                      </a:pPr>
                      <a:r>
                        <a:rPr lang="en-US" sz="1500" b="0" i="0" u="none" strike="noStrike" dirty="0">
                          <a:solidFill>
                            <a:srgbClr val="404040"/>
                          </a:solidFill>
                          <a:effectLst/>
                          <a:latin typeface="Roboto" panose="02000000000000000000" pitchFamily="2" charset="0"/>
                          <a:ea typeface="Roboto" panose="02000000000000000000" pitchFamily="2" charset="0"/>
                        </a:rPr>
                        <a:t>Q3. In the last 20 years, the proportion of the world population </a:t>
                      </a:r>
                      <a:br>
                        <a:rPr lang="en-US" sz="1500" b="0" i="0" u="none" strike="noStrike" dirty="0">
                          <a:solidFill>
                            <a:srgbClr val="404040"/>
                          </a:solidFill>
                          <a:effectLst/>
                          <a:latin typeface="Roboto" panose="02000000000000000000" pitchFamily="2" charset="0"/>
                          <a:ea typeface="Roboto" panose="02000000000000000000" pitchFamily="2" charset="0"/>
                        </a:rPr>
                      </a:br>
                      <a:r>
                        <a:rPr lang="en-US" sz="1500" b="0" i="0" u="none" strike="noStrike" dirty="0">
                          <a:solidFill>
                            <a:srgbClr val="404040"/>
                          </a:solidFill>
                          <a:effectLst/>
                          <a:latin typeface="Roboto" panose="02000000000000000000" pitchFamily="2" charset="0"/>
                          <a:ea typeface="Roboto" panose="02000000000000000000" pitchFamily="2" charset="0"/>
                        </a:rPr>
                        <a:t>      living in extreme poverty has . . .</a:t>
                      </a:r>
                      <a:br>
                        <a:rPr lang="en-US" sz="1500" b="0" i="0" u="none" strike="noStrike" dirty="0">
                          <a:solidFill>
                            <a:srgbClr val="404040"/>
                          </a:solidFill>
                          <a:effectLst/>
                          <a:latin typeface="Roboto" panose="02000000000000000000" pitchFamily="2" charset="0"/>
                          <a:ea typeface="Roboto" panose="02000000000000000000" pitchFamily="2" charset="0"/>
                        </a:rPr>
                      </a:br>
                      <a:r>
                        <a:rPr lang="en-US" sz="1500" b="0" i="0" u="none" strike="noStrike" dirty="0">
                          <a:solidFill>
                            <a:srgbClr val="404040"/>
                          </a:solidFill>
                          <a:effectLst/>
                          <a:latin typeface="Roboto" panose="02000000000000000000" pitchFamily="2" charset="0"/>
                          <a:ea typeface="Roboto" panose="02000000000000000000" pitchFamily="2" charset="0"/>
                        </a:rPr>
                        <a:t>      </a:t>
                      </a:r>
                      <a:endParaRPr lang="en-US" sz="1500" b="1" dirty="0">
                        <a:solidFill>
                          <a:srgbClr val="404040"/>
                        </a:solidFill>
                        <a:effectLst/>
                        <a:latin typeface="Roboto" panose="02000000000000000000" pitchFamily="2" charset="0"/>
                        <a:ea typeface="Roboto" panose="02000000000000000000" pitchFamily="2" charset="0"/>
                      </a:endParaRPr>
                    </a:p>
                  </a:txBody>
                  <a:tcPr marL="63500" marR="63500" marT="63500" marB="635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latinLnBrk="1"/>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50" b="0" dirty="0">
                          <a:solidFill>
                            <a:srgbClr val="363636"/>
                          </a:solidFill>
                          <a:latin typeface="Roboto" panose="02000000000000000000" pitchFamily="2" charset="0"/>
                          <a:ea typeface="+mn-ea"/>
                        </a:rPr>
                        <a:t>○</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02338">
                <a:tc>
                  <a:txBody>
                    <a:bodyPr/>
                    <a:lstStyle/>
                    <a:p>
                      <a:pPr algn="l" latinLnBrk="1"/>
                      <a:r>
                        <a:rPr lang="en-US" altLang="ko-KR" sz="1500" b="0" dirty="0">
                          <a:solidFill>
                            <a:srgbClr val="404040"/>
                          </a:solidFill>
                          <a:latin typeface="Roboto" panose="02000000000000000000" pitchFamily="2" charset="0"/>
                          <a:ea typeface="Roboto" panose="02000000000000000000" pitchFamily="2" charset="0"/>
                        </a:rPr>
                        <a:t>Q5. There are 2 billion children in the world today, </a:t>
                      </a:r>
                    </a:p>
                    <a:p>
                      <a:pPr algn="l" latinLnBrk="1"/>
                      <a:r>
                        <a:rPr lang="en-US" altLang="ko-KR" sz="1500" b="0" dirty="0">
                          <a:solidFill>
                            <a:srgbClr val="404040"/>
                          </a:solidFill>
                          <a:latin typeface="Roboto" panose="02000000000000000000" pitchFamily="2" charset="0"/>
                          <a:ea typeface="Roboto" panose="02000000000000000000" pitchFamily="2" charset="0"/>
                        </a:rPr>
                        <a:t>       aged 0 to 15 years old. How many children will there be </a:t>
                      </a:r>
                    </a:p>
                    <a:p>
                      <a:pPr algn="l" latinLnBrk="1"/>
                      <a:r>
                        <a:rPr lang="en-US" altLang="ko-KR" sz="1500" b="0" dirty="0">
                          <a:solidFill>
                            <a:srgbClr val="404040"/>
                          </a:solidFill>
                          <a:latin typeface="Roboto" panose="02000000000000000000" pitchFamily="2" charset="0"/>
                          <a:ea typeface="Roboto" panose="02000000000000000000" pitchFamily="2" charset="0"/>
                        </a:rPr>
                        <a:t>       in the year 2100, according to the United Nations</a:t>
                      </a:r>
                      <a:br>
                        <a:rPr lang="en-US" altLang="ko-KR" sz="1500" b="0" dirty="0">
                          <a:solidFill>
                            <a:srgbClr val="404040"/>
                          </a:solidFill>
                          <a:latin typeface="Roboto" panose="02000000000000000000" pitchFamily="2" charset="0"/>
                          <a:ea typeface="Roboto" panose="02000000000000000000" pitchFamily="2" charset="0"/>
                        </a:rPr>
                      </a:br>
                      <a:r>
                        <a:rPr lang="en-US" altLang="ko-KR" sz="1500" b="0" dirty="0">
                          <a:solidFill>
                            <a:srgbClr val="404040"/>
                          </a:solidFill>
                          <a:latin typeface="Roboto" panose="02000000000000000000" pitchFamily="2" charset="0"/>
                          <a:ea typeface="Roboto" panose="02000000000000000000" pitchFamily="2" charset="0"/>
                        </a:rPr>
                        <a:t>      </a:t>
                      </a:r>
                      <a:endParaRPr lang="ko-KR" altLang="en-US" sz="1500" b="1" dirty="0">
                        <a:solidFill>
                          <a:srgbClr val="404040"/>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latinLnBrk="1"/>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5370577"/>
                  </a:ext>
                </a:extLst>
              </a:tr>
            </a:tbl>
          </a:graphicData>
        </a:graphic>
      </p:graphicFrame>
      <p:sp>
        <p:nvSpPr>
          <p:cNvPr id="12" name="직사각형 11">
            <a:extLst>
              <a:ext uri="{FF2B5EF4-FFF2-40B4-BE49-F238E27FC236}">
                <a16:creationId xmlns:a16="http://schemas.microsoft.com/office/drawing/2014/main" id="{4DFF24A6-59A5-48C7-9ABC-9CFDD575061D}"/>
              </a:ext>
            </a:extLst>
          </p:cNvPr>
          <p:cNvSpPr/>
          <p:nvPr/>
        </p:nvSpPr>
        <p:spPr>
          <a:xfrm>
            <a:off x="7191171" y="2805785"/>
            <a:ext cx="3800284" cy="393700"/>
          </a:xfrm>
          <a:prstGeom prst="rect">
            <a:avLst/>
          </a:prstGeom>
          <a:solidFill>
            <a:srgbClr val="F0E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prstClr val="black">
                    <a:lumMod val="65000"/>
                    <a:lumOff val="35000"/>
                  </a:prstClr>
                </a:solidFill>
                <a:latin typeface="Roboto" panose="02000000000000000000" pitchFamily="2" charset="0"/>
                <a:ea typeface="Roboto" panose="02000000000000000000" pitchFamily="2" charset="0"/>
              </a:rPr>
              <a:t>90 %</a:t>
            </a:r>
            <a:endParaRPr lang="ko-KR" altLang="en-US" sz="1300" b="1" dirty="0">
              <a:solidFill>
                <a:prstClr val="white">
                  <a:lumMod val="75000"/>
                </a:prstClr>
              </a:solidFill>
              <a:latin typeface="Roboto" panose="02000000000000000000" pitchFamily="2" charset="0"/>
            </a:endParaRPr>
          </a:p>
        </p:txBody>
      </p:sp>
      <p:sp>
        <p:nvSpPr>
          <p:cNvPr id="13" name="직사각형 12">
            <a:extLst>
              <a:ext uri="{FF2B5EF4-FFF2-40B4-BE49-F238E27FC236}">
                <a16:creationId xmlns:a16="http://schemas.microsoft.com/office/drawing/2014/main" id="{F993CD49-09E4-42C7-AFE1-1E6B84528EF7}"/>
              </a:ext>
            </a:extLst>
          </p:cNvPr>
          <p:cNvSpPr/>
          <p:nvPr/>
        </p:nvSpPr>
        <p:spPr>
          <a:xfrm>
            <a:off x="7191171" y="2805785"/>
            <a:ext cx="544611" cy="393700"/>
          </a:xfrm>
          <a:prstGeom prst="rect">
            <a:avLst/>
          </a:prstGeom>
          <a:solidFill>
            <a:srgbClr val="FF5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300" b="1" dirty="0">
                <a:solidFill>
                  <a:prstClr val="white"/>
                </a:solidFill>
                <a:latin typeface="Roboto" panose="02000000000000000000" pitchFamily="2" charset="0"/>
                <a:ea typeface="Roboto" panose="02000000000000000000" pitchFamily="2" charset="0"/>
              </a:rPr>
              <a:t>10%</a:t>
            </a:r>
            <a:endParaRPr lang="ko-KR" altLang="en-US" sz="1300" b="1" dirty="0">
              <a:solidFill>
                <a:prstClr val="white"/>
              </a:solidFill>
              <a:latin typeface="Roboto" panose="02000000000000000000" pitchFamily="2" charset="0"/>
            </a:endParaRPr>
          </a:p>
        </p:txBody>
      </p:sp>
      <p:sp>
        <p:nvSpPr>
          <p:cNvPr id="37" name="직사각형 11">
            <a:extLst>
              <a:ext uri="{FF2B5EF4-FFF2-40B4-BE49-F238E27FC236}">
                <a16:creationId xmlns:a16="http://schemas.microsoft.com/office/drawing/2014/main" id="{0AD4B3AE-4F7B-49EF-9B91-D4E6CAB00121}"/>
              </a:ext>
            </a:extLst>
          </p:cNvPr>
          <p:cNvSpPr/>
          <p:nvPr/>
        </p:nvSpPr>
        <p:spPr>
          <a:xfrm>
            <a:off x="7191171" y="3903093"/>
            <a:ext cx="3800284" cy="393700"/>
          </a:xfrm>
          <a:prstGeom prst="rect">
            <a:avLst/>
          </a:prstGeom>
          <a:solidFill>
            <a:srgbClr val="F0E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prstClr val="black">
                    <a:lumMod val="65000"/>
                    <a:lumOff val="35000"/>
                  </a:prstClr>
                </a:solidFill>
                <a:latin typeface="Roboto" panose="02000000000000000000" pitchFamily="2" charset="0"/>
                <a:ea typeface="Roboto" panose="02000000000000000000" pitchFamily="2" charset="0"/>
              </a:rPr>
              <a:t>95 %</a:t>
            </a:r>
            <a:endParaRPr lang="ko-KR" altLang="en-US" sz="1300" b="1" dirty="0">
              <a:solidFill>
                <a:prstClr val="white">
                  <a:lumMod val="75000"/>
                </a:prstClr>
              </a:solidFill>
              <a:latin typeface="Roboto" panose="02000000000000000000" pitchFamily="2" charset="0"/>
            </a:endParaRPr>
          </a:p>
        </p:txBody>
      </p:sp>
      <p:sp>
        <p:nvSpPr>
          <p:cNvPr id="38" name="직사각형 12">
            <a:extLst>
              <a:ext uri="{FF2B5EF4-FFF2-40B4-BE49-F238E27FC236}">
                <a16:creationId xmlns:a16="http://schemas.microsoft.com/office/drawing/2014/main" id="{041C9BCE-7A92-4AB1-A531-EB4E294C2DC0}"/>
              </a:ext>
            </a:extLst>
          </p:cNvPr>
          <p:cNvSpPr/>
          <p:nvPr/>
        </p:nvSpPr>
        <p:spPr>
          <a:xfrm>
            <a:off x="7191172" y="3903093"/>
            <a:ext cx="385280" cy="393700"/>
          </a:xfrm>
          <a:prstGeom prst="rect">
            <a:avLst/>
          </a:prstGeom>
          <a:solidFill>
            <a:srgbClr val="FF5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prstClr val="white"/>
                </a:solidFill>
                <a:latin typeface="Roboto" panose="02000000000000000000" pitchFamily="2" charset="0"/>
                <a:ea typeface="Roboto" panose="02000000000000000000" pitchFamily="2" charset="0"/>
              </a:rPr>
              <a:t>5%</a:t>
            </a:r>
            <a:endParaRPr lang="ko-KR" altLang="en-US" sz="1200" b="1" dirty="0">
              <a:solidFill>
                <a:prstClr val="white"/>
              </a:solidFill>
              <a:latin typeface="Roboto" panose="02000000000000000000" pitchFamily="2" charset="0"/>
            </a:endParaRPr>
          </a:p>
        </p:txBody>
      </p:sp>
      <p:sp>
        <p:nvSpPr>
          <p:cNvPr id="43" name="직사각형 11">
            <a:extLst>
              <a:ext uri="{FF2B5EF4-FFF2-40B4-BE49-F238E27FC236}">
                <a16:creationId xmlns:a16="http://schemas.microsoft.com/office/drawing/2014/main" id="{A5AD45B4-DFC5-4F2C-A04E-02E96EC386C6}"/>
              </a:ext>
            </a:extLst>
          </p:cNvPr>
          <p:cNvSpPr/>
          <p:nvPr/>
        </p:nvSpPr>
        <p:spPr>
          <a:xfrm>
            <a:off x="7191171" y="4810821"/>
            <a:ext cx="3800284" cy="393700"/>
          </a:xfrm>
          <a:prstGeom prst="rect">
            <a:avLst/>
          </a:prstGeom>
          <a:solidFill>
            <a:srgbClr val="F0E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prstClr val="black">
                    <a:lumMod val="65000"/>
                    <a:lumOff val="35000"/>
                  </a:prstClr>
                </a:solidFill>
                <a:latin typeface="Roboto" panose="02000000000000000000" pitchFamily="2" charset="0"/>
                <a:ea typeface="Roboto" panose="02000000000000000000" pitchFamily="2" charset="0"/>
              </a:rPr>
              <a:t>90 %</a:t>
            </a:r>
            <a:endParaRPr lang="ko-KR" altLang="en-US" sz="1300" b="1" dirty="0">
              <a:solidFill>
                <a:prstClr val="white">
                  <a:lumMod val="75000"/>
                </a:prstClr>
              </a:solidFill>
              <a:latin typeface="Roboto" panose="02000000000000000000" pitchFamily="2" charset="0"/>
            </a:endParaRPr>
          </a:p>
        </p:txBody>
      </p:sp>
      <p:sp>
        <p:nvSpPr>
          <p:cNvPr id="44" name="직사각형 12">
            <a:extLst>
              <a:ext uri="{FF2B5EF4-FFF2-40B4-BE49-F238E27FC236}">
                <a16:creationId xmlns:a16="http://schemas.microsoft.com/office/drawing/2014/main" id="{CDD05726-B106-44B5-B4EB-D18F63AE0751}"/>
              </a:ext>
            </a:extLst>
          </p:cNvPr>
          <p:cNvSpPr/>
          <p:nvPr/>
        </p:nvSpPr>
        <p:spPr>
          <a:xfrm>
            <a:off x="7191171" y="4810821"/>
            <a:ext cx="544611" cy="393700"/>
          </a:xfrm>
          <a:prstGeom prst="rect">
            <a:avLst/>
          </a:prstGeom>
          <a:solidFill>
            <a:srgbClr val="FF5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300" b="1" dirty="0">
                <a:solidFill>
                  <a:prstClr val="white"/>
                </a:solidFill>
                <a:latin typeface="Roboto" panose="02000000000000000000" pitchFamily="2" charset="0"/>
                <a:ea typeface="Roboto" panose="02000000000000000000" pitchFamily="2" charset="0"/>
              </a:rPr>
              <a:t>10%</a:t>
            </a:r>
            <a:endParaRPr lang="ko-KR" altLang="en-US" sz="1300" b="1" dirty="0">
              <a:solidFill>
                <a:prstClr val="white"/>
              </a:solidFill>
              <a:latin typeface="Roboto" panose="02000000000000000000" pitchFamily="2" charset="0"/>
            </a:endParaRPr>
          </a:p>
        </p:txBody>
      </p:sp>
      <p:sp>
        <p:nvSpPr>
          <p:cNvPr id="49" name="TextBox 48">
            <a:extLst>
              <a:ext uri="{FF2B5EF4-FFF2-40B4-BE49-F238E27FC236}">
                <a16:creationId xmlns:a16="http://schemas.microsoft.com/office/drawing/2014/main" id="{47ADFA0A-D24D-40AA-9E0C-AAC4305335C0}"/>
              </a:ext>
            </a:extLst>
          </p:cNvPr>
          <p:cNvSpPr txBox="1"/>
          <p:nvPr/>
        </p:nvSpPr>
        <p:spPr>
          <a:xfrm>
            <a:off x="1642188" y="5195190"/>
            <a:ext cx="2212343" cy="323165"/>
          </a:xfrm>
          <a:prstGeom prst="rect">
            <a:avLst/>
          </a:prstGeom>
          <a:noFill/>
        </p:spPr>
        <p:txBody>
          <a:bodyPr wrap="square" rtlCol="0">
            <a:spAutoFit/>
          </a:bodyPr>
          <a:lstStyle/>
          <a:p>
            <a:r>
              <a:rPr lang="en-US" sz="1500" b="1" dirty="0">
                <a:solidFill>
                  <a:srgbClr val="404040"/>
                </a:solidFill>
                <a:latin typeface="Roboto" panose="02000000000000000000" pitchFamily="2" charset="0"/>
                <a:ea typeface="Roboto" panose="02000000000000000000" pitchFamily="2" charset="0"/>
                <a:sym typeface="Wingdings" panose="05000000000000000000" pitchFamily="2" charset="2"/>
              </a:rPr>
              <a:t> 2 billion !</a:t>
            </a:r>
            <a:endParaRPr lang="en-US" sz="1500" b="1" dirty="0">
              <a:solidFill>
                <a:srgbClr val="404040"/>
              </a:solidFill>
              <a:latin typeface="Roboto" panose="02000000000000000000" pitchFamily="2" charset="0"/>
              <a:ea typeface="Roboto" panose="02000000000000000000" pitchFamily="2" charset="0"/>
            </a:endParaRPr>
          </a:p>
        </p:txBody>
      </p:sp>
      <p:sp>
        <p:nvSpPr>
          <p:cNvPr id="40" name="TextBox 39">
            <a:extLst>
              <a:ext uri="{FF2B5EF4-FFF2-40B4-BE49-F238E27FC236}">
                <a16:creationId xmlns:a16="http://schemas.microsoft.com/office/drawing/2014/main" id="{F089EDC9-9D0F-4FC0-B5FE-61B2754086D6}"/>
              </a:ext>
            </a:extLst>
          </p:cNvPr>
          <p:cNvSpPr txBox="1"/>
          <p:nvPr/>
        </p:nvSpPr>
        <p:spPr>
          <a:xfrm>
            <a:off x="1642187" y="3122745"/>
            <a:ext cx="2212343" cy="323165"/>
          </a:xfrm>
          <a:prstGeom prst="rect">
            <a:avLst/>
          </a:prstGeom>
          <a:noFill/>
        </p:spPr>
        <p:txBody>
          <a:bodyPr wrap="square" rtlCol="0">
            <a:spAutoFit/>
          </a:bodyPr>
          <a:lstStyle/>
          <a:p>
            <a:r>
              <a:rPr lang="en-US" sz="1500" b="1" dirty="0">
                <a:solidFill>
                  <a:srgbClr val="404040"/>
                </a:solidFill>
                <a:latin typeface="Roboto" panose="02000000000000000000" pitchFamily="2" charset="0"/>
                <a:ea typeface="Roboto" panose="02000000000000000000" pitchFamily="2" charset="0"/>
                <a:sym typeface="Wingdings" panose="05000000000000000000" pitchFamily="2" charset="2"/>
              </a:rPr>
              <a:t> 60 %!</a:t>
            </a:r>
            <a:endParaRPr lang="en-US" sz="1500" b="1" dirty="0">
              <a:solidFill>
                <a:srgbClr val="404040"/>
              </a:solidFill>
              <a:latin typeface="Roboto" panose="02000000000000000000" pitchFamily="2" charset="0"/>
              <a:ea typeface="Roboto" panose="02000000000000000000" pitchFamily="2" charset="0"/>
            </a:endParaRPr>
          </a:p>
        </p:txBody>
      </p:sp>
      <p:sp>
        <p:nvSpPr>
          <p:cNvPr id="42" name="TextBox 41">
            <a:extLst>
              <a:ext uri="{FF2B5EF4-FFF2-40B4-BE49-F238E27FC236}">
                <a16:creationId xmlns:a16="http://schemas.microsoft.com/office/drawing/2014/main" id="{7910FC41-F3E9-454C-A05F-11B3A4D56965}"/>
              </a:ext>
            </a:extLst>
          </p:cNvPr>
          <p:cNvSpPr txBox="1"/>
          <p:nvPr/>
        </p:nvSpPr>
        <p:spPr>
          <a:xfrm>
            <a:off x="1642187" y="4094304"/>
            <a:ext cx="2212343" cy="323165"/>
          </a:xfrm>
          <a:prstGeom prst="rect">
            <a:avLst/>
          </a:prstGeom>
          <a:noFill/>
        </p:spPr>
        <p:txBody>
          <a:bodyPr wrap="square" rtlCol="0">
            <a:spAutoFit/>
          </a:bodyPr>
          <a:lstStyle/>
          <a:p>
            <a:r>
              <a:rPr lang="en-US" sz="1500" b="1" dirty="0">
                <a:solidFill>
                  <a:srgbClr val="404040"/>
                </a:solidFill>
                <a:latin typeface="Roboto" panose="02000000000000000000" pitchFamily="2" charset="0"/>
                <a:ea typeface="Roboto" panose="02000000000000000000" pitchFamily="2" charset="0"/>
                <a:sym typeface="Wingdings" panose="05000000000000000000" pitchFamily="2" charset="2"/>
              </a:rPr>
              <a:t> Almost halved</a:t>
            </a:r>
            <a:endParaRPr lang="en-US" sz="1500" b="1" dirty="0">
              <a:solidFill>
                <a:srgbClr val="404040"/>
              </a:solidFill>
              <a:latin typeface="Roboto" panose="02000000000000000000" pitchFamily="2" charset="0"/>
              <a:ea typeface="Roboto" panose="02000000000000000000" pitchFamily="2" charset="0"/>
            </a:endParaRPr>
          </a:p>
        </p:txBody>
      </p:sp>
      <p:sp>
        <p:nvSpPr>
          <p:cNvPr id="36" name="TextBox 35">
            <a:extLst>
              <a:ext uri="{FF2B5EF4-FFF2-40B4-BE49-F238E27FC236}">
                <a16:creationId xmlns:a16="http://schemas.microsoft.com/office/drawing/2014/main" id="{17441B75-79BE-4864-AABB-D0E48C058936}"/>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Quiz</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9" name="직선 연결선 31">
            <a:extLst>
              <a:ext uri="{FF2B5EF4-FFF2-40B4-BE49-F238E27FC236}">
                <a16:creationId xmlns:a16="http://schemas.microsoft.com/office/drawing/2014/main" id="{64BF44D2-E928-4217-83A8-A1ABF4E868F1}"/>
              </a:ext>
            </a:extLst>
          </p:cNvPr>
          <p:cNvCxnSpPr>
            <a:cxnSpLocks/>
          </p:cNvCxnSpPr>
          <p:nvPr/>
        </p:nvCxnSpPr>
        <p:spPr>
          <a:xfrm>
            <a:off x="1295801" y="867168"/>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직선 연결선 32">
            <a:extLst>
              <a:ext uri="{FF2B5EF4-FFF2-40B4-BE49-F238E27FC236}">
                <a16:creationId xmlns:a16="http://schemas.microsoft.com/office/drawing/2014/main" id="{EE119BD4-0ABD-41CE-B597-D444D5899FD9}"/>
              </a:ext>
            </a:extLst>
          </p:cNvPr>
          <p:cNvCxnSpPr>
            <a:cxnSpLocks/>
          </p:cNvCxnSpPr>
          <p:nvPr/>
        </p:nvCxnSpPr>
        <p:spPr>
          <a:xfrm>
            <a:off x="1295801" y="867168"/>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0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Question to Answer</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02</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22" name="TextBox 21">
            <a:extLst>
              <a:ext uri="{FF2B5EF4-FFF2-40B4-BE49-F238E27FC236}">
                <a16:creationId xmlns:a16="http://schemas.microsoft.com/office/drawing/2014/main" id="{08308612-6644-4CF3-B3DC-5911A0189266}"/>
              </a:ext>
            </a:extLst>
          </p:cNvPr>
          <p:cNvSpPr txBox="1"/>
          <p:nvPr/>
        </p:nvSpPr>
        <p:spPr>
          <a:xfrm>
            <a:off x="4690704" y="2786847"/>
            <a:ext cx="630505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latin typeface="Roboto" panose="02000000000000000000" pitchFamily="2" charset="0"/>
                <a:ea typeface="Roboto" panose="02000000000000000000" pitchFamily="2" charset="0"/>
              </a:rPr>
              <a:t>The wrong answers tend to lean in one (negative)direction.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latin typeface="Roboto" panose="02000000000000000000" pitchFamily="2" charset="0"/>
                <a:ea typeface="Roboto" panose="02000000000000000000"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latin typeface="Roboto" panose="02000000000000000000" pitchFamily="2" charset="0"/>
                <a:ea typeface="Roboto" panose="02000000000000000000" pitchFamily="2" charset="0"/>
              </a:rPr>
              <a:t>All the groups asked considered the world </a:t>
            </a:r>
            <a:r>
              <a:rPr lang="en-US" b="1" dirty="0">
                <a:solidFill>
                  <a:srgbClr val="404040"/>
                </a:solidFill>
                <a:latin typeface="Roboto" panose="02000000000000000000" pitchFamily="2" charset="0"/>
                <a:ea typeface="Roboto" panose="02000000000000000000" pitchFamily="2" charset="0"/>
              </a:rPr>
              <a:t>a scarier, more violent and more hopeless place </a:t>
            </a:r>
            <a:r>
              <a:rPr lang="en-US" dirty="0">
                <a:solidFill>
                  <a:srgbClr val="404040"/>
                </a:solidFill>
                <a:latin typeface="Roboto" panose="02000000000000000000" pitchFamily="2" charset="0"/>
                <a:ea typeface="Roboto" panose="02000000000000000000" pitchFamily="2" charset="0"/>
              </a:rPr>
              <a:t>than it really is.</a:t>
            </a:r>
          </a:p>
        </p:txBody>
      </p:sp>
      <p:pic>
        <p:nvPicPr>
          <p:cNvPr id="3" name="Picture 2" descr="Shape&#10;&#10;Description automatically generated with low confidence">
            <a:extLst>
              <a:ext uri="{FF2B5EF4-FFF2-40B4-BE49-F238E27FC236}">
                <a16:creationId xmlns:a16="http://schemas.microsoft.com/office/drawing/2014/main" id="{54146C13-C855-4B91-A375-EE035ACFA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46" y="3330500"/>
            <a:ext cx="1313352" cy="1313352"/>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4FA1EE00-FE68-4D89-9BEA-FEE852EA2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2702" y="3401311"/>
            <a:ext cx="964240" cy="964240"/>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660922CA-3DB3-4D1C-B3B1-2FD38A7580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1474" y="2098772"/>
            <a:ext cx="1076121" cy="1076121"/>
          </a:xfrm>
          <a:prstGeom prst="rect">
            <a:avLst/>
          </a:prstGeom>
          <a:ln>
            <a:noFill/>
          </a:ln>
        </p:spPr>
      </p:pic>
      <p:sp>
        <p:nvSpPr>
          <p:cNvPr id="9" name="Speech Bubble: Rectangle with Corners Rounded 8">
            <a:extLst>
              <a:ext uri="{FF2B5EF4-FFF2-40B4-BE49-F238E27FC236}">
                <a16:creationId xmlns:a16="http://schemas.microsoft.com/office/drawing/2014/main" id="{42F1C19D-6B93-4D90-A711-58D276EA2605}"/>
              </a:ext>
            </a:extLst>
          </p:cNvPr>
          <p:cNvSpPr/>
          <p:nvPr/>
        </p:nvSpPr>
        <p:spPr>
          <a:xfrm>
            <a:off x="4271259" y="2301727"/>
            <a:ext cx="6937276" cy="2254546"/>
          </a:xfrm>
          <a:prstGeom prst="wedgeRoundRectCallout">
            <a:avLst>
              <a:gd name="adj1" fmla="val -30005"/>
              <a:gd name="adj2" fmla="val 49525"/>
              <a:gd name="adj3" fmla="val 16667"/>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FFC1FC5A-42B2-41E9-AEAA-9EE92152C002}"/>
              </a:ext>
            </a:extLst>
          </p:cNvPr>
          <p:cNvSpPr txBox="1"/>
          <p:nvPr/>
        </p:nvSpPr>
        <p:spPr>
          <a:xfrm>
            <a:off x="1466850" y="5401221"/>
            <a:ext cx="9258300" cy="646331"/>
          </a:xfrm>
          <a:prstGeom prst="rect">
            <a:avLst/>
          </a:prstGeom>
          <a:noFill/>
        </p:spPr>
        <p:txBody>
          <a:bodyPr wrap="square">
            <a:spAutoFit/>
          </a:bodyPr>
          <a:lstStyle/>
          <a:p>
            <a:pPr algn="ctr"/>
            <a:r>
              <a:rPr lang="en-US" dirty="0"/>
              <a:t>how those decision-makers who work in the government sector, NGO or leader </a:t>
            </a:r>
          </a:p>
          <a:p>
            <a:pPr algn="ctr"/>
            <a:r>
              <a:rPr lang="en-US" dirty="0"/>
              <a:t>can make decisions wisely?</a:t>
            </a:r>
          </a:p>
        </p:txBody>
      </p:sp>
      <p:pic>
        <p:nvPicPr>
          <p:cNvPr id="35" name="Graphic 34" descr="Open quotation mark with solid fill">
            <a:extLst>
              <a:ext uri="{FF2B5EF4-FFF2-40B4-BE49-F238E27FC236}">
                <a16:creationId xmlns:a16="http://schemas.microsoft.com/office/drawing/2014/main" id="{89F3CAC5-8034-43F7-8721-F53F0C5F13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08857" y="5131084"/>
            <a:ext cx="434329" cy="457200"/>
          </a:xfrm>
          <a:prstGeom prst="rect">
            <a:avLst/>
          </a:prstGeom>
        </p:spPr>
      </p:pic>
      <p:pic>
        <p:nvPicPr>
          <p:cNvPr id="36" name="Graphic 35" descr="Open quotation mark with solid fill">
            <a:extLst>
              <a:ext uri="{FF2B5EF4-FFF2-40B4-BE49-F238E27FC236}">
                <a16:creationId xmlns:a16="http://schemas.microsoft.com/office/drawing/2014/main" id="{E7A6D712-D124-473D-8BE8-4B58DEADF2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10265978" y="5116946"/>
            <a:ext cx="434329" cy="457200"/>
          </a:xfrm>
          <a:prstGeom prst="rect">
            <a:avLst/>
          </a:prstGeom>
        </p:spPr>
      </p:pic>
    </p:spTree>
    <p:extLst>
      <p:ext uri="{BB962C8B-B14F-4D97-AF65-F5344CB8AC3E}">
        <p14:creationId xmlns:p14="http://schemas.microsoft.com/office/powerpoint/2010/main" val="236044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854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Question to Answer</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02</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grpSp>
        <p:nvGrpSpPr>
          <p:cNvPr id="9" name="Group 8">
            <a:extLst>
              <a:ext uri="{FF2B5EF4-FFF2-40B4-BE49-F238E27FC236}">
                <a16:creationId xmlns:a16="http://schemas.microsoft.com/office/drawing/2014/main" id="{4DB3DC19-F6AA-4F96-8BE8-0A6E00A0917D}"/>
              </a:ext>
            </a:extLst>
          </p:cNvPr>
          <p:cNvGrpSpPr/>
          <p:nvPr/>
        </p:nvGrpSpPr>
        <p:grpSpPr>
          <a:xfrm>
            <a:off x="1611971" y="1333727"/>
            <a:ext cx="9759670" cy="3744832"/>
            <a:chOff x="1416819" y="1414636"/>
            <a:chExt cx="9759670" cy="3744832"/>
          </a:xfrm>
        </p:grpSpPr>
        <p:sp>
          <p:nvSpPr>
            <p:cNvPr id="4" name="TextBox 3">
              <a:extLst>
                <a:ext uri="{FF2B5EF4-FFF2-40B4-BE49-F238E27FC236}">
                  <a16:creationId xmlns:a16="http://schemas.microsoft.com/office/drawing/2014/main" id="{B13A96A4-1162-4183-BD89-A753255704D4}"/>
                </a:ext>
              </a:extLst>
            </p:cNvPr>
            <p:cNvSpPr txBox="1"/>
            <p:nvPr/>
          </p:nvSpPr>
          <p:spPr>
            <a:xfrm>
              <a:off x="1416819" y="2235397"/>
              <a:ext cx="9033468" cy="2924071"/>
            </a:xfrm>
            <a:prstGeom prst="rect">
              <a:avLst/>
            </a:prstGeom>
            <a:noFill/>
            <a:ln w="28575">
              <a:solidFill>
                <a:srgbClr val="363636"/>
              </a:solidFill>
              <a:prstDash val="dashDot"/>
            </a:ln>
          </p:spPr>
          <p:txBody>
            <a:bodyPr wrap="square" rtlCol="0">
              <a:spAutoFit/>
            </a:bodyPr>
            <a:lstStyle/>
            <a:p>
              <a:endParaRPr lang="en-US" dirty="0"/>
            </a:p>
          </p:txBody>
        </p:sp>
        <p:grpSp>
          <p:nvGrpSpPr>
            <p:cNvPr id="7" name="Group 6">
              <a:extLst>
                <a:ext uri="{FF2B5EF4-FFF2-40B4-BE49-F238E27FC236}">
                  <a16:creationId xmlns:a16="http://schemas.microsoft.com/office/drawing/2014/main" id="{CBF9CDFD-3953-4140-9D56-6FB5CFC53470}"/>
                </a:ext>
              </a:extLst>
            </p:cNvPr>
            <p:cNvGrpSpPr/>
            <p:nvPr/>
          </p:nvGrpSpPr>
          <p:grpSpPr>
            <a:xfrm>
              <a:off x="9488366" y="1414636"/>
              <a:ext cx="1688123" cy="1641520"/>
              <a:chOff x="2873829" y="1594046"/>
              <a:chExt cx="1688123" cy="1641520"/>
            </a:xfrm>
          </p:grpSpPr>
          <p:sp>
            <p:nvSpPr>
              <p:cNvPr id="6" name="Oval 5">
                <a:extLst>
                  <a:ext uri="{FF2B5EF4-FFF2-40B4-BE49-F238E27FC236}">
                    <a16:creationId xmlns:a16="http://schemas.microsoft.com/office/drawing/2014/main" id="{9180F625-5FC6-42D7-8A27-26CC84D0A98E}"/>
                  </a:ext>
                </a:extLst>
              </p:cNvPr>
              <p:cNvSpPr/>
              <p:nvPr/>
            </p:nvSpPr>
            <p:spPr>
              <a:xfrm>
                <a:off x="2873829" y="1594046"/>
                <a:ext cx="1688123" cy="1641520"/>
              </a:xfrm>
              <a:prstGeom prst="ellipse">
                <a:avLst/>
              </a:prstGeom>
              <a:solidFill>
                <a:schemeClr val="bg1"/>
              </a:solidFill>
              <a:ln w="28575">
                <a:solidFill>
                  <a:srgbClr val="FF5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019CA444-C7A4-4A63-B620-4E6EF5C1367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37917" y="1798655"/>
                <a:ext cx="1171202" cy="1171202"/>
              </a:xfrm>
              <a:prstGeom prst="rect">
                <a:avLst/>
              </a:prstGeom>
            </p:spPr>
          </p:pic>
        </p:grpSp>
        <p:sp>
          <p:nvSpPr>
            <p:cNvPr id="8" name="TextBox 7">
              <a:extLst>
                <a:ext uri="{FF2B5EF4-FFF2-40B4-BE49-F238E27FC236}">
                  <a16:creationId xmlns:a16="http://schemas.microsoft.com/office/drawing/2014/main" id="{3BF6EF1E-3B88-4CB0-867C-D8DB9C3BB4D2}"/>
                </a:ext>
              </a:extLst>
            </p:cNvPr>
            <p:cNvSpPr txBox="1"/>
            <p:nvPr/>
          </p:nvSpPr>
          <p:spPr>
            <a:xfrm>
              <a:off x="1982332" y="2731881"/>
              <a:ext cx="8186576" cy="1618392"/>
            </a:xfrm>
            <a:prstGeom prst="rect">
              <a:avLst/>
            </a:prstGeom>
            <a:noFill/>
          </p:spPr>
          <p:txBody>
            <a:bodyPr wrap="square" rtlCol="0">
              <a:spAutoFit/>
            </a:bodyPr>
            <a:lstStyle/>
            <a:p>
              <a:pPr algn="ctr" latinLnBrk="0">
                <a:lnSpc>
                  <a:spcPct val="150000"/>
                </a:lnSpc>
                <a:defRPr/>
              </a:pPr>
              <a:r>
                <a:rPr lang="en-US" altLang="ko-KR" sz="3500" b="1" kern="0" dirty="0">
                  <a:solidFill>
                    <a:prstClr val="black">
                      <a:lumMod val="75000"/>
                      <a:lumOff val="25000"/>
                    </a:prstClr>
                  </a:solidFill>
                  <a:latin typeface="Roboto" panose="02000000000000000000" pitchFamily="2" charset="0"/>
                  <a:ea typeface="Roboto" panose="02000000000000000000" pitchFamily="2" charset="0"/>
                </a:rPr>
                <a:t>Why</a:t>
              </a: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 things are better than you think and </a:t>
              </a:r>
              <a:br>
                <a:rPr lang="en-US" altLang="ko-KR" sz="2500" b="1" kern="0" dirty="0">
                  <a:solidFill>
                    <a:prstClr val="black">
                      <a:lumMod val="75000"/>
                      <a:lumOff val="25000"/>
                    </a:prstClr>
                  </a:solidFill>
                  <a:latin typeface="Roboto" panose="02000000000000000000" pitchFamily="2" charset="0"/>
                  <a:ea typeface="Roboto" panose="02000000000000000000" pitchFamily="2" charset="0"/>
                </a:rPr>
              </a:br>
              <a:r>
                <a:rPr lang="en-US" altLang="ko-KR" sz="3500" b="1" kern="0" dirty="0">
                  <a:solidFill>
                    <a:prstClr val="black">
                      <a:lumMod val="75000"/>
                      <a:lumOff val="25000"/>
                    </a:prstClr>
                  </a:solidFill>
                  <a:latin typeface="Roboto" panose="02000000000000000000" pitchFamily="2" charset="0"/>
                  <a:ea typeface="Roboto" panose="02000000000000000000" pitchFamily="2" charset="0"/>
                </a:rPr>
                <a:t>Why</a:t>
              </a: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 knowing the fact based on the data is important?</a:t>
              </a:r>
            </a:p>
          </p:txBody>
        </p:sp>
      </p:grpSp>
    </p:spTree>
    <p:extLst>
      <p:ext uri="{BB962C8B-B14F-4D97-AF65-F5344CB8AC3E}">
        <p14:creationId xmlns:p14="http://schemas.microsoft.com/office/powerpoint/2010/main" val="1286954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2B226D2205D940945431F91FE6D693" ma:contentTypeVersion="12" ma:contentTypeDescription="Create a new document." ma:contentTypeScope="" ma:versionID="a0cfd5116a5b7d4670a3e5a316bdeac6">
  <xsd:schema xmlns:xsd="http://www.w3.org/2001/XMLSchema" xmlns:xs="http://www.w3.org/2001/XMLSchema" xmlns:p="http://schemas.microsoft.com/office/2006/metadata/properties" xmlns:ns3="ed1f0453-c1ac-4837-bd78-ed2f45344e90" xmlns:ns4="18525225-e3c7-4a06-8eb4-9ccfeb9e7998" targetNamespace="http://schemas.microsoft.com/office/2006/metadata/properties" ma:root="true" ma:fieldsID="75d8da8f6bd074d12478fb1d814fa3f2" ns3:_="" ns4:_="">
    <xsd:import namespace="ed1f0453-c1ac-4837-bd78-ed2f45344e90"/>
    <xsd:import namespace="18525225-e3c7-4a06-8eb4-9ccfeb9e799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1f0453-c1ac-4837-bd78-ed2f45344e9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525225-e3c7-4a06-8eb4-9ccfeb9e799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6B0349-3FA6-495F-B468-D06904BC58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1f0453-c1ac-4837-bd78-ed2f45344e90"/>
    <ds:schemaRef ds:uri="18525225-e3c7-4a06-8eb4-9ccfeb9e79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8EF041-89CF-4F75-9174-FC9CCA5297B1}">
  <ds:schemaRefs>
    <ds:schemaRef ds:uri="http://schemas.microsoft.com/sharepoint/v3/contenttype/forms"/>
  </ds:schemaRefs>
</ds:datastoreItem>
</file>

<file path=customXml/itemProps3.xml><?xml version="1.0" encoding="utf-8"?>
<ds:datastoreItem xmlns:ds="http://schemas.openxmlformats.org/officeDocument/2006/customXml" ds:itemID="{AF176247-098A-43D4-8FD8-ADDC9DA3F448}">
  <ds:schemaRefs>
    <ds:schemaRef ds:uri="ed1f0453-c1ac-4837-bd78-ed2f45344e90"/>
    <ds:schemaRef ds:uri="http://purl.org/dc/dcmitype/"/>
    <ds:schemaRef ds:uri="18525225-e3c7-4a06-8eb4-9ccfeb9e7998"/>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342</TotalTime>
  <Words>1940</Words>
  <Application>Microsoft Office PowerPoint</Application>
  <PresentationFormat>Widescreen</PresentationFormat>
  <Paragraphs>266</Paragraphs>
  <Slides>23</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Malgun Gothic</vt:lpstr>
      <vt:lpstr>rubik</vt:lpstr>
      <vt:lpstr>Slack-Lato</vt:lpstr>
      <vt:lpstr>Arial</vt:lpstr>
      <vt:lpstr>Calibri</vt:lpstr>
      <vt:lpstr>Calibri Light</vt:lpstr>
      <vt:lpstr>Impact</vt:lpstr>
      <vt:lpstr>Roboto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Heo, Eunjeong</dc:creator>
  <cp:lastModifiedBy>Heo, Eunjeong</cp:lastModifiedBy>
  <cp:revision>7</cp:revision>
  <dcterms:created xsi:type="dcterms:W3CDTF">2021-08-18T05:15:22Z</dcterms:created>
  <dcterms:modified xsi:type="dcterms:W3CDTF">2021-09-21T01:46:54Z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0x010100842B226D2205D940945431F91FE6D693</vt:lpwstr>
  </property>
</Properties>
</file>