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notesMasterIdLst>
    <p:notesMasterId r:id="rId18"/>
  </p:notesMasterIdLst>
  <p:sldIdLst>
    <p:sldId id="306" r:id="rId5"/>
    <p:sldId id="307" r:id="rId6"/>
    <p:sldId id="314" r:id="rId7"/>
    <p:sldId id="309" r:id="rId8"/>
    <p:sldId id="315" r:id="rId9"/>
    <p:sldId id="316" r:id="rId10"/>
    <p:sldId id="308" r:id="rId11"/>
    <p:sldId id="317" r:id="rId12"/>
    <p:sldId id="318" r:id="rId13"/>
    <p:sldId id="320" r:id="rId14"/>
    <p:sldId id="321" r:id="rId15"/>
    <p:sldId id="322" r:id="rId16"/>
    <p:sldId id="31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4967" autoAdjust="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A28068-AFBD-4979-B752-9EB6F90B1386}" type="datetimeFigureOut">
              <a:rPr lang="en-US" smtClean="0"/>
              <a:t>2/2/2023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939589-3E79-4C82-AA4A-FE78234FAA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8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45537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4553712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84848" y="1681163"/>
            <a:ext cx="45537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84848" y="2505075"/>
            <a:ext cx="4553712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83480" y="1681163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983480" y="2505075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2D693B15-7265-4478-9579-62FCD5222D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31352" y="1769269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48F9E92F-BB16-4896-A47F-6497C3D705B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531352" y="2593181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73079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anchor="b"/>
          <a:lstStyle>
            <a:lvl1pPr algn="l">
              <a:defRPr sz="5400" b="0" i="0" cap="none" baseline="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4" y="1801368"/>
            <a:ext cx="4434840" cy="475488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891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0" y="585216"/>
            <a:ext cx="5276088" cy="2276856"/>
          </a:xfrm>
        </p:spPr>
        <p:txBody>
          <a:bodyPr anchor="b"/>
          <a:lstStyle>
            <a:lvl1pPr algn="r">
              <a:defRPr sz="48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Graphic 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0" name="Graphic 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Graphic 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60720" y="3127248"/>
            <a:ext cx="5276088" cy="1124712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104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805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77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2 Slid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8" y="594360"/>
            <a:ext cx="6272784" cy="2843784"/>
          </a:xfrm>
        </p:spPr>
        <p:txBody>
          <a:bodyPr anchor="b"/>
          <a:lstStyle>
            <a:lvl1pPr algn="l">
              <a:defRPr sz="54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1848" y="4700016"/>
            <a:ext cx="5093208" cy="1197864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</a:extLst>
          </p:cNvPr>
          <p:cNvCxnSpPr>
            <a:cxnSpLocks/>
          </p:cNvCxnSpPr>
          <p:nvPr userDrawn="1"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raphic 12">
            <a:extLst>
              <a:ext uri="{FF2B5EF4-FFF2-40B4-BE49-F238E27FC236}">
                <a16:creationId xmlns:a16="http://schemas.microsoft.com/office/drawing/2014/main" id="{818B4386-1FCF-4ACE-BE25-AF9CC5E2256F}"/>
              </a:ext>
            </a:extLst>
          </p:cNvPr>
          <p:cNvSpPr/>
          <p:nvPr userDrawn="1"/>
        </p:nvSpPr>
        <p:spPr>
          <a:xfrm>
            <a:off x="82177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1" name="Graphic 13">
            <a:extLst>
              <a:ext uri="{FF2B5EF4-FFF2-40B4-BE49-F238E27FC236}">
                <a16:creationId xmlns:a16="http://schemas.microsoft.com/office/drawing/2014/main" id="{19319560-50ED-4963-A2CF-74663239D426}"/>
              </a:ext>
            </a:extLst>
          </p:cNvPr>
          <p:cNvSpPr/>
          <p:nvPr userDrawn="1"/>
        </p:nvSpPr>
        <p:spPr>
          <a:xfrm>
            <a:off x="78590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3" name="Graphic 15">
            <a:extLst>
              <a:ext uri="{FF2B5EF4-FFF2-40B4-BE49-F238E27FC236}">
                <a16:creationId xmlns:a16="http://schemas.microsoft.com/office/drawing/2014/main" id="{E5ABBDAD-943D-48F3-9C80-B29C48966C79}"/>
              </a:ext>
            </a:extLst>
          </p:cNvPr>
          <p:cNvSpPr/>
          <p:nvPr userDrawn="1"/>
        </p:nvSpPr>
        <p:spPr>
          <a:xfrm>
            <a:off x="78434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anchor="b"/>
          <a:lstStyle>
            <a:lvl1pPr algn="r">
              <a:defRPr sz="60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02936" y="3127248"/>
            <a:ext cx="5833872" cy="3118104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Graphic 12">
            <a:extLst>
              <a:ext uri="{FF2B5EF4-FFF2-40B4-BE49-F238E27FC236}">
                <a16:creationId xmlns:a16="http://schemas.microsoft.com/office/drawing/2014/main" id="{EA1B6985-3E5A-40F4-9268-D4AB3BBF8C91}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13">
            <a:extLst>
              <a:ext uri="{FF2B5EF4-FFF2-40B4-BE49-F238E27FC236}">
                <a16:creationId xmlns:a16="http://schemas.microsoft.com/office/drawing/2014/main" id="{338BC906-9D03-4280-85E8-21A81BC21D73}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C5C06D53-C9F6-47E8-BFE1-B8193A1AED8B}"/>
              </a:ext>
            </a:extLst>
          </p:cNvPr>
          <p:cNvSpPr/>
          <p:nvPr userDrawn="1"/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2825496"/>
            <a:ext cx="6190488" cy="3346704"/>
          </a:xfrm>
        </p:spPr>
        <p:txBody>
          <a:bodyPr/>
          <a:lstStyle>
            <a:lvl1pPr marL="0" indent="0">
              <a:lnSpc>
                <a:spcPct val="110000"/>
              </a:lnSpc>
              <a:buNone/>
              <a:defRPr sz="2000"/>
            </a:lvl1pPr>
            <a:lvl2pPr marL="228600">
              <a:defRPr sz="1800"/>
            </a:lvl2pPr>
            <a:lvl3pPr marL="457200">
              <a:defRPr sz="1600"/>
            </a:lvl3pPr>
            <a:lvl4pPr marL="68580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aphic 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9" name="Graphic 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Header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040"/>
            <a:ext cx="9144000" cy="2340864"/>
          </a:xfrm>
        </p:spPr>
        <p:txBody>
          <a:bodyPr anchor="b">
            <a:normAutofit/>
          </a:bodyPr>
          <a:lstStyle>
            <a:lvl1pPr algn="ctr">
              <a:defRPr sz="60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858768"/>
            <a:ext cx="9144000" cy="132588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Graphic 12">
            <a:extLst>
              <a:ext uri="{FF2B5EF4-FFF2-40B4-BE49-F238E27FC236}">
                <a16:creationId xmlns:a16="http://schemas.microsoft.com/office/drawing/2014/main" id="{8A41917E-4B97-447C-98AB-970D625F1DE6}"/>
              </a:ext>
            </a:extLst>
          </p:cNvPr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" name="Graphic 13">
            <a:extLst>
              <a:ext uri="{FF2B5EF4-FFF2-40B4-BE49-F238E27FC236}">
                <a16:creationId xmlns:a16="http://schemas.microsoft.com/office/drawing/2014/main" id="{3B3FD238-4561-4AF8-A1F1-185B0CAFE2AC}"/>
              </a:ext>
            </a:extLst>
          </p:cNvPr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Graphic 15">
            <a:extLst>
              <a:ext uri="{FF2B5EF4-FFF2-40B4-BE49-F238E27FC236}">
                <a16:creationId xmlns:a16="http://schemas.microsoft.com/office/drawing/2014/main" id="{BAB9414C-AE69-4648-873E-9CE6B2DF8A71}"/>
              </a:ext>
            </a:extLst>
          </p:cNvPr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" name="Graphic 22">
            <a:extLst>
              <a:ext uri="{FF2B5EF4-FFF2-40B4-BE49-F238E27FC236}">
                <a16:creationId xmlns:a16="http://schemas.microsoft.com/office/drawing/2014/main" id="{3BF75235-4E6E-4184-82A5-EE6FE7993BBC}"/>
              </a:ext>
            </a:extLst>
          </p:cNvPr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Graphic 21">
            <a:extLst>
              <a:ext uri="{FF2B5EF4-FFF2-40B4-BE49-F238E27FC236}">
                <a16:creationId xmlns:a16="http://schemas.microsoft.com/office/drawing/2014/main" id="{E66FE37C-2F4B-42DA-BFF6-92DD00BDC49B}"/>
              </a:ext>
            </a:extLst>
          </p:cNvPr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23">
            <a:extLst>
              <a:ext uri="{FF2B5EF4-FFF2-40B4-BE49-F238E27FC236}">
                <a16:creationId xmlns:a16="http://schemas.microsoft.com/office/drawing/2014/main" id="{DDD38822-731A-48DA-A8A0-FBBAF7A6D65D}"/>
              </a:ext>
            </a:extLst>
          </p:cNvPr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48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1656" y="841248"/>
            <a:ext cx="4434840" cy="3236976"/>
          </a:xfrm>
        </p:spPr>
        <p:txBody>
          <a:bodyPr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5" y="4498848"/>
            <a:ext cx="4434835" cy="510474"/>
          </a:xfrm>
        </p:spPr>
        <p:txBody>
          <a:bodyPr/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04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365125"/>
            <a:ext cx="10771632" cy="1325563"/>
          </a:xfrm>
        </p:spPr>
        <p:txBody>
          <a:bodyPr/>
          <a:lstStyle>
            <a:lvl1pPr>
              <a:defRPr sz="54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825625"/>
            <a:ext cx="10771632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Graphic 22">
            <a:extLst>
              <a:ext uri="{FF2B5EF4-FFF2-40B4-BE49-F238E27FC236}">
                <a16:creationId xmlns:a16="http://schemas.microsoft.com/office/drawing/2014/main" id="{4EADA2ED-8A8C-4D17-8798-F26BF3B4CE25}"/>
              </a:ext>
            </a:extLst>
          </p:cNvPr>
          <p:cNvSpPr/>
          <p:nvPr userDrawn="1"/>
        </p:nvSpPr>
        <p:spPr>
          <a:xfrm>
            <a:off x="11202264" y="344083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Graphic 23">
            <a:extLst>
              <a:ext uri="{FF2B5EF4-FFF2-40B4-BE49-F238E27FC236}">
                <a16:creationId xmlns:a16="http://schemas.microsoft.com/office/drawing/2014/main" id="{54AB3A25-6605-4446-9E53-ACEECD25E27B}"/>
              </a:ext>
            </a:extLst>
          </p:cNvPr>
          <p:cNvSpPr/>
          <p:nvPr userDrawn="1"/>
        </p:nvSpPr>
        <p:spPr>
          <a:xfrm>
            <a:off x="11563141" y="59091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6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4752" y="1825625"/>
            <a:ext cx="4553712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84848" y="1825625"/>
            <a:ext cx="4553712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raphic 15">
            <a:extLst>
              <a:ext uri="{FF2B5EF4-FFF2-40B4-BE49-F238E27FC236}">
                <a16:creationId xmlns:a16="http://schemas.microsoft.com/office/drawing/2014/main" id="{D8685329-C6A1-4CB4-8AAE-150D0341F6A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Graphic 16">
            <a:extLst>
              <a:ext uri="{FF2B5EF4-FFF2-40B4-BE49-F238E27FC236}">
                <a16:creationId xmlns:a16="http://schemas.microsoft.com/office/drawing/2014/main" id="{83CE1DAA-30A3-41AE-8AE1-A7EE5C48A6F3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4">
            <a:extLst>
              <a:ext uri="{FF2B5EF4-FFF2-40B4-BE49-F238E27FC236}">
                <a16:creationId xmlns:a16="http://schemas.microsoft.com/office/drawing/2014/main" id="{065162DD-7ACB-4F9C-90DD-24C743035892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28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8" r:id="rId2"/>
    <p:sldLayoutId id="2147483717" r:id="rId3"/>
    <p:sldLayoutId id="2147483710" r:id="rId4"/>
    <p:sldLayoutId id="2147483709" r:id="rId5"/>
    <p:sldLayoutId id="2147483698" r:id="rId6"/>
    <p:sldLayoutId id="2147483713" r:id="rId7"/>
    <p:sldLayoutId id="2147483712" r:id="rId8"/>
    <p:sldLayoutId id="2147483700" r:id="rId9"/>
    <p:sldLayoutId id="2147483701" r:id="rId10"/>
    <p:sldLayoutId id="2147483716" r:id="rId11"/>
    <p:sldLayoutId id="2147483714" r:id="rId12"/>
    <p:sldLayoutId id="2147483715" r:id="rId13"/>
    <p:sldLayoutId id="2147483702" r:id="rId14"/>
    <p:sldLayoutId id="2147483703" r:id="rId15"/>
    <p:sldLayoutId id="2147483704" r:id="rId16"/>
    <p:sldLayoutId id="2147483705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aks2.university-of-common-sense.space/" TargetMode="Externa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3772" y="1365885"/>
            <a:ext cx="7893177" cy="2843784"/>
          </a:xfrm>
        </p:spPr>
        <p:txBody>
          <a:bodyPr>
            <a:normAutofit fontScale="90000"/>
          </a:bodyPr>
          <a:lstStyle/>
          <a:p>
            <a:r>
              <a:rPr lang="en-US" spc="400" dirty="0"/>
              <a:t>Brief 7 – </a:t>
            </a:r>
            <a:r>
              <a:rPr lang="en-US" spc="400" dirty="0" err="1"/>
              <a:t>déploiement</a:t>
            </a:r>
            <a:r>
              <a:rPr lang="en-US" spc="400" dirty="0"/>
              <a:t> </a:t>
            </a:r>
            <a:r>
              <a:rPr lang="en-US" spc="400" dirty="0" err="1"/>
              <a:t>automatisé</a:t>
            </a:r>
            <a:r>
              <a:rPr lang="en-US" spc="400" dirty="0"/>
              <a:t> et pipeline ci/CD 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F14073-9F68-4B7E-A576-26899D58C7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David Mosad</a:t>
            </a:r>
            <a:endParaRPr lang="en-US" sz="2000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69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4BC4C6-3B26-F75B-F344-8D50D2447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1B81B-2FF9-69BD-F972-4AB13361E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582BA3E-4FF2-30BF-D4C6-1D5910C40A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086725" y="566292"/>
            <a:ext cx="3931158" cy="6291707"/>
          </a:xfrm>
        </p:spPr>
        <p:txBody>
          <a:bodyPr/>
          <a:lstStyle/>
          <a:p>
            <a:pPr algn="ctr"/>
            <a:r>
              <a:rPr lang="fr-FR" dirty="0"/>
              <a:t>Trigger:</a:t>
            </a:r>
          </a:p>
          <a:p>
            <a:pPr algn="ctr"/>
            <a:r>
              <a:rPr lang="fr-FR" dirty="0"/>
              <a:t>Dès qu’il y a un push dans le main cela </a:t>
            </a:r>
            <a:r>
              <a:rPr lang="fr-FR" dirty="0" err="1"/>
              <a:t>déclanche</a:t>
            </a:r>
            <a:r>
              <a:rPr lang="fr-FR" dirty="0"/>
              <a:t> la pipeline</a:t>
            </a:r>
          </a:p>
          <a:p>
            <a:pPr algn="ctr"/>
            <a:endParaRPr lang="fr-FR" dirty="0"/>
          </a:p>
          <a:p>
            <a:pPr algn="ctr"/>
            <a:r>
              <a:rPr lang="fr-FR" dirty="0"/>
              <a:t>Schedule / </a:t>
            </a:r>
            <a:r>
              <a:rPr lang="fr-FR" dirty="0" err="1"/>
              <a:t>Cron</a:t>
            </a:r>
            <a:r>
              <a:rPr lang="fr-FR" dirty="0"/>
              <a:t> table:</a:t>
            </a:r>
          </a:p>
          <a:p>
            <a:pPr algn="ctr"/>
            <a:r>
              <a:rPr lang="fr-FR" dirty="0"/>
              <a:t>Permet la planification des taches, ici la pipeline s’</a:t>
            </a:r>
            <a:r>
              <a:rPr lang="fr-FR" dirty="0" err="1"/>
              <a:t>éxécutera</a:t>
            </a:r>
            <a:r>
              <a:rPr lang="fr-FR" dirty="0"/>
              <a:t> à chaque fois que la minute est à zéro</a:t>
            </a:r>
          </a:p>
          <a:p>
            <a:pPr algn="ctr"/>
            <a:endParaRPr lang="fr-FR" dirty="0"/>
          </a:p>
          <a:p>
            <a:pPr algn="ctr"/>
            <a:r>
              <a:rPr lang="fr-FR" dirty="0" err="1"/>
              <a:t>VmImage</a:t>
            </a:r>
            <a:r>
              <a:rPr lang="fr-FR" dirty="0"/>
              <a:t>:</a:t>
            </a:r>
          </a:p>
          <a:p>
            <a:pPr algn="ctr"/>
            <a:r>
              <a:rPr lang="fr-FR" dirty="0"/>
              <a:t>OS utilisé pour lancer les commandes des </a:t>
            </a:r>
            <a:r>
              <a:rPr lang="fr-FR" dirty="0" err="1"/>
              <a:t>tasks</a:t>
            </a:r>
            <a:r>
              <a:rPr lang="fr-FR" dirty="0"/>
              <a:t> dans la pipeline</a:t>
            </a:r>
          </a:p>
          <a:p>
            <a:pPr algn="ctr"/>
            <a:endParaRPr lang="fr-FR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3CBAEC1-C280-B87E-A696-8522B65DEB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427" y="906652"/>
            <a:ext cx="7889698" cy="4274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2173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4BC4C6-3B26-F75B-F344-8D50D2447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1B81B-2FF9-69BD-F972-4AB13361E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582BA3E-4FF2-30BF-D4C6-1D5910C40A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610599" y="566292"/>
            <a:ext cx="3407283" cy="6291707"/>
          </a:xfrm>
        </p:spPr>
        <p:txBody>
          <a:bodyPr>
            <a:normAutofit lnSpcReduction="10000"/>
          </a:bodyPr>
          <a:lstStyle/>
          <a:p>
            <a:pPr algn="ctr"/>
            <a:r>
              <a:rPr lang="fr-FR" dirty="0" err="1"/>
              <a:t>Task</a:t>
            </a:r>
            <a:r>
              <a:rPr lang="fr-FR" dirty="0"/>
              <a:t> 1:</a:t>
            </a:r>
          </a:p>
          <a:p>
            <a:pPr algn="l"/>
            <a:r>
              <a:rPr lang="fr-FR" dirty="0"/>
              <a:t>Vérifie la version déployée de l'application dans les </a:t>
            </a:r>
            <a:r>
              <a:rPr lang="fr-FR" dirty="0" err="1"/>
              <a:t>pods</a:t>
            </a:r>
            <a:r>
              <a:rPr lang="fr-FR" dirty="0"/>
              <a:t> du cluster AKS et la met dans une variable "</a:t>
            </a:r>
            <a:r>
              <a:rPr lang="fr-FR" dirty="0" err="1"/>
              <a:t>kube</a:t>
            </a:r>
            <a:r>
              <a:rPr lang="fr-FR" dirty="0"/>
              <a:t>"</a:t>
            </a:r>
          </a:p>
          <a:p>
            <a:pPr algn="ctr"/>
            <a:endParaRPr lang="fr-FR" dirty="0"/>
          </a:p>
          <a:p>
            <a:pPr algn="ctr"/>
            <a:r>
              <a:rPr lang="fr-FR" dirty="0" err="1"/>
              <a:t>Task</a:t>
            </a:r>
            <a:r>
              <a:rPr lang="fr-FR" dirty="0"/>
              <a:t> 2:</a:t>
            </a:r>
          </a:p>
          <a:p>
            <a:pPr algn="l"/>
            <a:r>
              <a:rPr lang="fr-FR" dirty="0"/>
              <a:t>Variabiliser la version déployée et la nouvelle version sur </a:t>
            </a:r>
            <a:r>
              <a:rPr lang="fr-FR" dirty="0" err="1"/>
              <a:t>DockerHub</a:t>
            </a:r>
            <a:r>
              <a:rPr lang="fr-FR" dirty="0"/>
              <a:t>, et cloner le repo </a:t>
            </a:r>
            <a:r>
              <a:rPr lang="fr-FR" dirty="0" err="1"/>
              <a:t>Github</a:t>
            </a:r>
            <a:r>
              <a:rPr lang="fr-FR" dirty="0"/>
              <a:t> du projet pour récupérer les </a:t>
            </a:r>
            <a:r>
              <a:rPr lang="fr-FR" dirty="0" err="1"/>
              <a:t>manifests</a:t>
            </a:r>
            <a:r>
              <a:rPr lang="fr-FR" dirty="0"/>
              <a:t> </a:t>
            </a:r>
            <a:r>
              <a:rPr lang="fr-FR" dirty="0" err="1"/>
              <a:t>Kubernetes</a:t>
            </a:r>
            <a:r>
              <a:rPr lang="fr-FR" dirty="0"/>
              <a:t> et remplace la version </a:t>
            </a:r>
            <a:r>
              <a:rPr lang="fr-FR" dirty="0" err="1"/>
              <a:t>old</a:t>
            </a:r>
            <a:r>
              <a:rPr lang="fr-FR" dirty="0"/>
              <a:t> par la nouvelle</a:t>
            </a:r>
          </a:p>
          <a:p>
            <a:pPr algn="ctr"/>
            <a:endParaRPr lang="fr-FR" dirty="0"/>
          </a:p>
          <a:p>
            <a:pPr algn="ctr"/>
            <a:r>
              <a:rPr lang="fr-FR" dirty="0" err="1"/>
              <a:t>Task</a:t>
            </a:r>
            <a:r>
              <a:rPr lang="fr-FR" dirty="0"/>
              <a:t> 3:</a:t>
            </a:r>
          </a:p>
          <a:p>
            <a:pPr algn="l"/>
            <a:r>
              <a:rPr lang="fr-FR" dirty="0"/>
              <a:t>Sous conditions que la version déployée et la nouvelle version soient différentes, application des </a:t>
            </a:r>
            <a:r>
              <a:rPr lang="fr-FR" dirty="0" err="1"/>
              <a:t>manifests</a:t>
            </a:r>
            <a:r>
              <a:rPr lang="fr-FR" dirty="0"/>
              <a:t> </a:t>
            </a:r>
            <a:r>
              <a:rPr lang="fr-FR" dirty="0" err="1"/>
              <a:t>Kubernetes</a:t>
            </a:r>
            <a:r>
              <a:rPr lang="fr-FR" dirty="0"/>
              <a:t> avec la nouvelle version a jour.</a:t>
            </a:r>
          </a:p>
          <a:p>
            <a:pPr algn="ctr"/>
            <a:endParaRPr lang="fr-FR" dirty="0"/>
          </a:p>
          <a:p>
            <a:pPr algn="ctr"/>
            <a:endParaRPr lang="fr-FR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CAB371C-AEB6-102E-9333-160C6FC12E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459" y="914399"/>
            <a:ext cx="8486141" cy="540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2786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8A8BA7E-9327-7A96-4499-CC7A7118DCDB}"/>
              </a:ext>
            </a:extLst>
          </p:cNvPr>
          <p:cNvSpPr txBox="1"/>
          <p:nvPr/>
        </p:nvSpPr>
        <p:spPr>
          <a:xfrm>
            <a:off x="3990975" y="2551837"/>
            <a:ext cx="54292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1 Cluster AKS (West US)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2 node: Standard B2s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1 SSD premium: 32 Gb</a:t>
            </a:r>
          </a:p>
          <a:p>
            <a:pPr lvl="1"/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1 Blob storage 1Gb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1 Uptime SLA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59BEDB7-524B-5BF9-63A8-32295CE020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0100"/>
            <a:ext cx="12192000" cy="202185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1B785A5-23D1-76A9-24D4-9A663619B7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935632"/>
            <a:ext cx="12192000" cy="1520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1076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5D838446-B95D-4AB7-B8CA-D5804BB79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DE8D546E-0F46-4CC0-B2B1-8B2430D00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Brief 7</a:t>
            </a:r>
          </a:p>
        </p:txBody>
      </p:sp>
      <p:pic>
        <p:nvPicPr>
          <p:cNvPr id="9" name="Picture Placeholder 8" descr="mountains at sunset">
            <a:extLst>
              <a:ext uri="{FF2B5EF4-FFF2-40B4-BE49-F238E27FC236}">
                <a16:creationId xmlns:a16="http://schemas.microsoft.com/office/drawing/2014/main" id="{C82DA925-978C-48A9-98AD-0653B7A3D2D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/>
          <a:srcRect t="41" b="41"/>
          <a:stretch/>
        </p:blipFill>
        <p:spPr/>
      </p:pic>
      <p:pic>
        <p:nvPicPr>
          <p:cNvPr id="11" name="Picture Placeholder 10" descr="mountains at sunset">
            <a:extLst>
              <a:ext uri="{FF2B5EF4-FFF2-40B4-BE49-F238E27FC236}">
                <a16:creationId xmlns:a16="http://schemas.microsoft.com/office/drawing/2014/main" id="{E63B7C3F-04A4-43F6-881D-FA11061CBAFA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/>
          <a:srcRect t="347" b="347"/>
          <a:stretch/>
        </p:blipFill>
        <p:spPr/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FF777B66-94CB-491C-AC6B-BDAC98E21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Merci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2AF1107-8D35-4E35-93C7-D3640946F74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David Mosad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5" name="Picture Placeholder 14" descr="mountains under near dusk sky">
            <a:extLst>
              <a:ext uri="{FF2B5EF4-FFF2-40B4-BE49-F238E27FC236}">
                <a16:creationId xmlns:a16="http://schemas.microsoft.com/office/drawing/2014/main" id="{3D15FDC1-74B5-4FD8-BD17-0E2502C411A6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4"/>
          <a:srcRect l="16" r="16"/>
          <a:stretch/>
        </p:blipFill>
        <p:spPr/>
      </p:pic>
      <p:pic>
        <p:nvPicPr>
          <p:cNvPr id="13" name="Picture Placeholder 12" descr="mountains under the night sky just before dawn">
            <a:extLst>
              <a:ext uri="{FF2B5EF4-FFF2-40B4-BE49-F238E27FC236}">
                <a16:creationId xmlns:a16="http://schemas.microsoft.com/office/drawing/2014/main" id="{E02C4914-F076-4415-9C5D-A9BDB6CC6110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5"/>
          <a:srcRect t="108" b="108"/>
          <a:stretch/>
        </p:blipFill>
        <p:spPr/>
      </p:pic>
    </p:spTree>
    <p:extLst>
      <p:ext uri="{BB962C8B-B14F-4D97-AF65-F5344CB8AC3E}">
        <p14:creationId xmlns:p14="http://schemas.microsoft.com/office/powerpoint/2010/main" val="927313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DBBC93-70DF-4E4E-98E3-08124185A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all" spc="400" dirty="0">
                <a:solidFill>
                  <a:schemeClr val="bg1"/>
                </a:solidFill>
                <a:latin typeface="+mn-lt"/>
              </a:rPr>
              <a:t>Agenda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DE74E9-AA78-46C1-845A-0B72FA8AF35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02936" y="3127248"/>
            <a:ext cx="5833872" cy="1387602"/>
          </a:xfrm>
        </p:spPr>
        <p:txBody>
          <a:bodyPr/>
          <a:lstStyle/>
          <a:p>
            <a:pPr algn="r"/>
            <a:r>
              <a:rPr lang="en-US" dirty="0"/>
              <a:t>AKS et Application Gateway </a:t>
            </a:r>
            <a:endParaRPr lang="en-US" sz="1800" dirty="0">
              <a:solidFill>
                <a:schemeClr val="bg1"/>
              </a:solidFill>
            </a:endParaRPr>
          </a:p>
          <a:p>
            <a:pPr algn="r"/>
            <a:r>
              <a:rPr lang="en-US" dirty="0" err="1"/>
              <a:t>Certificat</a:t>
            </a:r>
            <a:r>
              <a:rPr lang="en-US" dirty="0"/>
              <a:t> TLS, FQDN et </a:t>
            </a:r>
            <a:r>
              <a:rPr lang="en-US" dirty="0" err="1"/>
              <a:t>Déploiement</a:t>
            </a:r>
            <a:endParaRPr lang="en-US" sz="1800" dirty="0">
              <a:solidFill>
                <a:schemeClr val="bg1"/>
              </a:solidFill>
            </a:endParaRPr>
          </a:p>
          <a:p>
            <a:pPr algn="r"/>
            <a:r>
              <a:rPr lang="en-US" dirty="0"/>
              <a:t>P</a:t>
            </a:r>
            <a:r>
              <a:rPr lang="en-US" sz="1800" dirty="0">
                <a:solidFill>
                  <a:schemeClr val="bg1"/>
                </a:solidFill>
              </a:rPr>
              <a:t>ipeline sur Azure DevOps et </a:t>
            </a:r>
            <a:r>
              <a:rPr lang="en-US" sz="1800" dirty="0" err="1">
                <a:solidFill>
                  <a:schemeClr val="bg1"/>
                </a:solidFill>
              </a:rPr>
              <a:t>coûts</a:t>
            </a:r>
            <a:endParaRPr lang="en-US" sz="1800" dirty="0">
              <a:solidFill>
                <a:schemeClr val="bg1"/>
              </a:solidFill>
            </a:endParaRPr>
          </a:p>
        </p:txBody>
      </p:sp>
      <p:pic>
        <p:nvPicPr>
          <p:cNvPr id="6" name="Picture Placeholder 5" descr="mountains at sunset">
            <a:extLst>
              <a:ext uri="{FF2B5EF4-FFF2-40B4-BE49-F238E27FC236}">
                <a16:creationId xmlns:a16="http://schemas.microsoft.com/office/drawing/2014/main" id="{4642631A-6ABE-41EA-A308-9CF1230F142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/>
          <a:srcRect/>
          <a:stretch/>
        </p:blipFill>
        <p:spPr/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EDFC2F-FF0A-4EC9-A0BB-0AA2B1E6B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Brief 7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CF8D89-56D9-4E2B-9838-07DFB6E9D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598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392" y="986917"/>
            <a:ext cx="6190488" cy="1179576"/>
          </a:xfrm>
        </p:spPr>
        <p:txBody>
          <a:bodyPr/>
          <a:lstStyle/>
          <a:p>
            <a:r>
              <a:rPr lang="en-US" dirty="0" err="1"/>
              <a:t>Objectifs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2514600"/>
            <a:ext cx="6190488" cy="384175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Mise en place d'une pipeline en utilisant Azure DevOps pour récupérer la dernière version de l’application et la déployer automatiquement</a:t>
            </a:r>
          </a:p>
          <a:p>
            <a:pPr>
              <a:buFont typeface="Arial" panose="020B0604020202020204" pitchFamily="34" charset="0"/>
              <a:buChar char="•"/>
            </a:pP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Déploiement automatique d'une application de vote et gestion des coûts</a:t>
            </a:r>
          </a:p>
          <a:p>
            <a:endParaRPr lang="fr-FR" dirty="0"/>
          </a:p>
          <a:p>
            <a:endParaRPr lang="en-US" dirty="0"/>
          </a:p>
        </p:txBody>
      </p:sp>
      <p:pic>
        <p:nvPicPr>
          <p:cNvPr id="8" name="Picture Placeholder 7" descr="mountains under the night sky just before dawn">
            <a:extLst>
              <a:ext uri="{FF2B5EF4-FFF2-40B4-BE49-F238E27FC236}">
                <a16:creationId xmlns:a16="http://schemas.microsoft.com/office/drawing/2014/main" id="{B53D1AAB-32B2-4F04-828F-AB1C758AF00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71" r="71"/>
          <a:stretch/>
        </p:blipFill>
        <p:spPr/>
      </p:pic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8C7C3A0-5E78-49C8-B8D4-F3DF62B2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Objectifs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490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2FB0B-15EC-453B-BC9B-69AD35DDCE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AKS et Application Gateway </a:t>
            </a:r>
            <a:br>
              <a:rPr lang="en-US" sz="6000" dirty="0">
                <a:solidFill>
                  <a:schemeClr val="bg1"/>
                </a:solidFill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882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392" y="986917"/>
            <a:ext cx="6190488" cy="1179576"/>
          </a:xfrm>
        </p:spPr>
        <p:txBody>
          <a:bodyPr>
            <a:normAutofit fontScale="90000"/>
          </a:bodyPr>
          <a:lstStyle/>
          <a:p>
            <a:r>
              <a:rPr lang="en-US" dirty="0"/>
              <a:t>AKS et Application Gateway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47900"/>
            <a:ext cx="6278880" cy="410845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Utilisation d’AKS pour faciliter le déploiement et la gestion d’applications conteneurisées.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Création d’un RG et d’un cluster AKS en utilisant des commandes AZ CLI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Cluster AKS contient: Clé SSH, 2 </a:t>
            </a:r>
            <a:r>
              <a:rPr lang="fr-FR" dirty="0" err="1"/>
              <a:t>nodes</a:t>
            </a:r>
            <a:r>
              <a:rPr lang="fr-FR" dirty="0"/>
              <a:t>, 1 application Gateway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Cluster </a:t>
            </a:r>
            <a:r>
              <a:rPr lang="fr-FR" dirty="0" err="1"/>
              <a:t>Kubernetes</a:t>
            </a:r>
            <a:r>
              <a:rPr lang="fr-FR" dirty="0"/>
              <a:t> relié par un </a:t>
            </a:r>
            <a:r>
              <a:rPr lang="fr-FR" dirty="0" err="1"/>
              <a:t>ingress</a:t>
            </a:r>
            <a:r>
              <a:rPr lang="fr-FR" dirty="0"/>
              <a:t> à l'application Gateway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Installation de </a:t>
            </a:r>
            <a:r>
              <a:rPr lang="fr-FR" dirty="0" err="1"/>
              <a:t>Kubectl</a:t>
            </a:r>
            <a:r>
              <a:rPr lang="fr-FR" dirty="0"/>
              <a:t> pour se connecter au cluster</a:t>
            </a:r>
          </a:p>
          <a:p>
            <a:endParaRPr lang="en-US" dirty="0"/>
          </a:p>
        </p:txBody>
      </p:sp>
      <p:pic>
        <p:nvPicPr>
          <p:cNvPr id="8" name="Picture Placeholder 7" descr="mountains under the night sky just before dawn">
            <a:extLst>
              <a:ext uri="{FF2B5EF4-FFF2-40B4-BE49-F238E27FC236}">
                <a16:creationId xmlns:a16="http://schemas.microsoft.com/office/drawing/2014/main" id="{B53D1AAB-32B2-4F04-828F-AB1C758AF00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71" r="71"/>
          <a:stretch/>
        </p:blipFill>
        <p:spPr/>
      </p:pic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8C7C3A0-5E78-49C8-B8D4-F3DF62B2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Objectifs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612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2FB0B-15EC-453B-BC9B-69AD35DDCE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7325" y="4015740"/>
            <a:ext cx="9144000" cy="2340864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Certificat</a:t>
            </a:r>
            <a:r>
              <a:rPr lang="en-US" dirty="0"/>
              <a:t> TLS, FQDN et </a:t>
            </a:r>
            <a:r>
              <a:rPr lang="en-US" dirty="0" err="1"/>
              <a:t>Déploiement</a:t>
            </a:r>
            <a:br>
              <a:rPr lang="en-US" sz="6000" dirty="0">
                <a:solidFill>
                  <a:schemeClr val="bg1"/>
                </a:solidFill>
              </a:rPr>
            </a:br>
            <a:br>
              <a:rPr lang="en-US" sz="6000" dirty="0">
                <a:solidFill>
                  <a:schemeClr val="bg1"/>
                </a:solidFill>
              </a:rPr>
            </a:br>
            <a:r>
              <a:rPr lang="en-US" dirty="0"/>
              <a:t> </a:t>
            </a:r>
            <a:br>
              <a:rPr lang="en-US" sz="6000" dirty="0">
                <a:solidFill>
                  <a:schemeClr val="bg1"/>
                </a:solidFill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245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392" y="986917"/>
            <a:ext cx="6190488" cy="1179576"/>
          </a:xfrm>
        </p:spPr>
        <p:txBody>
          <a:bodyPr>
            <a:noAutofit/>
          </a:bodyPr>
          <a:lstStyle/>
          <a:p>
            <a:r>
              <a:rPr lang="en-US" sz="4000" dirty="0" err="1"/>
              <a:t>Certificat</a:t>
            </a:r>
            <a:r>
              <a:rPr lang="en-US" sz="4000" dirty="0"/>
              <a:t> TLS, FQDN et </a:t>
            </a:r>
            <a:r>
              <a:rPr lang="en-US" sz="4000" dirty="0" err="1"/>
              <a:t>Déploiement</a:t>
            </a:r>
            <a:endParaRPr lang="en-US" sz="4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1" y="2514600"/>
            <a:ext cx="6601573" cy="384175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Création d’un certificat TLS via </a:t>
            </a:r>
            <a:r>
              <a:rPr lang="fr-FR" dirty="0" err="1"/>
              <a:t>Certbot</a:t>
            </a:r>
            <a:r>
              <a:rPr lang="fr-FR" dirty="0"/>
              <a:t> et Gandi.net (clé API)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Création d’un FQDN qui passe par une Application Gateway pour se connecter a </a:t>
            </a:r>
            <a:r>
              <a:rPr lang="fr-FR" dirty="0" err="1"/>
              <a:t>Kubernetes</a:t>
            </a:r>
            <a:r>
              <a:rPr lang="fr-FR" dirty="0"/>
              <a:t> </a:t>
            </a:r>
            <a:r>
              <a:rPr lang="fr-FR" dirty="0">
                <a:hlinkClick r:id="rId2"/>
              </a:rPr>
              <a:t>aks2.university-of-common-sense.space</a:t>
            </a: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Configuration des fichiers </a:t>
            </a:r>
            <a:r>
              <a:rPr lang="fr-FR" dirty="0" err="1"/>
              <a:t>yaml</a:t>
            </a:r>
            <a:r>
              <a:rPr lang="fr-FR" dirty="0"/>
              <a:t> nécessaire au déploiement de l’application: </a:t>
            </a:r>
            <a:r>
              <a:rPr lang="fr-FR" dirty="0" err="1"/>
              <a:t>Voting</a:t>
            </a:r>
            <a:r>
              <a:rPr lang="fr-FR" dirty="0"/>
              <a:t> app / Redis / </a:t>
            </a:r>
            <a:r>
              <a:rPr lang="fr-FR" dirty="0" err="1"/>
              <a:t>Ingress</a:t>
            </a: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BDD Redis avec stockage persistant</a:t>
            </a:r>
          </a:p>
          <a:p>
            <a:endParaRPr lang="en-US" dirty="0"/>
          </a:p>
        </p:txBody>
      </p:sp>
      <p:pic>
        <p:nvPicPr>
          <p:cNvPr id="8" name="Picture Placeholder 7" descr="mountains under the night sky just before dawn">
            <a:extLst>
              <a:ext uri="{FF2B5EF4-FFF2-40B4-BE49-F238E27FC236}">
                <a16:creationId xmlns:a16="http://schemas.microsoft.com/office/drawing/2014/main" id="{B53D1AAB-32B2-4F04-828F-AB1C758AF00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l="71" r="71"/>
          <a:stretch/>
        </p:blipFill>
        <p:spPr/>
      </p:pic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8C7C3A0-5E78-49C8-B8D4-F3DF62B2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Objectifs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349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2FB0B-15EC-453B-BC9B-69AD35DDCE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7325" y="4015740"/>
            <a:ext cx="9144000" cy="2340864"/>
          </a:xfrm>
        </p:spPr>
        <p:txBody>
          <a:bodyPr>
            <a:normAutofit fontScale="90000"/>
          </a:bodyPr>
          <a:lstStyle/>
          <a:p>
            <a:r>
              <a:rPr lang="en-US" dirty="0"/>
              <a:t>Azure </a:t>
            </a:r>
            <a:r>
              <a:rPr lang="en-US" dirty="0" err="1"/>
              <a:t>devops</a:t>
            </a:r>
            <a:r>
              <a:rPr lang="en-US" dirty="0"/>
              <a:t> pipeline et </a:t>
            </a:r>
            <a:r>
              <a:rPr lang="en-US" dirty="0" err="1"/>
              <a:t>coûts</a:t>
            </a:r>
            <a:br>
              <a:rPr lang="en-US" sz="6000" dirty="0">
                <a:solidFill>
                  <a:schemeClr val="bg1"/>
                </a:solidFill>
              </a:rPr>
            </a:br>
            <a:br>
              <a:rPr lang="en-US" sz="6000" dirty="0">
                <a:solidFill>
                  <a:schemeClr val="bg1"/>
                </a:solidFill>
              </a:rPr>
            </a:br>
            <a:r>
              <a:rPr lang="en-US" dirty="0"/>
              <a:t> </a:t>
            </a:r>
            <a:br>
              <a:rPr lang="en-US" sz="6000" dirty="0">
                <a:solidFill>
                  <a:schemeClr val="bg1"/>
                </a:solidFill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8480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392" y="986917"/>
            <a:ext cx="6190488" cy="1179576"/>
          </a:xfrm>
        </p:spPr>
        <p:txBody>
          <a:bodyPr>
            <a:noAutofit/>
          </a:bodyPr>
          <a:lstStyle/>
          <a:p>
            <a:r>
              <a:rPr lang="en-US" sz="4000" dirty="0" err="1"/>
              <a:t>Création</a:t>
            </a:r>
            <a:r>
              <a:rPr lang="en-US" sz="4000" dirty="0"/>
              <a:t> </a:t>
            </a:r>
            <a:r>
              <a:rPr lang="en-US" sz="4000" dirty="0" err="1"/>
              <a:t>d’une</a:t>
            </a:r>
            <a:r>
              <a:rPr lang="en-US" sz="4000" dirty="0"/>
              <a:t> pipeline sur Azure DevOps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1" y="2514600"/>
            <a:ext cx="6601573" cy="3841750"/>
          </a:xfrm>
        </p:spPr>
        <p:txBody>
          <a:bodyPr>
            <a:normAutofit fontScale="925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Choix Azure DevOps pour raisons de coûts, simplicité et disponibilité.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Création d’un dépôt </a:t>
            </a:r>
            <a:r>
              <a:rPr lang="fr-FR" dirty="0" err="1"/>
              <a:t>Github</a:t>
            </a:r>
            <a:r>
              <a:rPr lang="fr-FR" dirty="0"/>
              <a:t> (et local) et dépôts de nos fichiers de configurations </a:t>
            </a:r>
            <a:r>
              <a:rPr lang="fr-FR" dirty="0" err="1"/>
              <a:t>Kubernetes</a:t>
            </a:r>
            <a:r>
              <a:rPr lang="fr-FR" dirty="0"/>
              <a:t> (</a:t>
            </a:r>
            <a:r>
              <a:rPr lang="fr-FR" dirty="0" err="1"/>
              <a:t>yaml</a:t>
            </a:r>
            <a:r>
              <a:rPr lang="fr-FR" dirty="0"/>
              <a:t>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Création d’une organisation et d’un projet de Pipeline. Utiliser « service connections » pour lier ses compte </a:t>
            </a:r>
            <a:r>
              <a:rPr lang="fr-FR" dirty="0" err="1"/>
              <a:t>Github</a:t>
            </a:r>
            <a:r>
              <a:rPr lang="fr-FR" dirty="0"/>
              <a:t> et son cluster AKS.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Création d’une pipeline et de </a:t>
            </a:r>
            <a:r>
              <a:rPr lang="fr-FR" dirty="0" err="1"/>
              <a:t>manifest</a:t>
            </a:r>
            <a:r>
              <a:rPr lang="fr-FR" dirty="0"/>
              <a:t> avec des </a:t>
            </a:r>
            <a:r>
              <a:rPr lang="fr-FR" dirty="0" err="1"/>
              <a:t>tasks</a:t>
            </a:r>
            <a:r>
              <a:rPr lang="fr-F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Utilisation d’une « </a:t>
            </a:r>
            <a:r>
              <a:rPr lang="fr-FR" dirty="0" err="1"/>
              <a:t>Cron</a:t>
            </a:r>
            <a:r>
              <a:rPr lang="fr-FR" dirty="0"/>
              <a:t> Table » pour planifier la récupération des MAJ de l’image </a:t>
            </a:r>
            <a:r>
              <a:rPr lang="fr-FR" dirty="0" err="1"/>
              <a:t>DockerHub</a:t>
            </a:r>
            <a:r>
              <a:rPr lang="fr-FR" dirty="0"/>
              <a:t>.</a:t>
            </a:r>
          </a:p>
          <a:p>
            <a:endParaRPr lang="en-US" dirty="0"/>
          </a:p>
        </p:txBody>
      </p:sp>
      <p:pic>
        <p:nvPicPr>
          <p:cNvPr id="8" name="Picture Placeholder 7" descr="mountains under the night sky just before dawn">
            <a:extLst>
              <a:ext uri="{FF2B5EF4-FFF2-40B4-BE49-F238E27FC236}">
                <a16:creationId xmlns:a16="http://schemas.microsoft.com/office/drawing/2014/main" id="{B53D1AAB-32B2-4F04-828F-AB1C758AF00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71" r="71"/>
          <a:stretch/>
        </p:blipFill>
        <p:spPr/>
      </p:pic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8C7C3A0-5E78-49C8-B8D4-F3DF62B2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Objectifs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78295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Univers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Univers" id="{605F9078-86F9-4258-A3E1-F8EFF02AE8CC}" vid="{4848699B-BB01-41E3-9EC4-3D97DFE529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9919F73-B6C2-4A43-95E2-833EC48925F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C8E00D1-8EA3-4E42-801D-0253E1EAFC2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BC329F5-30EE-4BF7-AA2A-B837B51416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{0091F16D-E4AD-446E-855D-3AA9781AB376}tf89338750_win32</Template>
  <TotalTime>362</TotalTime>
  <Words>489</Words>
  <Application>Microsoft Office PowerPoint</Application>
  <PresentationFormat>Widescreen</PresentationFormat>
  <Paragraphs>70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Univers</vt:lpstr>
      <vt:lpstr>GradientUnivers</vt:lpstr>
      <vt:lpstr>Brief 7 – déploiement automatisé et pipeline ci/CD </vt:lpstr>
      <vt:lpstr>Agenda</vt:lpstr>
      <vt:lpstr>Objectifs</vt:lpstr>
      <vt:lpstr>AKS et Application Gateway  </vt:lpstr>
      <vt:lpstr>AKS et Application Gateway</vt:lpstr>
      <vt:lpstr>Certificat TLS, FQDN et Déploiement    </vt:lpstr>
      <vt:lpstr>Certificat TLS, FQDN et Déploiement</vt:lpstr>
      <vt:lpstr>Azure devops pipeline et coûts    </vt:lpstr>
      <vt:lpstr>Création d’une pipeline sur Azure DevOps</vt:lpstr>
      <vt:lpstr>PowerPoint Presentation</vt:lpstr>
      <vt:lpstr>PowerPoint Presentation</vt:lpstr>
      <vt:lpstr>PowerPoint Presentation</vt:lpstr>
      <vt:lpstr>Merci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Brief 7 – déploiement automatisé et pipeline ci/CD </dc:title>
  <dc:creator>Mosad, David</dc:creator>
  <cp:lastModifiedBy>Mosad, David</cp:lastModifiedBy>
  <cp:revision>15</cp:revision>
  <dcterms:created xsi:type="dcterms:W3CDTF">2023-02-02T09:46:57Z</dcterms:created>
  <dcterms:modified xsi:type="dcterms:W3CDTF">2023-02-02T15:49:00Z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