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65" r:id="rId6"/>
    <p:sldId id="268" r:id="rId7"/>
    <p:sldId id="272" r:id="rId8"/>
    <p:sldId id="302" r:id="rId9"/>
    <p:sldId id="300" r:id="rId10"/>
    <p:sldId id="301" r:id="rId11"/>
    <p:sldId id="292" r:id="rId12"/>
    <p:sldId id="303" r:id="rId13"/>
    <p:sldId id="299" r:id="rId14"/>
  </p:sldIdLst>
  <p:sldSz cx="12192000" cy="6858000"/>
  <p:notesSz cx="6858000" cy="9144000"/>
  <p:embeddedFontLst>
    <p:embeddedFont>
      <p:font typeface="Avenir Next LT Pro" panose="020B050402020202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</p:embeddedFont>
    <p:embeddedFont>
      <p:font typeface="Speak Pro" panose="020B0504020101020102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F77"/>
    <a:srgbClr val="F89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249" autoAdjust="0"/>
  </p:normalViewPr>
  <p:slideViewPr>
    <p:cSldViewPr snapToGrid="0">
      <p:cViewPr varScale="1">
        <p:scale>
          <a:sx n="83" d="100"/>
          <a:sy n="83" d="100"/>
        </p:scale>
        <p:origin x="858" y="96"/>
      </p:cViewPr>
      <p:guideLst/>
    </p:cSldViewPr>
  </p:slideViewPr>
  <p:outlineViewPr>
    <p:cViewPr>
      <p:scale>
        <a:sx n="33" d="100"/>
        <a:sy n="33" d="100"/>
      </p:scale>
      <p:origin x="0" y="-335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FA9168-1AA0-4330-93C8-8A2BC786DA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761D6-F269-4E92-99D5-40AC843D86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C0DD2-AAFF-40FB-B1D5-B76D6B9F63F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D8426-202C-4385-BEF1-8D0C15BC74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91F5F-CE2D-4C59-9BE8-D5C9660BC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2E420-31C0-4FAB-9C47-370244A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A7A3-4278-43C6-8774-F62FA0274339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F500-FE05-4D50-AB42-37EDEB80A6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DF500-FE05-4D50-AB42-37EDEB80A6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A1ED5E-125E-4828-9BC6-A73A2C8B8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31828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305275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FB3C-F5CB-4FF4-9626-146326B1E467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28977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39663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67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5" y="2138878"/>
            <a:ext cx="4361941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5D4-BE98-46E3-A6B7-4F34A5E5D254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316701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083026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60C0-AC53-4D64-ABD7-4A55C0A77859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0A71E-3FCF-4E9F-9CE1-57411851763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781919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548244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C66F-F4C2-4254-902A-540C5FFDD766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800" y="6159402"/>
            <a:ext cx="291988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318600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4405945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5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8820" y="4537309"/>
            <a:ext cx="9384760" cy="915873"/>
          </a:xfrm>
        </p:spPr>
        <p:txBody>
          <a:bodyPr anchor="b">
            <a:norm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AA4CC-3D2B-49F9-B077-001CA4738B89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3F6-9CD2-44E4-BBC5-2899F0ED8F6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8819" y="6159402"/>
            <a:ext cx="2616158" cy="38420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23DB2-F162-4E92-B6E1-B5E87D5D8ACF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6CC9B7-E806-4C95-96A5-EEEEBB4E99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98820" y="5702936"/>
            <a:ext cx="9384760" cy="52693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F7760-B839-4F89-B618-3371C8B08414}"/>
              </a:ext>
            </a:extLst>
          </p:cNvPr>
          <p:cNvCxnSpPr/>
          <p:nvPr userDrawn="1"/>
        </p:nvCxnSpPr>
        <p:spPr>
          <a:xfrm>
            <a:off x="1838883" y="5560637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0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7245BE-F984-498B-9CBB-C4DDD775060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0" y="2316701"/>
            <a:ext cx="9556063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27520" y="4083026"/>
            <a:ext cx="9556064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9AD0-5F22-4AC8-A079-4E7FF62CE0BA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1285167" y="255684"/>
            <a:ext cx="72000" cy="3411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666742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8760C4-08C1-4929-A6AE-568F678838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AE345-7CB6-4F86-99E6-C8B881714A2B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4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A05-2726-422B-A595-CD6EE4C03A22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C830-91D4-4D76-B486-41F29E6EE30C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2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7A75830-97F6-4D74-A47F-8CD50EFD37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5260-6F71-4500-AA56-E197C8A5E92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D988384-E3A4-482D-94EF-A8F8894AA50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590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30FC14-A5B3-4B00-8DE8-B6E28CF32743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015247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DAC08-B52B-4DCC-9D22-E4E54E711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4744" y="3386142"/>
            <a:ext cx="5183188" cy="2015247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1007-55FE-4B9E-99B0-5FCA5C63BEE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7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BFDD45-3FE7-46CA-9142-8DBABF181C2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1A2B-ADE3-40A2-A02A-09FC8B80F73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8" y="255684"/>
            <a:ext cx="72000" cy="15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791ED-1F60-48B9-B73C-7835714E670D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F968FAF7-548C-4383-BE8C-5A194EC21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EDEE03-9903-44CE-8EB8-22B19F5E8DD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E8DF3E-FD5B-4215-B847-DFFB761C21A4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2B73E5D-AD65-4FEE-89DE-2E2643A3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10D0906-57D4-410E-823B-3BAD416949E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3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74AC-6E10-46E9-BC4A-4E3A595D534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1597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744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913D-DE21-4303-8F9D-A21ACDBC3B69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57A12BA-9C40-44B2-BB42-FE7A1F89A09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27519" y="3386142"/>
            <a:ext cx="4783074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6A390F6-1520-488F-97A9-78F0B211900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911271" y="3386142"/>
            <a:ext cx="4783075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26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45D-B5D1-4EF4-9967-78E83BC898CC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80E9747C-D5E4-4606-9D3D-103BF578726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527519" y="3386142"/>
            <a:ext cx="4559068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45F91F2-CC9B-43AA-A5DF-A0BCEB34275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911271" y="3386142"/>
            <a:ext cx="4783069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792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FDF157-A493-4A5F-9B08-356A30F203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B17F-C031-4630-8FA3-EE6012C20DEF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7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DB8CD8-F2C6-48F5-8A73-E5FB643BC475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CC0F-AE50-44ED-8007-5467636E4C42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3872910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5C7F29-6151-4F91-80D1-C96C51C06795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10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0F2065-1E46-45F4-8B82-40AFF3B380E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E4A-56A6-49EC-A673-D7F2D2D770DB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6000" y="1659525"/>
            <a:ext cx="11700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8BD2B-1B9B-49E6-8C1A-77F7A60420D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7DA84B-7C7B-413F-9A4E-88B7975E1C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3C73EB-9DF5-425B-B9EA-BADEC34670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99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90DA0444-D1E1-48F5-9158-243679F7B6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167439"/>
            <a:ext cx="12192000" cy="4009222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B0D-49A2-441C-B800-8DA3FF9758C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39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7" y="4435638"/>
            <a:ext cx="8807116" cy="1571359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FDB-2FE7-44AD-B9BD-8BEF95F41952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11598-88E6-4CCA-AFD4-E5D87D3AAF1D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89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9B2A5FC-034D-4F4C-833F-A3DDC66E3E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FB07-8F96-4A12-BC7E-21F8E0954886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40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48C424-A3E8-45D9-A344-780A64F65F99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E14-8D81-41DD-8E4A-1160D6D337E4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01715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2931545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6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0540321-6794-45E5-A403-F840A499D67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226BC7-E49E-4871-8B90-93766E659C8E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FD1F1BF-3901-435E-A225-44921D7097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349A95-A047-4A05-83FB-F32C3818143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5738-C96E-44D6-94FE-78EC73B11312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8" y="255842"/>
            <a:ext cx="72000" cy="103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95BF2-B52F-4059-BC20-4B61F5F92FC3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58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49257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3798-9F8A-4555-A128-691FDFB38DA9}" type="datetime1">
              <a:rPr lang="en-US" noProof="0" smtClean="0"/>
              <a:t>5/31/2024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7942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1396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1244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398F-A7F5-4300-AD8D-F2211496F36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8" y="3386142"/>
            <a:ext cx="4759643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67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CD2376-834B-4EE0-BA14-A9AEA213561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69A2-DE74-4722-929F-847049DD6A4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9" y="3386142"/>
            <a:ext cx="4540672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51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D192-6800-47D0-90F1-7D91FE5797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9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D1F5F9-2E42-493E-906D-AA9F7D5F0880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47703"/>
            <a:ext cx="6291150" cy="1328497"/>
          </a:xfrm>
        </p:spPr>
        <p:txBody>
          <a:bodyPr anchor="b">
            <a:no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WITH</a:t>
            </a:r>
            <a:br>
              <a:rPr lang="en-US" dirty="0"/>
            </a:br>
            <a:r>
              <a:rPr lang="en-US" dirty="0"/>
              <a:t>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950934"/>
            <a:ext cx="12192000" cy="2581498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2216910"/>
            <a:ext cx="6291150" cy="654726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C1E2-BCC4-44B2-A3D7-036C18CBFA1C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1723" cy="181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2102969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707FDA-D4BE-43FA-91CD-CBA55EB8CA17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53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1289E2-E0FB-4100-99AE-FC48AB519EE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255600"/>
            <a:ext cx="5231567" cy="6346800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723-4BF4-48A4-B5CD-B482435A8942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0E9D-E2D8-41FB-816D-829494C06AD8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C17ED7B-D5EA-4FB8-8E1B-F04BFE982E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992C28-7C5F-479C-A649-564EFD0EEAB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1F0C21-A9B5-47E2-93F8-6226D37312FC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37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1" y="652069"/>
            <a:ext cx="3490800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9351" y="3283710"/>
            <a:ext cx="3490800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F4EC-7DDE-4C95-9956-59513BFBB06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1277838" y="837332"/>
            <a:ext cx="72843" cy="204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65941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20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0892" y="5027253"/>
            <a:ext cx="5373461" cy="1132143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A7686-9AC4-4F00-9096-A661393BEBDC}"/>
              </a:ext>
            </a:extLst>
          </p:cNvPr>
          <p:cNvCxnSpPr/>
          <p:nvPr userDrawn="1"/>
        </p:nvCxnSpPr>
        <p:spPr>
          <a:xfrm>
            <a:off x="1838883" y="607270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6" y="4626870"/>
            <a:ext cx="4626665" cy="1389106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PICTURE</a:t>
            </a:r>
            <a:br>
              <a:rPr lang="en-US" noProof="0"/>
            </a:br>
            <a:r>
              <a:rPr lang="en-US" noProof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C77-DBB5-4D0F-9120-27BDB5B99C32}" type="datetime1">
              <a:rPr lang="en-US" noProof="0" smtClean="0"/>
              <a:t>5/31/2024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88D115-EF5A-444B-AD3E-D2EE18401B4A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462494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7DDE-1A3D-4921-8DA7-F028633C78C6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7706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1237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768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7706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1237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4768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01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27B840-CC27-4923-A00E-7899AF7A4460}"/>
              </a:ext>
            </a:extLst>
          </p:cNvPr>
          <p:cNvSpPr/>
          <p:nvPr userDrawn="1"/>
        </p:nvSpPr>
        <p:spPr>
          <a:xfrm>
            <a:off x="0" y="5764039"/>
            <a:ext cx="12192000" cy="10939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6B8C-51E0-4512-9EB9-DD1BB2387348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6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0994831-EE46-4DEA-9077-4FEBBCD60EB3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5FF-3A74-4B0F-9624-362545A943D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244444"/>
            <a:ext cx="72000" cy="90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C8F712-6C02-43F3-8A0A-5DCA975E7C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B62D71-4318-4C96-828A-D19FFBFA7BDA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2E8DD1E-B3CA-4756-A792-B476AFA9A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03F760-AD2F-4611-99B6-58C4666AEBA1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</a:t>
            </a:r>
            <a:br>
              <a:rPr lang="en-US" noProof="0"/>
            </a:br>
            <a:r>
              <a:rPr lang="en-US" noProof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C6A1-E569-4FC9-9D93-90A846C9C5BB}" type="datetime1">
              <a:rPr lang="en-US" noProof="0" smtClean="0"/>
              <a:t>5/31/2024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3298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251742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35B-55DE-4D82-AAED-127142AD1F9F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C031692-3E92-4C7E-A067-5F49BD126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400" y="838800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4724400" y="0"/>
            <a:ext cx="74676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1BB-2CCE-42E8-8A4D-47586555D34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62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5FB182-4CCC-45D7-A2A4-A593CA00EB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2AFE-9147-47F3-ADFE-AD251E989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400" y="1144587"/>
            <a:ext cx="9395400" cy="1483413"/>
          </a:xfrm>
        </p:spPr>
        <p:txBody>
          <a:bodyPr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BDE-7853-435A-80A6-D25940D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F1A0-84E6-4AA0-9183-7CA10A278BD9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3E82-A916-403C-8BE8-252132A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2326-238E-4FE6-8842-680DE4A0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D0891-2A9E-4F35-82BE-7966AECBB0F1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2F6420-3AFC-4D7F-A45D-56EA5EFC0D1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812758" y="3038688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C78E93-F6DF-44C7-A9BB-D035C397BFD5}"/>
              </a:ext>
            </a:extLst>
          </p:cNvPr>
          <p:cNvCxnSpPr/>
          <p:nvPr userDrawn="1"/>
        </p:nvCxnSpPr>
        <p:spPr>
          <a:xfrm>
            <a:off x="1957137" y="288364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BFFD5-4519-4811-BDD2-3B0318780AC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A4E36001-6B54-4F6D-9532-965904F3C3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537758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58583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-1" y="0"/>
            <a:ext cx="12191989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F772-C659-4F6E-A95D-21349475745A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34950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33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6307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389B-1365-4D57-8640-FE32C76A82BF}" type="datetime1">
              <a:rPr lang="en-US" noProof="0" smtClean="0"/>
              <a:t>5/31/2024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08027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83635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D61DF5-2BE6-40B6-97DF-A161EF9520AA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306-77B6-40D8-8A71-1A24515FE48B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1393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027339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64500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4328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CFD-4D7A-41AC-A46D-B09F422513E8}" type="datetime1">
              <a:rPr lang="en-US" noProof="0" smtClean="0"/>
              <a:t>5/31/2024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75710E-5533-4BB2-A66B-352BB2B1F9CB}"/>
              </a:ext>
            </a:extLst>
          </p:cNvPr>
          <p:cNvCxnSpPr/>
          <p:nvPr userDrawn="1"/>
        </p:nvCxnSpPr>
        <p:spPr>
          <a:xfrm>
            <a:off x="1957137" y="5823067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-1"/>
            <a:ext cx="12192000" cy="446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85756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50473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C92-456B-42A9-BBF5-ADCA2050DDCF}" type="datetime1">
              <a:rPr lang="en-US" noProof="0" smtClean="0"/>
              <a:t>5/31/2024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82423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861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775165"/>
            <a:ext cx="9971158" cy="2427923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9D1-A115-46CA-B10A-279193A83BBC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133484"/>
            <a:ext cx="10515600" cy="24279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1783-EEF8-44D1-A300-8D20A32BB2D3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F94AF4-4F78-4DA5-8571-FD66FFA6313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1" y="546844"/>
            <a:ext cx="8997738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20" y="3581731"/>
            <a:ext cx="8997737" cy="22304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C37E-76B3-4A0D-BCD1-C5A52A858D66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400" y="6159402"/>
            <a:ext cx="2788169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8" y="244717"/>
            <a:ext cx="72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2" y="161638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20" y="1757035"/>
            <a:ext cx="8997737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0938200" y="1341281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1016" y="1377655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0265F1-E793-484F-ADC9-31450ADF8B0E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09" y="2588054"/>
            <a:ext cx="5228216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C234-967A-4CF5-82BF-1AF9EBDCBA3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1EAD-812A-4236-9F79-679D72C2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4873" y="6187538"/>
            <a:ext cx="3256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38A25-0817-41BC-96A5-5012FE15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8A22-3D06-43EE-BD32-97F90FE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C635-0473-40DB-A82D-46D5F635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fld id="{7E5F88F2-B164-4B6F-A4D1-FF377EA65B7F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12B9-96FA-4883-88FA-2071321A4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9751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2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50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0" r:id="rId12"/>
    <p:sldLayoutId id="2147483667" r:id="rId13"/>
    <p:sldLayoutId id="2147483668" r:id="rId14"/>
    <p:sldLayoutId id="2147483671" r:id="rId15"/>
    <p:sldLayoutId id="2147483669" r:id="rId16"/>
    <p:sldLayoutId id="2147483653" r:id="rId17"/>
    <p:sldLayoutId id="2147483672" r:id="rId18"/>
    <p:sldLayoutId id="2147483673" r:id="rId19"/>
    <p:sldLayoutId id="2147483674" r:id="rId20"/>
    <p:sldLayoutId id="2147483676" r:id="rId21"/>
    <p:sldLayoutId id="2147483652" r:id="rId22"/>
    <p:sldLayoutId id="2147483677" r:id="rId23"/>
    <p:sldLayoutId id="2147483678" r:id="rId24"/>
    <p:sldLayoutId id="2147483679" r:id="rId25"/>
    <p:sldLayoutId id="2147483681" r:id="rId26"/>
    <p:sldLayoutId id="2147483654" r:id="rId27"/>
    <p:sldLayoutId id="2147483682" r:id="rId28"/>
    <p:sldLayoutId id="2147483683" r:id="rId29"/>
    <p:sldLayoutId id="2147483684" r:id="rId30"/>
    <p:sldLayoutId id="2147483685" r:id="rId31"/>
    <p:sldLayoutId id="2147483657" r:id="rId32"/>
    <p:sldLayoutId id="2147483686" r:id="rId33"/>
    <p:sldLayoutId id="2147483687" r:id="rId34"/>
    <p:sldLayoutId id="2147483688" r:id="rId35"/>
    <p:sldLayoutId id="2147483689" r:id="rId36"/>
    <p:sldLayoutId id="2147483656" r:id="rId37"/>
    <p:sldLayoutId id="2147483690" r:id="rId38"/>
    <p:sldLayoutId id="2147483691" r:id="rId39"/>
    <p:sldLayoutId id="2147483692" r:id="rId40"/>
    <p:sldLayoutId id="2147483697" r:id="rId41"/>
    <p:sldLayoutId id="2147483658" r:id="rId42"/>
    <p:sldLayoutId id="2147483693" r:id="rId43"/>
    <p:sldLayoutId id="2147483694" r:id="rId44"/>
    <p:sldLayoutId id="2147483695" r:id="rId45"/>
    <p:sldLayoutId id="2147483696" r:id="rId4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A173-4917-43E5-B91C-3914C1A8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758" y="2497609"/>
            <a:ext cx="8807116" cy="91587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F89279"/>
                </a:solidFill>
              </a:rPr>
              <a:t>Analysing</a:t>
            </a:r>
            <a:r>
              <a:rPr lang="en-US" sz="4000" dirty="0">
                <a:solidFill>
                  <a:srgbClr val="F89279"/>
                </a:solidFill>
              </a:rPr>
              <a:t> Smart Device Usage Trends to Provide Insights for Bellabeat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17E566-DB2F-62F7-69C9-290899C7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98" y="306903"/>
            <a:ext cx="2636520" cy="1483042"/>
          </a:xfrm>
          <a:prstGeom prst="rect">
            <a:avLst/>
          </a:prstGeom>
        </p:spPr>
      </p:pic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1184A8E-4954-1660-F533-12D46CB1F3F2}"/>
              </a:ext>
            </a:extLst>
          </p:cNvPr>
          <p:cNvSpPr/>
          <p:nvPr/>
        </p:nvSpPr>
        <p:spPr>
          <a:xfrm>
            <a:off x="0" y="1632030"/>
            <a:ext cx="118753" cy="4155312"/>
          </a:xfrm>
          <a:prstGeom prst="flowChartProcess">
            <a:avLst/>
          </a:prstGeom>
          <a:solidFill>
            <a:srgbClr val="F89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28555BC-83C5-CF97-34A6-A1BCBA139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758" y="4001535"/>
            <a:ext cx="9063790" cy="831273"/>
          </a:xfrm>
        </p:spPr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May 2024</a:t>
            </a: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David Mudiwa</a:t>
            </a:r>
          </a:p>
          <a:p>
            <a:endParaRPr lang="en-ZW" sz="2400" dirty="0"/>
          </a:p>
        </p:txBody>
      </p:sp>
    </p:spTree>
    <p:extLst>
      <p:ext uri="{BB962C8B-B14F-4D97-AF65-F5344CB8AC3E}">
        <p14:creationId xmlns:p14="http://schemas.microsoft.com/office/powerpoint/2010/main" val="301306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BCE0-C492-45D1-B14B-D698228DC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224" y="2971064"/>
            <a:ext cx="4893553" cy="915873"/>
          </a:xfrm>
          <a:noFill/>
        </p:spPr>
        <p:txBody>
          <a:bodyPr/>
          <a:lstStyle/>
          <a:p>
            <a:r>
              <a:rPr lang="en-US" dirty="0">
                <a:solidFill>
                  <a:srgbClr val="FE8F77"/>
                </a:solidFill>
              </a:rPr>
              <a:t>THANK YOU!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8E3F56-F4D2-809F-B2E9-CECAE6AB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0" y="306903"/>
            <a:ext cx="2636520" cy="14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5E2-C7E9-4CDE-A3E7-DB7E770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541" y="1687799"/>
            <a:ext cx="4143555" cy="9745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89279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D16A-183F-4A38-8872-766FA01E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49" y="3000737"/>
            <a:ext cx="7084501" cy="164138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Purpose Statement (What we are talking about?)</a:t>
            </a:r>
            <a:endParaRPr lang="en-US" sz="2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Telling the story with data</a:t>
            </a:r>
            <a:endParaRPr lang="en-US" sz="2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2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Recommendations</a:t>
            </a:r>
            <a:endParaRPr lang="en-US" sz="2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17046-E8D4-4851-862C-0BF84D8D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597" y="6175964"/>
            <a:ext cx="4524569" cy="365125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Smart Device Usage Trends to Provide Insights for Bellabeat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63516AE-8C80-B935-2024-72C7395ED8F0}"/>
              </a:ext>
            </a:extLst>
          </p:cNvPr>
          <p:cNvSpPr/>
          <p:nvPr/>
        </p:nvSpPr>
        <p:spPr>
          <a:xfrm>
            <a:off x="0" y="1351344"/>
            <a:ext cx="118753" cy="4155312"/>
          </a:xfrm>
          <a:prstGeom prst="flowChartProcess">
            <a:avLst/>
          </a:prstGeom>
          <a:solidFill>
            <a:srgbClr val="F89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7292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3C2E-1977-40BD-8194-FFAA92F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20" y="1351344"/>
            <a:ext cx="9384760" cy="915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E8F77"/>
                </a:solidFill>
              </a:rPr>
              <a:t>Business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05630-4C19-4EFD-A09A-6A32A706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8819" y="6159402"/>
            <a:ext cx="5083946" cy="384202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Smart Device Usage Trends to Provide Insights for Bellabeat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BA256-8519-42C7-BF9C-F3966AE7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1A82EA-6DCE-481E-A52B-94F31EAD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3619" y="2766349"/>
            <a:ext cx="10645627" cy="23380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are some trends in smart device usage?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could these trends apply to Bellabeat customers?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could these trends help influence Bellabeat marketing strategy?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BBBAC58-602E-60A5-E881-A748AF4966F5}"/>
              </a:ext>
            </a:extLst>
          </p:cNvPr>
          <p:cNvSpPr/>
          <p:nvPr/>
        </p:nvSpPr>
        <p:spPr>
          <a:xfrm>
            <a:off x="0" y="1351344"/>
            <a:ext cx="118753" cy="4155312"/>
          </a:xfrm>
          <a:prstGeom prst="flowChartProcess">
            <a:avLst/>
          </a:prstGeom>
          <a:solidFill>
            <a:srgbClr val="F89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204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71DD-D1ED-4494-BAB0-E44D8446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73" y="456567"/>
            <a:ext cx="6666873" cy="10823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89279"/>
                </a:solidFill>
              </a:rPr>
              <a:t>Activity Levels During Weekdays</a:t>
            </a:r>
            <a:br>
              <a:rPr lang="en-US" sz="2800" dirty="0">
                <a:solidFill>
                  <a:srgbClr val="F89279"/>
                </a:solidFill>
              </a:rPr>
            </a:br>
            <a:endParaRPr lang="en-US" sz="2800" dirty="0">
              <a:solidFill>
                <a:srgbClr val="F8927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873" y="2269169"/>
            <a:ext cx="4135545" cy="2007429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Tuesday is when most users are active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Most users spend a lot of time sedentary which could be of concern for health and wellness</a:t>
            </a:r>
          </a:p>
          <a:p>
            <a:pPr>
              <a:buClr>
                <a:schemeClr val="tx1"/>
              </a:buClr>
            </a:pPr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305796"/>
            <a:ext cx="7412846" cy="246867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Smart Device Usage Trends to Provide Insights for Bellabeat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BCD0BE-39E8-74DE-16AC-7FCBD91A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759" y="1412354"/>
            <a:ext cx="7142120" cy="37210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AA88DAC-213F-5C70-E909-1A5A2501ACAC}"/>
              </a:ext>
            </a:extLst>
          </p:cNvPr>
          <p:cNvSpPr/>
          <p:nvPr/>
        </p:nvSpPr>
        <p:spPr>
          <a:xfrm>
            <a:off x="0" y="1351344"/>
            <a:ext cx="118753" cy="4155312"/>
          </a:xfrm>
          <a:prstGeom prst="flowChartProcess">
            <a:avLst/>
          </a:prstGeom>
          <a:solidFill>
            <a:srgbClr val="F89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3795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71DD-D1ED-4494-BAB0-E44D8446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9" y="916141"/>
            <a:ext cx="5746806" cy="93139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89279"/>
                </a:solidFill>
              </a:rPr>
              <a:t>Intensity Levels during the Day</a:t>
            </a:r>
            <a:br>
              <a:rPr lang="en-US" sz="2800" dirty="0">
                <a:solidFill>
                  <a:srgbClr val="F89279"/>
                </a:solidFill>
              </a:rPr>
            </a:br>
            <a:endParaRPr lang="en-US" sz="2800" dirty="0">
              <a:solidFill>
                <a:srgbClr val="F8927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319" y="2548216"/>
            <a:ext cx="4282633" cy="2439988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Peak intensity levels are from 1800 to 2000hrs in the evening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Generally, high intensity levels are experienced from 0800hrs in the morning to 2100hrs in the evening</a:t>
            </a:r>
          </a:p>
          <a:p>
            <a:pPr>
              <a:buClr>
                <a:schemeClr val="tx1"/>
              </a:buClr>
            </a:pPr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Smart Device Usage Trends to Provide Insights for Bellabeat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AA88DAC-213F-5C70-E909-1A5A2501ACAC}"/>
              </a:ext>
            </a:extLst>
          </p:cNvPr>
          <p:cNvSpPr/>
          <p:nvPr/>
        </p:nvSpPr>
        <p:spPr>
          <a:xfrm>
            <a:off x="0" y="1351344"/>
            <a:ext cx="118753" cy="4155312"/>
          </a:xfrm>
          <a:prstGeom prst="flowChartProcess">
            <a:avLst/>
          </a:prstGeom>
          <a:solidFill>
            <a:srgbClr val="F89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186320-A531-9209-66E3-D2698192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41" y="1812722"/>
            <a:ext cx="6339838" cy="3910976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D5CA3A-54D7-9720-189B-AA29BB33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273" y="1847534"/>
            <a:ext cx="748916" cy="8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5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71DD-D1ED-4494-BAB0-E44D8446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73" y="456567"/>
            <a:ext cx="6666873" cy="108230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89279"/>
                </a:solidFill>
              </a:rPr>
              <a:t>Relationship Between Walking distance and sleep</a:t>
            </a:r>
            <a:br>
              <a:rPr lang="en-US" sz="2800" dirty="0">
                <a:solidFill>
                  <a:srgbClr val="F89279"/>
                </a:solidFill>
              </a:rPr>
            </a:br>
            <a:endParaRPr lang="en-US" sz="2800" dirty="0">
              <a:solidFill>
                <a:srgbClr val="F8927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654" y="2425286"/>
            <a:ext cx="4135545" cy="2007429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Strong correlation between distance walked and sleep duration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Most users spend a lot of time sedentary which could be of concern for health and wellness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contributes to longer sleep duration?</a:t>
            </a:r>
          </a:p>
          <a:p>
            <a:pPr>
              <a:buClr>
                <a:schemeClr val="tx1"/>
              </a:buClr>
            </a:pPr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305796"/>
            <a:ext cx="7412846" cy="246867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Smart Device Usage Trends to Provide Insights for Bellabeat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AA88DAC-213F-5C70-E909-1A5A2501ACAC}"/>
              </a:ext>
            </a:extLst>
          </p:cNvPr>
          <p:cNvSpPr/>
          <p:nvPr/>
        </p:nvSpPr>
        <p:spPr>
          <a:xfrm>
            <a:off x="0" y="1351344"/>
            <a:ext cx="118753" cy="4155312"/>
          </a:xfrm>
          <a:prstGeom prst="flowChartProcess">
            <a:avLst/>
          </a:prstGeom>
          <a:solidFill>
            <a:srgbClr val="F89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D6E4D-ED45-61F1-416B-00BF3134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57" y="1466602"/>
            <a:ext cx="7577742" cy="39247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D5FC96-8BBB-5AC7-173A-9C023DE7518F}"/>
              </a:ext>
            </a:extLst>
          </p:cNvPr>
          <p:cNvCxnSpPr>
            <a:cxnSpLocks/>
          </p:cNvCxnSpPr>
          <p:nvPr/>
        </p:nvCxnSpPr>
        <p:spPr>
          <a:xfrm flipV="1">
            <a:off x="8039594" y="3519716"/>
            <a:ext cx="0" cy="672273"/>
          </a:xfrm>
          <a:prstGeom prst="straightConnector1">
            <a:avLst/>
          </a:prstGeom>
          <a:ln w="50800">
            <a:solidFill>
              <a:srgbClr val="FE8F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D20118-8ED0-C271-EB70-0BDD11BCE3B8}"/>
              </a:ext>
            </a:extLst>
          </p:cNvPr>
          <p:cNvSpPr txBox="1"/>
          <p:nvPr/>
        </p:nvSpPr>
        <p:spPr>
          <a:xfrm>
            <a:off x="8063812" y="3855852"/>
            <a:ext cx="7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8F7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r=0.8</a:t>
            </a:r>
            <a:endParaRPr lang="en-ZW" sz="1600" dirty="0">
              <a:solidFill>
                <a:srgbClr val="FE8F7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71DD-D1ED-4494-BAB0-E44D8446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73" y="456567"/>
            <a:ext cx="6666873" cy="10823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89279"/>
                </a:solidFill>
              </a:rPr>
              <a:t>Weight Trend Analysis</a:t>
            </a:r>
            <a:br>
              <a:rPr lang="en-US" sz="2800" dirty="0">
                <a:solidFill>
                  <a:srgbClr val="F89279"/>
                </a:solidFill>
              </a:rPr>
            </a:br>
            <a:endParaRPr lang="en-US" sz="2800" dirty="0">
              <a:solidFill>
                <a:srgbClr val="F8927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654" y="2269169"/>
            <a:ext cx="5046217" cy="2007429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 of the users who utilize weight tracking feature on their devices, 4 are overweight, 1 is obese and 3 fall in the healthy range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 the weight tracking feature mostly used by individuals who are trying to reduce their weight because they are not healthy?</a:t>
            </a:r>
          </a:p>
          <a:p>
            <a:pPr>
              <a:buClr>
                <a:schemeClr val="tx1"/>
              </a:buClr>
            </a:pPr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305796"/>
            <a:ext cx="7412846" cy="246867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Smart Device Usage Trends to Provide Insights for Bellabeat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AA88DAC-213F-5C70-E909-1A5A2501ACAC}"/>
              </a:ext>
            </a:extLst>
          </p:cNvPr>
          <p:cNvSpPr/>
          <p:nvPr/>
        </p:nvSpPr>
        <p:spPr>
          <a:xfrm>
            <a:off x="0" y="1351344"/>
            <a:ext cx="118753" cy="4155312"/>
          </a:xfrm>
          <a:prstGeom prst="flowChartProcess">
            <a:avLst/>
          </a:prstGeom>
          <a:solidFill>
            <a:srgbClr val="F89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0AA1E-22DE-8452-3B31-72657A4D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68" y="642953"/>
            <a:ext cx="5820506" cy="52598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96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D96C-ADDF-4D9F-B790-CF6E3E55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89279"/>
                </a:solidFill>
              </a:rPr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BBFAA-ECE3-46DC-A227-38CCA1EED110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E8F77"/>
                </a:solidFill>
              </a:rPr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104A1-25DB-4A49-B257-40CF6B30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187538"/>
            <a:ext cx="5051409" cy="365125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Smart Device Usage Trends to Provide Insights for Bellabeat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40D52-4191-48B5-89BF-0F57F61C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AC0E371-764C-41CA-9680-267350C7EE1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E8F77"/>
                </a:solidFill>
              </a:rPr>
              <a:t>2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5712C8D-157C-4EF1-B565-889F5684F1B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E8F77"/>
                </a:solidFill>
              </a:rPr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36BA5EA-18C4-4263-BDB0-C57CB168D0AF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26199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E8F77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Correlation</a:t>
            </a:r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Between Steps and Sleep Minutes: </a:t>
            </a:r>
            <a:r>
              <a:rPr lang="en-US" dirty="0">
                <a:solidFill>
                  <a:srgbClr val="11111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Women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who walk long distances tend to have longer sleep durations.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9F05205-BC24-4284-BB47-960282D011ED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27397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Activity levels and Sedentary Behavior: </a:t>
            </a:r>
            <a:r>
              <a:rPr lang="en-US" dirty="0">
                <a:solidFill>
                  <a:srgbClr val="11111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Most of the women are </a:t>
            </a:r>
            <a:r>
              <a:rPr lang="en-US" dirty="0">
                <a:solidFill>
                  <a:srgbClr val="FE8F7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more  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likely to be engaged in physical activities </a:t>
            </a:r>
            <a:r>
              <a:rPr lang="en-US" dirty="0">
                <a:solidFill>
                  <a:srgbClr val="11111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 Tuesday .</a:t>
            </a:r>
          </a:p>
          <a:p>
            <a:r>
              <a:rPr lang="en-US" dirty="0">
                <a:solidFill>
                  <a:srgbClr val="FE8F7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Sedentary</a:t>
            </a:r>
            <a:r>
              <a:rPr lang="en-US" dirty="0">
                <a:solidFill>
                  <a:srgbClr val="11111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behavior is common among women, which can be a threat to wellness and health.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78092F6-F4AA-40B6-B5DE-CEA37AB1A9D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4"/>
            <a:ext cx="3256674" cy="1379032"/>
          </a:xfrm>
        </p:spPr>
        <p:txBody>
          <a:bodyPr>
            <a:normAutofit/>
          </a:bodyPr>
          <a:lstStyle/>
          <a:p>
            <a:r>
              <a:rPr lang="en-ZW" b="1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Intensity Levels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i="0" dirty="0">
                <a:solidFill>
                  <a:srgbClr val="FE8F77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 intensity </a:t>
            </a:r>
            <a:r>
              <a:rPr lang="en-US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levels 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occur primarily from</a:t>
            </a:r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US" dirty="0">
                <a:solidFill>
                  <a:srgbClr val="11111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8a</a:t>
            </a:r>
            <a:r>
              <a:rPr lang="en-US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</a:t>
            </a:r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</a:t>
            </a:r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9pm</a:t>
            </a:r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 the evening.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C27176EE-2CB9-6647-7EAA-89EDC34BB0BD}"/>
              </a:ext>
            </a:extLst>
          </p:cNvPr>
          <p:cNvSpPr/>
          <p:nvPr/>
        </p:nvSpPr>
        <p:spPr>
          <a:xfrm>
            <a:off x="0" y="1351344"/>
            <a:ext cx="118753" cy="4155312"/>
          </a:xfrm>
          <a:prstGeom prst="flowChartProcess">
            <a:avLst/>
          </a:prstGeom>
          <a:solidFill>
            <a:srgbClr val="F89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3" name="Text Placeholder 34">
            <a:extLst>
              <a:ext uri="{FF2B5EF4-FFF2-40B4-BE49-F238E27FC236}">
                <a16:creationId xmlns:a16="http://schemas.microsoft.com/office/drawing/2014/main" id="{736BA5EA-18C4-4263-BDB0-C57CB168D0AF}"/>
              </a:ext>
            </a:extLst>
          </p:cNvPr>
          <p:cNvSpPr txBox="1">
            <a:spLocks/>
          </p:cNvSpPr>
          <p:nvPr/>
        </p:nvSpPr>
        <p:spPr>
          <a:xfrm>
            <a:off x="928800" y="1756068"/>
            <a:ext cx="5167200" cy="49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Q. What are some trends in smart device usage?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0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D96C-ADDF-4D9F-B790-CF6E3E55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00" y="607100"/>
            <a:ext cx="4865944" cy="697044"/>
          </a:xfrm>
        </p:spPr>
        <p:txBody>
          <a:bodyPr/>
          <a:lstStyle/>
          <a:p>
            <a:r>
              <a:rPr lang="en-US" dirty="0">
                <a:solidFill>
                  <a:srgbClr val="F89279"/>
                </a:solidFill>
              </a:rPr>
              <a:t>Recommendations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BBFAA-ECE3-46DC-A227-38CCA1EED110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86043" y="1644760"/>
            <a:ext cx="11010271" cy="178423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300" b="0" dirty="0">
                <a:solidFill>
                  <a:srgbClr val="FE8F7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could these trends apply to Bellabeat customers?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700" b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Bellabeat could use the positive correlation between steps and sleep to encourage users  to be more active, in order to improve their sleep quality through personalized recommendations.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700" b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Bellabeat can design features to reduce sedentary time and promote an active lifestyle including activity reminders and guided exercise sessions.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104A1-25DB-4A49-B257-40CF6B30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187538"/>
            <a:ext cx="5051409" cy="365125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Smart Device Usage Trends to Provide Insights for Bellabeat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40D52-4191-48B5-89BF-0F57F61C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AC0E371-764C-41CA-9680-267350C7EE1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86042" y="3863993"/>
            <a:ext cx="11010271" cy="1784239"/>
          </a:xfrm>
        </p:spPr>
        <p:txBody>
          <a:bodyPr>
            <a:normAutofit/>
          </a:bodyPr>
          <a:lstStyle/>
          <a:p>
            <a:r>
              <a:rPr lang="en-US" sz="2300" b="0" dirty="0">
                <a:solidFill>
                  <a:srgbClr val="FE8F7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How could these trends help influence Bellabeat marketing strategy?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They could highlight how important physical activity is for getting better sleep, hence the need for it’s products as vital tools for health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Marketing messages and adverts could be timed during peak activity hours(8am to 8pm) for more visibility and 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E8F77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C27176EE-2CB9-6647-7EAA-89EDC34BB0BD}"/>
              </a:ext>
            </a:extLst>
          </p:cNvPr>
          <p:cNvSpPr/>
          <p:nvPr/>
        </p:nvSpPr>
        <p:spPr>
          <a:xfrm>
            <a:off x="0" y="1351344"/>
            <a:ext cx="118753" cy="4155312"/>
          </a:xfrm>
          <a:prstGeom prst="flowChartProcess">
            <a:avLst/>
          </a:prstGeom>
          <a:solidFill>
            <a:srgbClr val="F89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1049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T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Custom 2">
      <a:majorFont>
        <a:latin typeface="Avenir Next LT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2">
                <a:alpha val="85000"/>
              </a:schemeClr>
            </a:gs>
            <a:gs pos="100000">
              <a:schemeClr val="accent1">
                <a:alpha val="85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LT_Template_ModernBoldSophisticated_MO -v5" id="{DF46818F-9661-49C4-BAE8-F3223317B502}" vid="{463BCE77-CCA7-43EE-ABCB-1B1D536A6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2AFFF-C96F-4C05-9045-3240A5329EC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4F5DC0-7B0F-411B-A0C5-A1B1D5EB3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7F9CC6-F7CA-41EA-81DA-97EFF19429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bold sophisticated presentation</Template>
  <TotalTime>617</TotalTime>
  <Words>521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Poppins</vt:lpstr>
      <vt:lpstr>Arial</vt:lpstr>
      <vt:lpstr>Avenir Next LT Pro</vt:lpstr>
      <vt:lpstr>Speak Pro</vt:lpstr>
      <vt:lpstr>Calibri</vt:lpstr>
      <vt:lpstr>Office Theme</vt:lpstr>
      <vt:lpstr>Analysing Smart Device Usage Trends to Provide Insights for Bellabeat</vt:lpstr>
      <vt:lpstr>Table of Contents</vt:lpstr>
      <vt:lpstr>Business Task</vt:lpstr>
      <vt:lpstr>Activity Levels During Weekdays </vt:lpstr>
      <vt:lpstr>Intensity Levels during the Day </vt:lpstr>
      <vt:lpstr>Relationship Between Walking distance and sleep </vt:lpstr>
      <vt:lpstr>Weight Trend Analysis </vt:lpstr>
      <vt:lpstr>Conclusion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Smart Device Usage Trends to Provide Insights for Bellabeat</dc:title>
  <dc:creator>davidmudiwa13@gmail.com</dc:creator>
  <cp:lastModifiedBy>davidmudiwa13@gmail.com</cp:lastModifiedBy>
  <cp:revision>12</cp:revision>
  <dcterms:created xsi:type="dcterms:W3CDTF">2024-05-30T07:28:33Z</dcterms:created>
  <dcterms:modified xsi:type="dcterms:W3CDTF">2024-05-31T13:38:31Z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