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0" r:id="rId5"/>
    <p:sldId id="262" r:id="rId6"/>
    <p:sldId id="263" r:id="rId7"/>
    <p:sldId id="266" r:id="rId8"/>
    <p:sldId id="267" r:id="rId9"/>
  </p:sldIdLst>
  <p:sldSz cx="5851525" cy="4389438"/>
  <p:notesSz cx="6858000" cy="9144000"/>
  <p:defaultTextStyle>
    <a:defPPr>
      <a:defRPr lang="en-US"/>
    </a:defPPr>
    <a:lvl1pPr marL="0" algn="l" defTabSz="5851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2562" algn="l" defTabSz="5851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85125" algn="l" defTabSz="5851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77687" algn="l" defTabSz="5851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70249" algn="l" defTabSz="5851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62811" algn="l" defTabSz="5851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55374" algn="l" defTabSz="5851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47936" algn="l" defTabSz="5851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40498" algn="l" defTabSz="5851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5" d="100"/>
          <a:sy n="175" d="100"/>
        </p:scale>
        <p:origin x="-1590" y="-90"/>
      </p:cViewPr>
      <p:guideLst>
        <p:guide orient="horz" pos="1383"/>
        <p:guide pos="1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00:11.9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10500 3261,'0'0,"20"0,1 0,-21 0,41 0,-21 0,0 0,21-62,41 62,20 0,0 0,41 0,0 0,0 0,-41 0,41 0,-20 0,-21 0,0 0,-20 0,-1 0,-20-63,42 63,-1 0,-21 0,21 0,-20 0,0 0,0 0,-21 0,0 0,-20 0,41 0,-42 0,22 0,-21 0,-21 0,41 63,-20-63,-21 0,1 0,20 0,-41 0,41 0,-21 0,-20 0,41 0,-21 0,1 0,-21 0,20 0,21 62,-41-62,20 0,1 0,-21 0,20 0,-20 0,21 0,-21 0,20 0,0 0,-20 0,21 0,-21 0,20 0,1 0,-21 0,20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01:04.7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7463 8569,'11'0,"0"0,1 0,10 0,-10 0,10 0,12-11,23 11,-12 0,0 0,0 0,23 0,-23-12,23 12,-1 0,-21-11,-13 11,13-11,-13 11,1 0,11-12,-22 12,11 0,0 0,-12 0,12 0,0 0,0 0,0 0,0 0,22 0,-22 12,11-12,-11 0,11 11,-11-11,0 0,22 0,-22 0,23 11,11 1,11-12,-23 11,23-11,-11 11,0 0,-23-11,-11 12,11-12,-11 0,-12 11,-11-11,1 0,-1 0,0 0,12 0,-1 0,-10 11,10-11,1 12,0-12,-12 0,0 0,-11 0,11 0,1 0,-1 0,0 0,23 11,0-11,0 0,-23 0,12 0,-12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05:37.5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12950 4143,'11'0,"-11"0,12 0,-1 0,0 0,0 0,12 0,11 0,0 0,11 0,34 0,0 0,11 12,23-12,-11 11,11-11,-12 0,1 0,-34 0,-1 0,-10 0,-1 0,-11 0,-11 0,-11 0,-1 0,1 0,-12 0,1 0,-12 0,11 0,-11 0,23 0,-23 0,11 0,23 0,-12 0,1 0,-1 11,1-11,11 0,-23 0,-11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11:55.2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8659 3845,'0'0,"0"0,14 0,0 0,-14 0,14 0,0 0,1 0,-15-31,14 31,-14 0,14 0,0 0,0-32,-14 32,28 0,-14 0,15 0,-15 0,14 0,0 0,-14 0,15 0,-1 32,-14-32,0 0,0 0,0 0,15 0,-15 0,0 0,0 0,-14 0,28 0,0 0,-13 0,-1 0,14 31,-14-31,0 0,14 0,-28 0,15 0,-1 0,0 0,14 0,-14 0,29 31,-15-31,0 0,0 0,15 32,-15-32,0 0,-14 0,0 0,0 0,1 0,-15 0,14 0,-14 0,14 0,14 0,-14 0,0 0,15 0,-15 0,0 0,0 0,0 0,0 0,0 0,0 0,1 0,-1 0,-14 0,14 0,-14 0,14 0,-14 0,14 0,0-32,0 32,0 0,1 0,-1 0,0 0,14 0,-28 0,14 0,14 0,-28 0,29 0,-15 0,0 0,0 0,0 0,0-31,0 31,0 0,15 0,-15 0,0 0,0 0,0-31,0 31,15 0,-29 0,14 0,14 0,-28 0,28 0,-14 0,0 0,15 0,-1 0,-28 0,28 0,-14 0,-14-32,14 32,0 0,15 0,-29 0,14 0,0 0,14 0,-14 0,15 0,-15 0,0 0,0 0,-14 0,28 0,-14 0,0 0,15 0,-1 0,0 0,-14 0,15 0,-1 0,-14 0,0 0,28 0,-28 0,-14 0,29 0,-15 0,0 0,0 0,-14 0,28 0,-28 0,29 0,-1 0,0 0,0 0,-14 0,15 0,-1 0,-14 0,14 0,-14 0,0 0,1 0,-15 32,14-32,-14 0,14 0,0 0,0 0,14 0,-14 31,15-31,-15 0,14 0,0 0,-14 0,1 0,13 0,-14 0,0 0,0 0,14 0,-28 0,29 0,-29 0,14 0,0 0,0 0,0 0,0 0,0 0,15 0,-15 0,0 0,0 0,0 0,14 0,-14 0,-14 0,15 0,-1 0,-14 0,14 0,14 0,-28 0,28 0,-14 0,-14 0,29 0,-15 0,14 0,0 31,-28-31,29 0,-15 0,0 0,0 0,-14 0,14 0,0 0,0 0,-14 0,14 0,-14 0,14 0,-14 0,15 0,-1 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12:00.4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12024 3793,'0'0,"0"0,23 0,-23 0,11 0,12 0,-12 0,0 0,23 0,11 0,-11-11,11 11,0 0,-11 0,23 0,-23 0,-1 0,1-11,0 11,-11 0,11-12,-12 12,12 0,23-11,-35 11,1 0,11 0,-12 0,1 0,-12 0,0 0,23 0,-11 0,-12 0,12 0,11 0,-12 0,1 11,-1-11,1 0,11 0,-12 0,1 0,-12 0,12 0,-1 0,-10 0,-1 12,0-12,0 0,12 0,-23 0,11 0,12 0,-23 0,23 0,-12 0,0 0,0 0,12 0,-12 0,12 11,11-11,-23 0,12 0,-12 0,11 11,1-11,-12 0,12 0,-12 0,0 0,12 0,0 0,-12 0,0 0,23 0,-23 0,1 0,10 0,-10 0,-1 0,23 0,-23 0,0 0,1 0,10-11,-11 11,1 0,10 0,-22 0,23 0,-23 0,11 0,0 0,1 0,10 0,1-11,-12 11,1 0,21 0,-21-12,-1 12,23 0,-12-11,1 11,11 0,-12 0,1 0,11-11,-12 11,1 0,0-11,-12 11,0-12,12 12,-23 0,11 0,-11 0,11 0,1 0,-1 0,0 0,1 0,-12 0,11 0,0 0,0 0,-11 0,12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12:07.0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10624 4247,'0'0,"16"0,0 0,-1 0,33-16,-32 16,31-16,0 0,16 16,32-15,-1 15,-15-16,31 16,-31 0,0 0,0 0,-16-16,0 16,-16-16,32 16,-32 0,0 0,1 0,-1 0,0 0,0-15,1 15,15 0,-32 0,16 0,16 0,-31 0,15 0,-15 0,-1 0,1 0,-1 0,-15 0,0 0,15 0,-31 0,16 0,16 0,-1 0,-15 0,15 15,1-15,-16 0,15 0,1 0,-1 0,-15 0,15 0,1 16,0-16,-17 0,33 0,-33 0,1 16,16-16,-17 0,17 0,-1 0,1 0,15 0,-31 0,31 0,-31 16,31-16,-15 0,-17 15,17-15,-16 0,-16 0,15 0,1 0,-16 0,16 0,16 0,-1 0,-15 0,15 0,-15 0,-16 0,16 0,0 0,-16 0,31 16,-15-16,-16 0,31 0,-15 0,0 0,15 0,-15 0,0 0,15 0,-31 0,16 0,0 0,0 0,-1 0,1 0,0 0,0 0,-16 0,31 0,-31 0,16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12:12.1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7271 4550,'11'0,"1"0,-1 0,0 0,0 0,-11 0,23 0,0 0,-12 0,34 0,11-12,1 12,-1 0,-10 0,21-11,-33 0,11 11,12-11,-23 11,-12-12,12 12,-23-11,23 11,-22 0,-1 0,11-11,1 11,0 0,-1 0,-11 0,23 0,-11 0,-12 0,23 0,-11 0,-1 0,1 0,-12 0,12 0,-1 0,1 0,-12 0,12 0,11 0,-23 0,0 0,12 0,-12 0,0 0,12 0,-12 0,0 0,12 0,0 0,-12 0,11 0,1 0,11 0,-11 11,-12-11,11 0,12 0,-22 0,-1 0,11 0,1 11,-12-11,1 0,21 0,-21 0,-1 0,12 12,-1-12,1 0,-1 0,1 0,11 0,-12 0,1 0,0 11,-1-11,12 0,-23 11,12-11,-1 0,1 0,0 0,-1 11,1-11,11 0,-12 0,12 0,-23 0,23 0,-11 12,-1-12,-10 0,-1 0,12 0,-12 0,0 11,12-11,-23 0,22 0,1 0,-1 11,12-11,-11 0,11 0,0 0,11 0,-11 0,0 0,-1 0,1 0,0 0,-11 0,-1 0,1 0,0 0,-1 0,-11 0,12 0,0 0,-1 0,1 0,-1 0,-10 0,21 0,-10 0,0 0,-1 0,1 0,-1 0,-10 0,-1 0,12 0,-1 0,-11 0,12 0,-12 0,12 0,-12 0,12 0,-1 0,-10 0,-1 0,23 0,-12 0,-10 0,10 0,1 0,-12 0,12 0,-12 0,0 0,1 0,10 0,-11 0,1 0,-1 0,12 0,-1 0,12 0,-11 0,10-11,1 11,11 0,-11-11,-11 11,11 0,-23 0,12 0,-12 0,0-12,1 12,-1 0,0 0,0 0,12-11,0 11,-12 0,0 0,0 0,12-11,0 11,-12 0,11 0,-10 0,-1 0,0 0,-11 0,23 0,22 0,-22 0,-1 11,1-11,11 11,-12-11,1 12,-1-12,-10 0,-12 0,11 0,-11 0,23 0,-23 0,11 0,-11 0,11 0,0 0,-11 0,12 0,-1 0,0 0,1 0,-1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39:13.0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6605 4256,'0'0,"11"0,-11 0,11 0,1 0,-12 0,11 0,12 0,-12 0,0 0,12 0,-23 0,11 0,-11 0,11-11,1 11,-1 0,-11 0,11 0,0 0,1 0,-1 0,0 0,1 0,-1 0,0 0,-11 0,11 0,1 0,10 0,-22 0,12 0,-12 0,11 0,-11 0,11 0,1 0,-12 0,11 0,11 0,-22 0,23 0,-23 0,11 0,-11 0,12 0,-1 0,11 11,-22-11,12 0,-1 0,0 0,12 0,-12 0,0 12,12-12,-23 0,11 0,-11 0,12 0,-1 0,0 0,-11 0,23 0,-12 0,0 0,1 0,10 0,-10 0,-1 0,0 11,0-11,-11 0,12 0,-1 0,12 0,-12 0,-11 0,22 0,1 0,-23 0,23 0,-23 0,11 0,-11 0,22 0,-22 0,12 0,-1 0,0 0,12 0,-12 0,0 0,12-11,-12 11,-11 0,12 0,-1 0,-11 0,11 0,1 0,-1 0,11 0,-22 0,12 0,22 0,-34 0,11 0,-11 0,22 0,1 0,-23 0,23 0,-1 0,-22 11,23-11,-12 0,0 0,-11 0,12 0,-12 0,22 0,-22 0,11 0,1 0,-1 0,0 0,-11 0,12 0,-1 0,-11 0,11 0,1 0,-1-11,-11 11,11 0,-11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39:25.5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3037 6142,'0'0,"11"0,12 0,11-12,0 12,0 0,11-11,-23 11,12 0,-11 0,-1 0,12-11,0 11,23 0,-24 0,1-12,11 12,-11 0,11 0,-22 0,11 0,0 0,-12 0,1 0,-12 0,12 0,-12 0,12 12,-1-12,-10 0,10 0,1 11,-23-11,11 0,12 11,-23-11,11 0,0 0,12 0,-12 0,0 0,12 12,-12-12,-11 0,12 0,-1 0,0 0,0 0,1 0,-1 0,0 11,1-11,-1 0,11 0,-10 0,-12 0,22 0,-22 0,23 11,-23-11,11 0,-11 0,11 0,12 0,-23 0,11 0,1 0,-1 0,0 0,0 0,-11 0,12 0,-12 0,22 0,-22-11,23 11,-23 0,11-11,-11 11,11-12,-11 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39:28.1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5792 6108,'0'0,"0"0,11 11,-11-11,11 0,12 0,0 0,-1 0,1 0,11 0,-12 0,35 0,-23 0,11 0,0 0,-11 0,11-11,-11 11,11 0,-11 0,0-12,0 12,-1 0,13 0,-13 0,13 0,-1 0,-11 0,-12 0,1 0,-12 0,0 0,-11 0,23 0,-12 0,-11 0,23 0,-1 0,-10 0,-1 0,-11 0,11 0,-11 0,12 0,-1 0,0 0,-11 0,11 0,1 0,-12 0,11 0,12 0,-23 0,11 0,-11 0,23 0,-23 0,11 0,-11 0,11 0,0 0,1 0,-12 0,11 0,0 0,1 0,-12 0,11 0,0 0,-11 0,11 0,-11 0,12 0,-12 0,11 0,0 0,1 0,-1 0,0 0,-11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39:49.0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1558 5159,'11'0,"12"0,-12 0,12 0,11 0,0 0,-1 0,1 0,0 0,0 0,-11 0,10 0,-21 0,10 0,-10 0,-1 0,0 0,-11 0,12 0,-1 0,-11 0,11 0,23 0,-34 0,23 0,-1 12,-11-12,12 0,-12 0,12 11,-12-11,0 0,-11 0,12 0,-12 0,22 0,-22 0,23 0,-1 11,-10-11,10 0,-10 0,10 0,-22 0,12 0,-1 12,11-12,-10 0,-1 0,0 0,1 0,-1 0,11 0,12 11,-11-11,11 0,-23 0,23 0,-23 0,0 0,1 0,-12 0,11 0,0 0,1 0,-1 0,0 0,-11 0,12 0,-12 0,11 0,0 0,-11 0,11 0,-11 0,23 0,-23 0,11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00:28.6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10319 4155,'12'0,"-12"0,11 0,11 0,12 0,12 0,10 0,34 11,1-11,-1 11,23 0,-12-11,-22 12,23-12,-34 0,0 0,-35 0,1 0,-11 0,-1 0,-22 0,12 0,-12 0,0-12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39:58.6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3252 6627,'0'0,"0"0,11 0,23-10,-23 10,23 0,12 0,22 0,11-9,11 9,1 0,0-10,22 10,-22 0,11-10,-35 10,13-9,-1 9,-11-10,0 10,11 0,-22 0,22-10,1 10,-12 0,-1 0,-10 0,0 0,-1 0,-10 10,-12-10,11 10,-11-10,11 0,-11 0,0 0,23 0,-23 9,23-9,-12 0,-11 10,0-10,0 0,-12 0,12 0,-22 0,-1 0,12 0,-12 0,0 0,12 0,0 0,-1 0,1 0,11 0,-11 0,11 0,-12 10,1-10,0 0,-12 0,0 0,1 0,-1 9,0-9,1 10,10-10,-10 0,-1 10,0-10,12 0,0 9,-12 1,12-10,-12 0,0 10,1-10,-12 0,11 0,0 0,0 0,1 10,10-10,-10 0,10 9,-10-9,22 0,0 0,-12 0,-10 0,10 0,1 0,-23 0,11 0,-11 0,12 0,-1 0,-11 0,11 0,-11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40:13.5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2348 5679,'12'0,"-12"0,11 0,0 0,12 0,-12 0,0 0,1 0,-12 0,11 0,0 0,1 0,-12 0,11 0,-11 0,11 0,0 0,-11 0,12 11,-12-11,11 0,0 0,-11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40:17.9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5306 5713,'12'0,"-1"0,0 0,-11 0,12 0,10 0,-22 0,23 0,-23 0,11 0,-11 0,23 0,-23 0,11 0,-11 0,22 0,-22 0,12 0,-12 0,11 0,0 0,-11 0,12 11,-12-11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40:19.6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8502 4324,'11'0,"0"0,-11 0,11 0,1 0,-12 0,11 0,0 0,1 0,-12 0,11 0,-11 0,11 0,0 0,-11 0,12 0,-12 0,11 0,-11 0,11 0,1 0,-12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00:30.2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12950 4143,'11'0,"-11"0,12 0,-1 0,0 0,0 0,12 0,11 0,0 0,11 0,34 0,0 0,11 12,23-12,-11 11,11-11,-12 0,1 0,-34 0,-1 0,-10 0,-1 0,-11 0,-11 0,-11 0,-1 0,1 0,-12 0,1 0,-12 0,11 0,-11 0,23 0,-23 0,11 0,23 0,-12 0,1 0,-1 11,1-11,11 0,-23 0,-11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00:48.4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12058 5577,'0'0,"23"0,-23 0,11 0,23 0,-12 0,24 0,-1 0,22 0,-21 0,-1 0,22 0,-33 0,11 0,1 0,-12 0,-12 0,12 0,-11 0,10 0,1 0,-11 0,-1-11,12 11,0-11,0 11,-11 0,-1 0,1 0,-1 0,12 0,-11 0,-12 0,12 0,-1 0,1 0,-1 0,12 0,0 0,0 0,0 0,11 0,12 0,-12 0,0 11,-11-11,22 0,-22 0,11 0,-11 11,11-11,-11 0,11 0,0 0,12 0,-12 0,0 0,0 0,12 0,-12 0,-11 0,11 0,-11 0,0 0,11 0,-11 0,-12 0,12 0,0 0,0 0,-11 0,10 0,-21 0,22 0,-12 0,1 0,-12 0,0 0,23 0,-22 0,-1 0,11 11,1-11,-12 0,12 0,-1 0,1 0,0 0,-1 12,12-12,0 0,0 0,0 0,-12 0,1 0,-1 0,12 0,0 0,-23 0,12 0,0 0,-23-12,11 12,0 0,0 0,1 0,10 0,-22 0,23 0,-12 0,-11 0,11 0,1 0,-12 0,11 0,0 0,1 0,-1 0,0 0,1 0,-12 0,11 0,0 0,-11 0,0 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00:50.6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8908 5911,'0'0,"36"0,-36 0,37 0,-1 0,-18 0,37 0,-1 0,19 0,36 0,-18 0,0 0,0 0,-19 0,38 0,-56 0,19 0,-19 0,1 0,-19 0,-18 0,19 0,-1-31,-18 31,0 0,1 0,-1 0,18-32,-18 32,19 0,-19 0,0 0,0 0,0 0,19 0,-19 0,0 0,18 0,1 0,-1 0,19 32,-19-32,55 31,-55-31,1 0,-19 0,18 0,-36 0,18 0,1 0,-1 0,18 31,-18-31,19 0,-1 32,-36-32,18 0,-18 0,18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00:53.7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11223 6221,'0'0,"11"0,0 0,0 0,1 0,10 0,1 0,-1 0,12 0,23 0,-1 0,-11 11,23 0,-23-11,23 11,-23-11,0 12,-11-12,11 0,-22 0,0 0,-1 0,1 0,11 11,-12-11,12 0,0 0,-12 0,24 0,-12 0,-1 0,1 0,0 0,11 0,-22 0,-1 0,-10 0,10 0,-10 0,-1 0,11 0,-10 0,10 0,1-11,11 11,0 0,11 0,0 0,-11 0,11 0,-11 0,0 0,0 0,-12 0,-11 0,1 0,-1 0,0 0,1 0,-12 0,22 0,1 0,-23 0,11 0,-11 0,23 0,-12 0,0 0,1 0,-1 0,0 0,12 0,-12 0,0 0,1-12,-1 12,-11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00:55.6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12126 6548,'11'0,"-11"0,11 0,23 0,-22 0,21 0,-10 0,33 0,23 0,34 0,-22 11,22-11,11 0,0 0,-22 0,10 0,-21 0,-12-11,0 0,-34 11,23-12,-1 12,-10-11,11 11,-1 0,-10-11,22 11,-11 0,-12 0,12 0,-12 0,1 0,-12 0,0 0,0 0,23 0,0 0,-12 11,23 0,-11-11,0 0,-12 12,12-12,-23 11,11-11,1 11,-23-11,11 0,0 12,0-12,-11 0,11 0,-11 0,0 0,0 0,0 0,0 0,0 0,-1 0,-10 0,0 0,-12 0,11 0,1 0,-12 0,12 0,-1 0,1 0,0 0,11 11,-1-11,-10 0,11 0,11 0,-11 0,-12 0,-10 0,-1 0,12-11,-12 11,0 0,-11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00:59.8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12340 6954,'12'0,"-1"0,0 0,12 0,-1-11,1 11,11 0,11 0,23 0,-23 0,34 0,-11 0,-12 0,-11 0,23 0,-23 0,23 0,-12 0,12-11,11 11,0-11,-22 11,10-12,12 12,-11-11,11 11,-22-11,10 11,1-12,11 1,-34 11,0-11,1 11,-1-11,-11 11,-1-12,1 12,-11 0,11 0,0 0,0 0,-1 0,1 0,-11 0,11 12,11-12,-11 11,22-11,-22 0,11 11,-11-11,11 0,-11 0,11 0,-11 0,0 11,0-11,-12 0,12 0,-22 0,10 0,1 0,-1 0,-10 0,10 0,1 0,-12 0,0 0,1 0,-1 0,12 0,-23 0,11 0,-11 0,22 0,-10 12,-1-12,-11 0,11 0,-11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56.72083" units="1/cm"/>
          <inkml:channelProperty channel="Y" name="resolution" value="28.34646" units="1/cm"/>
        </inkml:channelProperties>
      </inkml:inkSource>
      <inkml:timestamp xml:id="ts0" timeString="2015-07-25T18:01:02.8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7406 8253,'12'0,"10"0,-22 0,23 0,-1 0,1 0,22 0,12 0,-1 0,46 0,-1 11,24 12,-1-23,-11 11,11-11,-23 0,-22 0,12 0,-23 0,-1 0,-10 0,22-11,-12 11,13 0,-24-12,12 12,-23 0,-11 0,0-11,-12 11,12 0,-11 0,-12 0,23-11,0 11,0 0,-12-12,23 12,-11 0,11 0,12 0,-12 0,-11 0,0 0,-12 0,1 0,-1 0,12 0,-11 0,-1 0,12 0,11 0,1 12,-1-12,-11 0,-12 11,1-11,-1 0,-22 0,12 0,-1 0,0 0,12 0,-1 0,1 0,0 0,-1 0,1 0,-23 0,11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865" y="1363571"/>
            <a:ext cx="4973796" cy="9408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729" y="2487348"/>
            <a:ext cx="4096068" cy="11217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2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5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7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70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5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47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40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ABD-3A0B-486F-8236-A1D0091F122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ABD-3A0B-486F-8236-A1D0091F122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9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15474" y="112785"/>
            <a:ext cx="842172" cy="23969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6923" y="112785"/>
            <a:ext cx="2431025" cy="23969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ABD-3A0B-486F-8236-A1D0091F122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7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ABD-3A0B-486F-8236-A1D0091F122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8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30" y="2820621"/>
            <a:ext cx="4973796" cy="871791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30" y="1860432"/>
            <a:ext cx="4973796" cy="960189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25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8512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7768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7024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6281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5537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4793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4049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ABD-3A0B-486F-8236-A1D0091F122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3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6924" y="655368"/>
            <a:ext cx="1636599" cy="185433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1048" y="655368"/>
            <a:ext cx="1636598" cy="185433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ABD-3A0B-486F-8236-A1D0091F122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9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6" y="175781"/>
            <a:ext cx="5266373" cy="7315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576" y="982544"/>
            <a:ext cx="2585440" cy="409477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2562" indent="0">
              <a:buNone/>
              <a:defRPr sz="1300" b="1"/>
            </a:lvl2pPr>
            <a:lvl3pPr marL="585125" indent="0">
              <a:buNone/>
              <a:defRPr sz="1200" b="1"/>
            </a:lvl3pPr>
            <a:lvl4pPr marL="877687" indent="0">
              <a:buNone/>
              <a:defRPr sz="1000" b="1"/>
            </a:lvl4pPr>
            <a:lvl5pPr marL="1170249" indent="0">
              <a:buNone/>
              <a:defRPr sz="1000" b="1"/>
            </a:lvl5pPr>
            <a:lvl6pPr marL="1462811" indent="0">
              <a:buNone/>
              <a:defRPr sz="1000" b="1"/>
            </a:lvl6pPr>
            <a:lvl7pPr marL="1755374" indent="0">
              <a:buNone/>
              <a:defRPr sz="1000" b="1"/>
            </a:lvl7pPr>
            <a:lvl8pPr marL="2047936" indent="0">
              <a:buNone/>
              <a:defRPr sz="1000" b="1"/>
            </a:lvl8pPr>
            <a:lvl9pPr marL="234049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576" y="1392021"/>
            <a:ext cx="2585440" cy="2529008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72494" y="982544"/>
            <a:ext cx="2586455" cy="409477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2562" indent="0">
              <a:buNone/>
              <a:defRPr sz="1300" b="1"/>
            </a:lvl2pPr>
            <a:lvl3pPr marL="585125" indent="0">
              <a:buNone/>
              <a:defRPr sz="1200" b="1"/>
            </a:lvl3pPr>
            <a:lvl4pPr marL="877687" indent="0">
              <a:buNone/>
              <a:defRPr sz="1000" b="1"/>
            </a:lvl4pPr>
            <a:lvl5pPr marL="1170249" indent="0">
              <a:buNone/>
              <a:defRPr sz="1000" b="1"/>
            </a:lvl5pPr>
            <a:lvl6pPr marL="1462811" indent="0">
              <a:buNone/>
              <a:defRPr sz="1000" b="1"/>
            </a:lvl6pPr>
            <a:lvl7pPr marL="1755374" indent="0">
              <a:buNone/>
              <a:defRPr sz="1000" b="1"/>
            </a:lvl7pPr>
            <a:lvl8pPr marL="2047936" indent="0">
              <a:buNone/>
              <a:defRPr sz="1000" b="1"/>
            </a:lvl8pPr>
            <a:lvl9pPr marL="234049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72494" y="1392021"/>
            <a:ext cx="2586455" cy="2529008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ABD-3A0B-486F-8236-A1D0091F122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9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ABD-3A0B-486F-8236-A1D0091F122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2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ABD-3A0B-486F-8236-A1D0091F122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77" y="174765"/>
            <a:ext cx="1925111" cy="74376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784" y="174765"/>
            <a:ext cx="3271165" cy="37462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577" y="918531"/>
            <a:ext cx="1925111" cy="3002498"/>
          </a:xfrm>
        </p:spPr>
        <p:txBody>
          <a:bodyPr/>
          <a:lstStyle>
            <a:lvl1pPr marL="0" indent="0">
              <a:buNone/>
              <a:defRPr sz="900"/>
            </a:lvl1pPr>
            <a:lvl2pPr marL="292562" indent="0">
              <a:buNone/>
              <a:defRPr sz="800"/>
            </a:lvl2pPr>
            <a:lvl3pPr marL="585125" indent="0">
              <a:buNone/>
              <a:defRPr sz="600"/>
            </a:lvl3pPr>
            <a:lvl4pPr marL="877687" indent="0">
              <a:buNone/>
              <a:defRPr sz="600"/>
            </a:lvl4pPr>
            <a:lvl5pPr marL="1170249" indent="0">
              <a:buNone/>
              <a:defRPr sz="600"/>
            </a:lvl5pPr>
            <a:lvl6pPr marL="1462811" indent="0">
              <a:buNone/>
              <a:defRPr sz="600"/>
            </a:lvl6pPr>
            <a:lvl7pPr marL="1755374" indent="0">
              <a:buNone/>
              <a:defRPr sz="600"/>
            </a:lvl7pPr>
            <a:lvl8pPr marL="2047936" indent="0">
              <a:buNone/>
              <a:defRPr sz="600"/>
            </a:lvl8pPr>
            <a:lvl9pPr marL="234049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ABD-3A0B-486F-8236-A1D0091F122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8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40" y="3072606"/>
            <a:ext cx="3510915" cy="36273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940" y="392204"/>
            <a:ext cx="3510915" cy="2633663"/>
          </a:xfrm>
        </p:spPr>
        <p:txBody>
          <a:bodyPr/>
          <a:lstStyle>
            <a:lvl1pPr marL="0" indent="0">
              <a:buNone/>
              <a:defRPr sz="2000"/>
            </a:lvl1pPr>
            <a:lvl2pPr marL="292562" indent="0">
              <a:buNone/>
              <a:defRPr sz="1800"/>
            </a:lvl2pPr>
            <a:lvl3pPr marL="585125" indent="0">
              <a:buNone/>
              <a:defRPr sz="1500"/>
            </a:lvl3pPr>
            <a:lvl4pPr marL="877687" indent="0">
              <a:buNone/>
              <a:defRPr sz="1300"/>
            </a:lvl4pPr>
            <a:lvl5pPr marL="1170249" indent="0">
              <a:buNone/>
              <a:defRPr sz="1300"/>
            </a:lvl5pPr>
            <a:lvl6pPr marL="1462811" indent="0">
              <a:buNone/>
              <a:defRPr sz="1300"/>
            </a:lvl6pPr>
            <a:lvl7pPr marL="1755374" indent="0">
              <a:buNone/>
              <a:defRPr sz="1300"/>
            </a:lvl7pPr>
            <a:lvl8pPr marL="2047936" indent="0">
              <a:buNone/>
              <a:defRPr sz="1300"/>
            </a:lvl8pPr>
            <a:lvl9pPr marL="2340498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940" y="3435345"/>
            <a:ext cx="3510915" cy="515149"/>
          </a:xfrm>
        </p:spPr>
        <p:txBody>
          <a:bodyPr/>
          <a:lstStyle>
            <a:lvl1pPr marL="0" indent="0">
              <a:buNone/>
              <a:defRPr sz="900"/>
            </a:lvl1pPr>
            <a:lvl2pPr marL="292562" indent="0">
              <a:buNone/>
              <a:defRPr sz="800"/>
            </a:lvl2pPr>
            <a:lvl3pPr marL="585125" indent="0">
              <a:buNone/>
              <a:defRPr sz="600"/>
            </a:lvl3pPr>
            <a:lvl4pPr marL="877687" indent="0">
              <a:buNone/>
              <a:defRPr sz="600"/>
            </a:lvl4pPr>
            <a:lvl5pPr marL="1170249" indent="0">
              <a:buNone/>
              <a:defRPr sz="600"/>
            </a:lvl5pPr>
            <a:lvl6pPr marL="1462811" indent="0">
              <a:buNone/>
              <a:defRPr sz="600"/>
            </a:lvl6pPr>
            <a:lvl7pPr marL="1755374" indent="0">
              <a:buNone/>
              <a:defRPr sz="600"/>
            </a:lvl7pPr>
            <a:lvl8pPr marL="2047936" indent="0">
              <a:buNone/>
              <a:defRPr sz="600"/>
            </a:lvl8pPr>
            <a:lvl9pPr marL="234049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1ABD-3A0B-486F-8236-A1D0091F122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4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576" y="175781"/>
            <a:ext cx="5266373" cy="731573"/>
          </a:xfrm>
          <a:prstGeom prst="rect">
            <a:avLst/>
          </a:prstGeom>
        </p:spPr>
        <p:txBody>
          <a:bodyPr vert="horz" lIns="58512" tIns="29256" rIns="58512" bIns="292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576" y="1024203"/>
            <a:ext cx="5266373" cy="2896826"/>
          </a:xfrm>
          <a:prstGeom prst="rect">
            <a:avLst/>
          </a:prstGeom>
        </p:spPr>
        <p:txBody>
          <a:bodyPr vert="horz" lIns="58512" tIns="29256" rIns="58512" bIns="292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2576" y="4068359"/>
            <a:ext cx="1365356" cy="233697"/>
          </a:xfrm>
          <a:prstGeom prst="rect">
            <a:avLst/>
          </a:prstGeom>
        </p:spPr>
        <p:txBody>
          <a:bodyPr vert="horz" lIns="58512" tIns="29256" rIns="58512" bIns="29256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01ABD-3A0B-486F-8236-A1D0091F1223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9271" y="4068359"/>
            <a:ext cx="1852983" cy="233697"/>
          </a:xfrm>
          <a:prstGeom prst="rect">
            <a:avLst/>
          </a:prstGeom>
        </p:spPr>
        <p:txBody>
          <a:bodyPr vert="horz" lIns="58512" tIns="29256" rIns="58512" bIns="29256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3593" y="4068359"/>
            <a:ext cx="1365356" cy="233697"/>
          </a:xfrm>
          <a:prstGeom prst="rect">
            <a:avLst/>
          </a:prstGeom>
        </p:spPr>
        <p:txBody>
          <a:bodyPr vert="horz" lIns="58512" tIns="29256" rIns="58512" bIns="29256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E415B-52E9-4C7A-90FA-86C56604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0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5125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22" indent="-219422" algn="l" defTabSz="585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14" indent="-182851" algn="l" defTabSz="58512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06" indent="-146281" algn="l" defTabSz="585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68" indent="-146281" algn="l" defTabSz="585125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30" indent="-146281" algn="l" defTabSz="585125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093" indent="-146281" algn="l" defTabSz="585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655" indent="-146281" algn="l" defTabSz="585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217" indent="-146281" algn="l" defTabSz="585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86779" indent="-146281" algn="l" defTabSz="585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1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2562" algn="l" defTabSz="5851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85125" algn="l" defTabSz="5851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77687" algn="l" defTabSz="5851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70249" algn="l" defTabSz="5851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62811" algn="l" defTabSz="5851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55374" algn="l" defTabSz="5851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47936" algn="l" defTabSz="5851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498" algn="l" defTabSz="5851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4.xml"/><Relationship Id="rId5" Type="http://schemas.openxmlformats.org/officeDocument/2006/relationships/image" Target="../media/image19.emf"/><Relationship Id="rId4" Type="http://schemas.openxmlformats.org/officeDocument/2006/relationships/customXml" Target="../ink/ink13.xml"/><Relationship Id="rId9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12" Type="http://schemas.openxmlformats.org/officeDocument/2006/relationships/customXml" Target="../ink/ink21.xml"/><Relationship Id="rId17" Type="http://schemas.openxmlformats.org/officeDocument/2006/relationships/image" Target="../media/image29.emf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8.xml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5" Type="http://schemas.openxmlformats.org/officeDocument/2006/relationships/image" Target="../media/image28.emf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25.emf"/><Relationship Id="rId14" Type="http://schemas.openxmlformats.org/officeDocument/2006/relationships/customXml" Target="../ink/ink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Good practices</a:t>
            </a:r>
            <a:br>
              <a:rPr lang="en-US" b="1" i="1" dirty="0" smtClean="0">
                <a:solidFill>
                  <a:srgbClr val="FF0000"/>
                </a:solidFill>
              </a:rPr>
            </a:br>
            <a:r>
              <a:rPr lang="en-US" sz="2200" dirty="0" smtClean="0"/>
              <a:t>that help minimize the need for debugging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182562" y="1153975"/>
            <a:ext cx="2895600" cy="1623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/>
              <a:t>#1:  Use </a:t>
            </a:r>
            <a:r>
              <a:rPr lang="en-US" sz="1600" b="1" i="1" dirty="0" smtClean="0">
                <a:solidFill>
                  <a:srgbClr val="FFFF00"/>
                </a:solidFill>
              </a:rPr>
              <a:t>Iterative Enhancement</a:t>
            </a:r>
            <a:r>
              <a:rPr lang="en-US" sz="1600" b="1" i="1" dirty="0" smtClean="0"/>
              <a:t>:</a:t>
            </a:r>
          </a:p>
          <a:p>
            <a:pPr>
              <a:spcBef>
                <a:spcPts val="1200"/>
              </a:spcBef>
            </a:pPr>
            <a:r>
              <a:rPr lang="en-US" sz="800" dirty="0" smtClean="0"/>
              <a:t>Repeat the following until you have a solution to your problem: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800" dirty="0" smtClean="0"/>
              <a:t>Find a </a:t>
            </a:r>
            <a:r>
              <a:rPr lang="en-US" sz="800" b="1" i="1" dirty="0" smtClean="0"/>
              <a:t>stage</a:t>
            </a:r>
            <a:r>
              <a:rPr lang="en-US" sz="800" dirty="0" smtClean="0"/>
              <a:t> for your problem that:</a:t>
            </a:r>
          </a:p>
          <a:p>
            <a:pPr marL="457200" lvl="1" indent="-13716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is a step toward a solution, and</a:t>
            </a:r>
          </a:p>
          <a:p>
            <a:pPr marL="457200" lvl="1" indent="-13716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is a SMALL step, and</a:t>
            </a:r>
          </a:p>
          <a:p>
            <a:pPr marL="457200" lvl="1" indent="-13716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can be TESTED.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800" b="1" i="1" dirty="0" smtClean="0"/>
              <a:t>Solve the stage and TEST</a:t>
            </a:r>
            <a:r>
              <a:rPr lang="en-US" sz="800" dirty="0" smtClean="0"/>
              <a:t> your solution to it.  Don’t proceed until you get this stage working.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6394" y="1204119"/>
            <a:ext cx="2133600" cy="10002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600" dirty="0" smtClean="0"/>
              <a:t>#2:  </a:t>
            </a:r>
            <a:r>
              <a:rPr lang="en-US" sz="1600" b="1" i="1" dirty="0" smtClean="0"/>
              <a:t>Break </a:t>
            </a:r>
            <a:r>
              <a:rPr lang="en-US" sz="1600" b="1" i="1" dirty="0"/>
              <a:t>a problem into </a:t>
            </a:r>
            <a:r>
              <a:rPr lang="en-US" sz="1600" b="1" i="1" dirty="0" smtClean="0">
                <a:solidFill>
                  <a:srgbClr val="FFFF00"/>
                </a:solidFill>
              </a:rPr>
              <a:t>sub-problems</a:t>
            </a:r>
            <a:r>
              <a:rPr lang="en-US" sz="1600" b="1" i="1" dirty="0" smtClean="0"/>
              <a:t>.</a:t>
            </a:r>
          </a:p>
          <a:p>
            <a:pPr marL="0" lvl="1">
              <a:spcBef>
                <a:spcPts val="600"/>
              </a:spcBef>
            </a:pPr>
            <a:r>
              <a:rPr lang="en-US" sz="1100" dirty="0" smtClean="0"/>
              <a:t>Write </a:t>
            </a:r>
            <a:r>
              <a:rPr lang="en-US" sz="1100" dirty="0"/>
              <a:t>AND TEST separate functions for the </a:t>
            </a:r>
            <a:r>
              <a:rPr lang="en-US" sz="1100" dirty="0" smtClean="0"/>
              <a:t>sub-problems.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230562" y="2349183"/>
            <a:ext cx="25146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600" dirty="0" smtClean="0"/>
              <a:t>#3:  </a:t>
            </a:r>
            <a:r>
              <a:rPr lang="en-US" sz="1600" b="1" i="1" dirty="0" smtClean="0"/>
              <a:t>Keep </a:t>
            </a:r>
            <a:r>
              <a:rPr lang="en-US" sz="1600" b="1" i="1" dirty="0" smtClean="0">
                <a:solidFill>
                  <a:srgbClr val="FFFF00"/>
                </a:solidFill>
              </a:rPr>
              <a:t>patterns </a:t>
            </a:r>
            <a:r>
              <a:rPr lang="en-US" sz="1600" b="1" i="1" dirty="0" smtClean="0"/>
              <a:t>in mind.  </a:t>
            </a:r>
            <a:r>
              <a:rPr lang="en-US" dirty="0" smtClean="0"/>
              <a:t>Don’t reinvent the wheel.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962" y="2956719"/>
            <a:ext cx="3429000" cy="9541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600" dirty="0" smtClean="0"/>
              <a:t>#4:  </a:t>
            </a:r>
            <a:r>
              <a:rPr lang="en-US" sz="1600" b="1" i="1" dirty="0" smtClean="0"/>
              <a:t>Maintain </a:t>
            </a:r>
            <a:r>
              <a:rPr lang="en-US" sz="1600" b="1" i="1" dirty="0">
                <a:solidFill>
                  <a:srgbClr val="FFFF00"/>
                </a:solidFill>
              </a:rPr>
              <a:t>intellectual control </a:t>
            </a:r>
            <a:r>
              <a:rPr lang="en-US" sz="1600" b="1" i="1" dirty="0"/>
              <a:t>of your program.  </a:t>
            </a:r>
            <a:r>
              <a:rPr lang="en-US" dirty="0"/>
              <a:t>Techniques to do so include using </a:t>
            </a:r>
            <a:r>
              <a:rPr lang="en-US" b="1" i="1" dirty="0" smtClean="0">
                <a:solidFill>
                  <a:srgbClr val="FFFF00"/>
                </a:solidFill>
              </a:rPr>
              <a:t>descriptive names</a:t>
            </a:r>
            <a:r>
              <a:rPr lang="en-US" dirty="0" smtClean="0"/>
              <a:t>, sparse but </a:t>
            </a:r>
            <a:r>
              <a:rPr lang="en-US" dirty="0" smtClean="0">
                <a:solidFill>
                  <a:srgbClr val="FFFF00"/>
                </a:solidFill>
              </a:rPr>
              <a:t>well-chosen </a:t>
            </a:r>
            <a:r>
              <a:rPr lang="en-US" b="1" i="1" dirty="0" smtClean="0">
                <a:solidFill>
                  <a:srgbClr val="FFFF00"/>
                </a:solidFill>
              </a:rPr>
              <a:t>internal comments</a:t>
            </a:r>
            <a:r>
              <a:rPr lang="en-US" dirty="0" smtClean="0"/>
              <a:t>, and </a:t>
            </a:r>
            <a:r>
              <a:rPr lang="en-US" dirty="0"/>
              <a:t>good use of </a:t>
            </a:r>
            <a:r>
              <a:rPr lang="en-US" b="1" i="1" dirty="0">
                <a:solidFill>
                  <a:srgbClr val="FFFF00"/>
                </a:solidFill>
              </a:rPr>
              <a:t>white space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0824" y="3261517"/>
            <a:ext cx="1676400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600" dirty="0" smtClean="0">
                <a:solidFill>
                  <a:srgbClr val="0070C0"/>
                </a:solidFill>
              </a:rPr>
              <a:t>The next slides </a:t>
            </a:r>
            <a:r>
              <a:rPr lang="en-US" sz="1600" dirty="0" smtClean="0">
                <a:solidFill>
                  <a:srgbClr val="0070C0"/>
                </a:solidFill>
              </a:rPr>
              <a:t>explain </a:t>
            </a:r>
            <a:r>
              <a:rPr lang="en-US" sz="1600" dirty="0" smtClean="0">
                <a:solidFill>
                  <a:srgbClr val="0070C0"/>
                </a:solidFill>
              </a:rPr>
              <a:t>each </a:t>
            </a:r>
            <a:r>
              <a:rPr lang="en-US" sz="1600" dirty="0" smtClean="0">
                <a:solidFill>
                  <a:srgbClr val="0070C0"/>
                </a:solidFill>
              </a:rPr>
              <a:t>of these practices.</a:t>
            </a:r>
            <a:endParaRPr lang="en-US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362" y="137319"/>
            <a:ext cx="2209800" cy="3347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/>
              <a:t>#1:  Use </a:t>
            </a:r>
            <a:r>
              <a:rPr lang="en-US" sz="2000" b="1" i="1" dirty="0" smtClean="0"/>
              <a:t>Iterative Enhancement:</a:t>
            </a:r>
          </a:p>
          <a:p>
            <a:pPr>
              <a:spcBef>
                <a:spcPts val="1200"/>
              </a:spcBef>
            </a:pPr>
            <a:r>
              <a:rPr lang="en-US" b="1" i="1" dirty="0" smtClean="0">
                <a:solidFill>
                  <a:srgbClr val="FFFF00"/>
                </a:solidFill>
              </a:rPr>
              <a:t>Repeat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the following until you have a solution to your problem: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Find a </a:t>
            </a:r>
            <a:r>
              <a:rPr lang="en-US" b="1" i="1" dirty="0" smtClean="0">
                <a:solidFill>
                  <a:srgbClr val="FFFF00"/>
                </a:solidFill>
              </a:rPr>
              <a:t>stage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for your problem that:</a:t>
            </a:r>
          </a:p>
          <a:p>
            <a:pPr marL="457200" lvl="1" indent="-13716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s a step toward a solution, and</a:t>
            </a:r>
          </a:p>
          <a:p>
            <a:pPr marL="457200" lvl="1" indent="-13716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s a </a:t>
            </a:r>
            <a:r>
              <a:rPr lang="en-US" b="1" i="1" dirty="0" smtClean="0">
                <a:solidFill>
                  <a:srgbClr val="FFFF00"/>
                </a:solidFill>
              </a:rPr>
              <a:t>SMALL step</a:t>
            </a:r>
            <a:r>
              <a:rPr lang="en-US" dirty="0" smtClean="0"/>
              <a:t>, and</a:t>
            </a:r>
          </a:p>
          <a:p>
            <a:pPr marL="457200" lvl="1" indent="-13716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1" dirty="0" smtClean="0">
                <a:solidFill>
                  <a:srgbClr val="FFFF00"/>
                </a:solidFill>
              </a:rPr>
              <a:t>can be TESTED</a:t>
            </a:r>
            <a:r>
              <a:rPr lang="en-US" dirty="0" smtClean="0"/>
              <a:t>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b="1" i="1" dirty="0" smtClean="0">
                <a:solidFill>
                  <a:srgbClr val="FFFF00"/>
                </a:solidFill>
              </a:rPr>
              <a:t>Solve the stage and TEST </a:t>
            </a:r>
            <a:r>
              <a:rPr lang="en-US" dirty="0" smtClean="0"/>
              <a:t>your solution to it.  Don’t proceed until you get this stage working.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5632" y="71916"/>
            <a:ext cx="3445730" cy="418576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lIns="91440" tIns="91440" bIns="91440" rtlCol="0">
            <a:spAutoFit/>
          </a:bodyPr>
          <a:lstStyle/>
          <a:p>
            <a:r>
              <a:rPr lang="en-US" sz="1000" dirty="0" smtClean="0"/>
              <a:t>How would you apply </a:t>
            </a:r>
            <a:r>
              <a:rPr lang="en-US" sz="1000" b="1" i="1" dirty="0" smtClean="0"/>
              <a:t>Iterative Enhancement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to this Session 7 problem?  </a:t>
            </a:r>
            <a:r>
              <a:rPr lang="en-US" sz="1000" dirty="0" smtClean="0">
                <a:solidFill>
                  <a:srgbClr val="FF0000"/>
                </a:solidFill>
              </a:rPr>
              <a:t>(Answer on next slide.)</a:t>
            </a:r>
          </a:p>
          <a:p>
            <a:endParaRPr lang="en-US" sz="1000" dirty="0" smtClean="0"/>
          </a:p>
          <a:p>
            <a:r>
              <a:rPr lang="en-US" sz="6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600" b="1" dirty="0">
                <a:solidFill>
                  <a:srgbClr val="000000"/>
                </a:solidFill>
                <a:latin typeface="Consolas"/>
              </a:rPr>
              <a:t>problem4a(window, point, n):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600" i="1" dirty="0">
                <a:solidFill>
                  <a:srgbClr val="00AA00"/>
                </a:solidFill>
                <a:latin typeface="Consolas"/>
              </a:rPr>
              <a:t>"""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See   problem4a_picture.pdf   in this project for pictures that may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help you better understand the following specification:</a:t>
            </a:r>
          </a:p>
          <a:p>
            <a:endParaRPr lang="en-US" sz="600" dirty="0">
              <a:latin typeface="Consolas"/>
            </a:endParaRP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</a:t>
            </a:r>
            <a:r>
              <a:rPr lang="en-US" sz="600" i="1" dirty="0" smtClean="0">
                <a:solidFill>
                  <a:srgbClr val="00AA00"/>
                </a:solidFill>
                <a:latin typeface="Consolas"/>
              </a:rPr>
              <a:t> </a:t>
            </a:r>
            <a:r>
              <a:rPr lang="en-US" sz="800" i="1" dirty="0" smtClean="0">
                <a:solidFill>
                  <a:srgbClr val="00AA00"/>
                </a:solidFill>
                <a:latin typeface="Consolas"/>
              </a:rPr>
              <a:t>Draws 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a sequence of  n  </a:t>
            </a:r>
            <a:r>
              <a:rPr lang="en-US" sz="800" i="1" dirty="0" err="1">
                <a:solidFill>
                  <a:srgbClr val="00AA00"/>
                </a:solidFill>
                <a:latin typeface="Consolas"/>
              </a:rPr>
              <a:t>rg.Lines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 on the </a:t>
            </a:r>
            <a:r>
              <a:rPr lang="en-US" sz="800" i="1" dirty="0" smtClean="0">
                <a:solidFill>
                  <a:srgbClr val="00AA00"/>
                </a:solidFill>
                <a:latin typeface="Consolas"/>
              </a:rPr>
              <a:t>given</a:t>
            </a:r>
          </a:p>
          <a:p>
            <a:r>
              <a:rPr lang="en-US" sz="800" i="1" dirty="0">
                <a:solidFill>
                  <a:srgbClr val="00AA00"/>
                </a:solidFill>
                <a:latin typeface="Consolas"/>
              </a:rPr>
              <a:t> </a:t>
            </a:r>
            <a:r>
              <a:rPr lang="en-US" sz="800" i="1" dirty="0" smtClean="0">
                <a:solidFill>
                  <a:srgbClr val="00AA00"/>
                </a:solidFill>
                <a:latin typeface="Consolas"/>
              </a:rPr>
              <a:t>  </a:t>
            </a:r>
            <a:r>
              <a:rPr lang="en-US" sz="800" i="1" dirty="0" err="1" smtClean="0">
                <a:solidFill>
                  <a:srgbClr val="00AA00"/>
                </a:solidFill>
                <a:latin typeface="Consolas"/>
              </a:rPr>
              <a:t>rg.RoseWindow</a:t>
            </a:r>
            <a:r>
              <a:rPr lang="en-US" sz="800" i="1" dirty="0" smtClean="0">
                <a:solidFill>
                  <a:srgbClr val="00AA00"/>
                </a:solidFill>
                <a:latin typeface="Consolas"/>
              </a:rPr>
              <a:t>, as 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follows:</a:t>
            </a:r>
          </a:p>
          <a:p>
            <a:r>
              <a:rPr lang="en-US" sz="800" i="1" dirty="0">
                <a:solidFill>
                  <a:srgbClr val="00AA00"/>
                </a:solidFill>
                <a:latin typeface="Consolas"/>
              </a:rPr>
              <a:t>   </a:t>
            </a:r>
            <a:r>
              <a:rPr lang="en-US" sz="800" i="1" dirty="0" smtClean="0">
                <a:solidFill>
                  <a:srgbClr val="00AA00"/>
                </a:solidFill>
                <a:latin typeface="Consolas"/>
              </a:rPr>
              <a:t>-- 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There are the given number (n) of </a:t>
            </a:r>
            <a:r>
              <a:rPr lang="en-US" sz="800" i="1" dirty="0" err="1">
                <a:solidFill>
                  <a:srgbClr val="00AA00"/>
                </a:solidFill>
                <a:latin typeface="Consolas"/>
              </a:rPr>
              <a:t>rg.Lines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.</a:t>
            </a:r>
          </a:p>
          <a:p>
            <a:r>
              <a:rPr lang="en-US" sz="800" i="1" dirty="0">
                <a:solidFill>
                  <a:srgbClr val="00AA00"/>
                </a:solidFill>
                <a:latin typeface="Consolas"/>
              </a:rPr>
              <a:t>   </a:t>
            </a:r>
            <a:r>
              <a:rPr lang="en-US" sz="800" i="1" dirty="0" smtClean="0">
                <a:solidFill>
                  <a:srgbClr val="00AA00"/>
                </a:solidFill>
                <a:latin typeface="Consolas"/>
              </a:rPr>
              <a:t>-- 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Each </a:t>
            </a:r>
            <a:r>
              <a:rPr lang="en-US" sz="800" i="1" dirty="0" err="1">
                <a:solidFill>
                  <a:srgbClr val="00AA00"/>
                </a:solidFill>
                <a:latin typeface="Consolas"/>
              </a:rPr>
              <a:t>rg.Line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 is vertical and has length 50.</a:t>
            </a:r>
          </a:p>
          <a:p>
            <a:r>
              <a:rPr lang="en-US" sz="800" i="1" dirty="0">
                <a:solidFill>
                  <a:srgbClr val="00AA00"/>
                </a:solidFill>
                <a:latin typeface="Consolas"/>
              </a:rPr>
              <a:t>         </a:t>
            </a:r>
            <a:r>
              <a:rPr lang="en-US" sz="800" i="1" dirty="0" smtClean="0">
                <a:solidFill>
                  <a:srgbClr val="00AA00"/>
                </a:solidFill>
                <a:latin typeface="Consolas"/>
              </a:rPr>
              <a:t>(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All units are pixels.)</a:t>
            </a:r>
          </a:p>
          <a:p>
            <a:r>
              <a:rPr lang="en-US" sz="800" i="1" dirty="0">
                <a:solidFill>
                  <a:srgbClr val="00AA00"/>
                </a:solidFill>
                <a:latin typeface="Consolas"/>
              </a:rPr>
              <a:t>   </a:t>
            </a:r>
            <a:r>
              <a:rPr lang="en-US" sz="800" i="1" dirty="0" smtClean="0">
                <a:solidFill>
                  <a:srgbClr val="00AA00"/>
                </a:solidFill>
                <a:latin typeface="Consolas"/>
              </a:rPr>
              <a:t>-- 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The top of the first (leftmost) </a:t>
            </a:r>
            <a:r>
              <a:rPr lang="en-US" sz="800" i="1" dirty="0" err="1">
                <a:solidFill>
                  <a:srgbClr val="00AA00"/>
                </a:solidFill>
                <a:latin typeface="Consolas"/>
              </a:rPr>
              <a:t>rg.Line</a:t>
            </a:r>
            <a:endParaRPr lang="en-US" sz="800" i="1" dirty="0">
              <a:solidFill>
                <a:srgbClr val="00AA00"/>
              </a:solidFill>
              <a:latin typeface="Consolas"/>
            </a:endParaRPr>
          </a:p>
          <a:p>
            <a:r>
              <a:rPr lang="en-US" sz="800" i="1" dirty="0">
                <a:solidFill>
                  <a:srgbClr val="00AA00"/>
                </a:solidFill>
                <a:latin typeface="Consolas"/>
              </a:rPr>
              <a:t>         </a:t>
            </a:r>
            <a:r>
              <a:rPr lang="en-US" sz="800" i="1" dirty="0" smtClean="0">
                <a:solidFill>
                  <a:srgbClr val="00AA00"/>
                </a:solidFill>
                <a:latin typeface="Consolas"/>
              </a:rPr>
              <a:t>is 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at the given </a:t>
            </a:r>
            <a:r>
              <a:rPr lang="en-US" sz="800" i="1" dirty="0" err="1">
                <a:solidFill>
                  <a:srgbClr val="00AA00"/>
                </a:solidFill>
                <a:latin typeface="Consolas"/>
              </a:rPr>
              <a:t>rg.Point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.</a:t>
            </a:r>
          </a:p>
          <a:p>
            <a:r>
              <a:rPr lang="en-US" sz="800" i="1" dirty="0">
                <a:solidFill>
                  <a:srgbClr val="00AA00"/>
                </a:solidFill>
                <a:latin typeface="Consolas"/>
              </a:rPr>
              <a:t>  </a:t>
            </a:r>
            <a:r>
              <a:rPr lang="en-US" sz="800" i="1" dirty="0" smtClean="0">
                <a:solidFill>
                  <a:srgbClr val="00AA00"/>
                </a:solidFill>
                <a:latin typeface="Consolas"/>
              </a:rPr>
              <a:t> 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-- Each successive </a:t>
            </a:r>
            <a:r>
              <a:rPr lang="en-US" sz="800" i="1" dirty="0" err="1">
                <a:solidFill>
                  <a:srgbClr val="00AA00"/>
                </a:solidFill>
                <a:latin typeface="Consolas"/>
              </a:rPr>
              <a:t>rg.Line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 is 20 pixels to the right</a:t>
            </a:r>
          </a:p>
          <a:p>
            <a:r>
              <a:rPr lang="en-US" sz="800" i="1" dirty="0">
                <a:solidFill>
                  <a:srgbClr val="00AA00"/>
                </a:solidFill>
                <a:latin typeface="Consolas"/>
              </a:rPr>
              <a:t>         </a:t>
            </a:r>
            <a:r>
              <a:rPr lang="en-US" sz="800" i="1" dirty="0" smtClean="0">
                <a:solidFill>
                  <a:srgbClr val="00AA00"/>
                </a:solidFill>
                <a:latin typeface="Consolas"/>
              </a:rPr>
              <a:t>and 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10 pixels down from the previous </a:t>
            </a:r>
            <a:r>
              <a:rPr lang="en-US" sz="800" i="1" dirty="0" err="1">
                <a:solidFill>
                  <a:srgbClr val="00AA00"/>
                </a:solidFill>
                <a:latin typeface="Consolas"/>
              </a:rPr>
              <a:t>rg.Line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.</a:t>
            </a:r>
          </a:p>
          <a:p>
            <a:r>
              <a:rPr lang="en-US" sz="800" i="1" dirty="0">
                <a:solidFill>
                  <a:srgbClr val="00AA00"/>
                </a:solidFill>
                <a:latin typeface="Consolas"/>
              </a:rPr>
              <a:t>   </a:t>
            </a:r>
            <a:r>
              <a:rPr lang="en-US" sz="800" i="1" dirty="0" smtClean="0">
                <a:solidFill>
                  <a:srgbClr val="00AA00"/>
                </a:solidFill>
                <a:latin typeface="Consolas"/>
              </a:rPr>
              <a:t>-- 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The first </a:t>
            </a:r>
            <a:r>
              <a:rPr lang="en-US" sz="800" i="1" dirty="0" err="1">
                <a:solidFill>
                  <a:srgbClr val="00AA00"/>
                </a:solidFill>
                <a:latin typeface="Consolas"/>
              </a:rPr>
              <a:t>rg.Line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 has thickness 1.</a:t>
            </a:r>
          </a:p>
          <a:p>
            <a:r>
              <a:rPr lang="en-US" sz="800" i="1" dirty="0">
                <a:solidFill>
                  <a:srgbClr val="00AA00"/>
                </a:solidFill>
                <a:latin typeface="Consolas"/>
              </a:rPr>
              <a:t>   </a:t>
            </a:r>
            <a:r>
              <a:rPr lang="en-US" sz="800" i="1" dirty="0" smtClean="0">
                <a:solidFill>
                  <a:srgbClr val="00AA00"/>
                </a:solidFill>
                <a:latin typeface="Consolas"/>
              </a:rPr>
              <a:t>-- 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Each successive </a:t>
            </a:r>
            <a:r>
              <a:rPr lang="en-US" sz="800" i="1" dirty="0" err="1">
                <a:solidFill>
                  <a:srgbClr val="00AA00"/>
                </a:solidFill>
                <a:latin typeface="Consolas"/>
              </a:rPr>
              <a:t>rg.Line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 has thickness 2 greater than</a:t>
            </a:r>
          </a:p>
          <a:p>
            <a:r>
              <a:rPr lang="en-US" sz="800" i="1" dirty="0">
                <a:solidFill>
                  <a:srgbClr val="00AA00"/>
                </a:solidFill>
                <a:latin typeface="Consolas"/>
              </a:rPr>
              <a:t>     </a:t>
            </a:r>
            <a:r>
              <a:rPr lang="en-US" sz="800" i="1" dirty="0" smtClean="0">
                <a:solidFill>
                  <a:srgbClr val="00AA00"/>
                </a:solidFill>
                <a:latin typeface="Consolas"/>
              </a:rPr>
              <a:t> 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the </a:t>
            </a:r>
            <a:r>
              <a:rPr lang="en-US" sz="800" i="1" dirty="0" err="1">
                <a:solidFill>
                  <a:srgbClr val="00AA00"/>
                </a:solidFill>
                <a:latin typeface="Consolas"/>
              </a:rPr>
              <a:t>zg.Line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 to its left, but no greater than 13.</a:t>
            </a:r>
          </a:p>
          <a:p>
            <a:r>
              <a:rPr lang="en-US" sz="800" i="1" dirty="0">
                <a:solidFill>
                  <a:srgbClr val="00AA00"/>
                </a:solidFill>
                <a:latin typeface="Consolas"/>
              </a:rPr>
              <a:t>      </a:t>
            </a:r>
            <a:r>
              <a:rPr lang="en-US" sz="800" i="1" dirty="0" smtClean="0">
                <a:solidFill>
                  <a:srgbClr val="00AA00"/>
                </a:solidFill>
                <a:latin typeface="Consolas"/>
              </a:rPr>
              <a:t>(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So once a </a:t>
            </a:r>
            <a:r>
              <a:rPr lang="en-US" sz="800" i="1" dirty="0" err="1">
                <a:solidFill>
                  <a:srgbClr val="00AA00"/>
                </a:solidFill>
                <a:latin typeface="Consolas"/>
              </a:rPr>
              <a:t>rg.Line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 has thickness 13</a:t>
            </a:r>
            <a:r>
              <a:rPr lang="en-US" sz="800" i="1" dirty="0" smtClean="0">
                <a:solidFill>
                  <a:srgbClr val="00AA00"/>
                </a:solidFill>
                <a:latin typeface="Consolas"/>
              </a:rPr>
              <a:t>, it and all</a:t>
            </a:r>
            <a:endParaRPr lang="en-US" sz="800" i="1" dirty="0">
              <a:solidFill>
                <a:srgbClr val="00AA00"/>
              </a:solidFill>
              <a:latin typeface="Consolas"/>
            </a:endParaRPr>
          </a:p>
          <a:p>
            <a:r>
              <a:rPr lang="en-US" sz="800" i="1" dirty="0">
                <a:solidFill>
                  <a:srgbClr val="00AA00"/>
                </a:solidFill>
                <a:latin typeface="Consolas"/>
              </a:rPr>
              <a:t>       </a:t>
            </a:r>
            <a:r>
              <a:rPr lang="en-US" sz="800" i="1" dirty="0" smtClean="0">
                <a:solidFill>
                  <a:srgbClr val="00AA00"/>
                </a:solidFill>
                <a:latin typeface="Consolas"/>
              </a:rPr>
              <a:t>the </a:t>
            </a:r>
            <a:r>
              <a:rPr lang="en-US" sz="800" i="1" dirty="0" err="1">
                <a:solidFill>
                  <a:srgbClr val="00AA00"/>
                </a:solidFill>
                <a:latin typeface="Consolas"/>
              </a:rPr>
              <a:t>rg.Lines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 to its right have thickness 13.)</a:t>
            </a:r>
          </a:p>
          <a:p>
            <a:endParaRPr lang="en-US" sz="800" dirty="0">
              <a:latin typeface="Consolas"/>
            </a:endParaRPr>
          </a:p>
          <a:p>
            <a:r>
              <a:rPr lang="en-US" sz="800" i="1" dirty="0">
                <a:solidFill>
                  <a:srgbClr val="00AA00"/>
                </a:solidFill>
                <a:latin typeface="Consolas"/>
              </a:rPr>
              <a:t>    Returns the sum </a:t>
            </a:r>
            <a:r>
              <a:rPr lang="en-US" sz="800" i="1" dirty="0" smtClean="0">
                <a:solidFill>
                  <a:srgbClr val="00AA00"/>
                </a:solidFill>
                <a:latin typeface="Consolas"/>
              </a:rPr>
              <a:t>of</a:t>
            </a:r>
            <a:br>
              <a:rPr lang="en-US" sz="800" i="1" dirty="0" smtClean="0">
                <a:solidFill>
                  <a:srgbClr val="00AA00"/>
                </a:solidFill>
                <a:latin typeface="Consolas"/>
              </a:rPr>
            </a:br>
            <a:r>
              <a:rPr lang="en-US" sz="800" i="1" dirty="0" smtClean="0">
                <a:solidFill>
                  <a:srgbClr val="00AA00"/>
                </a:solidFill>
                <a:latin typeface="Consolas"/>
              </a:rPr>
              <a:t>    the thicknesses of</a:t>
            </a:r>
          </a:p>
          <a:p>
            <a:r>
              <a:rPr lang="en-US" sz="800" i="1" dirty="0">
                <a:solidFill>
                  <a:srgbClr val="00AA00"/>
                </a:solidFill>
                <a:latin typeface="Consolas"/>
              </a:rPr>
              <a:t> </a:t>
            </a:r>
            <a:r>
              <a:rPr lang="en-US" sz="800" i="1" dirty="0" smtClean="0">
                <a:solidFill>
                  <a:srgbClr val="00AA00"/>
                </a:solidFill>
                <a:latin typeface="Consolas"/>
              </a:rPr>
              <a:t>   the </a:t>
            </a:r>
            <a:r>
              <a:rPr lang="en-US" sz="800" i="1" dirty="0" err="1" smtClean="0">
                <a:solidFill>
                  <a:srgbClr val="00AA00"/>
                </a:solidFill>
                <a:latin typeface="Consolas"/>
              </a:rPr>
              <a:t>rg.Line's</a:t>
            </a:r>
            <a:r>
              <a:rPr lang="en-US" sz="800" i="1" dirty="0">
                <a:solidFill>
                  <a:srgbClr val="00AA00"/>
                </a:solidFill>
                <a:latin typeface="Consolas"/>
              </a:rPr>
              <a:t>.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</a:t>
            </a:r>
            <a:r>
              <a:rPr lang="en-US" sz="600" i="1" dirty="0" smtClean="0">
                <a:solidFill>
                  <a:srgbClr val="00AA00"/>
                </a:solidFill>
                <a:latin typeface="Consolas"/>
              </a:rPr>
              <a:t> (</a:t>
            </a:r>
            <a:r>
              <a:rPr lang="en-US" sz="600" i="1" dirty="0">
                <a:solidFill>
                  <a:srgbClr val="00AA00"/>
                </a:solidFill>
                <a:latin typeface="Consolas"/>
              </a:rPr>
              <a:t>See  problem4a_picture.pdf  for two test cases you can use for this.)</a:t>
            </a:r>
          </a:p>
          <a:p>
            <a:endParaRPr lang="en-US" sz="600" dirty="0">
              <a:latin typeface="Consolas"/>
            </a:endParaRP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Preconditions: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    </a:t>
            </a:r>
            <a:r>
              <a:rPr lang="en-US" sz="600" b="1" i="1" dirty="0">
                <a:solidFill>
                  <a:srgbClr val="00AA00"/>
                </a:solidFill>
                <a:latin typeface="Consolas"/>
              </a:rPr>
              <a:t>:type window: </a:t>
            </a:r>
            <a:r>
              <a:rPr lang="en-US" sz="600" b="1" i="1" dirty="0" err="1">
                <a:solidFill>
                  <a:srgbClr val="00AA00"/>
                </a:solidFill>
                <a:latin typeface="Consolas"/>
              </a:rPr>
              <a:t>rg.RoseWindow</a:t>
            </a:r>
            <a:endParaRPr lang="en-US" sz="600" b="1" i="1" dirty="0">
              <a:solidFill>
                <a:srgbClr val="00AA00"/>
              </a:solidFill>
              <a:latin typeface="Consolas"/>
            </a:endParaRP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    </a:t>
            </a:r>
            <a:r>
              <a:rPr lang="en-US" sz="600" b="1" i="1" dirty="0">
                <a:solidFill>
                  <a:srgbClr val="00AA00"/>
                </a:solidFill>
                <a:latin typeface="Consolas"/>
              </a:rPr>
              <a:t>:type point: </a:t>
            </a:r>
            <a:r>
              <a:rPr lang="en-US" sz="600" b="1" i="1" dirty="0" err="1">
                <a:solidFill>
                  <a:srgbClr val="00AA00"/>
                </a:solidFill>
                <a:latin typeface="Consolas"/>
              </a:rPr>
              <a:t>rg.Point</a:t>
            </a:r>
            <a:endParaRPr lang="en-US" sz="600" b="1" i="1" dirty="0">
              <a:solidFill>
                <a:srgbClr val="00AA00"/>
              </a:solidFill>
              <a:latin typeface="Consolas"/>
            </a:endParaRP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  The third argument is a positive integer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  and the given point is inside the given window.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"""</a:t>
            </a:r>
            <a:endParaRPr lang="en-US" sz="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962" y="2840047"/>
            <a:ext cx="1981200" cy="153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149324" y="1844200"/>
              <a:ext cx="1191555" cy="45719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3480" y="1780339"/>
                <a:ext cx="1223243" cy="173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3714840" y="1495800"/>
              <a:ext cx="398880" cy="165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99000" y="1432080"/>
                <a:ext cx="4305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4662000" y="1491480"/>
              <a:ext cx="577440" cy="126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46160" y="1428120"/>
                <a:ext cx="6091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/>
              <p14:cNvContentPartPr/>
              <p14:nvPr/>
            </p14:nvContentPartPr>
            <p14:xfrm>
              <a:off x="4340880" y="1999800"/>
              <a:ext cx="1219680" cy="205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5040" y="1936080"/>
                <a:ext cx="12513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/>
              <p14:cNvContentPartPr/>
              <p14:nvPr/>
            </p14:nvContentPartPr>
            <p14:xfrm>
              <a:off x="3206879" y="2105279"/>
              <a:ext cx="785683" cy="45719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91036" y="2041920"/>
                <a:ext cx="817370" cy="172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/>
              <p14:cNvContentPartPr/>
              <p14:nvPr/>
            </p14:nvContentPartPr>
            <p14:xfrm>
              <a:off x="4040280" y="2239560"/>
              <a:ext cx="691200" cy="205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24080" y="2175840"/>
                <a:ext cx="7232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/>
              <p14:cNvContentPartPr/>
              <p14:nvPr/>
            </p14:nvContentPartPr>
            <p14:xfrm>
              <a:off x="4365360" y="2341080"/>
              <a:ext cx="1406520" cy="288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49520" y="2277360"/>
                <a:ext cx="14382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/>
              <p14:cNvContentPartPr/>
              <p14:nvPr/>
            </p14:nvContentPartPr>
            <p14:xfrm>
              <a:off x="4442400" y="2458800"/>
              <a:ext cx="1065240" cy="450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26560" y="2395440"/>
                <a:ext cx="10969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/>
              <p14:cNvContentPartPr/>
              <p14:nvPr/>
            </p14:nvContentPartPr>
            <p14:xfrm>
              <a:off x="2666160" y="2966760"/>
              <a:ext cx="1073520" cy="208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50320" y="2903400"/>
                <a:ext cx="11052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/>
              <p14:cNvContentPartPr/>
              <p14:nvPr/>
            </p14:nvContentPartPr>
            <p14:xfrm>
              <a:off x="2700044" y="3072237"/>
              <a:ext cx="898560" cy="493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84204" y="3008877"/>
                <a:ext cx="930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/>
              <p14:cNvContentPartPr/>
              <p14:nvPr/>
            </p14:nvContentPartPr>
            <p14:xfrm>
              <a:off x="3825000" y="1127919"/>
              <a:ext cx="577440" cy="126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09160" y="1064559"/>
                <a:ext cx="609120" cy="1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321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362" y="137319"/>
            <a:ext cx="2286000" cy="2516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/>
              <a:t>#1.  Use </a:t>
            </a:r>
            <a:r>
              <a:rPr lang="en-US" sz="2000" b="1" i="1" dirty="0" smtClean="0"/>
              <a:t>Iterative Enhancement:</a:t>
            </a:r>
          </a:p>
          <a:p>
            <a:pPr>
              <a:spcBef>
                <a:spcPts val="1200"/>
              </a:spcBef>
            </a:pPr>
            <a:r>
              <a:rPr lang="en-US" sz="1000" dirty="0" smtClean="0"/>
              <a:t>Repeat the following until you have a solution to your problem: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000" dirty="0" smtClean="0"/>
              <a:t>Find a </a:t>
            </a:r>
            <a:r>
              <a:rPr lang="en-US" sz="1000" b="1" i="1" dirty="0" smtClean="0"/>
              <a:t>stage</a:t>
            </a:r>
            <a:r>
              <a:rPr lang="en-US" sz="1000" dirty="0" smtClean="0"/>
              <a:t> for your problem that:</a:t>
            </a:r>
          </a:p>
          <a:p>
            <a:pPr marL="457200" lvl="1" indent="-13716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i</a:t>
            </a:r>
            <a:r>
              <a:rPr lang="en-US" sz="1000" dirty="0" smtClean="0"/>
              <a:t>s a step toward a solution, and</a:t>
            </a:r>
          </a:p>
          <a:p>
            <a:pPr marL="457200" lvl="1" indent="-13716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i</a:t>
            </a:r>
            <a:r>
              <a:rPr lang="en-US" sz="1000" dirty="0" smtClean="0"/>
              <a:t>s a SMALL step, and</a:t>
            </a:r>
          </a:p>
          <a:p>
            <a:pPr marL="457200" lvl="1" indent="-13716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dirty="0" smtClean="0"/>
              <a:t>can be TESTED.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000" b="1" i="1" dirty="0" smtClean="0"/>
              <a:t>Solve the stage and TEST </a:t>
            </a:r>
            <a:r>
              <a:rPr lang="en-US" sz="1000" dirty="0" smtClean="0"/>
              <a:t>your solution to it.  Don’t proceed until you get this stage working.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8562" y="137319"/>
            <a:ext cx="3276600" cy="30777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/>
              <a:t>How would you apply</a:t>
            </a:r>
            <a:br>
              <a:rPr lang="en-US" sz="1000" dirty="0" smtClean="0"/>
            </a:br>
            <a:r>
              <a:rPr lang="en-US" sz="1000" b="1" i="1" dirty="0" smtClean="0"/>
              <a:t>Iterative Enhancement</a:t>
            </a:r>
            <a:r>
              <a:rPr lang="en-US" sz="1000" dirty="0" smtClean="0"/>
              <a:t> to this Session 7 problem? </a:t>
            </a:r>
          </a:p>
          <a:p>
            <a:r>
              <a:rPr lang="en-US" sz="600" dirty="0" err="1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600" b="1" dirty="0" smtClean="0">
                <a:solidFill>
                  <a:srgbClr val="000000"/>
                </a:solidFill>
                <a:latin typeface="Consolas"/>
              </a:rPr>
              <a:t>problem4a(window, point, n):</a:t>
            </a:r>
          </a:p>
          <a:p>
            <a:r>
              <a:rPr lang="en-US" sz="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600" i="1" dirty="0">
                <a:solidFill>
                  <a:srgbClr val="00AA00"/>
                </a:solidFill>
                <a:latin typeface="Consolas"/>
              </a:rPr>
              <a:t>"""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See   problem4a_picture.pdf   in this project for pictures that may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help you better understand the following specification:</a:t>
            </a:r>
          </a:p>
          <a:p>
            <a:endParaRPr lang="en-US" sz="600" dirty="0">
              <a:latin typeface="Consolas"/>
            </a:endParaRP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Draws a sequence of  n  </a:t>
            </a:r>
            <a:r>
              <a:rPr lang="en-US" sz="600" i="1" dirty="0" err="1">
                <a:solidFill>
                  <a:srgbClr val="00AA00"/>
                </a:solidFill>
                <a:latin typeface="Consolas"/>
              </a:rPr>
              <a:t>rg.Lines</a:t>
            </a:r>
            <a:r>
              <a:rPr lang="en-US" sz="600" i="1" dirty="0">
                <a:solidFill>
                  <a:srgbClr val="00AA00"/>
                </a:solidFill>
                <a:latin typeface="Consolas"/>
              </a:rPr>
              <a:t> on the given </a:t>
            </a:r>
            <a:r>
              <a:rPr lang="en-US" sz="600" i="1" dirty="0" err="1">
                <a:solidFill>
                  <a:srgbClr val="00AA00"/>
                </a:solidFill>
                <a:latin typeface="Consolas"/>
              </a:rPr>
              <a:t>rg.RoseWindow</a:t>
            </a:r>
            <a:r>
              <a:rPr lang="en-US" sz="600" i="1" dirty="0">
                <a:solidFill>
                  <a:srgbClr val="00AA00"/>
                </a:solidFill>
                <a:latin typeface="Consolas"/>
              </a:rPr>
              <a:t>,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as follows: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  -- There are the given number (n) of </a:t>
            </a:r>
            <a:r>
              <a:rPr lang="en-US" sz="600" i="1" dirty="0" err="1">
                <a:solidFill>
                  <a:srgbClr val="00AA00"/>
                </a:solidFill>
                <a:latin typeface="Consolas"/>
              </a:rPr>
              <a:t>rg.Lines</a:t>
            </a:r>
            <a:r>
              <a:rPr lang="en-US" sz="600" i="1" dirty="0">
                <a:solidFill>
                  <a:srgbClr val="00AA00"/>
                </a:solidFill>
                <a:latin typeface="Consolas"/>
              </a:rPr>
              <a:t>.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  -- Each </a:t>
            </a:r>
            <a:r>
              <a:rPr lang="en-US" sz="600" i="1" dirty="0" err="1">
                <a:solidFill>
                  <a:srgbClr val="00AA00"/>
                </a:solidFill>
                <a:latin typeface="Consolas"/>
              </a:rPr>
              <a:t>rg.Line</a:t>
            </a:r>
            <a:r>
              <a:rPr lang="en-US" sz="600" i="1" dirty="0">
                <a:solidFill>
                  <a:srgbClr val="00AA00"/>
                </a:solidFill>
                <a:latin typeface="Consolas"/>
              </a:rPr>
              <a:t> is vertical and has length 50.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        (All units are pixels.)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  -- The top of the first (leftmost) </a:t>
            </a:r>
            <a:r>
              <a:rPr lang="en-US" sz="600" i="1" dirty="0" err="1">
                <a:solidFill>
                  <a:srgbClr val="00AA00"/>
                </a:solidFill>
                <a:latin typeface="Consolas"/>
              </a:rPr>
              <a:t>rg.Line</a:t>
            </a:r>
            <a:endParaRPr lang="en-US" sz="600" i="1" dirty="0">
              <a:solidFill>
                <a:srgbClr val="00AA00"/>
              </a:solidFill>
              <a:latin typeface="Consolas"/>
            </a:endParaRP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        is at the given </a:t>
            </a:r>
            <a:r>
              <a:rPr lang="en-US" sz="600" i="1" dirty="0" err="1">
                <a:solidFill>
                  <a:srgbClr val="00AA00"/>
                </a:solidFill>
                <a:latin typeface="Consolas"/>
              </a:rPr>
              <a:t>rg.Point</a:t>
            </a:r>
            <a:r>
              <a:rPr lang="en-US" sz="600" i="1" dirty="0">
                <a:solidFill>
                  <a:srgbClr val="00AA00"/>
                </a:solidFill>
                <a:latin typeface="Consolas"/>
              </a:rPr>
              <a:t>.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  -- Each successive </a:t>
            </a:r>
            <a:r>
              <a:rPr lang="en-US" sz="600" i="1" dirty="0" err="1">
                <a:solidFill>
                  <a:srgbClr val="00AA00"/>
                </a:solidFill>
                <a:latin typeface="Consolas"/>
              </a:rPr>
              <a:t>rg.Line</a:t>
            </a:r>
            <a:r>
              <a:rPr lang="en-US" sz="600" i="1" dirty="0">
                <a:solidFill>
                  <a:srgbClr val="00AA00"/>
                </a:solidFill>
                <a:latin typeface="Consolas"/>
              </a:rPr>
              <a:t> is 20 pixels to the right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        and 10 pixels down from the previous </a:t>
            </a:r>
            <a:r>
              <a:rPr lang="en-US" sz="600" i="1" dirty="0" err="1">
                <a:solidFill>
                  <a:srgbClr val="00AA00"/>
                </a:solidFill>
                <a:latin typeface="Consolas"/>
              </a:rPr>
              <a:t>rg.Line</a:t>
            </a:r>
            <a:r>
              <a:rPr lang="en-US" sz="600" i="1" dirty="0">
                <a:solidFill>
                  <a:srgbClr val="00AA00"/>
                </a:solidFill>
                <a:latin typeface="Consolas"/>
              </a:rPr>
              <a:t>.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  -- The first </a:t>
            </a:r>
            <a:r>
              <a:rPr lang="en-US" sz="600" i="1" dirty="0" err="1">
                <a:solidFill>
                  <a:srgbClr val="00AA00"/>
                </a:solidFill>
                <a:latin typeface="Consolas"/>
              </a:rPr>
              <a:t>rg.Line</a:t>
            </a:r>
            <a:r>
              <a:rPr lang="en-US" sz="600" i="1" dirty="0">
                <a:solidFill>
                  <a:srgbClr val="00AA00"/>
                </a:solidFill>
                <a:latin typeface="Consolas"/>
              </a:rPr>
              <a:t> has thickness 1.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  -- Each successive </a:t>
            </a:r>
            <a:r>
              <a:rPr lang="en-US" sz="600" i="1" dirty="0" err="1">
                <a:solidFill>
                  <a:srgbClr val="00AA00"/>
                </a:solidFill>
                <a:latin typeface="Consolas"/>
              </a:rPr>
              <a:t>rg.Line</a:t>
            </a:r>
            <a:r>
              <a:rPr lang="en-US" sz="600" i="1" dirty="0">
                <a:solidFill>
                  <a:srgbClr val="00AA00"/>
                </a:solidFill>
                <a:latin typeface="Consolas"/>
              </a:rPr>
              <a:t> has thickness 2 greater than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     the </a:t>
            </a:r>
            <a:r>
              <a:rPr lang="en-US" sz="600" i="1" dirty="0" err="1">
                <a:solidFill>
                  <a:srgbClr val="00AA00"/>
                </a:solidFill>
                <a:latin typeface="Consolas"/>
              </a:rPr>
              <a:t>zg.Line</a:t>
            </a:r>
            <a:r>
              <a:rPr lang="en-US" sz="600" i="1" dirty="0">
                <a:solidFill>
                  <a:srgbClr val="00AA00"/>
                </a:solidFill>
                <a:latin typeface="Consolas"/>
              </a:rPr>
              <a:t> to its left, but no greater than 13.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       (So once a </a:t>
            </a:r>
            <a:r>
              <a:rPr lang="en-US" sz="600" i="1" dirty="0" err="1">
                <a:solidFill>
                  <a:srgbClr val="00AA00"/>
                </a:solidFill>
                <a:latin typeface="Consolas"/>
              </a:rPr>
              <a:t>rg.Line</a:t>
            </a:r>
            <a:r>
              <a:rPr lang="en-US" sz="600" i="1" dirty="0">
                <a:solidFill>
                  <a:srgbClr val="00AA00"/>
                </a:solidFill>
                <a:latin typeface="Consolas"/>
              </a:rPr>
              <a:t> has thickness 13,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       it and all the </a:t>
            </a:r>
            <a:r>
              <a:rPr lang="en-US" sz="600" i="1" dirty="0" err="1">
                <a:solidFill>
                  <a:srgbClr val="00AA00"/>
                </a:solidFill>
                <a:latin typeface="Consolas"/>
              </a:rPr>
              <a:t>rg.Lines</a:t>
            </a:r>
            <a:r>
              <a:rPr lang="en-US" sz="600" i="1" dirty="0">
                <a:solidFill>
                  <a:srgbClr val="00AA00"/>
                </a:solidFill>
                <a:latin typeface="Consolas"/>
              </a:rPr>
              <a:t> to its right have thickness 13.)</a:t>
            </a:r>
          </a:p>
          <a:p>
            <a:endParaRPr lang="en-US" sz="600" dirty="0">
              <a:latin typeface="Consolas"/>
            </a:endParaRP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Returns the sum of the thicknesses of the </a:t>
            </a:r>
            <a:r>
              <a:rPr lang="en-US" sz="600" i="1" dirty="0" err="1">
                <a:solidFill>
                  <a:srgbClr val="00AA00"/>
                </a:solidFill>
                <a:latin typeface="Consolas"/>
              </a:rPr>
              <a:t>rg.Line's</a:t>
            </a:r>
            <a:r>
              <a:rPr lang="en-US" sz="600" i="1" dirty="0">
                <a:solidFill>
                  <a:srgbClr val="00AA00"/>
                </a:solidFill>
                <a:latin typeface="Consolas"/>
              </a:rPr>
              <a:t>.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(See  problem4a_picture.pdf  for two test cases you can use for this.)</a:t>
            </a:r>
          </a:p>
          <a:p>
            <a:endParaRPr lang="en-US" sz="600" dirty="0">
              <a:latin typeface="Consolas"/>
            </a:endParaRP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Preconditions: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    </a:t>
            </a:r>
            <a:r>
              <a:rPr lang="en-US" sz="600" b="1" i="1" dirty="0">
                <a:solidFill>
                  <a:srgbClr val="00AA00"/>
                </a:solidFill>
                <a:latin typeface="Consolas"/>
              </a:rPr>
              <a:t>:type window: </a:t>
            </a:r>
            <a:r>
              <a:rPr lang="en-US" sz="600" b="1" i="1" dirty="0" err="1">
                <a:solidFill>
                  <a:srgbClr val="00AA00"/>
                </a:solidFill>
                <a:latin typeface="Consolas"/>
              </a:rPr>
              <a:t>rg.RoseWindow</a:t>
            </a:r>
            <a:endParaRPr lang="en-US" sz="600" b="1" i="1" dirty="0">
              <a:solidFill>
                <a:srgbClr val="00AA00"/>
              </a:solidFill>
              <a:latin typeface="Consolas"/>
            </a:endParaRP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    </a:t>
            </a:r>
            <a:r>
              <a:rPr lang="en-US" sz="600" b="1" i="1" dirty="0">
                <a:solidFill>
                  <a:srgbClr val="00AA00"/>
                </a:solidFill>
                <a:latin typeface="Consolas"/>
              </a:rPr>
              <a:t>:type point: </a:t>
            </a:r>
            <a:r>
              <a:rPr lang="en-US" sz="600" b="1" i="1" dirty="0" err="1">
                <a:solidFill>
                  <a:srgbClr val="00AA00"/>
                </a:solidFill>
                <a:latin typeface="Consolas"/>
              </a:rPr>
              <a:t>rg.Point</a:t>
            </a:r>
            <a:endParaRPr lang="en-US" sz="600" b="1" i="1" dirty="0">
              <a:solidFill>
                <a:srgbClr val="00AA00"/>
              </a:solidFill>
              <a:latin typeface="Consolas"/>
            </a:endParaRP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  The third argument is a positive integer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  and the given point is inside the given window.</a:t>
            </a:r>
          </a:p>
          <a:p>
            <a:r>
              <a:rPr lang="en-US" sz="600" i="1" dirty="0">
                <a:solidFill>
                  <a:srgbClr val="00AA00"/>
                </a:solidFill>
                <a:latin typeface="Consolas"/>
              </a:rPr>
              <a:t>    """</a:t>
            </a:r>
            <a:endParaRPr lang="en-US" sz="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191" y="37235"/>
            <a:ext cx="1509171" cy="116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820" y="2880519"/>
            <a:ext cx="2440942" cy="135421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900" b="1" i="1" dirty="0" smtClean="0">
                <a:solidFill>
                  <a:srgbClr val="0070C0"/>
                </a:solidFill>
              </a:rPr>
              <a:t>Answer:   </a:t>
            </a:r>
            <a:r>
              <a:rPr lang="en-US" sz="900" dirty="0" smtClean="0"/>
              <a:t>Here is one </a:t>
            </a:r>
            <a:r>
              <a:rPr lang="en-US" sz="900" b="1" i="1" dirty="0" smtClean="0"/>
              <a:t>Iterative Enhancement Plan</a:t>
            </a:r>
            <a:r>
              <a:rPr lang="en-US" sz="900" dirty="0" smtClean="0"/>
              <a:t>.  The key is to get each stage TESTED and WORKING before continuing to the next stage.</a:t>
            </a:r>
          </a:p>
          <a:p>
            <a:pPr>
              <a:spcBef>
                <a:spcPts val="600"/>
              </a:spcBef>
            </a:pPr>
            <a:r>
              <a:rPr lang="en-US" sz="900" b="1" dirty="0" smtClean="0"/>
              <a:t>Stage 1:  </a:t>
            </a:r>
            <a:r>
              <a:rPr lang="en-US" sz="900" dirty="0" smtClean="0"/>
              <a:t>A test window appears, with your test point drawn on the window.  (Remove that point when you finish the problem.)</a:t>
            </a:r>
          </a:p>
          <a:p>
            <a:pPr>
              <a:spcBef>
                <a:spcPts val="600"/>
              </a:spcBef>
            </a:pPr>
            <a:r>
              <a:rPr lang="en-US" sz="900" b="1" dirty="0"/>
              <a:t>Stage 2:  </a:t>
            </a:r>
            <a:r>
              <a:rPr lang="en-US" sz="900" dirty="0" smtClean="0"/>
              <a:t>The first line is drawn successfully, at the right place.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0962" y="3261519"/>
            <a:ext cx="3166746" cy="1015663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900" b="1" dirty="0"/>
              <a:t>Stage 3:  </a:t>
            </a:r>
            <a:r>
              <a:rPr lang="en-US" sz="900" dirty="0" smtClean="0"/>
              <a:t>N lines are drawn successfully, where your test has (say) N=6 lines.  All the same width at this stage.</a:t>
            </a:r>
          </a:p>
          <a:p>
            <a:pPr>
              <a:spcBef>
                <a:spcPts val="600"/>
              </a:spcBef>
            </a:pPr>
            <a:r>
              <a:rPr lang="en-US" sz="900" b="1" dirty="0"/>
              <a:t>Stage 4:  </a:t>
            </a:r>
            <a:r>
              <a:rPr lang="en-US" sz="900" dirty="0" smtClean="0"/>
              <a:t>The line widths increase by 2 per line.</a:t>
            </a:r>
          </a:p>
          <a:p>
            <a:pPr>
              <a:spcBef>
                <a:spcPts val="600"/>
              </a:spcBef>
            </a:pPr>
            <a:r>
              <a:rPr lang="en-US" sz="900" b="1" dirty="0"/>
              <a:t>Stage 5:  </a:t>
            </a:r>
            <a:r>
              <a:rPr lang="en-US" sz="900" dirty="0" smtClean="0"/>
              <a:t>The line widths don’t increase past 13.</a:t>
            </a:r>
          </a:p>
          <a:p>
            <a:pPr>
              <a:spcBef>
                <a:spcPts val="600"/>
              </a:spcBef>
            </a:pPr>
            <a:r>
              <a:rPr lang="en-US" sz="900" b="1" dirty="0"/>
              <a:t>Stage 6:  </a:t>
            </a:r>
            <a:r>
              <a:rPr lang="en-US" sz="900" dirty="0" smtClean="0"/>
              <a:t>The sum of the thicknesses is computed and returned.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20" y="2410617"/>
            <a:ext cx="743745" cy="7933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565" y="2410617"/>
            <a:ext cx="754189" cy="8044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54" y="2410617"/>
            <a:ext cx="754189" cy="8044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962" y="1636919"/>
            <a:ext cx="754189" cy="8044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623" y="2441387"/>
            <a:ext cx="714898" cy="7625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68" y="3642519"/>
            <a:ext cx="823836" cy="39976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599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362" y="122786"/>
            <a:ext cx="243840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2000" dirty="0" smtClean="0"/>
              <a:t>#2:  Break </a:t>
            </a:r>
            <a:r>
              <a:rPr lang="en-US" sz="2000" dirty="0"/>
              <a:t>a problem into </a:t>
            </a:r>
            <a:r>
              <a:rPr lang="en-US" sz="2000" dirty="0" smtClean="0"/>
              <a:t>sub-problems.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6162" y="975519"/>
            <a:ext cx="3352800" cy="27238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latin typeface="Consolas"/>
              </a:rPr>
              <a:t>keep_integers</a:t>
            </a:r>
            <a:r>
              <a:rPr lang="en-US" sz="9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b="1" dirty="0" err="1" smtClean="0">
                <a:solidFill>
                  <a:srgbClr val="000000"/>
                </a:solidFill>
                <a:latin typeface="Consolas"/>
              </a:rPr>
              <a:t>list_of_lists</a:t>
            </a:r>
            <a:r>
              <a:rPr lang="en-US" sz="900" b="1" dirty="0" smtClean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9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900" i="1" dirty="0" smtClean="0">
                <a:solidFill>
                  <a:srgbClr val="00AA00"/>
                </a:solidFill>
                <a:latin typeface="Consolas"/>
              </a:rPr>
              <a:t>"""</a:t>
            </a:r>
          </a:p>
          <a:p>
            <a:r>
              <a:rPr lang="en-US" sz="900" i="1" dirty="0" smtClean="0">
                <a:solidFill>
                  <a:srgbClr val="00AA00"/>
                </a:solidFill>
                <a:latin typeface="Consolas"/>
              </a:rPr>
              <a:t>   Given a list of sub-sequences, returns a list</a:t>
            </a:r>
          </a:p>
          <a:p>
            <a:r>
              <a:rPr lang="en-US" sz="900" i="1" dirty="0">
                <a:solidFill>
                  <a:srgbClr val="00AA00"/>
                </a:solidFill>
                <a:latin typeface="Consolas"/>
              </a:rPr>
              <a:t> </a:t>
            </a:r>
            <a:r>
              <a:rPr lang="en-US" sz="900" i="1" dirty="0" smtClean="0">
                <a:solidFill>
                  <a:srgbClr val="00AA00"/>
                </a:solidFill>
                <a:latin typeface="Consolas"/>
              </a:rPr>
              <a:t>  that contains only the sub-sequences</a:t>
            </a:r>
            <a:br>
              <a:rPr lang="en-US" sz="900" i="1" dirty="0" smtClean="0">
                <a:solidFill>
                  <a:srgbClr val="00AA00"/>
                </a:solidFill>
                <a:latin typeface="Consolas"/>
              </a:rPr>
            </a:br>
            <a:r>
              <a:rPr lang="en-US" sz="900" i="1" dirty="0" smtClean="0">
                <a:solidFill>
                  <a:srgbClr val="00AA00"/>
                </a:solidFill>
                <a:latin typeface="Consolas"/>
              </a:rPr>
              <a:t>   that contain ONLY integers.  For example,</a:t>
            </a:r>
            <a:br>
              <a:rPr lang="en-US" sz="900" i="1" dirty="0" smtClean="0">
                <a:solidFill>
                  <a:srgbClr val="00AA00"/>
                </a:solidFill>
                <a:latin typeface="Consolas"/>
              </a:rPr>
            </a:br>
            <a:r>
              <a:rPr lang="en-US" sz="900" i="1" dirty="0" smtClean="0">
                <a:solidFill>
                  <a:srgbClr val="00AA00"/>
                </a:solidFill>
                <a:latin typeface="Consolas"/>
              </a:rPr>
              <a:t>   if the given argument is:</a:t>
            </a:r>
          </a:p>
          <a:p>
            <a:r>
              <a:rPr lang="en-US" sz="900" i="1" dirty="0" smtClean="0">
                <a:solidFill>
                  <a:srgbClr val="00AA00"/>
                </a:solidFill>
                <a:latin typeface="Consolas"/>
              </a:rPr>
              <a:t>        [(3, 1, 4),</a:t>
            </a:r>
          </a:p>
          <a:p>
            <a:r>
              <a:rPr lang="en-US" sz="900" i="1" dirty="0" smtClean="0">
                <a:solidFill>
                  <a:srgbClr val="00AA00"/>
                </a:solidFill>
                <a:latin typeface="Consolas"/>
              </a:rPr>
              <a:t>         (10, 'hi', 10),</a:t>
            </a:r>
          </a:p>
          <a:p>
            <a:r>
              <a:rPr lang="en-US" sz="900" i="1" dirty="0" smtClean="0">
                <a:solidFill>
                  <a:srgbClr val="00AA00"/>
                </a:solidFill>
                <a:latin typeface="Consolas"/>
              </a:rPr>
              <a:t>         [1, 2.5, 3, 4],</a:t>
            </a:r>
          </a:p>
          <a:p>
            <a:r>
              <a:rPr lang="en-US" sz="900" i="1" dirty="0" smtClean="0">
                <a:solidFill>
                  <a:srgbClr val="00AA00"/>
                </a:solidFill>
                <a:latin typeface="Consolas"/>
              </a:rPr>
              <a:t>         'hello',</a:t>
            </a:r>
          </a:p>
          <a:p>
            <a:r>
              <a:rPr lang="en-US" sz="900" i="1" dirty="0" smtClean="0">
                <a:solidFill>
                  <a:srgbClr val="00AA00"/>
                </a:solidFill>
                <a:latin typeface="Consolas"/>
              </a:rPr>
              <a:t>         [],</a:t>
            </a:r>
          </a:p>
          <a:p>
            <a:r>
              <a:rPr lang="en-US" sz="900" i="1" dirty="0" smtClean="0">
                <a:solidFill>
                  <a:srgbClr val="00AA00"/>
                </a:solidFill>
                <a:latin typeface="Consolas"/>
              </a:rPr>
              <a:t>         ['404'],</a:t>
            </a:r>
          </a:p>
          <a:p>
            <a:r>
              <a:rPr lang="en-US" sz="900" i="1" dirty="0" smtClean="0">
                <a:solidFill>
                  <a:srgbClr val="00AA00"/>
                </a:solidFill>
                <a:latin typeface="Consolas"/>
              </a:rPr>
              <a:t>         [30, -4]</a:t>
            </a:r>
          </a:p>
          <a:p>
            <a:r>
              <a:rPr lang="en-US" sz="900" i="1" dirty="0" smtClean="0">
                <a:solidFill>
                  <a:srgbClr val="00AA00"/>
                </a:solidFill>
                <a:latin typeface="Consolas"/>
              </a:rPr>
              <a:t>        ]</a:t>
            </a:r>
          </a:p>
          <a:p>
            <a:r>
              <a:rPr lang="en-US" sz="900" i="1" dirty="0" smtClean="0">
                <a:solidFill>
                  <a:srgbClr val="00AA00"/>
                </a:solidFill>
                <a:latin typeface="Consolas"/>
              </a:rPr>
              <a:t>    then this function returns:</a:t>
            </a:r>
          </a:p>
          <a:p>
            <a:r>
              <a:rPr lang="en-US" sz="900" i="1" dirty="0" smtClean="0">
                <a:solidFill>
                  <a:srgbClr val="00AA00"/>
                </a:solidFill>
                <a:latin typeface="Consolas"/>
              </a:rPr>
              <a:t>        [(3, 1, 4),</a:t>
            </a:r>
          </a:p>
          <a:p>
            <a:r>
              <a:rPr lang="en-US" sz="900" i="1" dirty="0" smtClean="0">
                <a:solidFill>
                  <a:srgbClr val="00AA00"/>
                </a:solidFill>
                <a:latin typeface="Consolas"/>
              </a:rPr>
              <a:t>         [],</a:t>
            </a:r>
          </a:p>
          <a:p>
            <a:r>
              <a:rPr lang="en-US" sz="900" i="1" dirty="0" smtClean="0">
                <a:solidFill>
                  <a:srgbClr val="00AA00"/>
                </a:solidFill>
                <a:latin typeface="Consolas"/>
              </a:rPr>
              <a:t>         [30, -4]</a:t>
            </a:r>
          </a:p>
          <a:p>
            <a:r>
              <a:rPr lang="en-US" sz="900" i="1" dirty="0" smtClean="0">
                <a:solidFill>
                  <a:srgbClr val="00AA00"/>
                </a:solidFill>
                <a:latin typeface="Consolas"/>
              </a:rPr>
              <a:t>        ]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54462" y="1874262"/>
            <a:ext cx="1790700" cy="200055"/>
            <a:chOff x="3878263" y="1870809"/>
            <a:chExt cx="1790700" cy="20005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878263" y="2042319"/>
              <a:ext cx="3429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21163" y="1870809"/>
              <a:ext cx="1447800" cy="2000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Has non-integers, so don’t keep it</a:t>
              </a:r>
              <a:endParaRPr lang="en-US" sz="7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92561" y="2074317"/>
            <a:ext cx="1790701" cy="200055"/>
            <a:chOff x="3954462" y="1842264"/>
            <a:chExt cx="1790701" cy="200055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3954462" y="1966119"/>
              <a:ext cx="3429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97363" y="1842264"/>
              <a:ext cx="1447800" cy="2000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Has non-integers, so don’t keep it</a:t>
              </a:r>
              <a:endParaRPr lang="en-US" sz="7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92511" y="2302917"/>
            <a:ext cx="1790701" cy="200055"/>
            <a:chOff x="3954462" y="1918464"/>
            <a:chExt cx="1790701" cy="200055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3954462" y="1971993"/>
              <a:ext cx="3429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97363" y="1918464"/>
              <a:ext cx="1447800" cy="2000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Has non-integers, so don’t keep it</a:t>
              </a:r>
              <a:endParaRPr lang="en-US" sz="7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11561" y="2532673"/>
            <a:ext cx="1943101" cy="200055"/>
            <a:chOff x="3954462" y="1918464"/>
            <a:chExt cx="1790701" cy="200055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3954462" y="1993508"/>
              <a:ext cx="3429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297363" y="1918464"/>
              <a:ext cx="1447800" cy="2000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Has non-integers, so don’t keep it</a:t>
              </a:r>
              <a:endParaRPr lang="en-US" sz="7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75260" y="2394650"/>
            <a:ext cx="1995804" cy="129266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/>
              <a:t>What would be a reasonable </a:t>
            </a:r>
            <a:r>
              <a:rPr lang="en-US" sz="1400" b="1" i="1" dirty="0" smtClean="0"/>
              <a:t>sub-problem</a:t>
            </a:r>
            <a:r>
              <a:rPr lang="en-US" sz="1400" dirty="0" smtClean="0"/>
              <a:t> for the problem to the right?  </a:t>
            </a:r>
            <a:r>
              <a:rPr lang="en-US" sz="1100" dirty="0" smtClean="0"/>
              <a:t>(It is a variation of a problem from Session 16.)  </a:t>
            </a:r>
            <a:r>
              <a:rPr lang="en-US" sz="1100" dirty="0" smtClean="0">
                <a:solidFill>
                  <a:srgbClr val="FF0000"/>
                </a:solidFill>
              </a:rPr>
              <a:t>(Answer on next slide.)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/>
              <p14:cNvContentPartPr/>
              <p14:nvPr/>
            </p14:nvContentPartPr>
            <p14:xfrm>
              <a:off x="3117600" y="1361519"/>
              <a:ext cx="1332162" cy="45719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1762" y="1298160"/>
                <a:ext cx="1363837" cy="172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/>
              <p14:cNvContentPartPr/>
              <p14:nvPr/>
            </p14:nvContentPartPr>
            <p14:xfrm>
              <a:off x="4614042" y="1354182"/>
              <a:ext cx="890640" cy="288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8202" y="1290822"/>
                <a:ext cx="9223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/>
              <p14:cNvContentPartPr/>
              <p14:nvPr/>
            </p14:nvContentPartPr>
            <p14:xfrm>
              <a:off x="3824640" y="1483559"/>
              <a:ext cx="1220346" cy="45719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8796" y="1419840"/>
                <a:ext cx="1252034" cy="172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/>
              <p14:cNvContentPartPr/>
              <p14:nvPr/>
            </p14:nvContentPartPr>
            <p14:xfrm>
              <a:off x="2617560" y="1609560"/>
              <a:ext cx="1638360" cy="367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1720" y="1545840"/>
                <a:ext cx="1670040" cy="16416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/>
          <p:cNvSpPr txBox="1"/>
          <p:nvPr/>
        </p:nvSpPr>
        <p:spPr>
          <a:xfrm>
            <a:off x="175260" y="830672"/>
            <a:ext cx="1995804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600" b="1" i="1" dirty="0" smtClean="0"/>
              <a:t>Write </a:t>
            </a:r>
            <a:r>
              <a:rPr lang="en-US" sz="1600" b="1" i="1" dirty="0"/>
              <a:t>AND </a:t>
            </a:r>
            <a:r>
              <a:rPr lang="en-US" sz="1600" b="1" i="1" dirty="0" smtClean="0"/>
              <a:t>TEST separate functions for </a:t>
            </a:r>
            <a:r>
              <a:rPr lang="en-US" sz="1600" b="1" i="1" dirty="0"/>
              <a:t>the </a:t>
            </a:r>
            <a:r>
              <a:rPr lang="en-US" sz="1600" b="1" i="1" dirty="0" smtClean="0"/>
              <a:t>sub-problems.</a:t>
            </a:r>
            <a:endParaRPr lang="en-US" sz="1600" b="1" i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582862" y="1936189"/>
            <a:ext cx="304800" cy="7620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592477" y="2482756"/>
            <a:ext cx="342900" cy="9657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44762" y="2754959"/>
            <a:ext cx="381000" cy="12556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58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98" y="137527"/>
            <a:ext cx="2503664" cy="1154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800" dirty="0" smtClean="0"/>
              <a:t>#2.  Break </a:t>
            </a:r>
            <a:r>
              <a:rPr lang="en-US" sz="1800" dirty="0"/>
              <a:t>a problem into </a:t>
            </a:r>
            <a:r>
              <a:rPr lang="en-US" sz="1800" dirty="0" smtClean="0"/>
              <a:t>sub-problems.</a:t>
            </a:r>
          </a:p>
          <a:p>
            <a:pPr marL="0" lvl="1">
              <a:spcBef>
                <a:spcPts val="600"/>
              </a:spcBef>
            </a:pPr>
            <a:r>
              <a:rPr lang="en-US" sz="1400" b="1" i="1" dirty="0" smtClean="0"/>
              <a:t>Write </a:t>
            </a:r>
            <a:r>
              <a:rPr lang="en-US" sz="1400" b="1" i="1" dirty="0"/>
              <a:t>AND TEST separate functions for the </a:t>
            </a:r>
            <a:r>
              <a:rPr lang="en-US" sz="1400" b="1" i="1" dirty="0" smtClean="0"/>
              <a:t>sub-problems.</a:t>
            </a:r>
            <a:endParaRPr lang="en-US" sz="1400" b="1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065752" y="61119"/>
            <a:ext cx="2755610" cy="2139047"/>
            <a:chOff x="2957657" y="-656471"/>
            <a:chExt cx="2755610" cy="2139047"/>
          </a:xfrm>
        </p:grpSpPr>
        <p:sp>
          <p:nvSpPr>
            <p:cNvPr id="4" name="TextBox 3"/>
            <p:cNvSpPr txBox="1"/>
            <p:nvPr/>
          </p:nvSpPr>
          <p:spPr>
            <a:xfrm>
              <a:off x="2957657" y="-656471"/>
              <a:ext cx="2755610" cy="213904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>
                  <a:solidFill>
                    <a:srgbClr val="0000FF"/>
                  </a:solidFill>
                  <a:latin typeface="Consolas"/>
                </a:rPr>
                <a:t>def</a:t>
              </a:r>
              <a:r>
                <a:rPr lang="en-US" sz="700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700" b="1" dirty="0" err="1" smtClean="0">
                  <a:solidFill>
                    <a:srgbClr val="000000"/>
                  </a:solidFill>
                  <a:latin typeface="Consolas"/>
                </a:rPr>
                <a:t>keep_integers</a:t>
              </a:r>
              <a:r>
                <a:rPr lang="en-US" sz="700" b="1" dirty="0" smtClean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sz="700" b="1" dirty="0" err="1" smtClean="0">
                  <a:solidFill>
                    <a:srgbClr val="000000"/>
                  </a:solidFill>
                  <a:latin typeface="Consolas"/>
                </a:rPr>
                <a:t>list_of_lists</a:t>
              </a:r>
              <a:r>
                <a:rPr lang="en-US" sz="700" b="1" dirty="0" smtClean="0">
                  <a:solidFill>
                    <a:srgbClr val="000000"/>
                  </a:solidFill>
                  <a:latin typeface="Consolas"/>
                </a:rPr>
                <a:t>):</a:t>
              </a:r>
            </a:p>
            <a:p>
              <a:r>
                <a:rPr lang="en-US" sz="7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700" b="1" dirty="0" smtClean="0">
                  <a:solidFill>
                    <a:srgbClr val="000000"/>
                  </a:solidFill>
                  <a:latin typeface="Consolas"/>
                </a:rPr>
                <a:t>  </a:t>
              </a:r>
              <a:r>
                <a:rPr lang="en-US" sz="700" i="1" dirty="0" smtClean="0">
                  <a:solidFill>
                    <a:srgbClr val="00AA00"/>
                  </a:solidFill>
                  <a:latin typeface="Consolas"/>
                </a:rPr>
                <a:t>"""</a:t>
              </a:r>
            </a:p>
            <a:p>
              <a:r>
                <a:rPr lang="en-US" sz="700" i="1" dirty="0" smtClean="0">
                  <a:solidFill>
                    <a:srgbClr val="00AA00"/>
                  </a:solidFill>
                  <a:latin typeface="Consolas"/>
                </a:rPr>
                <a:t>   Given a list of sub-sequences, returns a list</a:t>
              </a:r>
            </a:p>
            <a:p>
              <a:r>
                <a:rPr lang="en-US" sz="700" i="1" dirty="0">
                  <a:solidFill>
                    <a:srgbClr val="00AA00"/>
                  </a:solidFill>
                  <a:latin typeface="Consolas"/>
                </a:rPr>
                <a:t> </a:t>
              </a:r>
              <a:r>
                <a:rPr lang="en-US" sz="700" i="1" dirty="0" smtClean="0">
                  <a:solidFill>
                    <a:srgbClr val="00AA00"/>
                  </a:solidFill>
                  <a:latin typeface="Consolas"/>
                </a:rPr>
                <a:t>  that contains only the sub-sequences</a:t>
              </a:r>
              <a:br>
                <a:rPr lang="en-US" sz="700" i="1" dirty="0" smtClean="0">
                  <a:solidFill>
                    <a:srgbClr val="00AA00"/>
                  </a:solidFill>
                  <a:latin typeface="Consolas"/>
                </a:rPr>
              </a:br>
              <a:r>
                <a:rPr lang="en-US" sz="700" i="1" dirty="0" smtClean="0">
                  <a:solidFill>
                    <a:srgbClr val="00AA00"/>
                  </a:solidFill>
                  <a:latin typeface="Consolas"/>
                </a:rPr>
                <a:t>   that contain ONLY integers.  For example, if the</a:t>
              </a:r>
            </a:p>
            <a:p>
              <a:r>
                <a:rPr lang="en-US" sz="700" i="1" dirty="0">
                  <a:solidFill>
                    <a:srgbClr val="00AA00"/>
                  </a:solidFill>
                  <a:latin typeface="Consolas"/>
                </a:rPr>
                <a:t> </a:t>
              </a:r>
              <a:r>
                <a:rPr lang="en-US" sz="700" i="1" dirty="0" smtClean="0">
                  <a:solidFill>
                    <a:srgbClr val="00AA00"/>
                  </a:solidFill>
                  <a:latin typeface="Consolas"/>
                </a:rPr>
                <a:t>  given</a:t>
              </a:r>
              <a:r>
                <a:rPr lang="en-US" sz="700" i="1" dirty="0">
                  <a:solidFill>
                    <a:srgbClr val="00AA00"/>
                  </a:solidFill>
                  <a:latin typeface="Consolas"/>
                </a:rPr>
                <a:t> </a:t>
              </a:r>
              <a:r>
                <a:rPr lang="en-US" sz="700" i="1" dirty="0" smtClean="0">
                  <a:solidFill>
                    <a:srgbClr val="00AA00"/>
                  </a:solidFill>
                  <a:latin typeface="Consolas"/>
                </a:rPr>
                <a:t>argument is:</a:t>
              </a:r>
            </a:p>
            <a:p>
              <a:r>
                <a:rPr lang="en-US" sz="700" i="1" dirty="0" smtClean="0">
                  <a:solidFill>
                    <a:srgbClr val="00AA00"/>
                  </a:solidFill>
                  <a:latin typeface="Consolas"/>
                </a:rPr>
                <a:t>        [(3, 1, 4),</a:t>
              </a:r>
            </a:p>
            <a:p>
              <a:r>
                <a:rPr lang="en-US" sz="700" i="1" dirty="0" smtClean="0">
                  <a:solidFill>
                    <a:srgbClr val="00AA00"/>
                  </a:solidFill>
                  <a:latin typeface="Consolas"/>
                </a:rPr>
                <a:t>         (10, 'hi', 10),</a:t>
              </a:r>
            </a:p>
            <a:p>
              <a:r>
                <a:rPr lang="en-US" sz="700" i="1" dirty="0" smtClean="0">
                  <a:solidFill>
                    <a:srgbClr val="00AA00"/>
                  </a:solidFill>
                  <a:latin typeface="Consolas"/>
                </a:rPr>
                <a:t>         [1, 2.5, 3, 4],</a:t>
              </a:r>
            </a:p>
            <a:p>
              <a:r>
                <a:rPr lang="en-US" sz="700" i="1" dirty="0" smtClean="0">
                  <a:solidFill>
                    <a:srgbClr val="00AA00"/>
                  </a:solidFill>
                  <a:latin typeface="Consolas"/>
                </a:rPr>
                <a:t>         'hello',</a:t>
              </a:r>
            </a:p>
            <a:p>
              <a:r>
                <a:rPr lang="en-US" sz="700" i="1" dirty="0" smtClean="0">
                  <a:solidFill>
                    <a:srgbClr val="00AA00"/>
                  </a:solidFill>
                  <a:latin typeface="Consolas"/>
                </a:rPr>
                <a:t>         [],</a:t>
              </a:r>
            </a:p>
            <a:p>
              <a:r>
                <a:rPr lang="en-US" sz="700" i="1" dirty="0" smtClean="0">
                  <a:solidFill>
                    <a:srgbClr val="00AA00"/>
                  </a:solidFill>
                  <a:latin typeface="Consolas"/>
                </a:rPr>
                <a:t>         ['oops'],</a:t>
              </a:r>
            </a:p>
            <a:p>
              <a:r>
                <a:rPr lang="en-US" sz="700" i="1" dirty="0" smtClean="0">
                  <a:solidFill>
                    <a:srgbClr val="00AA00"/>
                  </a:solidFill>
                  <a:latin typeface="Consolas"/>
                </a:rPr>
                <a:t>         [30, -4]</a:t>
              </a:r>
            </a:p>
            <a:p>
              <a:r>
                <a:rPr lang="en-US" sz="700" i="1" dirty="0" smtClean="0">
                  <a:solidFill>
                    <a:srgbClr val="00AA00"/>
                  </a:solidFill>
                  <a:latin typeface="Consolas"/>
                </a:rPr>
                <a:t>        ]</a:t>
              </a:r>
            </a:p>
            <a:p>
              <a:r>
                <a:rPr lang="en-US" sz="700" i="1" dirty="0" smtClean="0">
                  <a:solidFill>
                    <a:srgbClr val="00AA00"/>
                  </a:solidFill>
                  <a:latin typeface="Consolas"/>
                </a:rPr>
                <a:t>    then this function returns:</a:t>
              </a:r>
            </a:p>
            <a:p>
              <a:r>
                <a:rPr lang="en-US" sz="700" i="1" dirty="0" smtClean="0">
                  <a:solidFill>
                    <a:srgbClr val="00AA00"/>
                  </a:solidFill>
                  <a:latin typeface="Consolas"/>
                </a:rPr>
                <a:t>        [(3, 1, 4),</a:t>
              </a:r>
            </a:p>
            <a:p>
              <a:r>
                <a:rPr lang="en-US" sz="700" i="1" dirty="0" smtClean="0">
                  <a:solidFill>
                    <a:srgbClr val="00AA00"/>
                  </a:solidFill>
                  <a:latin typeface="Consolas"/>
                </a:rPr>
                <a:t>         [],</a:t>
              </a:r>
            </a:p>
            <a:p>
              <a:r>
                <a:rPr lang="en-US" sz="700" i="1" dirty="0" smtClean="0">
                  <a:solidFill>
                    <a:srgbClr val="00AA00"/>
                  </a:solidFill>
                  <a:latin typeface="Consolas"/>
                </a:rPr>
                <a:t>         [30, -4]</a:t>
              </a:r>
            </a:p>
            <a:p>
              <a:r>
                <a:rPr lang="en-US" sz="700" i="1" dirty="0" smtClean="0">
                  <a:solidFill>
                    <a:srgbClr val="00AA00"/>
                  </a:solidFill>
                  <a:latin typeface="Consolas"/>
                </a:rPr>
                <a:t>        ]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200526" y="181521"/>
              <a:ext cx="1447800" cy="447635"/>
              <a:chOff x="4124327" y="972066"/>
              <a:chExt cx="1447800" cy="447635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H="1" flipV="1">
                <a:off x="4196080" y="972066"/>
                <a:ext cx="385447" cy="23153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124327" y="1219646"/>
                <a:ext cx="1447800" cy="20005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Has non-integers, so don’t keep it</a:t>
                </a:r>
                <a:endParaRPr lang="en-US" sz="700" dirty="0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flipH="1" flipV="1">
              <a:off x="4314826" y="333921"/>
              <a:ext cx="300353" cy="9518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889375" y="413052"/>
              <a:ext cx="507680" cy="1604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3989095" y="638721"/>
              <a:ext cx="37208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1248" y="1346746"/>
            <a:ext cx="2971801" cy="60016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What would be a reasonable </a:t>
            </a:r>
            <a:r>
              <a:rPr lang="en-US" b="1" i="1" dirty="0" smtClean="0"/>
              <a:t>sub-problem</a:t>
            </a:r>
            <a:r>
              <a:rPr lang="en-US" dirty="0" smtClean="0"/>
              <a:t> for the problem to the right?  </a:t>
            </a:r>
            <a:r>
              <a:rPr lang="en-US" sz="900" dirty="0" smtClean="0"/>
              <a:t>(It is a variation of a problem from Session 16.)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2" y="1936085"/>
            <a:ext cx="3763960" cy="600164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0070C0"/>
                </a:solidFill>
              </a:rPr>
              <a:t>Answer: </a:t>
            </a:r>
            <a:r>
              <a:rPr lang="en-US" sz="1100" b="1" i="1" dirty="0" smtClean="0">
                <a:solidFill>
                  <a:srgbClr val="0070C0"/>
                </a:solidFill>
              </a:rPr>
              <a:t> </a:t>
            </a:r>
            <a:r>
              <a:rPr lang="en-US" sz="1100" dirty="0" smtClean="0"/>
              <a:t>One way to solve this problem is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loop through the list and, for each sub-sequence,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i="1" dirty="0" smtClean="0">
                <a:solidFill>
                  <a:srgbClr val="0070C0"/>
                </a:solidFill>
              </a:rPr>
              <a:t>determine if the sub-sequence has any non-integers in it</a:t>
            </a:r>
            <a:r>
              <a:rPr lang="en-US" sz="1100" dirty="0" smtClean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06762" y="2651919"/>
            <a:ext cx="2479821" cy="146706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latin typeface="Consolas"/>
              </a:rPr>
              <a:t>is_all_integers</a:t>
            </a:r>
            <a:r>
              <a:rPr lang="en-US" sz="900" b="1" dirty="0" smtClean="0">
                <a:solidFill>
                  <a:srgbClr val="000000"/>
                </a:solidFill>
                <a:latin typeface="Consolas"/>
              </a:rPr>
              <a:t>(sequence):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900" i="1" dirty="0" smtClean="0">
                <a:solidFill>
                  <a:srgbClr val="00AA00"/>
                </a:solidFill>
                <a:latin typeface="Consolas"/>
              </a:rPr>
              <a:t>""" Returns True if the given</a:t>
            </a:r>
          </a:p>
          <a:p>
            <a:r>
              <a:rPr lang="en-US" sz="900" i="1" dirty="0">
                <a:solidFill>
                  <a:srgbClr val="00AA00"/>
                </a:solidFill>
                <a:latin typeface="Consolas"/>
              </a:rPr>
              <a:t> </a:t>
            </a:r>
            <a:r>
              <a:rPr lang="en-US" sz="900" i="1" dirty="0" smtClean="0">
                <a:solidFill>
                  <a:srgbClr val="00AA00"/>
                </a:solidFill>
                <a:latin typeface="Consolas"/>
              </a:rPr>
              <a:t>       sequence contains</a:t>
            </a:r>
          </a:p>
          <a:p>
            <a:r>
              <a:rPr lang="en-US" sz="900" i="1" dirty="0">
                <a:solidFill>
                  <a:srgbClr val="00AA00"/>
                </a:solidFill>
                <a:latin typeface="Consolas"/>
              </a:rPr>
              <a:t> </a:t>
            </a:r>
            <a:r>
              <a:rPr lang="en-US" sz="900" i="1" dirty="0" smtClean="0">
                <a:solidFill>
                  <a:srgbClr val="00AA00"/>
                </a:solidFill>
                <a:latin typeface="Consolas"/>
              </a:rPr>
              <a:t>       only integers. """</a:t>
            </a:r>
          </a:p>
          <a:p>
            <a:pPr>
              <a:spcBef>
                <a:spcPts val="200"/>
              </a:spcBef>
            </a:pP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9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k </a:t>
            </a:r>
            <a:r>
              <a:rPr lang="en-US" sz="9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(sequence)):</a:t>
            </a:r>
          </a:p>
          <a:p>
            <a:pPr>
              <a:spcBef>
                <a:spcPts val="200"/>
              </a:spcBef>
            </a:pP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type(sequence[k]) != 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spcBef>
                <a:spcPts val="200"/>
              </a:spcBef>
            </a:pP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>
              <a:spcBef>
                <a:spcPts val="200"/>
              </a:spcBef>
            </a:pPr>
            <a:endParaRPr lang="en-US" sz="900" dirty="0" smtClean="0">
              <a:latin typeface="Consolas"/>
            </a:endParaRPr>
          </a:p>
          <a:p>
            <a:pPr>
              <a:spcBef>
                <a:spcPts val="200"/>
              </a:spcBef>
            </a:pP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9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latin typeface="Consolas"/>
              </a:rPr>
              <a:t>True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6362" y="3157518"/>
            <a:ext cx="3136407" cy="1164421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900" dirty="0" err="1" smtClean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latin typeface="Consolas"/>
              </a:rPr>
              <a:t>keep_integers</a:t>
            </a:r>
            <a:r>
              <a:rPr lang="en-US" sz="9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b="1" dirty="0" err="1" smtClean="0">
                <a:solidFill>
                  <a:srgbClr val="000000"/>
                </a:solidFill>
                <a:latin typeface="Consolas"/>
              </a:rPr>
              <a:t>list_of_lists</a:t>
            </a:r>
            <a:r>
              <a:rPr lang="en-US" sz="900" b="1" dirty="0" smtClean="0">
                <a:solidFill>
                  <a:srgbClr val="000000"/>
                </a:solidFill>
                <a:latin typeface="Consolas"/>
              </a:rPr>
              <a:t>):</a:t>
            </a:r>
          </a:p>
          <a:p>
            <a:pPr>
              <a:spcBef>
                <a:spcPts val="200"/>
              </a:spcBef>
            </a:pP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   answer = []</a:t>
            </a:r>
          </a:p>
          <a:p>
            <a:pPr>
              <a:spcBef>
                <a:spcPts val="200"/>
              </a:spcBef>
            </a:pP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9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k </a:t>
            </a:r>
            <a:r>
              <a:rPr lang="en-US" sz="9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list_of_lists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)):</a:t>
            </a:r>
          </a:p>
          <a:p>
            <a:pPr>
              <a:spcBef>
                <a:spcPts val="200"/>
              </a:spcBef>
            </a:pP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9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is_all_integers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list_of_lists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[k]):</a:t>
            </a:r>
          </a:p>
          <a:p>
            <a:pPr>
              <a:spcBef>
                <a:spcPts val="200"/>
              </a:spcBef>
            </a:pP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answer.append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Consolas"/>
              </a:rPr>
              <a:t>list_of_lists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[k])</a:t>
            </a:r>
          </a:p>
          <a:p>
            <a:endParaRPr lang="en-US" sz="900" dirty="0" smtClean="0">
              <a:latin typeface="Consolas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9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 answer</a:t>
            </a:r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81451" y="3998139"/>
            <a:ext cx="1174970" cy="2286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Using the FIND pattern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2" y="2508955"/>
            <a:ext cx="3154360" cy="600164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dirty="0" smtClean="0"/>
              <a:t>It would be reasonable to make the latter a sub-problem of its own (in its own function).  Here is a full solution, with the </a:t>
            </a:r>
            <a:r>
              <a:rPr lang="en-US" sz="1100" b="1" i="1" dirty="0" smtClean="0"/>
              <a:t>“helper” function </a:t>
            </a:r>
            <a:r>
              <a:rPr lang="en-US" sz="1100" dirty="0" smtClean="0"/>
              <a:t>on the right.</a:t>
            </a:r>
          </a:p>
        </p:txBody>
      </p:sp>
    </p:spTree>
    <p:extLst>
      <p:ext uri="{BB962C8B-B14F-4D97-AF65-F5344CB8AC3E}">
        <p14:creationId xmlns:p14="http://schemas.microsoft.com/office/powerpoint/2010/main" val="231091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762" y="61119"/>
            <a:ext cx="5334000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2000" dirty="0" smtClean="0"/>
              <a:t>#3.  Keep </a:t>
            </a:r>
            <a:r>
              <a:rPr lang="en-US" sz="2000" b="1" i="1" dirty="0" smtClean="0"/>
              <a:t>patterns</a:t>
            </a:r>
            <a:r>
              <a:rPr lang="en-US" sz="2000" dirty="0" smtClean="0"/>
              <a:t> in mind.  </a:t>
            </a:r>
            <a:r>
              <a:rPr lang="en-US" sz="1600" dirty="0" smtClean="0"/>
              <a:t>Don’t reinvent the wheel.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06361" y="518319"/>
            <a:ext cx="2743201" cy="376000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37160" indent="-13716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/>
              <a:t>From Session 3 et al:  </a:t>
            </a:r>
            <a:r>
              <a:rPr lang="en-US" sz="1000" b="1" i="1" dirty="0" smtClean="0">
                <a:solidFill>
                  <a:srgbClr val="0070C0"/>
                </a:solidFill>
              </a:rPr>
              <a:t>Looping through a RANGE with a FOR loop</a:t>
            </a:r>
            <a:r>
              <a:rPr lang="en-US" sz="1000" dirty="0" smtClean="0"/>
              <a:t>.</a:t>
            </a:r>
          </a:p>
          <a:p>
            <a:pPr marL="464012" lvl="1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000" b="1" i="1" dirty="0">
                <a:solidFill>
                  <a:srgbClr val="0070C0"/>
                </a:solidFill>
              </a:rPr>
              <a:t>range(m)</a:t>
            </a:r>
            <a:r>
              <a:rPr lang="en-US" sz="1000" dirty="0" smtClean="0"/>
              <a:t> – goes </a:t>
            </a:r>
            <a:r>
              <a:rPr lang="en-US" sz="1000" b="1" i="1" dirty="0">
                <a:solidFill>
                  <a:srgbClr val="0070C0"/>
                </a:solidFill>
              </a:rPr>
              <a:t>m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/>
              <a:t>times</a:t>
            </a:r>
            <a:br>
              <a:rPr lang="en-US" sz="1000" dirty="0" smtClean="0"/>
            </a:br>
            <a:r>
              <a:rPr lang="en-US" sz="1000" dirty="0" smtClean="0"/>
              <a:t>(from </a:t>
            </a:r>
            <a:r>
              <a:rPr lang="en-US" sz="1000" b="1" i="1" dirty="0">
                <a:solidFill>
                  <a:srgbClr val="0070C0"/>
                </a:solidFill>
              </a:rPr>
              <a:t>0</a:t>
            </a:r>
            <a:r>
              <a:rPr lang="en-US" sz="1000" dirty="0" smtClean="0"/>
              <a:t> to </a:t>
            </a:r>
            <a:r>
              <a:rPr lang="en-US" sz="1000" b="1" i="1" dirty="0">
                <a:solidFill>
                  <a:srgbClr val="0070C0"/>
                </a:solidFill>
              </a:rPr>
              <a:t>m-1</a:t>
            </a:r>
            <a:r>
              <a:rPr lang="en-US" sz="1000" dirty="0" smtClean="0"/>
              <a:t>, inclusive)</a:t>
            </a:r>
          </a:p>
          <a:p>
            <a:pPr marL="464012" lvl="1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000" b="1" i="1" dirty="0">
                <a:solidFill>
                  <a:srgbClr val="0070C0"/>
                </a:solidFill>
              </a:rPr>
              <a:t>range(m, n+1) </a:t>
            </a:r>
            <a:r>
              <a:rPr lang="en-US" sz="1000" dirty="0" smtClean="0"/>
              <a:t>– goes from</a:t>
            </a:r>
            <a:br>
              <a:rPr lang="en-US" sz="1000" dirty="0" smtClean="0"/>
            </a:br>
            <a:r>
              <a:rPr lang="en-US" sz="1000" b="1" i="1" dirty="0">
                <a:solidFill>
                  <a:srgbClr val="0070C0"/>
                </a:solidFill>
              </a:rPr>
              <a:t>m</a:t>
            </a:r>
            <a:r>
              <a:rPr lang="en-US" sz="1000" dirty="0" smtClean="0"/>
              <a:t> to </a:t>
            </a:r>
            <a:r>
              <a:rPr lang="en-US" sz="1000" b="1" i="1" dirty="0">
                <a:solidFill>
                  <a:srgbClr val="0070C0"/>
                </a:solidFill>
              </a:rPr>
              <a:t>n</a:t>
            </a:r>
            <a:r>
              <a:rPr lang="en-US" sz="1000" dirty="0" smtClean="0"/>
              <a:t>, inclusive</a:t>
            </a:r>
            <a:br>
              <a:rPr lang="en-US" sz="1000" dirty="0" smtClean="0"/>
            </a:br>
            <a:r>
              <a:rPr lang="en-US" sz="1000" dirty="0" smtClean="0"/>
              <a:t>(does NOT include n+1)</a:t>
            </a:r>
          </a:p>
          <a:p>
            <a:pPr marL="137160" indent="-13716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/>
              <a:t>From Session 3 et al:  </a:t>
            </a:r>
            <a:r>
              <a:rPr lang="en-US" sz="1000" b="1" i="1" dirty="0">
                <a:solidFill>
                  <a:srgbClr val="0070C0"/>
                </a:solidFill>
              </a:rPr>
              <a:t>Using objects</a:t>
            </a:r>
            <a:r>
              <a:rPr lang="en-US" sz="1000" dirty="0" smtClean="0"/>
              <a:t>.</a:t>
            </a:r>
          </a:p>
          <a:p>
            <a:pPr marL="464012" lvl="1" indent="-171450">
              <a:buFont typeface="Arial" panose="020B0604020202020204" pitchFamily="34" charset="0"/>
              <a:buChar char="•"/>
            </a:pPr>
            <a:r>
              <a:rPr lang="en-US" sz="1000" b="1" i="1" dirty="0">
                <a:solidFill>
                  <a:srgbClr val="0070C0"/>
                </a:solidFill>
              </a:rPr>
              <a:t>Constructing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smtClean="0"/>
              <a:t>an object</a:t>
            </a:r>
          </a:p>
          <a:p>
            <a:pPr marL="464012" lvl="1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Applying a </a:t>
            </a:r>
            <a:r>
              <a:rPr lang="en-US" sz="1000" b="1" i="1" dirty="0">
                <a:solidFill>
                  <a:srgbClr val="0070C0"/>
                </a:solidFill>
              </a:rPr>
              <a:t>method</a:t>
            </a:r>
          </a:p>
          <a:p>
            <a:pPr marL="464012" lvl="1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Referencing a </a:t>
            </a:r>
            <a:r>
              <a:rPr lang="en-US" sz="1000" b="1" i="1" dirty="0">
                <a:solidFill>
                  <a:srgbClr val="0070C0"/>
                </a:solidFill>
              </a:rPr>
              <a:t>data attribute</a:t>
            </a:r>
          </a:p>
          <a:p>
            <a:pPr marL="464012" lvl="1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Using the </a:t>
            </a:r>
            <a:r>
              <a:rPr lang="en-US" sz="1000" b="1" i="1" dirty="0">
                <a:solidFill>
                  <a:srgbClr val="0070C0"/>
                </a:solidFill>
              </a:rPr>
              <a:t>DOT trick </a:t>
            </a:r>
            <a:r>
              <a:rPr lang="en-US" sz="1000" dirty="0" smtClean="0"/>
              <a:t>(and what to do when it seems not to work)</a:t>
            </a:r>
          </a:p>
          <a:p>
            <a:pPr marL="137160" indent="-13716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/>
              <a:t>From Session 4 et al:  </a:t>
            </a:r>
            <a:r>
              <a:rPr lang="en-US" sz="1000" b="1" i="1" dirty="0">
                <a:solidFill>
                  <a:srgbClr val="0070C0"/>
                </a:solidFill>
              </a:rPr>
              <a:t>Calling functions</a:t>
            </a:r>
            <a:r>
              <a:rPr lang="en-US" sz="1000" dirty="0" smtClean="0"/>
              <a:t>, including </a:t>
            </a:r>
            <a:r>
              <a:rPr lang="en-US" sz="1000" b="1" i="1" dirty="0">
                <a:solidFill>
                  <a:srgbClr val="0070C0"/>
                </a:solidFill>
              </a:rPr>
              <a:t>functions defined within </a:t>
            </a:r>
            <a:r>
              <a:rPr lang="en-US" sz="1000" dirty="0" smtClean="0"/>
              <a:t>the module</a:t>
            </a:r>
          </a:p>
          <a:p>
            <a:pPr marL="137160" indent="-13716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/>
              <a:t>From Session 6:  The </a:t>
            </a:r>
            <a:r>
              <a:rPr lang="en-US" sz="1000" b="1" i="1" dirty="0">
                <a:solidFill>
                  <a:srgbClr val="0070C0"/>
                </a:solidFill>
              </a:rPr>
              <a:t>Accumulator Pattern</a:t>
            </a:r>
            <a:r>
              <a:rPr lang="en-US" sz="1000" dirty="0" smtClean="0"/>
              <a:t>, in:</a:t>
            </a:r>
          </a:p>
          <a:p>
            <a:pPr marL="464012" lvl="1" indent="-171450">
              <a:buFont typeface="Wingdings" panose="05000000000000000000" pitchFamily="2" charset="2"/>
              <a:buChar char="§"/>
            </a:pPr>
            <a:r>
              <a:rPr lang="en-US" sz="1000" b="1" i="1" dirty="0">
                <a:solidFill>
                  <a:srgbClr val="0070C0"/>
                </a:solidFill>
              </a:rPr>
              <a:t>Summing</a:t>
            </a:r>
            <a:r>
              <a:rPr lang="en-US" sz="1000" dirty="0" smtClean="0"/>
              <a:t>:</a:t>
            </a:r>
            <a:br>
              <a:rPr lang="en-US" sz="1000" dirty="0" smtClean="0"/>
            </a:br>
            <a:r>
              <a:rPr lang="en-US" sz="1000" dirty="0" smtClean="0"/>
              <a:t>	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= total + number</a:t>
            </a:r>
          </a:p>
          <a:p>
            <a:pPr marL="464012" lvl="1" indent="-171450">
              <a:buFont typeface="Wingdings" panose="05000000000000000000" pitchFamily="2" charset="2"/>
              <a:buChar char="§"/>
            </a:pPr>
            <a:r>
              <a:rPr lang="en-US" sz="1000" b="1" i="1" dirty="0">
                <a:solidFill>
                  <a:srgbClr val="0070C0"/>
                </a:solidFill>
              </a:rPr>
              <a:t>Counting</a:t>
            </a:r>
            <a:r>
              <a:rPr lang="en-US" sz="1000" dirty="0" smtClean="0"/>
              <a:t>:</a:t>
            </a:r>
            <a:br>
              <a:rPr lang="en-US" sz="1000" dirty="0" smtClean="0"/>
            </a:br>
            <a:r>
              <a:rPr lang="en-US" sz="1000" dirty="0" smtClean="0"/>
              <a:t>	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= count + 1</a:t>
            </a:r>
          </a:p>
          <a:p>
            <a:pPr marL="464012" lvl="1" indent="-171450">
              <a:buFont typeface="Wingdings" panose="05000000000000000000" pitchFamily="2" charset="2"/>
              <a:buChar char="§"/>
            </a:pPr>
            <a:r>
              <a:rPr lang="de-DE" sz="1000" b="1" i="1" dirty="0">
                <a:solidFill>
                  <a:srgbClr val="0070C0"/>
                </a:solidFill>
              </a:rPr>
              <a:t>Graphics</a:t>
            </a:r>
            <a:r>
              <a:rPr lang="de-DE" sz="1000" dirty="0" smtClean="0"/>
              <a:t>:</a:t>
            </a:r>
            <a:br>
              <a:rPr lang="de-DE" sz="1000" dirty="0" smtClean="0"/>
            </a:br>
            <a:r>
              <a:rPr lang="de-DE" sz="1000" dirty="0" smtClean="0"/>
              <a:t>	</a:t>
            </a:r>
            <a:r>
              <a:rPr lang="de-DE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de-DE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= x + </a:t>
            </a:r>
            <a:r>
              <a:rPr lang="de-DE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pixels</a:t>
            </a:r>
            <a:endParaRPr 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5762" y="594519"/>
            <a:ext cx="2895600" cy="370870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1"/>
            </a:solidFill>
          </a:ln>
        </p:spPr>
        <p:txBody>
          <a:bodyPr wrap="square" rIns="73152" rtlCol="0">
            <a:spAutoFit/>
          </a:bodyPr>
          <a:lstStyle/>
          <a:p>
            <a:pPr marL="137160" indent="-13716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/>
              <a:t>From various sessions:  the </a:t>
            </a:r>
            <a:r>
              <a:rPr lang="en-US" sz="1000" b="1" i="1" dirty="0">
                <a:solidFill>
                  <a:srgbClr val="0070C0"/>
                </a:solidFill>
              </a:rPr>
              <a:t>SWAP pattern</a:t>
            </a:r>
            <a:r>
              <a:rPr lang="en-US" sz="1000" dirty="0"/>
              <a:t>:</a:t>
            </a:r>
            <a:endParaRPr lang="en-US" sz="1000" dirty="0" smtClean="0"/>
          </a:p>
          <a:p>
            <a:pPr lvl="1"/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 = a</a:t>
            </a:r>
            <a:b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b</a:t>
            </a:r>
            <a:b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temp</a:t>
            </a:r>
          </a:p>
          <a:p>
            <a:pPr marL="137160" indent="-13716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/>
              <a:t>From various sessions:  Introducing an </a:t>
            </a:r>
            <a:r>
              <a:rPr lang="en-US" sz="1000" b="1" i="1" dirty="0">
                <a:solidFill>
                  <a:srgbClr val="0070C0"/>
                </a:solidFill>
              </a:rPr>
              <a:t>auxiliary variable</a:t>
            </a:r>
            <a:r>
              <a:rPr lang="en-US" sz="1000" dirty="0" smtClean="0"/>
              <a:t> that works within a FOR or WHILE loop.</a:t>
            </a:r>
          </a:p>
          <a:p>
            <a:pPr marL="137160" indent="-13716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/>
              <a:t>From </a:t>
            </a:r>
            <a:r>
              <a:rPr lang="en-US" sz="1000" dirty="0"/>
              <a:t>Session 9:  </a:t>
            </a:r>
            <a:r>
              <a:rPr lang="en-US" sz="1000" b="1" i="1" dirty="0">
                <a:solidFill>
                  <a:srgbClr val="0070C0"/>
                </a:solidFill>
              </a:rPr>
              <a:t>Waiting for an Event </a:t>
            </a:r>
            <a:r>
              <a:rPr lang="en-US" sz="1000" dirty="0"/>
              <a:t>(using a WHILE loop with an IF statement and BREAK)</a:t>
            </a:r>
          </a:p>
          <a:p>
            <a:pPr marL="137160" indent="-13716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/>
              <a:t>From Session 11:</a:t>
            </a:r>
            <a:r>
              <a:rPr lang="en-US" sz="1000" dirty="0"/>
              <a:t> </a:t>
            </a:r>
            <a:r>
              <a:rPr lang="en-US" sz="1000" dirty="0" smtClean="0"/>
              <a:t> </a:t>
            </a:r>
            <a:r>
              <a:rPr lang="en-US" sz="1000" b="1" i="1" dirty="0">
                <a:solidFill>
                  <a:srgbClr val="0070C0"/>
                </a:solidFill>
              </a:rPr>
              <a:t>Accumulating a sequence</a:t>
            </a:r>
            <a:r>
              <a:rPr lang="en-US" sz="1000" dirty="0" smtClean="0"/>
              <a:t>.</a:t>
            </a:r>
          </a:p>
          <a:p>
            <a:pPr marL="137160" indent="-13716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/>
              <a:t>From Session 11:  </a:t>
            </a:r>
            <a:r>
              <a:rPr lang="en-US" sz="1000" b="1" i="1" dirty="0">
                <a:solidFill>
                  <a:srgbClr val="0070C0"/>
                </a:solidFill>
              </a:rPr>
              <a:t>Patterns for</a:t>
            </a:r>
            <a:br>
              <a:rPr lang="en-US" sz="1000" b="1" i="1" dirty="0">
                <a:solidFill>
                  <a:srgbClr val="0070C0"/>
                </a:solidFill>
              </a:rPr>
            </a:br>
            <a:r>
              <a:rPr lang="en-US" sz="1000" b="1" i="1" dirty="0">
                <a:solidFill>
                  <a:srgbClr val="0070C0"/>
                </a:solidFill>
              </a:rPr>
              <a:t>iterating through sequences</a:t>
            </a:r>
            <a:r>
              <a:rPr lang="en-US" sz="1000" dirty="0" smtClean="0"/>
              <a:t>, including:</a:t>
            </a:r>
          </a:p>
          <a:p>
            <a:pPr marL="365760" lvl="1" indent="-137160">
              <a:buFont typeface="Wingdings" panose="05000000000000000000" pitchFamily="2" charset="2"/>
              <a:buChar char="§"/>
            </a:pPr>
            <a:r>
              <a:rPr lang="en-US" sz="1000" dirty="0" smtClean="0"/>
              <a:t>Beginning </a:t>
            </a:r>
            <a:r>
              <a:rPr lang="en-US" sz="1000" dirty="0"/>
              <a:t>to end</a:t>
            </a:r>
          </a:p>
          <a:p>
            <a:pPr marL="365760" lvl="1" indent="-137160">
              <a:buFont typeface="Wingdings" panose="05000000000000000000" pitchFamily="2" charset="2"/>
              <a:buChar char="§"/>
            </a:pPr>
            <a:r>
              <a:rPr lang="en-US" sz="1000" dirty="0" smtClean="0"/>
              <a:t>Other ranges</a:t>
            </a:r>
            <a:r>
              <a:rPr lang="en-US" sz="1000" dirty="0"/>
              <a:t> </a:t>
            </a:r>
            <a:r>
              <a:rPr lang="en-US" sz="800" dirty="0" smtClean="0"/>
              <a:t>(e.g</a:t>
            </a:r>
            <a:r>
              <a:rPr lang="en-US" sz="800" dirty="0"/>
              <a:t>., backwards and every-3rd-item)</a:t>
            </a:r>
            <a:endParaRPr lang="en-US" sz="1050" dirty="0"/>
          </a:p>
          <a:p>
            <a:pPr marL="365760" lvl="1" indent="-137160">
              <a:buFont typeface="Wingdings" panose="05000000000000000000" pitchFamily="2" charset="2"/>
              <a:buChar char="§"/>
            </a:pPr>
            <a:r>
              <a:rPr lang="en-US" sz="1000" dirty="0" smtClean="0"/>
              <a:t>The </a:t>
            </a:r>
            <a:r>
              <a:rPr lang="en-US" sz="1000" b="1" i="1" dirty="0">
                <a:solidFill>
                  <a:srgbClr val="0070C0"/>
                </a:solidFill>
              </a:rPr>
              <a:t>COUNT/SUM/</a:t>
            </a:r>
            <a:r>
              <a:rPr lang="en-US" sz="1000" b="1" i="1" dirty="0" err="1">
                <a:solidFill>
                  <a:srgbClr val="0070C0"/>
                </a:solidFill>
              </a:rPr>
              <a:t>etc</a:t>
            </a:r>
            <a:r>
              <a:rPr lang="en-US" sz="1000" dirty="0"/>
              <a:t> pattern</a:t>
            </a:r>
          </a:p>
          <a:p>
            <a:pPr marL="365760" lvl="1" indent="-137160">
              <a:buFont typeface="Wingdings" panose="05000000000000000000" pitchFamily="2" charset="2"/>
              <a:buChar char="§"/>
            </a:pPr>
            <a:r>
              <a:rPr lang="en-US" sz="1000" dirty="0" smtClean="0"/>
              <a:t>The </a:t>
            </a:r>
            <a:r>
              <a:rPr lang="en-US" sz="1000" b="1" i="1" dirty="0">
                <a:solidFill>
                  <a:srgbClr val="0070C0"/>
                </a:solidFill>
              </a:rPr>
              <a:t>FIND</a:t>
            </a:r>
            <a:r>
              <a:rPr lang="en-US" sz="1000" dirty="0"/>
              <a:t> pattern (via LINEAR SEARCH)</a:t>
            </a:r>
          </a:p>
          <a:p>
            <a:pPr marL="365760" lvl="1" indent="-137160">
              <a:buFont typeface="Wingdings" panose="05000000000000000000" pitchFamily="2" charset="2"/>
              <a:buChar char="§"/>
            </a:pPr>
            <a:r>
              <a:rPr lang="en-US" sz="1000" dirty="0" smtClean="0"/>
              <a:t>The </a:t>
            </a:r>
            <a:r>
              <a:rPr lang="en-US" sz="1000" b="1" i="1" dirty="0">
                <a:solidFill>
                  <a:srgbClr val="0070C0"/>
                </a:solidFill>
              </a:rPr>
              <a:t>MAX/MIN</a:t>
            </a:r>
            <a:r>
              <a:rPr lang="en-US" sz="1000" dirty="0"/>
              <a:t> </a:t>
            </a:r>
            <a:r>
              <a:rPr lang="en-US" sz="1000" dirty="0" smtClean="0"/>
              <a:t>pattern (in a number of variations)</a:t>
            </a:r>
            <a:endParaRPr lang="en-US" sz="1000" dirty="0"/>
          </a:p>
          <a:p>
            <a:pPr marL="365760" lvl="1" indent="-137160">
              <a:buFont typeface="Wingdings" panose="05000000000000000000" pitchFamily="2" charset="2"/>
              <a:buChar char="§"/>
            </a:pPr>
            <a:r>
              <a:rPr lang="en-US" sz="1000" dirty="0" smtClean="0"/>
              <a:t>Looking </a:t>
            </a:r>
            <a:r>
              <a:rPr lang="en-US" sz="1000" b="1" i="1" dirty="0">
                <a:solidFill>
                  <a:srgbClr val="0070C0"/>
                </a:solidFill>
              </a:rPr>
              <a:t>two places </a:t>
            </a:r>
            <a:r>
              <a:rPr lang="en-US" sz="1000" dirty="0"/>
              <a:t>in the sequence </a:t>
            </a:r>
            <a:r>
              <a:rPr lang="en-US" sz="1000" b="1" i="1" dirty="0">
                <a:solidFill>
                  <a:srgbClr val="0070C0"/>
                </a:solidFill>
              </a:rPr>
              <a:t>at once</a:t>
            </a:r>
          </a:p>
          <a:p>
            <a:pPr marL="365760" lvl="1" indent="-137160">
              <a:buFont typeface="Wingdings" panose="05000000000000000000" pitchFamily="2" charset="2"/>
              <a:buChar char="§"/>
            </a:pPr>
            <a:r>
              <a:rPr lang="en-US" sz="1000" b="1" i="1" dirty="0">
                <a:solidFill>
                  <a:srgbClr val="0070C0"/>
                </a:solidFill>
              </a:rPr>
              <a:t>Looking at two sequences in parallel</a:t>
            </a:r>
          </a:p>
          <a:p>
            <a:pPr marL="137160" indent="-13716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000" dirty="0" smtClean="0"/>
              <a:t>From Session 12:  </a:t>
            </a:r>
            <a:r>
              <a:rPr lang="en-US" sz="1000" b="1" i="1" dirty="0">
                <a:solidFill>
                  <a:srgbClr val="0070C0"/>
                </a:solidFill>
              </a:rPr>
              <a:t>Mutating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smtClean="0"/>
              <a:t>a list or object, and </a:t>
            </a:r>
            <a:r>
              <a:rPr lang="en-US" sz="1000" b="1" i="1" dirty="0">
                <a:solidFill>
                  <a:srgbClr val="0070C0"/>
                </a:solidFill>
              </a:rPr>
              <a:t>TESTING whether the mutation worked </a:t>
            </a:r>
            <a:r>
              <a:rPr lang="en-US" sz="1000" dirty="0" smtClean="0"/>
              <a:t>correctly.</a:t>
            </a:r>
          </a:p>
        </p:txBody>
      </p:sp>
    </p:spTree>
    <p:extLst>
      <p:ext uri="{BB962C8B-B14F-4D97-AF65-F5344CB8AC3E}">
        <p14:creationId xmlns:p14="http://schemas.microsoft.com/office/powerpoint/2010/main" val="291399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5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remove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override="childStyle"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remove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override="childStyle"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remove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 override="childStyle"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remove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 override="childStyle"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mph" presetSubtype="0" fill="remove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override="childStyle"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2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362" y="137319"/>
            <a:ext cx="55626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2000" dirty="0" smtClean="0"/>
              <a:t>#4.  </a:t>
            </a:r>
            <a:r>
              <a:rPr lang="en-US" sz="2000" b="1" i="1" dirty="0" smtClean="0"/>
              <a:t>Maintain </a:t>
            </a:r>
            <a:r>
              <a:rPr lang="en-US" sz="2000" b="1" i="1" dirty="0" smtClean="0"/>
              <a:t>intellectual control of your program.  </a:t>
            </a:r>
            <a:r>
              <a:rPr lang="en-US" sz="1400" dirty="0" smtClean="0"/>
              <a:t>Techniques to do so include using </a:t>
            </a:r>
            <a:r>
              <a:rPr lang="en-US" sz="1400" b="1" i="1" dirty="0" smtClean="0"/>
              <a:t>descriptive names</a:t>
            </a:r>
            <a:r>
              <a:rPr lang="en-US" sz="1400" dirty="0" smtClean="0"/>
              <a:t>, sparse but well-chosen </a:t>
            </a:r>
            <a:r>
              <a:rPr lang="en-US" sz="1400" b="1" i="1" dirty="0" smtClean="0"/>
              <a:t>internal comments</a:t>
            </a:r>
            <a:r>
              <a:rPr lang="en-US" sz="1400" dirty="0" smtClean="0"/>
              <a:t>, and good use of </a:t>
            </a:r>
            <a:r>
              <a:rPr lang="en-US" sz="1400" b="1" i="1" dirty="0" smtClean="0"/>
              <a:t>white space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25655" y="1070099"/>
            <a:ext cx="4008438" cy="190052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 smtClean="0"/>
              <a:t>For example: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sz="11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index_of_largest_number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(numbers, n):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i="1" dirty="0" smtClean="0">
                <a:solidFill>
                  <a:srgbClr val="00AA00"/>
                </a:solidFill>
                <a:latin typeface="Consolas"/>
              </a:rPr>
              <a:t>""" ... """ 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</a:rPr>
              <a:t>index_of_largest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100" dirty="0">
                <a:solidFill>
                  <a:srgbClr val="800000"/>
                </a:solidFill>
                <a:latin typeface="Consolas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FF00FF"/>
                </a:solidFill>
                <a:latin typeface="Consolas"/>
              </a:rPr>
              <a:t># using max/min pattern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k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1100" dirty="0">
                <a:solidFill>
                  <a:srgbClr val="800000"/>
                </a:solidFill>
                <a:latin typeface="Consolas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, n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):</a:t>
            </a:r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numbers[k] &gt; numbers[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index_of_largest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</a:p>
          <a:p>
            <a:pPr>
              <a:spcBef>
                <a:spcPts val="300"/>
              </a:spcBef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index_of_largest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k</a:t>
            </a:r>
          </a:p>
          <a:p>
            <a:pPr>
              <a:spcBef>
                <a:spcPts val="300"/>
              </a:spcBef>
            </a:pP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index_of_largest</a:t>
            </a: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362" y="3022833"/>
            <a:ext cx="5638800" cy="13054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i="1" dirty="0" smtClean="0">
                <a:solidFill>
                  <a:srgbClr val="FF0000"/>
                </a:solidFill>
              </a:rPr>
              <a:t>Names</a:t>
            </a:r>
            <a:r>
              <a:rPr lang="en-US" sz="1050" dirty="0" smtClean="0"/>
              <a:t>: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000" dirty="0" smtClean="0"/>
              <a:t>Use </a:t>
            </a:r>
            <a:r>
              <a:rPr lang="en-US" sz="1000" i="1" dirty="0" smtClean="0"/>
              <a:t>plurals</a:t>
            </a:r>
            <a:r>
              <a:rPr lang="en-US" sz="1000" dirty="0" smtClean="0"/>
              <a:t> for names of sequences (</a:t>
            </a:r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000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000" dirty="0" smtClean="0"/>
              <a:t>).</a:t>
            </a:r>
            <a:br>
              <a:rPr lang="en-US" sz="1000" dirty="0" smtClean="0"/>
            </a:br>
            <a:r>
              <a:rPr lang="en-US" sz="1000" dirty="0" smtClean="0"/>
              <a:t>Use </a:t>
            </a:r>
            <a:r>
              <a:rPr lang="en-US" sz="1000" i="1" dirty="0" smtClean="0"/>
              <a:t>singular</a:t>
            </a:r>
            <a:r>
              <a:rPr lang="en-US" sz="1000" dirty="0" smtClean="0"/>
              <a:t> for non-sequence items (</a:t>
            </a:r>
            <a:r>
              <a:rPr lang="en-US" sz="1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sz="1000" dirty="0"/>
              <a:t> </a:t>
            </a:r>
            <a:r>
              <a:rPr lang="en-US" sz="1000" dirty="0" smtClean="0"/>
              <a:t>or </a:t>
            </a:r>
            <a:r>
              <a:rPr lang="en-US" sz="1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circle1</a:t>
            </a:r>
            <a:r>
              <a:rPr lang="en-US" sz="1000" dirty="0" smtClean="0">
                <a:solidFill>
                  <a:srgbClr val="FF0000"/>
                </a:solidFill>
              </a:rPr>
              <a:t>   </a:t>
            </a:r>
            <a:r>
              <a:rPr lang="en-US" sz="1000" dirty="0" smtClean="0"/>
              <a:t>vs   </a:t>
            </a:r>
            <a:r>
              <a:rPr lang="en-US" sz="1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sz="1000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000" dirty="0" smtClean="0"/>
              <a:t>).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000" dirty="0" smtClean="0"/>
              <a:t>The name might indicate the type of the object </a:t>
            </a:r>
            <a:r>
              <a:rPr lang="en-US" sz="900" dirty="0" smtClean="0"/>
              <a:t>(</a:t>
            </a:r>
            <a:r>
              <a:rPr lang="en-US" sz="9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_of_largest</a:t>
            </a:r>
            <a:r>
              <a:rPr lang="en-US" sz="900" dirty="0" smtClean="0"/>
              <a:t>, makes it clear that this is an INDEX)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000" dirty="0" smtClean="0"/>
              <a:t>The name certainly should indicate WHAT it stands for (so </a:t>
            </a:r>
            <a:r>
              <a:rPr lang="en-US" sz="9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upper_left_corner</a:t>
            </a:r>
            <a:r>
              <a:rPr lang="en-US" sz="1000" dirty="0" smtClean="0"/>
              <a:t> instead of just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sz="1000" dirty="0" smtClean="0"/>
              <a:t>)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000" dirty="0" smtClean="0"/>
              <a:t>j, k, and i for index variables </a:t>
            </a:r>
            <a:r>
              <a:rPr lang="en-US" sz="900" dirty="0" smtClean="0"/>
              <a:t>(this practice goes back over 60 years!)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000" dirty="0" smtClean="0"/>
              <a:t>m, n for integers (and perhaps x for floats) for which no better name is easily available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73562" y="1127919"/>
            <a:ext cx="1295400" cy="738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Short internal comment indicating the pattern used </a:t>
            </a:r>
            <a:r>
              <a:rPr lang="en-US" sz="1050" b="1" i="1" dirty="0" smtClean="0"/>
              <a:t>(keep these sparse!)</a:t>
            </a:r>
            <a:endParaRPr lang="en-US" sz="1000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97362" y="1956796"/>
            <a:ext cx="1453662" cy="1015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i="1" dirty="0" smtClean="0"/>
              <a:t>Single</a:t>
            </a:r>
            <a:r>
              <a:rPr lang="en-US" sz="1050" dirty="0" smtClean="0"/>
              <a:t> blank line to separate the “chunks” of the function from each other </a:t>
            </a:r>
            <a:r>
              <a:rPr lang="en-US" sz="900" dirty="0" smtClean="0"/>
              <a:t>(but </a:t>
            </a:r>
            <a:r>
              <a:rPr lang="en-US" sz="900" b="1" i="1" dirty="0" smtClean="0"/>
              <a:t>two</a:t>
            </a:r>
            <a:r>
              <a:rPr lang="en-US" sz="900" dirty="0" smtClean="0"/>
              <a:t> blank lines between function </a:t>
            </a:r>
            <a:r>
              <a:rPr lang="en-US" sz="900" b="1" i="1" dirty="0" smtClean="0"/>
              <a:t>definitions</a:t>
            </a:r>
            <a:r>
              <a:rPr lang="en-US" sz="900" dirty="0" smtClean="0"/>
              <a:t>)</a:t>
            </a:r>
            <a:endParaRPr lang="en-US" sz="8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40162" y="1585119"/>
            <a:ext cx="533400" cy="21345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97162" y="2521352"/>
            <a:ext cx="1594338" cy="13056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2377800" y="1528200"/>
              <a:ext cx="508320" cy="12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1960" y="1464840"/>
                <a:ext cx="5400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1093320" y="2194560"/>
              <a:ext cx="496080" cy="248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7480" y="2131200"/>
                <a:ext cx="528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2085120" y="2194560"/>
              <a:ext cx="479880" cy="86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9280" y="2131200"/>
                <a:ext cx="5115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560880" y="1857240"/>
              <a:ext cx="423000" cy="208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040" y="1793880"/>
                <a:ext cx="4546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1201454" y="2405296"/>
              <a:ext cx="1190907" cy="45719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5614" y="2341937"/>
                <a:ext cx="1222588" cy="172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845280" y="2044440"/>
              <a:ext cx="69480" cy="43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9440" y="1980720"/>
                <a:ext cx="1011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/>
              <p14:cNvContentPartPr/>
              <p14:nvPr/>
            </p14:nvContentPartPr>
            <p14:xfrm>
              <a:off x="1910160" y="2056680"/>
              <a:ext cx="73800" cy="43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94320" y="1992960"/>
                <a:ext cx="1054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/>
              <p14:cNvContentPartPr/>
              <p14:nvPr/>
            </p14:nvContentPartPr>
            <p14:xfrm>
              <a:off x="3060720" y="1556640"/>
              <a:ext cx="5724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44520" y="1493280"/>
                <a:ext cx="892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1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 b="1" i="1" dirty="0" smtClean="0"/>
              <a:t>Review:  </a:t>
            </a:r>
            <a:r>
              <a:rPr lang="en-US" b="1" i="1" dirty="0" smtClean="0">
                <a:solidFill>
                  <a:srgbClr val="FF0000"/>
                </a:solidFill>
              </a:rPr>
              <a:t>Good practices</a:t>
            </a:r>
            <a:br>
              <a:rPr lang="en-US" b="1" i="1" dirty="0" smtClean="0">
                <a:solidFill>
                  <a:srgbClr val="FF0000"/>
                </a:solidFill>
              </a:rPr>
            </a:br>
            <a:r>
              <a:rPr lang="en-US" sz="2200" dirty="0" smtClean="0"/>
              <a:t>that help minimize the need for debugging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182562" y="1153975"/>
            <a:ext cx="2895600" cy="1623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/>
              <a:t>#1:  Use </a:t>
            </a:r>
            <a:r>
              <a:rPr lang="en-US" sz="1600" b="1" i="1" dirty="0" smtClean="0"/>
              <a:t>Iterative Enhancement:</a:t>
            </a:r>
          </a:p>
          <a:p>
            <a:pPr>
              <a:spcBef>
                <a:spcPts val="1200"/>
              </a:spcBef>
            </a:pPr>
            <a:r>
              <a:rPr lang="en-US" sz="800" dirty="0" smtClean="0"/>
              <a:t>Repeat the following until you have a solution to your problem: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800" dirty="0" smtClean="0"/>
              <a:t>Find a </a:t>
            </a:r>
            <a:r>
              <a:rPr lang="en-US" sz="800" b="1" i="1" dirty="0" smtClean="0"/>
              <a:t>stage</a:t>
            </a:r>
            <a:r>
              <a:rPr lang="en-US" sz="800" dirty="0" smtClean="0"/>
              <a:t> for your problem that:</a:t>
            </a:r>
          </a:p>
          <a:p>
            <a:pPr marL="457200" lvl="1" indent="-13716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is a step toward a solution, and</a:t>
            </a:r>
          </a:p>
          <a:p>
            <a:pPr marL="457200" lvl="1" indent="-13716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is a SMALL step, and</a:t>
            </a:r>
          </a:p>
          <a:p>
            <a:pPr marL="457200" lvl="1" indent="-13716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can be TESTED.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800" b="1" i="1" dirty="0" smtClean="0"/>
              <a:t>Solve the stage and TEST </a:t>
            </a:r>
            <a:r>
              <a:rPr lang="en-US" sz="800" dirty="0" smtClean="0"/>
              <a:t>your solution to it.  Don’t proceed until you get this stage working.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6394" y="1204119"/>
            <a:ext cx="2133600" cy="10002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600" dirty="0" smtClean="0"/>
              <a:t>#2:  </a:t>
            </a:r>
            <a:r>
              <a:rPr lang="en-US" sz="1600" b="1" i="1" dirty="0" smtClean="0"/>
              <a:t>Break </a:t>
            </a:r>
            <a:r>
              <a:rPr lang="en-US" sz="1600" b="1" i="1" dirty="0"/>
              <a:t>a problem into </a:t>
            </a:r>
            <a:r>
              <a:rPr lang="en-US" sz="1600" b="1" i="1" dirty="0" smtClean="0"/>
              <a:t>sub-problems.</a:t>
            </a:r>
          </a:p>
          <a:p>
            <a:pPr marL="0" lvl="1">
              <a:spcBef>
                <a:spcPts val="600"/>
              </a:spcBef>
            </a:pPr>
            <a:r>
              <a:rPr lang="en-US" sz="1100" dirty="0" smtClean="0"/>
              <a:t>Write </a:t>
            </a:r>
            <a:r>
              <a:rPr lang="en-US" sz="1100" dirty="0"/>
              <a:t>AND TEST separate functions for the </a:t>
            </a:r>
            <a:r>
              <a:rPr lang="en-US" sz="1100" dirty="0" smtClean="0"/>
              <a:t>sub-problems.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230562" y="2349183"/>
            <a:ext cx="25146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600" dirty="0" smtClean="0"/>
              <a:t>#3:  </a:t>
            </a:r>
            <a:r>
              <a:rPr lang="en-US" sz="1600" b="1" i="1" dirty="0" smtClean="0"/>
              <a:t>Keep patterns in mind.  </a:t>
            </a:r>
            <a:r>
              <a:rPr lang="en-US" dirty="0" smtClean="0"/>
              <a:t>Don’t reinvent the wheel.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962" y="2956719"/>
            <a:ext cx="3429000" cy="9541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600" dirty="0" smtClean="0"/>
              <a:t>#4:  </a:t>
            </a:r>
            <a:r>
              <a:rPr lang="en-US" sz="1600" b="1" i="1" dirty="0" smtClean="0"/>
              <a:t>Maintain </a:t>
            </a:r>
            <a:r>
              <a:rPr lang="en-US" sz="1600" b="1" i="1" dirty="0"/>
              <a:t>intellectual control of your program.  </a:t>
            </a:r>
            <a:r>
              <a:rPr lang="en-US" dirty="0"/>
              <a:t>Techniques to do so include using </a:t>
            </a:r>
            <a:r>
              <a:rPr lang="en-US" b="1" i="1" dirty="0" smtClean="0"/>
              <a:t>descriptive names</a:t>
            </a:r>
            <a:r>
              <a:rPr lang="en-US" dirty="0" smtClean="0"/>
              <a:t>, sparse but well-chosen </a:t>
            </a:r>
            <a:r>
              <a:rPr lang="en-US" b="1" i="1" dirty="0" smtClean="0"/>
              <a:t>internal comments</a:t>
            </a:r>
            <a:r>
              <a:rPr lang="en-US" dirty="0" smtClean="0"/>
              <a:t>, and </a:t>
            </a:r>
            <a:r>
              <a:rPr lang="en-US" dirty="0"/>
              <a:t>good use of </a:t>
            </a:r>
            <a:r>
              <a:rPr lang="en-US" b="1" i="1" dirty="0"/>
              <a:t>white space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0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2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1003</Words>
  <Application>Microsoft Office PowerPoint</Application>
  <PresentationFormat>Custom</PresentationFormat>
  <Paragraphs>221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Good practices that help minimize the need for debugging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Review:  Good practices that help minimize the need for debugging</vt:lpstr>
    </vt:vector>
  </TitlesOfParts>
  <Company>CSSE Department, RHIT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Mutchler</dc:creator>
  <cp:lastModifiedBy>David Mutchler</cp:lastModifiedBy>
  <cp:revision>43</cp:revision>
  <dcterms:created xsi:type="dcterms:W3CDTF">2015-07-22T20:35:41Z</dcterms:created>
  <dcterms:modified xsi:type="dcterms:W3CDTF">2015-07-28T00:52:08Z</dcterms:modified>
</cp:coreProperties>
</file>