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3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</p:sldIdLst>
  <p:sldSz cx="5851525" cy="4389438"/>
  <p:notesSz cx="6858000" cy="9144000"/>
  <p:defaultTextStyle>
    <a:defPPr>
      <a:defRPr lang="en-US"/>
    </a:defPPr>
    <a:lvl1pPr marL="0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2562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5125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7687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0249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2811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5374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47936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0498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846" y="-96"/>
      </p:cViewPr>
      <p:guideLst>
        <p:guide orient="horz" pos="1383"/>
        <p:guide pos="1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1363571"/>
            <a:ext cx="4973796" cy="9408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729" y="2487348"/>
            <a:ext cx="4096068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7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5474" y="112785"/>
            <a:ext cx="842172" cy="23969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923" y="112785"/>
            <a:ext cx="2431025" cy="2396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30" y="2820621"/>
            <a:ext cx="4973796" cy="871791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30" y="1860432"/>
            <a:ext cx="4973796" cy="96018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924" y="655368"/>
            <a:ext cx="1636599" cy="18543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048" y="655368"/>
            <a:ext cx="1636598" cy="18543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75781"/>
            <a:ext cx="5266373" cy="731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76" y="982544"/>
            <a:ext cx="2585440" cy="409477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562" indent="0">
              <a:buNone/>
              <a:defRPr sz="1300" b="1"/>
            </a:lvl2pPr>
            <a:lvl3pPr marL="585125" indent="0">
              <a:buNone/>
              <a:defRPr sz="1200" b="1"/>
            </a:lvl3pPr>
            <a:lvl4pPr marL="877687" indent="0">
              <a:buNone/>
              <a:defRPr sz="1000" b="1"/>
            </a:lvl4pPr>
            <a:lvl5pPr marL="1170249" indent="0">
              <a:buNone/>
              <a:defRPr sz="1000" b="1"/>
            </a:lvl5pPr>
            <a:lvl6pPr marL="1462811" indent="0">
              <a:buNone/>
              <a:defRPr sz="1000" b="1"/>
            </a:lvl6pPr>
            <a:lvl7pPr marL="1755374" indent="0">
              <a:buNone/>
              <a:defRPr sz="1000" b="1"/>
            </a:lvl7pPr>
            <a:lvl8pPr marL="2047936" indent="0">
              <a:buNone/>
              <a:defRPr sz="1000" b="1"/>
            </a:lvl8pPr>
            <a:lvl9pPr marL="234049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76" y="1392021"/>
            <a:ext cx="2585440" cy="252900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2494" y="982544"/>
            <a:ext cx="2586455" cy="409477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562" indent="0">
              <a:buNone/>
              <a:defRPr sz="1300" b="1"/>
            </a:lvl2pPr>
            <a:lvl3pPr marL="585125" indent="0">
              <a:buNone/>
              <a:defRPr sz="1200" b="1"/>
            </a:lvl3pPr>
            <a:lvl4pPr marL="877687" indent="0">
              <a:buNone/>
              <a:defRPr sz="1000" b="1"/>
            </a:lvl4pPr>
            <a:lvl5pPr marL="1170249" indent="0">
              <a:buNone/>
              <a:defRPr sz="1000" b="1"/>
            </a:lvl5pPr>
            <a:lvl6pPr marL="1462811" indent="0">
              <a:buNone/>
              <a:defRPr sz="1000" b="1"/>
            </a:lvl6pPr>
            <a:lvl7pPr marL="1755374" indent="0">
              <a:buNone/>
              <a:defRPr sz="1000" b="1"/>
            </a:lvl7pPr>
            <a:lvl8pPr marL="2047936" indent="0">
              <a:buNone/>
              <a:defRPr sz="1000" b="1"/>
            </a:lvl8pPr>
            <a:lvl9pPr marL="234049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2494" y="1392021"/>
            <a:ext cx="2586455" cy="252900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174765"/>
            <a:ext cx="1925111" cy="74376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784" y="174765"/>
            <a:ext cx="3271165" cy="37462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577" y="918531"/>
            <a:ext cx="1925111" cy="3002498"/>
          </a:xfrm>
        </p:spPr>
        <p:txBody>
          <a:bodyPr/>
          <a:lstStyle>
            <a:lvl1pPr marL="0" indent="0">
              <a:buNone/>
              <a:defRPr sz="900"/>
            </a:lvl1pPr>
            <a:lvl2pPr marL="292562" indent="0">
              <a:buNone/>
              <a:defRPr sz="800"/>
            </a:lvl2pPr>
            <a:lvl3pPr marL="585125" indent="0">
              <a:buNone/>
              <a:defRPr sz="600"/>
            </a:lvl3pPr>
            <a:lvl4pPr marL="877687" indent="0">
              <a:buNone/>
              <a:defRPr sz="600"/>
            </a:lvl4pPr>
            <a:lvl5pPr marL="1170249" indent="0">
              <a:buNone/>
              <a:defRPr sz="600"/>
            </a:lvl5pPr>
            <a:lvl6pPr marL="1462811" indent="0">
              <a:buNone/>
              <a:defRPr sz="600"/>
            </a:lvl6pPr>
            <a:lvl7pPr marL="1755374" indent="0">
              <a:buNone/>
              <a:defRPr sz="600"/>
            </a:lvl7pPr>
            <a:lvl8pPr marL="2047936" indent="0">
              <a:buNone/>
              <a:defRPr sz="600"/>
            </a:lvl8pPr>
            <a:lvl9pPr marL="23404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40" y="3072606"/>
            <a:ext cx="3510915" cy="36273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940" y="392204"/>
            <a:ext cx="3510915" cy="2633663"/>
          </a:xfrm>
        </p:spPr>
        <p:txBody>
          <a:bodyPr/>
          <a:lstStyle>
            <a:lvl1pPr marL="0" indent="0">
              <a:buNone/>
              <a:defRPr sz="2000"/>
            </a:lvl1pPr>
            <a:lvl2pPr marL="292562" indent="0">
              <a:buNone/>
              <a:defRPr sz="1800"/>
            </a:lvl2pPr>
            <a:lvl3pPr marL="585125" indent="0">
              <a:buNone/>
              <a:defRPr sz="1500"/>
            </a:lvl3pPr>
            <a:lvl4pPr marL="877687" indent="0">
              <a:buNone/>
              <a:defRPr sz="1300"/>
            </a:lvl4pPr>
            <a:lvl5pPr marL="1170249" indent="0">
              <a:buNone/>
              <a:defRPr sz="1300"/>
            </a:lvl5pPr>
            <a:lvl6pPr marL="1462811" indent="0">
              <a:buNone/>
              <a:defRPr sz="1300"/>
            </a:lvl6pPr>
            <a:lvl7pPr marL="1755374" indent="0">
              <a:buNone/>
              <a:defRPr sz="1300"/>
            </a:lvl7pPr>
            <a:lvl8pPr marL="2047936" indent="0">
              <a:buNone/>
              <a:defRPr sz="1300"/>
            </a:lvl8pPr>
            <a:lvl9pPr marL="234049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940" y="3435345"/>
            <a:ext cx="3510915" cy="515149"/>
          </a:xfrm>
        </p:spPr>
        <p:txBody>
          <a:bodyPr/>
          <a:lstStyle>
            <a:lvl1pPr marL="0" indent="0">
              <a:buNone/>
              <a:defRPr sz="900"/>
            </a:lvl1pPr>
            <a:lvl2pPr marL="292562" indent="0">
              <a:buNone/>
              <a:defRPr sz="800"/>
            </a:lvl2pPr>
            <a:lvl3pPr marL="585125" indent="0">
              <a:buNone/>
              <a:defRPr sz="600"/>
            </a:lvl3pPr>
            <a:lvl4pPr marL="877687" indent="0">
              <a:buNone/>
              <a:defRPr sz="600"/>
            </a:lvl4pPr>
            <a:lvl5pPr marL="1170249" indent="0">
              <a:buNone/>
              <a:defRPr sz="600"/>
            </a:lvl5pPr>
            <a:lvl6pPr marL="1462811" indent="0">
              <a:buNone/>
              <a:defRPr sz="600"/>
            </a:lvl6pPr>
            <a:lvl7pPr marL="1755374" indent="0">
              <a:buNone/>
              <a:defRPr sz="600"/>
            </a:lvl7pPr>
            <a:lvl8pPr marL="2047936" indent="0">
              <a:buNone/>
              <a:defRPr sz="600"/>
            </a:lvl8pPr>
            <a:lvl9pPr marL="23404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4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576" y="175781"/>
            <a:ext cx="5266373" cy="731573"/>
          </a:xfrm>
          <a:prstGeom prst="rect">
            <a:avLst/>
          </a:prstGeom>
        </p:spPr>
        <p:txBody>
          <a:bodyPr vert="horz" lIns="58512" tIns="29256" rIns="58512" bIns="292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76" y="1024203"/>
            <a:ext cx="5266373" cy="2896826"/>
          </a:xfrm>
          <a:prstGeom prst="rect">
            <a:avLst/>
          </a:prstGeom>
        </p:spPr>
        <p:txBody>
          <a:bodyPr vert="horz" lIns="58512" tIns="29256" rIns="58512" bIns="292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576" y="4068359"/>
            <a:ext cx="1365356" cy="233697"/>
          </a:xfrm>
          <a:prstGeom prst="rect">
            <a:avLst/>
          </a:prstGeom>
        </p:spPr>
        <p:txBody>
          <a:bodyPr vert="horz" lIns="58512" tIns="29256" rIns="58512" bIns="2925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1ABD-3A0B-486F-8236-A1D0091F12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271" y="4068359"/>
            <a:ext cx="1852983" cy="233697"/>
          </a:xfrm>
          <a:prstGeom prst="rect">
            <a:avLst/>
          </a:prstGeom>
        </p:spPr>
        <p:txBody>
          <a:bodyPr vert="horz" lIns="58512" tIns="29256" rIns="58512" bIns="2925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593" y="4068359"/>
            <a:ext cx="1365356" cy="233697"/>
          </a:xfrm>
          <a:prstGeom prst="rect">
            <a:avLst/>
          </a:prstGeom>
        </p:spPr>
        <p:txBody>
          <a:bodyPr vert="horz" lIns="58512" tIns="29256" rIns="58512" bIns="2925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12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22" indent="-219422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14" indent="-182851" algn="l" defTabSz="585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175781"/>
            <a:ext cx="2556985" cy="731573"/>
          </a:xfrm>
          <a:ln w="25400"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b="1" i="1" dirty="0"/>
              <a:t>What to do when</a:t>
            </a:r>
            <a:br>
              <a:rPr lang="en-US" b="1" i="1" dirty="0"/>
            </a:br>
            <a:r>
              <a:rPr lang="en-US" b="1" i="1" dirty="0">
                <a:solidFill>
                  <a:srgbClr val="FF0000"/>
                </a:solidFill>
              </a:rPr>
              <a:t>a test fails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059" y="975519"/>
            <a:ext cx="5442903" cy="317779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i="1" dirty="0"/>
              <a:t>Avoid the temptation to just try </a:t>
            </a:r>
            <a:r>
              <a:rPr lang="en-US" sz="1100" i="1" dirty="0" smtClean="0"/>
              <a:t>things (fiddling with your code)!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b="1" dirty="0"/>
              <a:t>Solve the </a:t>
            </a:r>
            <a:r>
              <a:rPr lang="en-US" sz="1100" b="1" dirty="0"/>
              <a:t>test case that failed </a:t>
            </a:r>
            <a:r>
              <a:rPr lang="en-US" sz="1100" b="1" i="1" dirty="0"/>
              <a:t>by </a:t>
            </a:r>
            <a:r>
              <a:rPr lang="en-US" sz="1100" b="1" i="1" dirty="0"/>
              <a:t>hand</a:t>
            </a:r>
            <a:r>
              <a:rPr lang="en-US" sz="1100" b="1" dirty="0"/>
              <a:t>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b="1" dirty="0"/>
              <a:t>Put </a:t>
            </a:r>
            <a:r>
              <a:rPr lang="en-US" sz="1100" b="1" i="1" dirty="0"/>
              <a:t>print</a:t>
            </a:r>
            <a:r>
              <a:rPr lang="en-US" sz="1100" b="1" dirty="0"/>
              <a:t> statements </a:t>
            </a:r>
            <a:r>
              <a:rPr lang="en-US" sz="1100" dirty="0"/>
              <a:t>that print the values of relevant variables at relevant places, in hopes of (per the following steps) discovering when the program first </a:t>
            </a:r>
            <a:r>
              <a:rPr lang="en-US" sz="1100" dirty="0" smtClean="0"/>
              <a:t>went wrong.</a:t>
            </a:r>
            <a:endParaRPr lang="en-US" sz="1100" dirty="0"/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b="1" dirty="0"/>
              <a:t>Run the program.  Examine the output, line by line.  </a:t>
            </a:r>
            <a:r>
              <a:rPr lang="en-US" sz="1100" dirty="0"/>
              <a:t>Find the first line where </a:t>
            </a:r>
            <a:r>
              <a:rPr lang="en-US" sz="1100" b="1" i="1" dirty="0"/>
              <a:t>what you expected to be printed is different from what actually was printed</a:t>
            </a:r>
            <a:r>
              <a:rPr lang="en-US" sz="1100" dirty="0"/>
              <a:t>.</a:t>
            </a:r>
          </a:p>
          <a:p>
            <a:pPr marL="548640" lvl="1" indent="-18288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If all the output is now what you expected:</a:t>
            </a:r>
          </a:p>
          <a:p>
            <a:pPr marL="914400" lvl="2" indent="-18288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If the code now passes the test case, you are done!</a:t>
            </a:r>
          </a:p>
          <a:p>
            <a:pPr marL="914400" lvl="2" indent="-18288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Otherwise, return to Step 3 and add additional </a:t>
            </a:r>
            <a:r>
              <a:rPr lang="en-US" sz="1050" b="1" i="1" dirty="0" smtClean="0"/>
              <a:t>print</a:t>
            </a:r>
            <a:r>
              <a:rPr lang="en-US" sz="1050" dirty="0" smtClean="0"/>
              <a:t> statements (and possibly remove some existing ones) to discover when the program first went wrong.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Figure out </a:t>
            </a:r>
            <a:r>
              <a:rPr lang="en-US" sz="1100" b="1" i="1" dirty="0"/>
              <a:t>why</a:t>
            </a:r>
            <a:r>
              <a:rPr lang="en-US" sz="1100" dirty="0"/>
              <a:t> the output is different than you expected.  That is, identify the line(s) of code where the code does not do what you wanted it to do.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b="1" i="1" dirty="0"/>
              <a:t>Correct the mistake(s) </a:t>
            </a:r>
            <a:r>
              <a:rPr lang="en-US" sz="1100" dirty="0"/>
              <a:t>that the previous step uncovered.  That is, make the code do what you want it to do.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100" b="1" dirty="0"/>
              <a:t>Go back to Step 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4362" y="365919"/>
            <a:ext cx="243840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</a:rPr>
              <a:t>The next slides cover each of </a:t>
            </a:r>
            <a:r>
              <a:rPr lang="en-US" dirty="0" smtClean="0">
                <a:solidFill>
                  <a:srgbClr val="0070C0"/>
                </a:solidFill>
              </a:rPr>
              <a:t>the steps below, via a concrete example.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4336" y="3213526"/>
            <a:ext cx="208962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0 0 7 50 80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1 1 6 77 30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[50, 77, 40, 3, 90, 10, 30, 80]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[50, 30, 40, 3, 90, 10, 30, 80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23108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for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700" dirty="0" smtClean="0">
                <a:latin typeface="Consolas"/>
              </a:rPr>
              <a:t>print(k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[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latin typeface="Consolas"/>
              </a:rPr>
              <a:t>                                      </a:t>
            </a:r>
            <a:r>
              <a:rPr lang="en-US" sz="700" dirty="0" smtClean="0">
                <a:latin typeface="Consolas"/>
              </a:rPr>
              <a:t>    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[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])</a:t>
            </a:r>
            <a:endParaRPr lang="en-US" sz="700" dirty="0"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print(k,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+ 1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- 1</a:t>
            </a:r>
            <a:endParaRPr 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0162" y="2685182"/>
            <a:ext cx="1989138" cy="1708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0 0 7 50 80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1 1 6 77 30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1 [50, 77, 40, 3, 90,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1 [50, 30, 40, 3, 90,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2 2 5 40 10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2 [50, 30, 40, 3, 90,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2 [50, 30, 10, 3, 90,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3 3 4 3 90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4 4 3 90 3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4 [50, 30, 10, 3, 90,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4 [50, 30, 10, 3, 3,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5 5 2 10 10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6 6 1 30 30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7 7 0 80 50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7 [50, 30, 10, 3, 3, 10, 30,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7 [50, 30, 10, 3, 3, 10, 30, 50]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After the mutation:  [50, 30, 10, 3, 3, 10, 30, 50]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The above should be: [50, 30, 10, 3, 90, 40, 77, 80]</a:t>
            </a:r>
          </a:p>
          <a:p>
            <a:r>
              <a:rPr lang="en-US" sz="500" dirty="0">
                <a:solidFill>
                  <a:srgbClr val="000000"/>
                </a:solidFill>
                <a:latin typeface="Consolas"/>
              </a:rPr>
              <a:t>FAILED the test!</a:t>
            </a:r>
            <a:endParaRPr lang="en-US" sz="500" dirty="0"/>
          </a:p>
        </p:txBody>
      </p:sp>
      <p:sp>
        <p:nvSpPr>
          <p:cNvPr id="3" name="Rounded Rectangle 2"/>
          <p:cNvSpPr/>
          <p:nvPr/>
        </p:nvSpPr>
        <p:spPr>
          <a:xfrm>
            <a:off x="1683224" y="3490119"/>
            <a:ext cx="785338" cy="13890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93067" y="3337719"/>
            <a:ext cx="775495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46399" y="3759034"/>
            <a:ext cx="228600" cy="112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04993" y="1127919"/>
            <a:ext cx="1370331" cy="1754326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</a:t>
            </a:r>
            <a:r>
              <a:rPr lang="en-US" sz="900" dirty="0" smtClean="0"/>
              <a:t>I have fixed two errors, but the code still fails the test.  Here (below and to the left) is the relevant output when I run after adding the two lines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.  </a:t>
            </a:r>
            <a:r>
              <a:rPr lang="en-US" sz="800" dirty="0" smtClean="0"/>
              <a:t>(The full output is shown directly below, in smaller print.)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362" y="3115166"/>
            <a:ext cx="1524000" cy="1200329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When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 is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900" dirty="0" smtClean="0"/>
              <a:t>, the code correctly compares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900" dirty="0" smtClean="0"/>
              <a:t>   and 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900" dirty="0" smtClean="0"/>
              <a:t>   and correctly determines NOT to swap them.  When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  is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900" dirty="0" smtClean="0"/>
              <a:t>, the code correctly compares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-US" sz="900" dirty="0" smtClean="0"/>
              <a:t>   and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900" dirty="0" smtClean="0"/>
              <a:t>   and </a:t>
            </a:r>
            <a:r>
              <a:rPr lang="en-US" sz="900" b="1" i="1" dirty="0" smtClean="0"/>
              <a:t>correctly determines to swap them</a:t>
            </a:r>
            <a:r>
              <a:rPr lang="en-US" sz="900" dirty="0" smtClean="0"/>
              <a:t>.</a:t>
            </a:r>
            <a:endParaRPr lang="en-US" sz="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50999" y="4098022"/>
            <a:ext cx="1295400" cy="215444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800" dirty="0" smtClean="0"/>
              <a:t>(</a:t>
            </a:r>
            <a:r>
              <a:rPr lang="en-US" sz="800" dirty="0"/>
              <a:t>Continues on next slide</a:t>
            </a:r>
            <a:r>
              <a:rPr lang="en-US" sz="800" dirty="0" smtClean="0"/>
              <a:t>.)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3646" y="737483"/>
            <a:ext cx="1891347" cy="92333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 put the new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statements (shown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) both </a:t>
            </a:r>
            <a:r>
              <a:rPr lang="en-US" sz="900" b="1" dirty="0" smtClean="0"/>
              <a:t>before</a:t>
            </a:r>
            <a:r>
              <a:rPr lang="en-US" sz="900" dirty="0" smtClean="0"/>
              <a:t> and </a:t>
            </a:r>
            <a:r>
              <a:rPr lang="en-US" sz="900" b="1" dirty="0" smtClean="0"/>
              <a:t>after</a:t>
            </a:r>
            <a:r>
              <a:rPr lang="en-US" sz="900" dirty="0" smtClean="0"/>
              <a:t> the “swap” code, and I printed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 (so that I know the iteration) as well as the entire list (because something is going wrong with it).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271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23108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for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700" dirty="0" smtClean="0">
                <a:latin typeface="Consolas"/>
              </a:rPr>
              <a:t>print(k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[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latin typeface="Consolas"/>
              </a:rPr>
              <a:t>                                      </a:t>
            </a:r>
            <a:r>
              <a:rPr lang="en-US" sz="700" dirty="0" smtClean="0">
                <a:latin typeface="Consolas"/>
              </a:rPr>
              <a:t>    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[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])</a:t>
            </a:r>
            <a:endParaRPr lang="en-US" sz="700" dirty="0"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print(k,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+ 1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- 1</a:t>
            </a:r>
            <a:endParaRPr 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7362" y="1205369"/>
            <a:ext cx="1477963" cy="144655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</a:t>
            </a:r>
            <a:r>
              <a:rPr lang="en-US" sz="900" dirty="0" smtClean="0"/>
              <a:t>I have fixed two errors, but the code still fails the test.  Here (below) is the relevant output when I run after adding the two lines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.  </a:t>
            </a:r>
            <a:r>
              <a:rPr lang="en-US" sz="800" dirty="0" smtClean="0"/>
              <a:t>(The full output is shown on the previous slide.)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36" y="3109119"/>
            <a:ext cx="3581401" cy="5078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/>
              <a:t>When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/>
              <a:t>  is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900" dirty="0"/>
              <a:t>, the code correctly compares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900" dirty="0"/>
              <a:t>   and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sz="900" dirty="0"/>
              <a:t>   and correctly determines NOT to swap them.  When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/>
              <a:t>   is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900" dirty="0"/>
              <a:t>, the code correctly compares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-US" sz="900" dirty="0"/>
              <a:t>   and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900" dirty="0"/>
              <a:t>   and </a:t>
            </a:r>
            <a:r>
              <a:rPr lang="en-US" sz="900" b="1" i="1" dirty="0"/>
              <a:t>correctly determines to swap them</a:t>
            </a:r>
            <a:r>
              <a:rPr lang="en-US" sz="900" dirty="0" smtClean="0"/>
              <a:t>.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3687762" y="2728119"/>
            <a:ext cx="208962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0 0 7 50 80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1 1 6 77 30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[50, 77, 40, 3, 90, 10, 30, 80]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[50, 30, 40, 3, 90, 10, 30, 80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96650" y="3004712"/>
            <a:ext cx="785338" cy="13890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06493" y="2852312"/>
            <a:ext cx="775495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81756" y="3280749"/>
            <a:ext cx="228600" cy="112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162" y="3566319"/>
            <a:ext cx="5777389" cy="69249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But when the “swap” of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-US" sz="900" dirty="0" smtClean="0"/>
              <a:t> and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900" dirty="0" smtClean="0"/>
              <a:t> occurs., the list at index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900" dirty="0" smtClean="0"/>
              <a:t> becomes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900" dirty="0" smtClean="0"/>
              <a:t> (good!) but I expected the list at index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900" dirty="0" smtClean="0"/>
              <a:t> to become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-US" sz="900" dirty="0" smtClean="0"/>
              <a:t>.  The print statement says that it remains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900" dirty="0" smtClean="0"/>
              <a:t> (circled in red in the output).  So I run the code “by hand”:</a:t>
            </a:r>
          </a:p>
          <a:p>
            <a:pPr marL="0" lvl="1">
              <a:spcBef>
                <a:spcPts val="3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00" b="1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]  </a:t>
            </a:r>
            <a:r>
              <a:rPr lang="en-US" sz="800" dirty="0" smtClean="0">
                <a:solidFill>
                  <a:srgbClr val="000000"/>
                </a:solidFill>
              </a:rPr>
              <a:t>list at 1 becomes value of list at 6, which is 30.  Good!</a:t>
            </a:r>
          </a:p>
          <a:p>
            <a:pPr marL="0" lvl="1">
              <a:spcBef>
                <a:spcPts val="3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00" b="1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700" b="1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00" b="1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600" b="1" dirty="0">
                <a:solidFill>
                  <a:srgbClr val="000000"/>
                </a:solidFill>
                <a:latin typeface="Consolas"/>
              </a:rPr>
              <a:t>]   </a:t>
            </a:r>
            <a:r>
              <a:rPr lang="en-US" sz="800" dirty="0" smtClean="0">
                <a:solidFill>
                  <a:srgbClr val="000000"/>
                </a:solidFill>
              </a:rPr>
              <a:t>list </a:t>
            </a:r>
            <a:r>
              <a:rPr lang="en-US" sz="800" dirty="0">
                <a:solidFill>
                  <a:srgbClr val="000000"/>
                </a:solidFill>
              </a:rPr>
              <a:t>at </a:t>
            </a:r>
            <a:r>
              <a:rPr lang="en-US" sz="800" dirty="0" smtClean="0">
                <a:solidFill>
                  <a:srgbClr val="000000"/>
                </a:solidFill>
              </a:rPr>
              <a:t>6 </a:t>
            </a:r>
            <a:r>
              <a:rPr lang="en-US" sz="800" dirty="0">
                <a:solidFill>
                  <a:srgbClr val="000000"/>
                </a:solidFill>
              </a:rPr>
              <a:t>becomes value of list at </a:t>
            </a:r>
            <a:r>
              <a:rPr lang="en-US" sz="800" dirty="0" smtClean="0">
                <a:solidFill>
                  <a:srgbClr val="000000"/>
                </a:solidFill>
              </a:rPr>
              <a:t>1, </a:t>
            </a:r>
            <a:r>
              <a:rPr lang="en-US" sz="800" dirty="0">
                <a:solidFill>
                  <a:srgbClr val="000000"/>
                </a:solidFill>
              </a:rPr>
              <a:t>which </a:t>
            </a:r>
            <a:r>
              <a:rPr lang="en-US" sz="800" dirty="0" smtClean="0">
                <a:solidFill>
                  <a:srgbClr val="000000"/>
                </a:solidFill>
              </a:rPr>
              <a:t>is now </a:t>
            </a:r>
            <a:r>
              <a:rPr lang="en-US" sz="800" b="1" i="1" dirty="0" smtClean="0">
                <a:solidFill>
                  <a:srgbClr val="000000"/>
                </a:solidFill>
              </a:rPr>
              <a:t>30</a:t>
            </a:r>
            <a:r>
              <a:rPr lang="en-US" sz="800" dirty="0" smtClean="0">
                <a:solidFill>
                  <a:srgbClr val="000000"/>
                </a:solidFill>
              </a:rPr>
              <a:t>.  Oops!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141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23108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for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700" dirty="0" smtClean="0">
                <a:latin typeface="Consolas"/>
              </a:rPr>
              <a:t>print(k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[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latin typeface="Consolas"/>
              </a:rPr>
              <a:t>                                      </a:t>
            </a:r>
            <a:r>
              <a:rPr lang="en-US" sz="700" dirty="0" smtClean="0">
                <a:latin typeface="Consolas"/>
              </a:rPr>
              <a:t>    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[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])</a:t>
            </a:r>
            <a:endParaRPr lang="en-US" sz="700" dirty="0"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print(k,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+ 1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- 1</a:t>
            </a:r>
            <a:endParaRPr 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7362" y="1127919"/>
            <a:ext cx="1477963" cy="144655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</a:t>
            </a:r>
            <a:r>
              <a:rPr lang="en-US" sz="900" dirty="0" smtClean="0"/>
              <a:t>I have fixed two errors, but the code still fails the test.  Here (below) is the relevant output when I run after adding the two lines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.  </a:t>
            </a:r>
            <a:r>
              <a:rPr lang="en-US" sz="800" dirty="0" smtClean="0"/>
              <a:t>(The full output is shown on a previous slide.)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37" y="3157112"/>
            <a:ext cx="2546825" cy="110030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Per the analysis on the previous slide, I see that my “swap” technique does not work.  So I google for “swap variables” and learn that the right way to swap variables A and B is per this pattern:</a:t>
            </a:r>
          </a:p>
          <a:p>
            <a:pPr marL="0" lvl="1">
              <a:spcBef>
                <a:spcPts val="300"/>
              </a:spcBef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 = A</a:t>
            </a:r>
          </a:p>
          <a:p>
            <a:pPr marL="0" lvl="1"/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= B</a:t>
            </a:r>
          </a:p>
          <a:p>
            <a:pPr marL="0" lvl="1"/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temp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87762" y="2651919"/>
            <a:ext cx="208962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0 0 7 50 80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1 1 6 77 30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[50, 77, 40, 3, 90, 10, 30, 80]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[50, 30, 40, 3, 90, 10, 30, 80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96650" y="2928512"/>
            <a:ext cx="785338" cy="13890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06493" y="2776112"/>
            <a:ext cx="775495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81756" y="3204549"/>
            <a:ext cx="228600" cy="112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20827" y="3690038"/>
            <a:ext cx="2619535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 then correct my code to do the swap correctly and run the program again…  </a:t>
            </a:r>
            <a:r>
              <a:rPr lang="en-US" sz="800" dirty="0" smtClean="0"/>
              <a:t>(Continues on next slide.)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247247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for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700" dirty="0" smtClean="0">
                <a:latin typeface="Consolas"/>
              </a:rPr>
              <a:t>print(k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[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latin typeface="Consolas"/>
              </a:rPr>
              <a:t>                                      </a:t>
            </a:r>
            <a:r>
              <a:rPr lang="en-US" sz="700" dirty="0" smtClean="0">
                <a:latin typeface="Consolas"/>
              </a:rPr>
              <a:t>    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[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])</a:t>
            </a:r>
            <a:endParaRPr lang="en-US" sz="700" dirty="0"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800" dirty="0">
                <a:latin typeface="Consolas"/>
              </a:rPr>
              <a:t>(k</a:t>
            </a:r>
            <a:r>
              <a:rPr lang="en-US" sz="800" dirty="0">
                <a:latin typeface="Consolas"/>
              </a:rPr>
              <a:t>,</a:t>
            </a:r>
            <a:r>
              <a:rPr lang="en-US" sz="800" dirty="0" smtClean="0">
                <a:latin typeface="Consolas"/>
              </a:rPr>
              <a:t> </a:t>
            </a:r>
            <a:r>
              <a:rPr lang="en-US" sz="800" dirty="0" err="1" smtClean="0">
                <a:latin typeface="Consolas"/>
              </a:rPr>
              <a:t>list_of_integers</a:t>
            </a:r>
            <a:r>
              <a:rPr lang="en-US" sz="800" dirty="0" smtClean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temp =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    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 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=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    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] =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temp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latin typeface="Consolas"/>
              </a:rPr>
              <a:t> 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800" dirty="0">
                <a:latin typeface="Consolas"/>
              </a:rPr>
              <a:t>(k, </a:t>
            </a:r>
            <a:r>
              <a:rPr lang="en-US" sz="800" dirty="0" err="1">
                <a:latin typeface="Consolas"/>
              </a:rPr>
              <a:t>list_of_integers</a:t>
            </a:r>
            <a:r>
              <a:rPr lang="en-US" sz="800" dirty="0" smtClean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+ 1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- 1</a:t>
            </a:r>
            <a:endParaRPr 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19" y="3365509"/>
            <a:ext cx="3514732" cy="92333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When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is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900" dirty="0" smtClean="0"/>
              <a:t> (see first blue circle in output), the code correctly does NOT swap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900" dirty="0" smtClean="0"/>
              <a:t> and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sz="900" dirty="0" smtClean="0"/>
              <a:t>.  When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900" dirty="0" smtClean="0"/>
              <a:t>is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900" dirty="0" smtClean="0"/>
              <a:t>, the code correctly and successfully swaps the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-US" sz="900" dirty="0" smtClean="0"/>
              <a:t> and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900" dirty="0" smtClean="0"/>
              <a:t> (see the first set of green and purple circles).  When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is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900" dirty="0"/>
              <a:t>,</a:t>
            </a:r>
            <a:r>
              <a:rPr lang="en-US" sz="900" dirty="0" smtClean="0"/>
              <a:t> the code correctly and successfully swaps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900" dirty="0" smtClean="0"/>
              <a:t> and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900" dirty="0" smtClean="0"/>
              <a:t> (next set of green/purple circles).  When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is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900" dirty="0" smtClean="0"/>
              <a:t>, the code correctly does NOT swap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900" dirty="0" smtClean="0"/>
              <a:t> and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sz="900" dirty="0"/>
              <a:t> </a:t>
            </a:r>
            <a:r>
              <a:rPr lang="en-US" sz="900" dirty="0" smtClean="0"/>
              <a:t>(see second blue circle).  But … </a:t>
            </a:r>
            <a:r>
              <a:rPr lang="en-US" sz="800" dirty="0" smtClean="0"/>
              <a:t>(Continues on next slide.)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94986" y="2308684"/>
            <a:ext cx="2089626" cy="19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0 0 7 50 80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1 1 6 77 30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1 [50, 77, 40, 3, 90, 10, 30,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1 [50, 30, 40, 3, 90, 10,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2 2 5 40 10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2 [50, 30, 40, 3, 90, 10,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2 [50, 30, 10, 3, 90, 40,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3 3 4 3 90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4 4 3 90 3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4 [50, 30, 10, 3,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90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40,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4 [50, 30, 10, 90,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3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40, 77, 80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34963" y="2973064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34963" y="2816766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02631" y="1132126"/>
            <a:ext cx="2137168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The correct swap (per the previous slide) is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>
                <a:solidFill>
                  <a:srgbClr val="7030A0"/>
                </a:solidFill>
              </a:rPr>
              <a:t> </a:t>
            </a:r>
            <a:r>
              <a:rPr lang="en-US" sz="900" dirty="0" smtClean="0"/>
              <a:t>in the code below.</a:t>
            </a:r>
            <a:endParaRPr lang="en-US" sz="7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979982" y="3474967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979982" y="3318669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362054" y="3458983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62054" y="3302685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193654" y="2973064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193654" y="2816766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586448" y="4108929"/>
            <a:ext cx="228600" cy="188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86448" y="3952631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825998" y="4105031"/>
            <a:ext cx="206541" cy="188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825998" y="3952631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763962" y="2524572"/>
            <a:ext cx="685800" cy="1524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53801" y="3647693"/>
            <a:ext cx="685800" cy="1524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72993" y="1508919"/>
            <a:ext cx="1472169" cy="75405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When I run the program with the correct swap, I get the output shown below.  </a:t>
            </a:r>
            <a:r>
              <a:rPr lang="en-US" sz="800" dirty="0" smtClean="0"/>
              <a:t>(I have shown the output only to the relevant point.)</a:t>
            </a:r>
          </a:p>
        </p:txBody>
      </p:sp>
    </p:spTree>
    <p:extLst>
      <p:ext uri="{BB962C8B-B14F-4D97-AF65-F5344CB8AC3E}">
        <p14:creationId xmlns:p14="http://schemas.microsoft.com/office/powerpoint/2010/main" val="16402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2472472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7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for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700" dirty="0" smtClean="0">
                <a:latin typeface="Consolas"/>
              </a:rPr>
              <a:t>print(k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[</a:t>
            </a:r>
            <a:r>
              <a:rPr lang="en-US" sz="700" dirty="0" err="1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latin typeface="Consolas"/>
              </a:rPr>
              <a:t>                                      </a:t>
            </a:r>
            <a:r>
              <a:rPr lang="en-US" sz="700" dirty="0" smtClean="0">
                <a:latin typeface="Consolas"/>
              </a:rPr>
              <a:t>    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[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])</a:t>
            </a:r>
            <a:endParaRPr lang="en-US" sz="700" dirty="0"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800" dirty="0">
                <a:latin typeface="Consolas"/>
              </a:rPr>
              <a:t>(k</a:t>
            </a:r>
            <a:r>
              <a:rPr lang="en-US" sz="800" dirty="0">
                <a:latin typeface="Consolas"/>
              </a:rPr>
              <a:t>,</a:t>
            </a:r>
            <a:r>
              <a:rPr lang="en-US" sz="800" dirty="0" smtClean="0">
                <a:latin typeface="Consolas"/>
              </a:rPr>
              <a:t> </a:t>
            </a:r>
            <a:r>
              <a:rPr lang="en-US" sz="800" dirty="0" err="1" smtClean="0">
                <a:latin typeface="Consolas"/>
              </a:rPr>
              <a:t>list_of_integers</a:t>
            </a:r>
            <a:r>
              <a:rPr lang="en-US" sz="800" dirty="0" smtClean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temp =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    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 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=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    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] =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temp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latin typeface="Consolas"/>
              </a:rPr>
              <a:t> 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800" dirty="0">
                <a:latin typeface="Consolas"/>
              </a:rPr>
              <a:t>(k, </a:t>
            </a:r>
            <a:r>
              <a:rPr lang="en-US" sz="800" dirty="0" err="1">
                <a:latin typeface="Consolas"/>
              </a:rPr>
              <a:t>list_of_integers</a:t>
            </a:r>
            <a:r>
              <a:rPr lang="en-US" sz="800" dirty="0" smtClean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 smtClean="0">
                <a:latin typeface="Consolas"/>
              </a:rPr>
              <a:t> + 1</a:t>
            </a:r>
          </a:p>
          <a:p>
            <a:pPr>
              <a:spcBef>
                <a:spcPts val="300"/>
              </a:spcBef>
            </a:pPr>
            <a:r>
              <a:rPr lang="en-US" sz="700" dirty="0" smtClean="0">
                <a:latin typeface="Consolas"/>
              </a:rPr>
              <a:t>       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=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- 1</a:t>
            </a:r>
            <a:endParaRPr 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75" y="3293467"/>
            <a:ext cx="3569140" cy="861774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800" dirty="0" smtClean="0"/>
              <a:t>(Continued from the previous slide.)  </a:t>
            </a:r>
            <a:r>
              <a:rPr lang="en-US" sz="900" dirty="0" smtClean="0"/>
              <a:t>When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900" dirty="0" smtClean="0"/>
              <a:t> is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900" dirty="0" smtClean="0"/>
              <a:t>, the code looks at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sz="900" dirty="0" smtClean="0"/>
              <a:t> and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900" dirty="0" smtClean="0"/>
              <a:t>, sees that they are in the wrong order, and </a:t>
            </a:r>
            <a:r>
              <a:rPr lang="en-US" sz="900" b="1" i="1" dirty="0" smtClean="0"/>
              <a:t>re-swaps them back to their original positions. </a:t>
            </a:r>
            <a:r>
              <a:rPr lang="en-US" sz="900" dirty="0" smtClean="0"/>
              <a:t>(See the set of green and red circles.)  </a:t>
            </a:r>
            <a:r>
              <a:rPr lang="en-US" sz="900" b="1" i="1" dirty="0" smtClean="0"/>
              <a:t>Oops!  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/>
              <a:t>My loop is going too far.  After it reaches the middle, I have to STOP the loop at that point.   I make that correction, run again and </a:t>
            </a:r>
            <a:r>
              <a:rPr lang="en-US" sz="900" b="1" i="1" dirty="0" smtClean="0"/>
              <a:t>pass the tests!</a:t>
            </a:r>
            <a:endParaRPr lang="en-US" sz="800" b="1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694986" y="2308684"/>
            <a:ext cx="2089626" cy="199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0 0 7 50 80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1 1 6 77 30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1 [50, 77, 40, 3, 90, 10, 30,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1 [50, 30, 40, 3, 90, 10,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2 2 5 40 10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2 [50, 30, 40, 3, 90, 10,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2 [50, 30, 10, 3, 90, 40,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3 3 4 3 90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4 4 3 90 3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4 [50, 30, 10, 3,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90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40, 77, 80]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4 [50, 30, 10, 90,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3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40, 77, 80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34963" y="2973064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34963" y="2816766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02631" y="1132126"/>
            <a:ext cx="2137168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The correct swap (per the previous slide) is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>
                <a:solidFill>
                  <a:srgbClr val="7030A0"/>
                </a:solidFill>
              </a:rPr>
              <a:t> </a:t>
            </a:r>
            <a:r>
              <a:rPr lang="en-US" sz="900" dirty="0" smtClean="0"/>
              <a:t>in the code below.</a:t>
            </a:r>
            <a:endParaRPr lang="en-US" sz="7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979982" y="3474967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979982" y="3318669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362054" y="3458983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62054" y="3302685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193654" y="2973064"/>
            <a:ext cx="228600" cy="18871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193654" y="2816766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586448" y="4108929"/>
            <a:ext cx="228600" cy="188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86448" y="3952631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825998" y="4105031"/>
            <a:ext cx="206541" cy="188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825998" y="3952631"/>
            <a:ext cx="228600" cy="152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763962" y="2524572"/>
            <a:ext cx="685800" cy="1524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53801" y="3647693"/>
            <a:ext cx="685800" cy="1524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72993" y="1508919"/>
            <a:ext cx="1472169" cy="75405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When I run the program with the correct swap, I get the output shown below.  </a:t>
            </a:r>
            <a:r>
              <a:rPr lang="en-US" sz="800" dirty="0" smtClean="0"/>
              <a:t>(I have shown the output only to the relevant point.)</a:t>
            </a:r>
          </a:p>
        </p:txBody>
      </p:sp>
    </p:spTree>
    <p:extLst>
      <p:ext uri="{BB962C8B-B14F-4D97-AF65-F5344CB8AC3E}">
        <p14:creationId xmlns:p14="http://schemas.microsoft.com/office/powerpoint/2010/main" val="4008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175782"/>
            <a:ext cx="5452585" cy="494938"/>
          </a:xfrm>
          <a:ln w="25400"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2562" y="2791143"/>
            <a:ext cx="4876800" cy="14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9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9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9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k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562" y="746919"/>
            <a:ext cx="5410200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MUTATEs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the given list of integers to become partially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sorted, as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follows: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  -- </a:t>
            </a:r>
            <a:r>
              <a:rPr lang="en-US" sz="800" b="1" i="1" dirty="0">
                <a:solidFill>
                  <a:srgbClr val="0070C0"/>
                </a:solidFill>
                <a:latin typeface="Consolas"/>
              </a:rPr>
              <a:t>Compares the first (beginning) and last items in the list.</a:t>
            </a:r>
          </a:p>
          <a:p>
            <a:r>
              <a:rPr lang="en-US" sz="800" b="1" i="1" dirty="0">
                <a:solidFill>
                  <a:srgbClr val="0070C0"/>
                </a:solidFill>
                <a:latin typeface="Consolas"/>
              </a:rPr>
              <a:t>     </a:t>
            </a:r>
            <a:r>
              <a:rPr lang="en-US" sz="800" b="1" i="1" dirty="0" smtClean="0">
                <a:solidFill>
                  <a:srgbClr val="0070C0"/>
                </a:solidFill>
                <a:latin typeface="Consolas"/>
              </a:rPr>
              <a:t>If </a:t>
            </a:r>
            <a:r>
              <a:rPr lang="en-US" sz="800" b="1" i="1" dirty="0">
                <a:solidFill>
                  <a:srgbClr val="0070C0"/>
                </a:solidFill>
                <a:latin typeface="Consolas"/>
              </a:rPr>
              <a:t>the first item is greater than the last </a:t>
            </a:r>
            <a:r>
              <a:rPr lang="en-US" sz="800" b="1" i="1" dirty="0" smtClean="0">
                <a:solidFill>
                  <a:srgbClr val="0070C0"/>
                </a:solidFill>
                <a:latin typeface="Consolas"/>
              </a:rPr>
              <a:t>item, this </a:t>
            </a:r>
            <a:r>
              <a:rPr lang="en-US" sz="800" b="1" i="1" dirty="0">
                <a:solidFill>
                  <a:srgbClr val="0070C0"/>
                </a:solidFill>
                <a:latin typeface="Consolas"/>
              </a:rPr>
              <a:t>function swaps those two items.</a:t>
            </a:r>
          </a:p>
          <a:p>
            <a:r>
              <a:rPr lang="en-US" sz="800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--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Compares the </a:t>
            </a:r>
            <a:r>
              <a:rPr lang="en-US" sz="800" b="1" i="1" dirty="0">
                <a:solidFill>
                  <a:srgbClr val="0070C0"/>
                </a:solidFill>
                <a:latin typeface="Consolas"/>
              </a:rPr>
              <a:t>second and second-to-last items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in the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list.  If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the second item is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greater</a:t>
            </a:r>
          </a:p>
          <a:p>
            <a:r>
              <a:rPr lang="en-US" sz="800" dirty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    than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the second-to-last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item, this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function swaps those two items.</a:t>
            </a:r>
          </a:p>
          <a:p>
            <a:r>
              <a:rPr lang="en-US" sz="800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-- </a:t>
            </a:r>
            <a:r>
              <a:rPr lang="en-US" sz="800" b="1" i="1" dirty="0">
                <a:solidFill>
                  <a:srgbClr val="0070C0"/>
                </a:solidFill>
                <a:latin typeface="Consolas"/>
              </a:rPr>
              <a:t>And so </a:t>
            </a:r>
            <a:r>
              <a:rPr lang="en-US" sz="800" b="1" i="1" dirty="0" smtClean="0">
                <a:solidFill>
                  <a:srgbClr val="0070C0"/>
                </a:solidFill>
                <a:latin typeface="Consolas"/>
              </a:rPr>
              <a:t>forth.</a:t>
            </a:r>
          </a:p>
          <a:p>
            <a:endParaRPr lang="en-US" sz="800" dirty="0">
              <a:solidFill>
                <a:srgbClr val="0070C0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8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8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after this function call that list of integers is mutated into:</a:t>
            </a:r>
          </a:p>
          <a:p>
            <a:r>
              <a:rPr lang="en-US" sz="8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8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8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8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8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1801" y="2375644"/>
            <a:ext cx="2705100" cy="83099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dirty="0" smtClean="0"/>
              <a:t>Here (below) is a solution </a:t>
            </a:r>
            <a:r>
              <a:rPr lang="en-US" b="1" i="1" dirty="0" smtClean="0"/>
              <a:t>with multiple errors</a:t>
            </a:r>
            <a:r>
              <a:rPr lang="en-US" dirty="0" smtClean="0"/>
              <a:t>.  The next slides work through the debugging steps one might do to locate and fix thos</a:t>
            </a:r>
            <a:r>
              <a:rPr lang="en-US" dirty="0" smtClean="0"/>
              <a:t>e mistakes.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70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" y="823119"/>
            <a:ext cx="4876800" cy="14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9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9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9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k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lvl="0">
              <a:spcBef>
                <a:spcPts val="3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49" y="2347119"/>
            <a:ext cx="4063523" cy="40011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000" dirty="0" smtClean="0"/>
              <a:t>Here (above) is a solution </a:t>
            </a:r>
            <a:r>
              <a:rPr lang="en-US" sz="1000" b="1" i="1" dirty="0" smtClean="0"/>
              <a:t>with multiple errors</a:t>
            </a:r>
            <a:r>
              <a:rPr lang="en-US" sz="1000" dirty="0" smtClean="0"/>
              <a:t>.  When we run the program for the first time, the code breaks, giving the message in red below.  </a:t>
            </a:r>
            <a:endParaRPr lang="en-US" sz="700" dirty="0"/>
          </a:p>
        </p:txBody>
      </p:sp>
      <p:sp>
        <p:nvSpPr>
          <p:cNvPr id="3" name="Rectangle 2"/>
          <p:cNvSpPr/>
          <p:nvPr/>
        </p:nvSpPr>
        <p:spPr>
          <a:xfrm>
            <a:off x="184149" y="2804319"/>
            <a:ext cx="556260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800" u="sng" dirty="0" smtClean="0">
                <a:solidFill>
                  <a:srgbClr val="0066CC"/>
                </a:solidFill>
                <a:latin typeface="Consolas"/>
              </a:rPr>
              <a:t>File </a:t>
            </a:r>
            <a:r>
              <a:rPr lang="en-US" sz="800" u="sng" dirty="0">
                <a:solidFill>
                  <a:srgbClr val="0066CC"/>
                </a:solidFill>
                <a:latin typeface="Consolas"/>
              </a:rPr>
              <a:t>"C:\EclipseWorkspaces\csse120\Session13_Test2Practice_mutchler\src\problem1.py", line 98, in problem1a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/>
              </a:rPr>
              <a:t>    if </a:t>
            </a:r>
            <a:r>
              <a:rPr lang="en-US" sz="900" dirty="0" err="1">
                <a:solidFill>
                  <a:srgbClr val="FF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FF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FF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FF0000"/>
                </a:solidFill>
                <a:latin typeface="Consolas"/>
              </a:rPr>
              <a:t>] &gt; </a:t>
            </a:r>
            <a:r>
              <a:rPr lang="en-US" sz="900" dirty="0" err="1">
                <a:solidFill>
                  <a:srgbClr val="FF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FF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FF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FF0000"/>
                </a:solidFill>
                <a:latin typeface="Consolas"/>
              </a:rPr>
              <a:t>]:</a:t>
            </a:r>
          </a:p>
          <a:p>
            <a:r>
              <a:rPr lang="en-US" sz="900" dirty="0" err="1">
                <a:solidFill>
                  <a:srgbClr val="FF0000"/>
                </a:solidFill>
                <a:latin typeface="Consolas"/>
              </a:rPr>
              <a:t>IndexError</a:t>
            </a:r>
            <a:r>
              <a:rPr lang="en-US" sz="900" dirty="0">
                <a:solidFill>
                  <a:srgbClr val="FF0000"/>
                </a:solidFill>
                <a:latin typeface="Consolas"/>
              </a:rPr>
              <a:t>: list index out of range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721836" y="3566319"/>
            <a:ext cx="4794726" cy="67710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000" dirty="0" smtClean="0"/>
              <a:t>Per a previous video, the message is helpful:  We know that </a:t>
            </a:r>
            <a:r>
              <a:rPr lang="en-US" sz="10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left_index</a:t>
            </a:r>
            <a:r>
              <a:rPr lang="en-US" sz="1000" dirty="0" smtClean="0"/>
              <a:t>   or   </a:t>
            </a:r>
            <a:r>
              <a:rPr lang="en-US" sz="10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sz="1000" dirty="0" smtClean="0"/>
              <a:t> is incorrect.  So we put a </a:t>
            </a:r>
            <a:r>
              <a:rPr lang="en-US" sz="1000" b="1" i="1" dirty="0" smtClean="0"/>
              <a:t>print</a:t>
            </a:r>
            <a:r>
              <a:rPr lang="en-US" sz="1000" dirty="0" smtClean="0"/>
              <a:t> statement that prints them, along with a print statement that prints the argument   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t_of_integers</a:t>
            </a:r>
            <a:r>
              <a:rPr lang="en-US" sz="1000" dirty="0" smtClean="0"/>
              <a:t>   for our test case.  </a:t>
            </a:r>
            <a:r>
              <a:rPr lang="en-US" sz="800" dirty="0" smtClean="0"/>
              <a:t>(Continues on next slide.)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0346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" y="823119"/>
            <a:ext cx="4876800" cy="170816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9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9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9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b="1" dirty="0">
                <a:solidFill>
                  <a:srgbClr val="7030A0"/>
                </a:solidFill>
                <a:latin typeface="Consolas"/>
              </a:rPr>
              <a:t>print(</a:t>
            </a:r>
            <a:r>
              <a:rPr lang="en-US" sz="9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900" b="1" dirty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rgbClr val="7030A0"/>
                </a:solidFill>
                <a:latin typeface="Consolas"/>
              </a:rPr>
              <a:t>    print(</a:t>
            </a:r>
            <a:r>
              <a:rPr lang="en-US" sz="900" b="1" dirty="0" err="1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9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9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900" b="1" dirty="0">
                <a:solidFill>
                  <a:srgbClr val="7030A0"/>
                </a:solidFill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lvl="0">
              <a:spcBef>
                <a:spcPts val="3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2743" y="1342491"/>
            <a:ext cx="2862419" cy="5078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When we run the program for the first time, the code breaks, giving the message on the previous slide (in red).  </a:t>
            </a:r>
            <a:endParaRPr 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3763962" y="2628826"/>
            <a:ext cx="1981200" cy="78483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In response, (per the previous slide) </a:t>
            </a:r>
            <a:r>
              <a:rPr lang="en-US" sz="900" dirty="0" smtClean="0"/>
              <a:t>we </a:t>
            </a:r>
            <a:r>
              <a:rPr lang="en-US" sz="900" dirty="0"/>
              <a:t>put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statements (shown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) that </a:t>
            </a:r>
            <a:r>
              <a:rPr lang="en-US" sz="900" dirty="0"/>
              <a:t>prints </a:t>
            </a:r>
            <a:r>
              <a:rPr lang="en-US" sz="900" dirty="0" smtClean="0"/>
              <a:t>those variables along with the   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list_of_integers</a:t>
            </a:r>
            <a:r>
              <a:rPr lang="en-US" sz="900" dirty="0" smtClean="0"/>
              <a:t>   (which is our test case).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562" y="2575719"/>
            <a:ext cx="3505200" cy="1061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--------------------------------------------------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Testing the   problem1a   function: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--------------------------------------------------</a:t>
            </a:r>
          </a:p>
          <a:p>
            <a:endParaRPr lang="en-US" sz="900" dirty="0"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Before the mutation: 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0 8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025015" y="3468271"/>
            <a:ext cx="3720147" cy="861774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 expected the test list to be just as what is printed – good!</a:t>
            </a:r>
          </a:p>
          <a:p>
            <a:pPr marL="0" lvl="1">
              <a:spcBef>
                <a:spcPts val="300"/>
              </a:spcBef>
            </a:pPr>
            <a:r>
              <a:rPr lang="en-US" sz="900" dirty="0" smtClean="0"/>
              <a:t>I expected  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left_index</a:t>
            </a:r>
            <a:r>
              <a:rPr lang="en-US" sz="900" dirty="0" smtClean="0"/>
              <a:t>  to be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900" dirty="0" smtClean="0"/>
              <a:t>, and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900" dirty="0" smtClean="0"/>
              <a:t>  is printed – good!</a:t>
            </a:r>
          </a:p>
          <a:p>
            <a:pPr marL="0" lvl="1">
              <a:spcBef>
                <a:spcPts val="300"/>
              </a:spcBef>
            </a:pPr>
            <a:r>
              <a:rPr lang="en-US" sz="900" dirty="0" smtClean="0"/>
              <a:t>I expected  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/>
              <a:t> to be 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900" dirty="0" smtClean="0"/>
              <a:t>   (for the test list), but 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900" dirty="0" smtClean="0"/>
              <a:t>   is printed –looks like I have identified the place where my code did not work as I expected, good!  </a:t>
            </a:r>
            <a:r>
              <a:rPr lang="en-US" sz="800" dirty="0" smtClean="0"/>
              <a:t>(Continues on next slide.)</a:t>
            </a:r>
          </a:p>
        </p:txBody>
      </p:sp>
      <p:sp>
        <p:nvSpPr>
          <p:cNvPr id="4" name="Oval 3"/>
          <p:cNvSpPr/>
          <p:nvPr/>
        </p:nvSpPr>
        <p:spPr>
          <a:xfrm>
            <a:off x="366037" y="3432547"/>
            <a:ext cx="121325" cy="20500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8762" y="3714492"/>
            <a:ext cx="1570037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The output from the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statements is shown above.</a:t>
            </a:r>
          </a:p>
        </p:txBody>
      </p:sp>
    </p:spTree>
    <p:extLst>
      <p:ext uri="{BB962C8B-B14F-4D97-AF65-F5344CB8AC3E}">
        <p14:creationId xmlns:p14="http://schemas.microsoft.com/office/powerpoint/2010/main" val="26503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" y="823119"/>
            <a:ext cx="4876800" cy="170816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9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9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9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900" b="1" dirty="0">
                <a:solidFill>
                  <a:srgbClr val="7030A0"/>
                </a:solidFill>
                <a:latin typeface="Consolas"/>
              </a:rPr>
              <a:t> = </a:t>
            </a:r>
            <a:r>
              <a:rPr lang="en-US" sz="900" b="1" dirty="0" err="1">
                <a:solidFill>
                  <a:srgbClr val="7030A0"/>
                </a:solidFill>
                <a:latin typeface="Consolas"/>
              </a:rPr>
              <a:t>len</a:t>
            </a:r>
            <a:r>
              <a:rPr lang="en-US" sz="900" b="1" dirty="0">
                <a:solidFill>
                  <a:srgbClr val="7030A0"/>
                </a:solidFill>
                <a:latin typeface="Consolas"/>
              </a:rPr>
              <a:t>(</a:t>
            </a:r>
            <a:r>
              <a:rPr lang="en-US" sz="9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900" b="1" dirty="0" smtClean="0">
                <a:solidFill>
                  <a:srgbClr val="7030A0"/>
                </a:solidFill>
                <a:latin typeface="Consolas"/>
              </a:rPr>
              <a:t>) - 1</a:t>
            </a:r>
            <a:endParaRPr lang="en-US" sz="900" b="1" dirty="0">
              <a:solidFill>
                <a:srgbClr val="7030A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900" dirty="0">
                <a:latin typeface="Consolas"/>
              </a:rPr>
              <a:t>(</a:t>
            </a:r>
            <a:r>
              <a:rPr lang="en-US" sz="900" dirty="0" err="1">
                <a:latin typeface="Consolas"/>
              </a:rPr>
              <a:t>list_of_integers</a:t>
            </a:r>
            <a:r>
              <a:rPr lang="en-US" sz="9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900" dirty="0">
                <a:latin typeface="Consolas"/>
              </a:rPr>
              <a:t>(</a:t>
            </a:r>
            <a:r>
              <a:rPr lang="en-US" sz="900" dirty="0" err="1">
                <a:latin typeface="Consolas"/>
              </a:rPr>
              <a:t>left_index</a:t>
            </a:r>
            <a:r>
              <a:rPr lang="en-US" sz="900" dirty="0">
                <a:latin typeface="Consolas"/>
              </a:rPr>
              <a:t>, </a:t>
            </a:r>
            <a:r>
              <a:rPr lang="en-US" sz="900" dirty="0" err="1">
                <a:latin typeface="Consolas"/>
              </a:rPr>
              <a:t>right_index</a:t>
            </a:r>
            <a:r>
              <a:rPr lang="en-US" sz="9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956" y="1273241"/>
            <a:ext cx="2656206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On the previous slide, we determined that the initial value for   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/>
              <a:t>was NOT what I expected:</a:t>
            </a:r>
            <a:br>
              <a:rPr lang="en-US" sz="900" dirty="0" smtClean="0"/>
            </a:br>
            <a:r>
              <a:rPr lang="en-US" sz="900" dirty="0" smtClean="0"/>
              <a:t>it was 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900" dirty="0" smtClean="0"/>
              <a:t>, but I expected 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7  </a:t>
            </a:r>
            <a:r>
              <a:rPr lang="en-US" sz="900" dirty="0" smtClean="0"/>
              <a:t> on the test list. </a:t>
            </a:r>
            <a:endParaRPr 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74136" y="2575719"/>
            <a:ext cx="3613626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/>
              <a:t>That </a:t>
            </a:r>
            <a:r>
              <a:rPr lang="en-US" sz="900" dirty="0" smtClean="0"/>
              <a:t>woke </a:t>
            </a:r>
            <a:r>
              <a:rPr lang="en-US" sz="900" dirty="0"/>
              <a:t>me up to my first error – </a:t>
            </a:r>
            <a:r>
              <a:rPr lang="en-US" sz="9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sz="900" dirty="0"/>
              <a:t> should start at </a:t>
            </a:r>
            <a:r>
              <a:rPr lang="en-US" sz="9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list_of_integers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) – 1</a:t>
            </a:r>
            <a:r>
              <a:rPr lang="en-US" sz="900" dirty="0" smtClean="0"/>
              <a:t>,   </a:t>
            </a:r>
            <a:r>
              <a:rPr lang="en-US" sz="900" dirty="0"/>
              <a:t>not </a:t>
            </a:r>
            <a:r>
              <a:rPr lang="en-US" sz="900" dirty="0" smtClean="0"/>
              <a:t>  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list_of_integers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900" dirty="0" smtClean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62" y="3328789"/>
            <a:ext cx="35052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Before the mutation: 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After the mutation:  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The above should be: [50, 30, 10, 3, 90, 40, 77,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FAILED the test!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1562" y="3197913"/>
            <a:ext cx="2159110" cy="1123384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/>
              <a:t>T</a:t>
            </a:r>
            <a:r>
              <a:rPr lang="en-US" sz="900" dirty="0" smtClean="0"/>
              <a:t>his </a:t>
            </a:r>
            <a:r>
              <a:rPr lang="en-US" sz="900" dirty="0"/>
              <a:t>time the code does NOT break (good!).  It prints the expected value for </a:t>
            </a:r>
            <a:r>
              <a:rPr lang="en-US" sz="9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sz="900" dirty="0"/>
              <a:t> (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900" dirty="0"/>
              <a:t>) – good</a:t>
            </a:r>
            <a:r>
              <a:rPr lang="en-US" sz="900" dirty="0" smtClean="0"/>
              <a:t>!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/>
              <a:t>However, the code now </a:t>
            </a:r>
            <a:r>
              <a:rPr lang="en-US" sz="900" b="1" i="1" dirty="0" smtClean="0"/>
              <a:t>fails the test</a:t>
            </a:r>
            <a:r>
              <a:rPr lang="en-US" sz="900" dirty="0" smtClean="0"/>
              <a:t>, as shown to the left.  So now I continue the debugging, looking for a second mistake.   </a:t>
            </a:r>
            <a:r>
              <a:rPr lang="en-US" sz="800" dirty="0" smtClean="0"/>
              <a:t>(Continues on next slide.)</a:t>
            </a:r>
            <a:endParaRPr 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213637" y="3640539"/>
            <a:ext cx="121325" cy="20500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8262" y="3759605"/>
            <a:ext cx="3429000" cy="46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41236" y="2628836"/>
            <a:ext cx="1956595" cy="5078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/>
              <a:t>So I made the correction and have shown the corrected line in </a:t>
            </a:r>
            <a:r>
              <a:rPr lang="en-US" sz="900" b="1" i="1" dirty="0">
                <a:solidFill>
                  <a:srgbClr val="7030A0"/>
                </a:solidFill>
              </a:rPr>
              <a:t>purple</a:t>
            </a:r>
            <a:r>
              <a:rPr lang="en-US" sz="900" dirty="0"/>
              <a:t> in the code above</a:t>
            </a:r>
            <a:r>
              <a:rPr lang="en-US" sz="900" dirty="0" smtClean="0"/>
              <a:t>.</a:t>
            </a:r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74136" y="3084543"/>
            <a:ext cx="3421062" cy="2308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 </a:t>
            </a:r>
            <a:r>
              <a:rPr lang="en-US" sz="900" dirty="0"/>
              <a:t>run the program again </a:t>
            </a:r>
            <a:r>
              <a:rPr lang="en-US" sz="900" dirty="0" smtClean="0"/>
              <a:t>and this time I get the output shown below.</a:t>
            </a:r>
          </a:p>
        </p:txBody>
      </p:sp>
    </p:spTree>
    <p:extLst>
      <p:ext uri="{BB962C8B-B14F-4D97-AF65-F5344CB8AC3E}">
        <p14:creationId xmlns:p14="http://schemas.microsoft.com/office/powerpoint/2010/main" val="19496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" y="823119"/>
            <a:ext cx="4876800" cy="1508105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8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8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 =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len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(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) - 1</a:t>
            </a:r>
            <a:endParaRPr lang="en-US" sz="800" b="1" dirty="0">
              <a:solidFill>
                <a:srgbClr val="7030A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list_of_integers</a:t>
            </a:r>
            <a:r>
              <a:rPr lang="en-US" sz="8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left_index</a:t>
            </a:r>
            <a:r>
              <a:rPr lang="en-US" sz="800" dirty="0">
                <a:latin typeface="Consolas"/>
              </a:rPr>
              <a:t>, </a:t>
            </a:r>
            <a:r>
              <a:rPr lang="en-US" sz="800" dirty="0" err="1">
                <a:latin typeface="Consolas"/>
              </a:rPr>
              <a:t>right_index</a:t>
            </a:r>
            <a:r>
              <a:rPr lang="en-US" sz="8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7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1962" y="1280319"/>
            <a:ext cx="2590800" cy="461665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800" dirty="0" smtClean="0"/>
              <a:t>Here (to the left) is a solution </a:t>
            </a:r>
            <a:r>
              <a:rPr lang="en-US" sz="800" b="1" i="1" dirty="0" smtClean="0"/>
              <a:t>with multiple errors</a:t>
            </a:r>
            <a:r>
              <a:rPr lang="en-US" sz="800" dirty="0" smtClean="0"/>
              <a:t>.  </a:t>
            </a:r>
            <a:r>
              <a:rPr lang="en-US" sz="800" dirty="0" smtClean="0"/>
              <a:t>I have fixed one error (the correction is shown in </a:t>
            </a:r>
            <a:r>
              <a:rPr lang="en-US" sz="800" b="1" i="1" dirty="0" smtClean="0">
                <a:solidFill>
                  <a:srgbClr val="7030A0"/>
                </a:solidFill>
              </a:rPr>
              <a:t>purple</a:t>
            </a:r>
            <a:r>
              <a:rPr lang="en-US" sz="800" dirty="0" smtClean="0"/>
              <a:t>), but now the code fails the test, as shown in the output below.</a:t>
            </a:r>
            <a:endParaRPr lang="en-US" sz="500" dirty="0"/>
          </a:p>
        </p:txBody>
      </p:sp>
      <p:sp>
        <p:nvSpPr>
          <p:cNvPr id="9" name="TextBox 8"/>
          <p:cNvSpPr txBox="1"/>
          <p:nvPr/>
        </p:nvSpPr>
        <p:spPr>
          <a:xfrm>
            <a:off x="3763962" y="2414389"/>
            <a:ext cx="1981200" cy="92333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Now I need to put additional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statements, this time INSIDE the loop.  Once again, I am trying to locate the first place in the code’s execution where what is printed is NOT what I expected to be printed.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562" y="2414389"/>
            <a:ext cx="35052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Before the mutation: 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After the mutation:  [50, 77, 40, 3, 90, 10, 30,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The above should be: [50, 30, 10, 3, 90, 40, 77, 80]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FAILED the test!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366037" y="2719189"/>
            <a:ext cx="121325" cy="20500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562" y="2871589"/>
            <a:ext cx="3429000" cy="46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8362" y="3404553"/>
            <a:ext cx="4648200" cy="938719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Inside the loop, I want to print just about everything, since I do not know what is going wrong.  So inside the loop, before the IF statement, I put: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    print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(k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marL="0" lvl="1">
              <a:spcBef>
                <a:spcPts val="600"/>
              </a:spcBef>
            </a:pPr>
            <a:r>
              <a:rPr lang="en-US" sz="800" dirty="0"/>
              <a:t>(Continues on next slide.)</a:t>
            </a:r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957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" y="823119"/>
            <a:ext cx="4375626" cy="178766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800" b="1" dirty="0">
                <a:solidFill>
                  <a:srgbClr val="7030A0"/>
                </a:solidFill>
                <a:latin typeface="Consolas"/>
              </a:rPr>
              <a:t>                         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])</a:t>
            </a:r>
            <a:endParaRPr lang="en-US" sz="800" b="1" dirty="0">
              <a:solidFill>
                <a:srgbClr val="7030A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362" y="1024880"/>
            <a:ext cx="1447801" cy="22467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</a:t>
            </a:r>
            <a:r>
              <a:rPr lang="en-US" sz="900" dirty="0" smtClean="0"/>
              <a:t>I have fixed one error, but the code now fails the test.  In response, I added another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statement,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. 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/>
              <a:t>Note that I used a </a:t>
            </a:r>
            <a:r>
              <a:rPr lang="en-US" sz="900" b="1" i="1" dirty="0" smtClean="0"/>
              <a:t>single</a:t>
            </a:r>
            <a:r>
              <a:rPr lang="en-US" sz="900" dirty="0" smtClean="0"/>
              <a:t> </a:t>
            </a:r>
            <a:r>
              <a:rPr lang="en-US" sz="900" i="1" dirty="0" smtClean="0"/>
              <a:t>print</a:t>
            </a:r>
            <a:r>
              <a:rPr lang="en-US" sz="900" dirty="0" smtClean="0"/>
              <a:t> statement rather than multiple ones.  That makes the output easier to read when it is in a loop – I get one line of output for each iteration of the loop. </a:t>
            </a:r>
            <a:endParaRPr 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182562" y="2729173"/>
            <a:ext cx="3157854" cy="2308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/>
              <a:t>I run the program </a:t>
            </a:r>
            <a:r>
              <a:rPr lang="en-US" sz="900" dirty="0" smtClean="0"/>
              <a:t>again.  The relevant output is shown below.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746" y="2960005"/>
            <a:ext cx="1219200" cy="1338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1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2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3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4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5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6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7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  <a:endParaRPr lang="en-US" sz="900" dirty="0"/>
          </a:p>
        </p:txBody>
      </p:sp>
      <p:sp>
        <p:nvSpPr>
          <p:cNvPr id="3" name="Rounded Rectangle 2"/>
          <p:cNvSpPr/>
          <p:nvPr/>
        </p:nvSpPr>
        <p:spPr>
          <a:xfrm>
            <a:off x="848517" y="3138705"/>
            <a:ext cx="762000" cy="1160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35162" y="3337719"/>
            <a:ext cx="3733801" cy="861774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Yikes!  Although   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900" dirty="0" smtClean="0"/>
              <a:t>  is changing as expected (it is the left column of numbers), the other variables are </a:t>
            </a:r>
            <a:r>
              <a:rPr lang="en-US" sz="900" b="1" i="1" dirty="0" smtClean="0"/>
              <a:t>not changing at all </a:t>
            </a:r>
            <a:r>
              <a:rPr lang="en-US" sz="900" dirty="0" smtClean="0"/>
              <a:t>as the loop continues!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/>
              <a:t>Again, I have found a place where </a:t>
            </a:r>
            <a:r>
              <a:rPr lang="en-US" sz="900" b="1" i="1" dirty="0" smtClean="0"/>
              <a:t>what is printed is NOT what I expected to be printed</a:t>
            </a:r>
            <a:r>
              <a:rPr lang="en-US" sz="900" dirty="0" smtClean="0"/>
              <a:t>.  Again, I ask myself:  Why did my code behave in this unexpected way? </a:t>
            </a:r>
            <a:r>
              <a:rPr lang="en-US" sz="800" dirty="0"/>
              <a:t>(Continues on next slide</a:t>
            </a:r>
            <a:r>
              <a:rPr lang="en-US" sz="800" dirty="0" smtClean="0"/>
              <a:t>.)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045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474209" y="2837091"/>
            <a:ext cx="1219200" cy="1338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0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1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2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3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4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5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6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7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7 50 80</a:t>
            </a:r>
            <a:endParaRPr lang="en-US" sz="900" dirty="0"/>
          </a:p>
        </p:txBody>
      </p:sp>
      <p:sp>
        <p:nvSpPr>
          <p:cNvPr id="3" name="Rounded Rectangle 2"/>
          <p:cNvSpPr/>
          <p:nvPr/>
        </p:nvSpPr>
        <p:spPr>
          <a:xfrm>
            <a:off x="4675980" y="3015791"/>
            <a:ext cx="762000" cy="1160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562" y="2716360"/>
            <a:ext cx="3789681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/>
              <a:t>Per the previous slide, I am surprised to see that although   </a:t>
            </a:r>
            <a:r>
              <a:rPr lang="en-US" sz="900" b="1" i="1" dirty="0"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900" dirty="0"/>
              <a:t>  is changing as </a:t>
            </a:r>
            <a:r>
              <a:rPr lang="en-US" sz="900" dirty="0" smtClean="0"/>
              <a:t>expected, </a:t>
            </a:r>
            <a:r>
              <a:rPr lang="en-US" sz="900" dirty="0"/>
              <a:t>the other variables are </a:t>
            </a:r>
            <a:r>
              <a:rPr lang="en-US" sz="900" b="1" i="1" dirty="0"/>
              <a:t>not changing at all </a:t>
            </a:r>
            <a:r>
              <a:rPr lang="en-US" sz="900" dirty="0"/>
              <a:t>as the loop continues</a:t>
            </a:r>
            <a:r>
              <a:rPr lang="en-US" sz="900" dirty="0" smtClean="0"/>
              <a:t>!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178766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print(k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, 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>
                <a:solidFill>
                  <a:srgbClr val="7030A0"/>
                </a:solidFill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800" b="1" dirty="0">
                <a:solidFill>
                  <a:srgbClr val="7030A0"/>
                </a:solidFill>
                <a:latin typeface="Consolas"/>
              </a:rPr>
              <a:t>                                      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list_of_integers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])</a:t>
            </a:r>
            <a:endParaRPr lang="en-US" sz="800" b="1" dirty="0">
              <a:solidFill>
                <a:srgbClr val="7030A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7362" y="1111548"/>
            <a:ext cx="1447800" cy="169277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</a:t>
            </a:r>
            <a:r>
              <a:rPr lang="en-US" sz="900" dirty="0" smtClean="0"/>
              <a:t>I have fixed one error, but the code now fails the test.  In response, I added another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statement,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. 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/>
              <a:t>The relevant output when I ran with that new </a:t>
            </a:r>
            <a:r>
              <a:rPr lang="en-US" sz="900" b="1" i="1" dirty="0" smtClean="0"/>
              <a:t>print</a:t>
            </a:r>
            <a:r>
              <a:rPr lang="en-US" sz="900" dirty="0" smtClean="0"/>
              <a:t> statement is shown below.</a:t>
            </a:r>
            <a:endParaRPr lang="en-US" sz="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962" y="3093397"/>
            <a:ext cx="3962400" cy="1200329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Again, I have found a place where </a:t>
            </a:r>
            <a:r>
              <a:rPr lang="en-US" sz="900" b="1" i="1" dirty="0" smtClean="0"/>
              <a:t>what is printed is NOT what I expected to be printed</a:t>
            </a:r>
            <a:r>
              <a:rPr lang="en-US" sz="900" dirty="0" smtClean="0"/>
              <a:t>.  Again, I ask myself:  Why did my code behave in this unexpected way? </a:t>
            </a:r>
          </a:p>
          <a:p>
            <a:pPr marL="0" lvl="1">
              <a:spcBef>
                <a:spcPts val="600"/>
              </a:spcBef>
            </a:pPr>
            <a:r>
              <a:rPr lang="en-US" sz="900" dirty="0" smtClean="0"/>
              <a:t>Ah!  I forgot to make the index variables change!  I meant to include:</a:t>
            </a:r>
          </a:p>
          <a:p>
            <a:pPr marL="0" lvl="1"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900" dirty="0" smtClean="0">
                <a:solidFill>
                  <a:srgbClr val="800000"/>
                </a:solidFill>
                <a:latin typeface="Consolas"/>
              </a:rPr>
              <a:t>1</a:t>
            </a:r>
          </a:p>
          <a:p>
            <a:pPr marL="0" lvl="1"/>
            <a:r>
              <a:rPr lang="en-US" sz="900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800000"/>
                </a:solidFill>
                <a:latin typeface="Consolas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– </a:t>
            </a:r>
            <a:r>
              <a:rPr lang="en-US" sz="900" dirty="0" smtClean="0">
                <a:solidFill>
                  <a:srgbClr val="800000"/>
                </a:solidFill>
                <a:latin typeface="Consolas"/>
              </a:rPr>
              <a:t>1</a:t>
            </a:r>
          </a:p>
          <a:p>
            <a:pPr marL="0" lvl="1">
              <a:spcBef>
                <a:spcPts val="300"/>
              </a:spcBef>
            </a:pPr>
            <a:r>
              <a:rPr lang="en-US" sz="900" dirty="0"/>
              <a:t>a</a:t>
            </a:r>
            <a:r>
              <a:rPr lang="en-US" sz="900" dirty="0" smtClean="0"/>
              <a:t>t the end of the loop.  So I add those statements and run the program again.</a:t>
            </a:r>
            <a:r>
              <a:rPr lang="en-US" sz="900" dirty="0"/>
              <a:t> </a:t>
            </a:r>
            <a:r>
              <a:rPr lang="en-US" sz="800" dirty="0"/>
              <a:t>(Continues on next slide</a:t>
            </a:r>
            <a:r>
              <a:rPr lang="en-US" sz="800" dirty="0" smtClean="0"/>
              <a:t>.)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66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85933"/>
            <a:ext cx="2785585" cy="674637"/>
          </a:xfr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000" b="1" i="1" dirty="0"/>
              <a:t>What to do </a:t>
            </a:r>
            <a:r>
              <a:rPr lang="en-US" sz="2000" b="1" i="1" dirty="0" smtClean="0"/>
              <a:t>when </a:t>
            </a:r>
            <a:r>
              <a:rPr lang="en-US" sz="2000" b="1" i="1" dirty="0" smtClean="0">
                <a:solidFill>
                  <a:srgbClr val="FF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test </a:t>
            </a:r>
            <a:r>
              <a:rPr lang="en-US" sz="2000" b="1" i="1" dirty="0" smtClean="0">
                <a:solidFill>
                  <a:srgbClr val="FF0000"/>
                </a:solidFill>
              </a:rPr>
              <a:t>fails:  </a:t>
            </a:r>
            <a:r>
              <a:rPr lang="en-US" sz="2000" b="1" i="1" dirty="0" smtClean="0"/>
              <a:t>a solved example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136" y="823119"/>
            <a:ext cx="4375626" cy="211083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7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Consolas"/>
              </a:rPr>
              <a:t>problem1a(</a:t>
            </a:r>
            <a:r>
              <a:rPr lang="en-US" sz="700" b="1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7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err="1" smtClean="0">
                <a:latin typeface="Consolas"/>
              </a:rPr>
              <a:t>right_index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>
                <a:latin typeface="Consolas"/>
              </a:rPr>
              <a:t>= </a:t>
            </a:r>
            <a:r>
              <a:rPr lang="en-US" sz="700" dirty="0" err="1">
                <a:latin typeface="Consolas"/>
              </a:rPr>
              <a:t>len</a:t>
            </a:r>
            <a:r>
              <a:rPr lang="en-US" sz="700" dirty="0">
                <a:latin typeface="Consolas"/>
              </a:rPr>
              <a:t>(</a:t>
            </a:r>
            <a:r>
              <a:rPr lang="en-US" sz="700" dirty="0" err="1">
                <a:latin typeface="Consolas"/>
              </a:rPr>
              <a:t>list_of_integers</a:t>
            </a:r>
            <a:r>
              <a:rPr lang="en-US" sz="700" dirty="0" smtClean="0">
                <a:latin typeface="Consolas"/>
              </a:rPr>
              <a:t>) - 1</a:t>
            </a:r>
            <a:endParaRPr lang="en-US" sz="700" dirty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list_of_integers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700" dirty="0">
                <a:latin typeface="Consolas"/>
              </a:rPr>
              <a:t>    </a:t>
            </a:r>
            <a:r>
              <a:rPr lang="en-US" sz="700" dirty="0" smtClean="0">
                <a:latin typeface="Consolas"/>
              </a:rPr>
              <a:t> </a:t>
            </a: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700" dirty="0" smtClean="0">
                <a:latin typeface="Consolas"/>
              </a:rPr>
              <a:t>(</a:t>
            </a:r>
            <a:r>
              <a:rPr lang="en-US" sz="700" dirty="0" err="1" smtClean="0">
                <a:latin typeface="Consolas"/>
              </a:rPr>
              <a:t>left_index</a:t>
            </a:r>
            <a:r>
              <a:rPr lang="en-US" sz="700" dirty="0">
                <a:latin typeface="Consolas"/>
              </a:rPr>
              <a:t>, </a:t>
            </a:r>
            <a:r>
              <a:rPr lang="en-US" sz="700" dirty="0" err="1">
                <a:latin typeface="Consolas"/>
              </a:rPr>
              <a:t>right_index</a:t>
            </a:r>
            <a:r>
              <a:rPr lang="en-US" sz="700" dirty="0">
                <a:latin typeface="Consolas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 marL="0" lvl="1">
              <a:spcBef>
                <a:spcPts val="600"/>
              </a:spcBef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800" dirty="0" smtClean="0">
                <a:latin typeface="Consolas"/>
              </a:rPr>
              <a:t>print(k</a:t>
            </a:r>
            <a:r>
              <a:rPr lang="en-US" sz="800" dirty="0">
                <a:latin typeface="Consolas"/>
              </a:rPr>
              <a:t>, </a:t>
            </a:r>
            <a:r>
              <a:rPr lang="en-US" sz="800" dirty="0" err="1">
                <a:latin typeface="Consolas"/>
              </a:rPr>
              <a:t>left_index</a:t>
            </a:r>
            <a:r>
              <a:rPr lang="en-US" sz="800" dirty="0">
                <a:latin typeface="Consolas"/>
              </a:rPr>
              <a:t>, </a:t>
            </a:r>
            <a:r>
              <a:rPr lang="en-US" sz="800" dirty="0" err="1">
                <a:latin typeface="Consolas"/>
              </a:rPr>
              <a:t>right_index</a:t>
            </a:r>
            <a:r>
              <a:rPr lang="en-US" sz="800" dirty="0">
                <a:latin typeface="Consolas"/>
              </a:rPr>
              <a:t>, </a:t>
            </a:r>
            <a:r>
              <a:rPr lang="en-US" sz="800" dirty="0" err="1">
                <a:latin typeface="Consolas"/>
              </a:rPr>
              <a:t>list_of_integers</a:t>
            </a:r>
            <a:r>
              <a:rPr lang="en-US" sz="800" dirty="0">
                <a:latin typeface="Consolas"/>
              </a:rPr>
              <a:t>[</a:t>
            </a:r>
            <a:r>
              <a:rPr lang="en-US" sz="800" dirty="0" err="1">
                <a:latin typeface="Consolas"/>
              </a:rPr>
              <a:t>left_index</a:t>
            </a:r>
            <a:r>
              <a:rPr lang="en-US" sz="800" dirty="0">
                <a:latin typeface="Consolas"/>
              </a:rPr>
              <a:t>],</a:t>
            </a:r>
          </a:p>
          <a:p>
            <a:pPr>
              <a:spcAft>
                <a:spcPts val="300"/>
              </a:spcAft>
            </a:pPr>
            <a:r>
              <a:rPr lang="en-US" sz="800" dirty="0">
                <a:latin typeface="Consolas"/>
              </a:rPr>
              <a:t>                                      </a:t>
            </a:r>
            <a:r>
              <a:rPr lang="en-US" sz="800" dirty="0" smtClean="0">
                <a:latin typeface="Consolas"/>
              </a:rPr>
              <a:t>    </a:t>
            </a:r>
            <a:r>
              <a:rPr lang="en-US" sz="800" dirty="0" err="1" smtClean="0">
                <a:latin typeface="Consolas"/>
              </a:rPr>
              <a:t>list_of_integers</a:t>
            </a:r>
            <a:r>
              <a:rPr lang="en-US" sz="800" dirty="0" smtClean="0">
                <a:latin typeface="Consolas"/>
              </a:rPr>
              <a:t>[</a:t>
            </a:r>
            <a:r>
              <a:rPr lang="en-US" sz="800" dirty="0" err="1" smtClean="0">
                <a:latin typeface="Consolas"/>
              </a:rPr>
              <a:t>right_index</a:t>
            </a:r>
            <a:r>
              <a:rPr lang="en-US" sz="800" dirty="0" smtClean="0">
                <a:latin typeface="Consolas"/>
              </a:rPr>
              <a:t>])</a:t>
            </a:r>
            <a:endParaRPr lang="en-US" sz="800" dirty="0"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right_index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list_of_integers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left_index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=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left_index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+ 1</a:t>
            </a:r>
          </a:p>
          <a:p>
            <a:pPr>
              <a:spcBef>
                <a:spcPts val="300"/>
              </a:spcBef>
            </a:pP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      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= </a:t>
            </a:r>
            <a:r>
              <a:rPr lang="en-US" sz="800" b="1" dirty="0" err="1" smtClean="0">
                <a:solidFill>
                  <a:srgbClr val="7030A0"/>
                </a:solidFill>
                <a:latin typeface="Consolas"/>
              </a:rPr>
              <a:t>right_index</a:t>
            </a:r>
            <a:r>
              <a:rPr lang="en-US" sz="800" b="1" dirty="0" smtClean="0">
                <a:solidFill>
                  <a:srgbClr val="7030A0"/>
                </a:solidFill>
                <a:latin typeface="Consolas"/>
              </a:rPr>
              <a:t> - 1</a:t>
            </a:r>
            <a:endParaRPr lang="en-US" sz="8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4216" y="137319"/>
            <a:ext cx="248094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For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example, if the given list of integers is: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77, 40, 3, 90, 10, 30,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after this function 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call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that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list of integers is mutated into:</a:t>
            </a:r>
          </a:p>
          <a:p>
            <a:r>
              <a:rPr lang="en-US" sz="700" dirty="0">
                <a:solidFill>
                  <a:srgbClr val="0070C0"/>
                </a:solidFill>
                <a:latin typeface="Consolas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nsolas"/>
              </a:rPr>
              <a:t>[50, 30, 10, 3, 90, 40, 77, 80]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because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50 is compared to 80,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77 is compared to 30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40 is compared to 10 (swap them!),</a:t>
            </a:r>
          </a:p>
          <a:p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then </a:t>
            </a:r>
            <a:r>
              <a:rPr lang="en-US" sz="700" dirty="0">
                <a:solidFill>
                  <a:srgbClr val="0070C0"/>
                </a:solidFill>
                <a:latin typeface="Consolas"/>
              </a:rPr>
              <a:t>3 is compared to 90</a:t>
            </a:r>
            <a:r>
              <a:rPr lang="en-US" sz="700" dirty="0" smtClean="0">
                <a:solidFill>
                  <a:srgbClr val="0070C0"/>
                </a:solidFill>
                <a:latin typeface="Consolas"/>
              </a:rPr>
              <a:t>.</a:t>
            </a:r>
            <a:endParaRPr lang="en-US" sz="700" dirty="0">
              <a:solidFill>
                <a:srgbClr val="0070C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7362" y="1139872"/>
            <a:ext cx="1370331" cy="147732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Here (to the left) is a solution </a:t>
            </a:r>
            <a:r>
              <a:rPr lang="en-US" sz="900" b="1" i="1" dirty="0" smtClean="0"/>
              <a:t>with multiple errors</a:t>
            </a:r>
            <a:r>
              <a:rPr lang="en-US" sz="900" dirty="0" smtClean="0"/>
              <a:t>.  </a:t>
            </a:r>
            <a:r>
              <a:rPr lang="en-US" sz="900" dirty="0" smtClean="0"/>
              <a:t>I have fixed two errors, but the code still fails the test.  Here (below and to the left) is the relevant output when I run after adding the two lines shown in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934" y="2923674"/>
            <a:ext cx="4117340" cy="1446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0 7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0 0 7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50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80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1 1 6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77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30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2 2 5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40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10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3 3 4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3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90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4 4 3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90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3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5 5 2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10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10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6 6 1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30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30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7 7 0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80 50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After the mutation:  [50, 30, 10, 3, 3, 10, 30, 50]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The above should be: [50, 30, 10, 3, 90, 40, 77,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80]  FAILED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the test!</a:t>
            </a:r>
            <a:endParaRPr lang="en-US" sz="800" dirty="0"/>
          </a:p>
        </p:txBody>
      </p:sp>
      <p:sp>
        <p:nvSpPr>
          <p:cNvPr id="3" name="Rounded Rectangle 2"/>
          <p:cNvSpPr/>
          <p:nvPr/>
        </p:nvSpPr>
        <p:spPr>
          <a:xfrm>
            <a:off x="414655" y="3109119"/>
            <a:ext cx="228600" cy="990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78073" y="2646675"/>
            <a:ext cx="3367089" cy="78483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I re-examine the output.  Now both   </a:t>
            </a:r>
            <a:r>
              <a:rPr lang="en-US" sz="9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left_index</a:t>
            </a:r>
            <a:r>
              <a:rPr lang="en-US" sz="9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smtClean="0"/>
              <a:t>and   </a:t>
            </a:r>
            <a:r>
              <a:rPr lang="en-US" sz="9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right_index</a:t>
            </a:r>
            <a:r>
              <a:rPr lang="en-US" sz="900" dirty="0" smtClean="0"/>
              <a:t>   are behaving as I expected them to do, as shown by the </a:t>
            </a:r>
            <a:r>
              <a:rPr lang="en-US" sz="900" b="1" i="1" dirty="0" smtClean="0">
                <a:solidFill>
                  <a:srgbClr val="7030A0"/>
                </a:solidFill>
              </a:rPr>
              <a:t>purple</a:t>
            </a:r>
            <a:r>
              <a:rPr lang="en-US" sz="900" dirty="0" smtClean="0"/>
              <a:t> circle in the output.  Also, I see that I am comparing the right items for the first several iterations:  first 50 and 80, then 77 and 30, and so forth, as shown by the </a:t>
            </a:r>
            <a:r>
              <a:rPr lang="en-US" sz="900" b="1" i="1" dirty="0" smtClean="0"/>
              <a:t>green</a:t>
            </a:r>
            <a:r>
              <a:rPr lang="en-US" sz="900" dirty="0" smtClean="0"/>
              <a:t> circle.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9132" y="3098627"/>
            <a:ext cx="380999" cy="61403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4212" y="3723149"/>
            <a:ext cx="350837" cy="3765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49362" y="3462283"/>
            <a:ext cx="4495800" cy="5078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900" dirty="0" smtClean="0"/>
              <a:t>But the last three iterations (circled in </a:t>
            </a:r>
            <a:r>
              <a:rPr lang="en-US" sz="900" b="1" i="1" dirty="0" smtClean="0">
                <a:solidFill>
                  <a:srgbClr val="FF0000"/>
                </a:solidFill>
              </a:rPr>
              <a:t>red</a:t>
            </a:r>
            <a:r>
              <a:rPr lang="en-US" sz="900" dirty="0" smtClean="0"/>
              <a:t>) are NOT what I expected.  And the test failed – the final state of the list has bogus numbers in it (again circled in </a:t>
            </a:r>
            <a:r>
              <a:rPr lang="en-US" sz="900" b="1" i="1" dirty="0" smtClean="0">
                <a:solidFill>
                  <a:srgbClr val="FF0000"/>
                </a:solidFill>
              </a:rPr>
              <a:t>red</a:t>
            </a:r>
            <a:r>
              <a:rPr lang="en-US" sz="900" dirty="0" smtClean="0"/>
              <a:t>). </a:t>
            </a:r>
            <a:r>
              <a:rPr lang="en-US" sz="900" dirty="0"/>
              <a:t>So I again add a </a:t>
            </a:r>
            <a:r>
              <a:rPr lang="en-US" sz="900" b="1" i="1" dirty="0"/>
              <a:t>print</a:t>
            </a:r>
            <a:r>
              <a:rPr lang="en-US" sz="900" dirty="0"/>
              <a:t> statement, this time inside the IF statement, to try to figure out what is going on. </a:t>
            </a:r>
            <a:endParaRPr lang="en-US" sz="800" dirty="0"/>
          </a:p>
        </p:txBody>
      </p:sp>
      <p:sp>
        <p:nvSpPr>
          <p:cNvPr id="19" name="Rounded Rectangle 18"/>
          <p:cNvSpPr/>
          <p:nvPr/>
        </p:nvSpPr>
        <p:spPr>
          <a:xfrm>
            <a:off x="2300604" y="4039162"/>
            <a:ext cx="963611" cy="1367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4043" y="4034544"/>
            <a:ext cx="1295400" cy="215444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800" dirty="0" smtClean="0"/>
              <a:t>(</a:t>
            </a:r>
            <a:r>
              <a:rPr lang="en-US" sz="800" dirty="0"/>
              <a:t>Continues on next slide</a:t>
            </a:r>
            <a:r>
              <a:rPr lang="en-US" sz="800" dirty="0" smtClean="0"/>
              <a:t>.)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657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5394</Words>
  <Application>Microsoft Office PowerPoint</Application>
  <PresentationFormat>Custom</PresentationFormat>
  <Paragraphs>474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to do when a test fails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  <vt:lpstr>What to do when a test fails:  a solved example</vt:lpstr>
    </vt:vector>
  </TitlesOfParts>
  <Company>CSSE Department, RHIT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Mutchler</dc:creator>
  <cp:lastModifiedBy>David Mutchler</cp:lastModifiedBy>
  <cp:revision>52</cp:revision>
  <dcterms:created xsi:type="dcterms:W3CDTF">2015-07-22T20:35:41Z</dcterms:created>
  <dcterms:modified xsi:type="dcterms:W3CDTF">2015-07-28T23:03:00Z</dcterms:modified>
</cp:coreProperties>
</file>