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7" r:id="rId3"/>
    <p:sldId id="271" r:id="rId4"/>
    <p:sldId id="266" r:id="rId5"/>
    <p:sldId id="268" r:id="rId6"/>
    <p:sldId id="273" r:id="rId7"/>
    <p:sldId id="275" r:id="rId8"/>
    <p:sldId id="274" r:id="rId9"/>
    <p:sldId id="276" r:id="rId10"/>
  </p:sldIdLst>
  <p:sldSz cx="5851525" cy="4389438"/>
  <p:notesSz cx="6858000" cy="9144000"/>
  <p:defaultTextStyle>
    <a:defPPr>
      <a:defRPr lang="en-US"/>
    </a:defPPr>
    <a:lvl1pPr marL="0" algn="l" defTabSz="585125" rtl="0" eaLnBrk="1" latinLnBrk="0" hangingPunct="1">
      <a:defRPr sz="1200" kern="1200">
        <a:solidFill>
          <a:schemeClr val="tx1"/>
        </a:solidFill>
        <a:latin typeface="+mn-lt"/>
        <a:ea typeface="+mn-ea"/>
        <a:cs typeface="+mn-cs"/>
      </a:defRPr>
    </a:lvl1pPr>
    <a:lvl2pPr marL="292562" algn="l" defTabSz="585125" rtl="0" eaLnBrk="1" latinLnBrk="0" hangingPunct="1">
      <a:defRPr sz="1200" kern="1200">
        <a:solidFill>
          <a:schemeClr val="tx1"/>
        </a:solidFill>
        <a:latin typeface="+mn-lt"/>
        <a:ea typeface="+mn-ea"/>
        <a:cs typeface="+mn-cs"/>
      </a:defRPr>
    </a:lvl2pPr>
    <a:lvl3pPr marL="585125" algn="l" defTabSz="585125" rtl="0" eaLnBrk="1" latinLnBrk="0" hangingPunct="1">
      <a:defRPr sz="1200" kern="1200">
        <a:solidFill>
          <a:schemeClr val="tx1"/>
        </a:solidFill>
        <a:latin typeface="+mn-lt"/>
        <a:ea typeface="+mn-ea"/>
        <a:cs typeface="+mn-cs"/>
      </a:defRPr>
    </a:lvl3pPr>
    <a:lvl4pPr marL="877687" algn="l" defTabSz="585125" rtl="0" eaLnBrk="1" latinLnBrk="0" hangingPunct="1">
      <a:defRPr sz="1200" kern="1200">
        <a:solidFill>
          <a:schemeClr val="tx1"/>
        </a:solidFill>
        <a:latin typeface="+mn-lt"/>
        <a:ea typeface="+mn-ea"/>
        <a:cs typeface="+mn-cs"/>
      </a:defRPr>
    </a:lvl4pPr>
    <a:lvl5pPr marL="1170249" algn="l" defTabSz="585125" rtl="0" eaLnBrk="1" latinLnBrk="0" hangingPunct="1">
      <a:defRPr sz="1200" kern="1200">
        <a:solidFill>
          <a:schemeClr val="tx1"/>
        </a:solidFill>
        <a:latin typeface="+mn-lt"/>
        <a:ea typeface="+mn-ea"/>
        <a:cs typeface="+mn-cs"/>
      </a:defRPr>
    </a:lvl5pPr>
    <a:lvl6pPr marL="1462811" algn="l" defTabSz="585125" rtl="0" eaLnBrk="1" latinLnBrk="0" hangingPunct="1">
      <a:defRPr sz="1200" kern="1200">
        <a:solidFill>
          <a:schemeClr val="tx1"/>
        </a:solidFill>
        <a:latin typeface="+mn-lt"/>
        <a:ea typeface="+mn-ea"/>
        <a:cs typeface="+mn-cs"/>
      </a:defRPr>
    </a:lvl6pPr>
    <a:lvl7pPr marL="1755374" algn="l" defTabSz="585125" rtl="0" eaLnBrk="1" latinLnBrk="0" hangingPunct="1">
      <a:defRPr sz="1200" kern="1200">
        <a:solidFill>
          <a:schemeClr val="tx1"/>
        </a:solidFill>
        <a:latin typeface="+mn-lt"/>
        <a:ea typeface="+mn-ea"/>
        <a:cs typeface="+mn-cs"/>
      </a:defRPr>
    </a:lvl7pPr>
    <a:lvl8pPr marL="2047936" algn="l" defTabSz="585125" rtl="0" eaLnBrk="1" latinLnBrk="0" hangingPunct="1">
      <a:defRPr sz="1200" kern="1200">
        <a:solidFill>
          <a:schemeClr val="tx1"/>
        </a:solidFill>
        <a:latin typeface="+mn-lt"/>
        <a:ea typeface="+mn-ea"/>
        <a:cs typeface="+mn-cs"/>
      </a:defRPr>
    </a:lvl8pPr>
    <a:lvl9pPr marL="2340498" algn="l" defTabSz="585125" rtl="0" eaLnBrk="1" latinLnBrk="0" hangingPunct="1">
      <a:defRPr sz="1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3">
          <p15:clr>
            <a:srgbClr val="A4A3A4"/>
          </p15:clr>
        </p15:guide>
        <p15:guide id="2" pos="18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373"/>
  </p:normalViewPr>
  <p:slideViewPr>
    <p:cSldViewPr>
      <p:cViewPr varScale="1">
        <p:scale>
          <a:sx n="82" d="100"/>
          <a:sy n="82" d="100"/>
        </p:scale>
        <p:origin x="1168" y="176"/>
      </p:cViewPr>
      <p:guideLst>
        <p:guide orient="horz" pos="1383"/>
        <p:guide pos="184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865" y="1363571"/>
            <a:ext cx="4973796" cy="940884"/>
          </a:xfrm>
        </p:spPr>
        <p:txBody>
          <a:bodyPr/>
          <a:lstStyle/>
          <a:p>
            <a:r>
              <a:rPr lang="en-US" smtClean="0"/>
              <a:t>Click to edit Master title style</a:t>
            </a:r>
            <a:endParaRPr lang="en-US"/>
          </a:p>
        </p:txBody>
      </p:sp>
      <p:sp>
        <p:nvSpPr>
          <p:cNvPr id="3" name="Subtitle 2"/>
          <p:cNvSpPr>
            <a:spLocks noGrp="1"/>
          </p:cNvSpPr>
          <p:nvPr>
            <p:ph type="subTitle" idx="1"/>
          </p:nvPr>
        </p:nvSpPr>
        <p:spPr>
          <a:xfrm>
            <a:off x="877729" y="2487348"/>
            <a:ext cx="4096068" cy="1121745"/>
          </a:xfrm>
        </p:spPr>
        <p:txBody>
          <a:bodyPr/>
          <a:lstStyle>
            <a:lvl1pPr marL="0" indent="0" algn="ctr">
              <a:buNone/>
              <a:defRPr>
                <a:solidFill>
                  <a:schemeClr val="tx1">
                    <a:tint val="75000"/>
                  </a:schemeClr>
                </a:solidFill>
              </a:defRPr>
            </a:lvl1pPr>
            <a:lvl2pPr marL="292562" indent="0" algn="ctr">
              <a:buNone/>
              <a:defRPr>
                <a:solidFill>
                  <a:schemeClr val="tx1">
                    <a:tint val="75000"/>
                  </a:schemeClr>
                </a:solidFill>
              </a:defRPr>
            </a:lvl2pPr>
            <a:lvl3pPr marL="585125" indent="0" algn="ctr">
              <a:buNone/>
              <a:defRPr>
                <a:solidFill>
                  <a:schemeClr val="tx1">
                    <a:tint val="75000"/>
                  </a:schemeClr>
                </a:solidFill>
              </a:defRPr>
            </a:lvl3pPr>
            <a:lvl4pPr marL="877687" indent="0" algn="ctr">
              <a:buNone/>
              <a:defRPr>
                <a:solidFill>
                  <a:schemeClr val="tx1">
                    <a:tint val="75000"/>
                  </a:schemeClr>
                </a:solidFill>
              </a:defRPr>
            </a:lvl4pPr>
            <a:lvl5pPr marL="1170249" indent="0" algn="ctr">
              <a:buNone/>
              <a:defRPr>
                <a:solidFill>
                  <a:schemeClr val="tx1">
                    <a:tint val="75000"/>
                  </a:schemeClr>
                </a:solidFill>
              </a:defRPr>
            </a:lvl5pPr>
            <a:lvl6pPr marL="1462811" indent="0" algn="ctr">
              <a:buNone/>
              <a:defRPr>
                <a:solidFill>
                  <a:schemeClr val="tx1">
                    <a:tint val="75000"/>
                  </a:schemeClr>
                </a:solidFill>
              </a:defRPr>
            </a:lvl6pPr>
            <a:lvl7pPr marL="1755374" indent="0" algn="ctr">
              <a:buNone/>
              <a:defRPr>
                <a:solidFill>
                  <a:schemeClr val="tx1">
                    <a:tint val="75000"/>
                  </a:schemeClr>
                </a:solidFill>
              </a:defRPr>
            </a:lvl7pPr>
            <a:lvl8pPr marL="2047936" indent="0" algn="ctr">
              <a:buNone/>
              <a:defRPr>
                <a:solidFill>
                  <a:schemeClr val="tx1">
                    <a:tint val="75000"/>
                  </a:schemeClr>
                </a:solidFill>
              </a:defRPr>
            </a:lvl8pPr>
            <a:lvl9pPr marL="23404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01ABD-3A0B-486F-8236-A1D0091F1223}"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396780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01ABD-3A0B-486F-8236-A1D0091F1223}"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97939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5474" y="112785"/>
            <a:ext cx="842172" cy="23969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6923" y="112785"/>
            <a:ext cx="2431025" cy="23969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01ABD-3A0B-486F-8236-A1D0091F1223}"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128407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01ABD-3A0B-486F-8236-A1D0091F1223}"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229548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2230" y="2820621"/>
            <a:ext cx="4973796" cy="871791"/>
          </a:xfrm>
        </p:spPr>
        <p:txBody>
          <a:bodyPr anchor="t"/>
          <a:lstStyle>
            <a:lvl1pPr algn="l">
              <a:defRPr sz="2600" b="1" cap="all"/>
            </a:lvl1pPr>
          </a:lstStyle>
          <a:p>
            <a:r>
              <a:rPr lang="en-US" smtClean="0"/>
              <a:t>Click to edit Master title style</a:t>
            </a:r>
            <a:endParaRPr lang="en-US"/>
          </a:p>
        </p:txBody>
      </p:sp>
      <p:sp>
        <p:nvSpPr>
          <p:cNvPr id="3" name="Text Placeholder 2"/>
          <p:cNvSpPr>
            <a:spLocks noGrp="1"/>
          </p:cNvSpPr>
          <p:nvPr>
            <p:ph type="body" idx="1"/>
          </p:nvPr>
        </p:nvSpPr>
        <p:spPr>
          <a:xfrm>
            <a:off x="462230" y="1860432"/>
            <a:ext cx="4973796" cy="960189"/>
          </a:xfrm>
        </p:spPr>
        <p:txBody>
          <a:bodyPr anchor="b"/>
          <a:lstStyle>
            <a:lvl1pPr marL="0" indent="0">
              <a:buNone/>
              <a:defRPr sz="1300">
                <a:solidFill>
                  <a:schemeClr val="tx1">
                    <a:tint val="75000"/>
                  </a:schemeClr>
                </a:solidFill>
              </a:defRPr>
            </a:lvl1pPr>
            <a:lvl2pPr marL="292562" indent="0">
              <a:buNone/>
              <a:defRPr sz="1200">
                <a:solidFill>
                  <a:schemeClr val="tx1">
                    <a:tint val="75000"/>
                  </a:schemeClr>
                </a:solidFill>
              </a:defRPr>
            </a:lvl2pPr>
            <a:lvl3pPr marL="585125" indent="0">
              <a:buNone/>
              <a:defRPr sz="1000">
                <a:solidFill>
                  <a:schemeClr val="tx1">
                    <a:tint val="75000"/>
                  </a:schemeClr>
                </a:solidFill>
              </a:defRPr>
            </a:lvl3pPr>
            <a:lvl4pPr marL="877687" indent="0">
              <a:buNone/>
              <a:defRPr sz="900">
                <a:solidFill>
                  <a:schemeClr val="tx1">
                    <a:tint val="75000"/>
                  </a:schemeClr>
                </a:solidFill>
              </a:defRPr>
            </a:lvl4pPr>
            <a:lvl5pPr marL="1170249" indent="0">
              <a:buNone/>
              <a:defRPr sz="900">
                <a:solidFill>
                  <a:schemeClr val="tx1">
                    <a:tint val="75000"/>
                  </a:schemeClr>
                </a:solidFill>
              </a:defRPr>
            </a:lvl5pPr>
            <a:lvl6pPr marL="1462811" indent="0">
              <a:buNone/>
              <a:defRPr sz="900">
                <a:solidFill>
                  <a:schemeClr val="tx1">
                    <a:tint val="75000"/>
                  </a:schemeClr>
                </a:solidFill>
              </a:defRPr>
            </a:lvl6pPr>
            <a:lvl7pPr marL="1755374" indent="0">
              <a:buNone/>
              <a:defRPr sz="900">
                <a:solidFill>
                  <a:schemeClr val="tx1">
                    <a:tint val="75000"/>
                  </a:schemeClr>
                </a:solidFill>
              </a:defRPr>
            </a:lvl7pPr>
            <a:lvl8pPr marL="2047936" indent="0">
              <a:buNone/>
              <a:defRPr sz="900">
                <a:solidFill>
                  <a:schemeClr val="tx1">
                    <a:tint val="75000"/>
                  </a:schemeClr>
                </a:solidFill>
              </a:defRPr>
            </a:lvl8pPr>
            <a:lvl9pPr marL="2340498"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01ABD-3A0B-486F-8236-A1D0091F1223}"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123603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6924" y="655368"/>
            <a:ext cx="1636599" cy="185433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1048" y="655368"/>
            <a:ext cx="1636598" cy="185433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01ABD-3A0B-486F-8236-A1D0091F1223}"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31442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576" y="175781"/>
            <a:ext cx="5266373" cy="7315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92576" y="982544"/>
            <a:ext cx="2585440" cy="409477"/>
          </a:xfrm>
        </p:spPr>
        <p:txBody>
          <a:bodyPr anchor="b"/>
          <a:lstStyle>
            <a:lvl1pPr marL="0" indent="0">
              <a:buNone/>
              <a:defRPr sz="1500" b="1"/>
            </a:lvl1pPr>
            <a:lvl2pPr marL="292562" indent="0">
              <a:buNone/>
              <a:defRPr sz="1300" b="1"/>
            </a:lvl2pPr>
            <a:lvl3pPr marL="585125" indent="0">
              <a:buNone/>
              <a:defRPr sz="1200" b="1"/>
            </a:lvl3pPr>
            <a:lvl4pPr marL="877687" indent="0">
              <a:buNone/>
              <a:defRPr sz="1000" b="1"/>
            </a:lvl4pPr>
            <a:lvl5pPr marL="1170249" indent="0">
              <a:buNone/>
              <a:defRPr sz="1000" b="1"/>
            </a:lvl5pPr>
            <a:lvl6pPr marL="1462811" indent="0">
              <a:buNone/>
              <a:defRPr sz="1000" b="1"/>
            </a:lvl6pPr>
            <a:lvl7pPr marL="1755374" indent="0">
              <a:buNone/>
              <a:defRPr sz="1000" b="1"/>
            </a:lvl7pPr>
            <a:lvl8pPr marL="2047936" indent="0">
              <a:buNone/>
              <a:defRPr sz="1000" b="1"/>
            </a:lvl8pPr>
            <a:lvl9pPr marL="2340498"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292576" y="1392021"/>
            <a:ext cx="2585440" cy="2529008"/>
          </a:xfrm>
        </p:spPr>
        <p:txBody>
          <a:bodyPr/>
          <a:lstStyle>
            <a:lvl1pPr>
              <a:defRPr sz="1500"/>
            </a:lvl1pPr>
            <a:lvl2pPr>
              <a:defRPr sz="13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972494" y="982544"/>
            <a:ext cx="2586455" cy="409477"/>
          </a:xfrm>
        </p:spPr>
        <p:txBody>
          <a:bodyPr anchor="b"/>
          <a:lstStyle>
            <a:lvl1pPr marL="0" indent="0">
              <a:buNone/>
              <a:defRPr sz="1500" b="1"/>
            </a:lvl1pPr>
            <a:lvl2pPr marL="292562" indent="0">
              <a:buNone/>
              <a:defRPr sz="1300" b="1"/>
            </a:lvl2pPr>
            <a:lvl3pPr marL="585125" indent="0">
              <a:buNone/>
              <a:defRPr sz="1200" b="1"/>
            </a:lvl3pPr>
            <a:lvl4pPr marL="877687" indent="0">
              <a:buNone/>
              <a:defRPr sz="1000" b="1"/>
            </a:lvl4pPr>
            <a:lvl5pPr marL="1170249" indent="0">
              <a:buNone/>
              <a:defRPr sz="1000" b="1"/>
            </a:lvl5pPr>
            <a:lvl6pPr marL="1462811" indent="0">
              <a:buNone/>
              <a:defRPr sz="1000" b="1"/>
            </a:lvl6pPr>
            <a:lvl7pPr marL="1755374" indent="0">
              <a:buNone/>
              <a:defRPr sz="1000" b="1"/>
            </a:lvl7pPr>
            <a:lvl8pPr marL="2047936" indent="0">
              <a:buNone/>
              <a:defRPr sz="1000" b="1"/>
            </a:lvl8pPr>
            <a:lvl9pPr marL="2340498"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2972494" y="1392021"/>
            <a:ext cx="2586455" cy="2529008"/>
          </a:xfrm>
        </p:spPr>
        <p:txBody>
          <a:bodyPr/>
          <a:lstStyle>
            <a:lvl1pPr>
              <a:defRPr sz="1500"/>
            </a:lvl1pPr>
            <a:lvl2pPr>
              <a:defRPr sz="13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01ABD-3A0B-486F-8236-A1D0091F1223}" type="datetimeFigureOut">
              <a:rPr lang="en-US" smtClean="0"/>
              <a:t>6/13/17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180079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01ABD-3A0B-486F-8236-A1D0091F1223}" type="datetimeFigureOut">
              <a:rPr lang="en-US" smtClean="0"/>
              <a:t>6/13/17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273932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01ABD-3A0B-486F-8236-A1D0091F1223}" type="datetimeFigureOut">
              <a:rPr lang="en-US" smtClean="0"/>
              <a:t>6/13/17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302863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577" y="174765"/>
            <a:ext cx="1925111" cy="743766"/>
          </a:xfrm>
        </p:spPr>
        <p:txBody>
          <a:bodyPr anchor="b"/>
          <a:lstStyle>
            <a:lvl1pPr algn="l">
              <a:defRPr sz="1300" b="1"/>
            </a:lvl1pPr>
          </a:lstStyle>
          <a:p>
            <a:r>
              <a:rPr lang="en-US" smtClean="0"/>
              <a:t>Click to edit Master title style</a:t>
            </a:r>
            <a:endParaRPr lang="en-US"/>
          </a:p>
        </p:txBody>
      </p:sp>
      <p:sp>
        <p:nvSpPr>
          <p:cNvPr id="3" name="Content Placeholder 2"/>
          <p:cNvSpPr>
            <a:spLocks noGrp="1"/>
          </p:cNvSpPr>
          <p:nvPr>
            <p:ph idx="1"/>
          </p:nvPr>
        </p:nvSpPr>
        <p:spPr>
          <a:xfrm>
            <a:off x="2287784" y="174765"/>
            <a:ext cx="3271165" cy="3746264"/>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2577" y="918531"/>
            <a:ext cx="1925111" cy="3002498"/>
          </a:xfrm>
        </p:spPr>
        <p:txBody>
          <a:bodyPr/>
          <a:lstStyle>
            <a:lvl1pPr marL="0" indent="0">
              <a:buNone/>
              <a:defRPr sz="900"/>
            </a:lvl1pPr>
            <a:lvl2pPr marL="292562" indent="0">
              <a:buNone/>
              <a:defRPr sz="800"/>
            </a:lvl2pPr>
            <a:lvl3pPr marL="585125" indent="0">
              <a:buNone/>
              <a:defRPr sz="600"/>
            </a:lvl3pPr>
            <a:lvl4pPr marL="877687" indent="0">
              <a:buNone/>
              <a:defRPr sz="600"/>
            </a:lvl4pPr>
            <a:lvl5pPr marL="1170249" indent="0">
              <a:buNone/>
              <a:defRPr sz="600"/>
            </a:lvl5pPr>
            <a:lvl6pPr marL="1462811" indent="0">
              <a:buNone/>
              <a:defRPr sz="600"/>
            </a:lvl6pPr>
            <a:lvl7pPr marL="1755374" indent="0">
              <a:buNone/>
              <a:defRPr sz="600"/>
            </a:lvl7pPr>
            <a:lvl8pPr marL="2047936" indent="0">
              <a:buNone/>
              <a:defRPr sz="600"/>
            </a:lvl8pPr>
            <a:lvl9pPr marL="2340498"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01ABD-3A0B-486F-8236-A1D0091F1223}"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38120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940" y="3072606"/>
            <a:ext cx="3510915" cy="362739"/>
          </a:xfrm>
        </p:spPr>
        <p:txBody>
          <a:bodyPr anchor="b"/>
          <a:lstStyle>
            <a:lvl1pPr algn="l">
              <a:defRPr sz="1300" b="1"/>
            </a:lvl1pPr>
          </a:lstStyle>
          <a:p>
            <a:r>
              <a:rPr lang="en-US" smtClean="0"/>
              <a:t>Click to edit Master title style</a:t>
            </a:r>
            <a:endParaRPr lang="en-US"/>
          </a:p>
        </p:txBody>
      </p:sp>
      <p:sp>
        <p:nvSpPr>
          <p:cNvPr id="3" name="Picture Placeholder 2"/>
          <p:cNvSpPr>
            <a:spLocks noGrp="1"/>
          </p:cNvSpPr>
          <p:nvPr>
            <p:ph type="pic" idx="1"/>
          </p:nvPr>
        </p:nvSpPr>
        <p:spPr>
          <a:xfrm>
            <a:off x="1146940" y="392204"/>
            <a:ext cx="3510915" cy="2633663"/>
          </a:xfrm>
        </p:spPr>
        <p:txBody>
          <a:bodyPr/>
          <a:lstStyle>
            <a:lvl1pPr marL="0" indent="0">
              <a:buNone/>
              <a:defRPr sz="2000"/>
            </a:lvl1pPr>
            <a:lvl2pPr marL="292562" indent="0">
              <a:buNone/>
              <a:defRPr sz="1800"/>
            </a:lvl2pPr>
            <a:lvl3pPr marL="585125" indent="0">
              <a:buNone/>
              <a:defRPr sz="1500"/>
            </a:lvl3pPr>
            <a:lvl4pPr marL="877687" indent="0">
              <a:buNone/>
              <a:defRPr sz="1300"/>
            </a:lvl4pPr>
            <a:lvl5pPr marL="1170249" indent="0">
              <a:buNone/>
              <a:defRPr sz="1300"/>
            </a:lvl5pPr>
            <a:lvl6pPr marL="1462811" indent="0">
              <a:buNone/>
              <a:defRPr sz="1300"/>
            </a:lvl6pPr>
            <a:lvl7pPr marL="1755374" indent="0">
              <a:buNone/>
              <a:defRPr sz="1300"/>
            </a:lvl7pPr>
            <a:lvl8pPr marL="2047936" indent="0">
              <a:buNone/>
              <a:defRPr sz="1300"/>
            </a:lvl8pPr>
            <a:lvl9pPr marL="2340498" indent="0">
              <a:buNone/>
              <a:defRPr sz="1300"/>
            </a:lvl9pPr>
          </a:lstStyle>
          <a:p>
            <a:endParaRPr lang="en-US"/>
          </a:p>
        </p:txBody>
      </p:sp>
      <p:sp>
        <p:nvSpPr>
          <p:cNvPr id="4" name="Text Placeholder 3"/>
          <p:cNvSpPr>
            <a:spLocks noGrp="1"/>
          </p:cNvSpPr>
          <p:nvPr>
            <p:ph type="body" sz="half" idx="2"/>
          </p:nvPr>
        </p:nvSpPr>
        <p:spPr>
          <a:xfrm>
            <a:off x="1146940" y="3435345"/>
            <a:ext cx="3510915" cy="515149"/>
          </a:xfrm>
        </p:spPr>
        <p:txBody>
          <a:bodyPr/>
          <a:lstStyle>
            <a:lvl1pPr marL="0" indent="0">
              <a:buNone/>
              <a:defRPr sz="900"/>
            </a:lvl1pPr>
            <a:lvl2pPr marL="292562" indent="0">
              <a:buNone/>
              <a:defRPr sz="800"/>
            </a:lvl2pPr>
            <a:lvl3pPr marL="585125" indent="0">
              <a:buNone/>
              <a:defRPr sz="600"/>
            </a:lvl3pPr>
            <a:lvl4pPr marL="877687" indent="0">
              <a:buNone/>
              <a:defRPr sz="600"/>
            </a:lvl4pPr>
            <a:lvl5pPr marL="1170249" indent="0">
              <a:buNone/>
              <a:defRPr sz="600"/>
            </a:lvl5pPr>
            <a:lvl6pPr marL="1462811" indent="0">
              <a:buNone/>
              <a:defRPr sz="600"/>
            </a:lvl6pPr>
            <a:lvl7pPr marL="1755374" indent="0">
              <a:buNone/>
              <a:defRPr sz="600"/>
            </a:lvl7pPr>
            <a:lvl8pPr marL="2047936" indent="0">
              <a:buNone/>
              <a:defRPr sz="600"/>
            </a:lvl8pPr>
            <a:lvl9pPr marL="2340498"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01ABD-3A0B-486F-8236-A1D0091F1223}"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E415B-52E9-4C7A-90FA-86C56604B1B2}" type="slidenum">
              <a:rPr lang="en-US" smtClean="0"/>
              <a:t>‹#›</a:t>
            </a:fld>
            <a:endParaRPr lang="en-US"/>
          </a:p>
        </p:txBody>
      </p:sp>
    </p:spTree>
    <p:extLst>
      <p:ext uri="{BB962C8B-B14F-4D97-AF65-F5344CB8AC3E}">
        <p14:creationId xmlns:p14="http://schemas.microsoft.com/office/powerpoint/2010/main" val="21000445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576" y="175781"/>
            <a:ext cx="5266373" cy="731573"/>
          </a:xfrm>
          <a:prstGeom prst="rect">
            <a:avLst/>
          </a:prstGeom>
        </p:spPr>
        <p:txBody>
          <a:bodyPr vert="horz" lIns="58512" tIns="29256" rIns="58512" bIns="292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92576" y="1024203"/>
            <a:ext cx="5266373" cy="2896826"/>
          </a:xfrm>
          <a:prstGeom prst="rect">
            <a:avLst/>
          </a:prstGeom>
        </p:spPr>
        <p:txBody>
          <a:bodyPr vert="horz" lIns="58512" tIns="29256" rIns="58512" bIns="292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92576" y="4068359"/>
            <a:ext cx="1365356" cy="233697"/>
          </a:xfrm>
          <a:prstGeom prst="rect">
            <a:avLst/>
          </a:prstGeom>
        </p:spPr>
        <p:txBody>
          <a:bodyPr vert="horz" lIns="58512" tIns="29256" rIns="58512" bIns="29256" rtlCol="0" anchor="ctr"/>
          <a:lstStyle>
            <a:lvl1pPr algn="l">
              <a:defRPr sz="800">
                <a:solidFill>
                  <a:schemeClr val="tx1">
                    <a:tint val="75000"/>
                  </a:schemeClr>
                </a:solidFill>
              </a:defRPr>
            </a:lvl1pPr>
          </a:lstStyle>
          <a:p>
            <a:fld id="{D9701ABD-3A0B-486F-8236-A1D0091F1223}" type="datetimeFigureOut">
              <a:rPr lang="en-US" smtClean="0"/>
              <a:t>6/13/17</a:t>
            </a:fld>
            <a:endParaRPr lang="en-US"/>
          </a:p>
        </p:txBody>
      </p:sp>
      <p:sp>
        <p:nvSpPr>
          <p:cNvPr id="5" name="Footer Placeholder 4"/>
          <p:cNvSpPr>
            <a:spLocks noGrp="1"/>
          </p:cNvSpPr>
          <p:nvPr>
            <p:ph type="ftr" sz="quarter" idx="3"/>
          </p:nvPr>
        </p:nvSpPr>
        <p:spPr>
          <a:xfrm>
            <a:off x="1999271" y="4068359"/>
            <a:ext cx="1852983" cy="233697"/>
          </a:xfrm>
          <a:prstGeom prst="rect">
            <a:avLst/>
          </a:prstGeom>
        </p:spPr>
        <p:txBody>
          <a:bodyPr vert="horz" lIns="58512" tIns="29256" rIns="58512" bIns="29256"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3593" y="4068359"/>
            <a:ext cx="1365356" cy="233697"/>
          </a:xfrm>
          <a:prstGeom prst="rect">
            <a:avLst/>
          </a:prstGeom>
        </p:spPr>
        <p:txBody>
          <a:bodyPr vert="horz" lIns="58512" tIns="29256" rIns="58512" bIns="29256" rtlCol="0" anchor="ctr"/>
          <a:lstStyle>
            <a:lvl1pPr algn="r">
              <a:defRPr sz="800">
                <a:solidFill>
                  <a:schemeClr val="tx1">
                    <a:tint val="75000"/>
                  </a:schemeClr>
                </a:solidFill>
              </a:defRPr>
            </a:lvl1pPr>
          </a:lstStyle>
          <a:p>
            <a:fld id="{8D2E415B-52E9-4C7A-90FA-86C56604B1B2}" type="slidenum">
              <a:rPr lang="en-US" smtClean="0"/>
              <a:t>‹#›</a:t>
            </a:fld>
            <a:endParaRPr lang="en-US"/>
          </a:p>
        </p:txBody>
      </p:sp>
    </p:spTree>
    <p:extLst>
      <p:ext uri="{BB962C8B-B14F-4D97-AF65-F5344CB8AC3E}">
        <p14:creationId xmlns:p14="http://schemas.microsoft.com/office/powerpoint/2010/main" val="343550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5125" rtl="0" eaLnBrk="1" latinLnBrk="0" hangingPunct="1">
        <a:spcBef>
          <a:spcPct val="0"/>
        </a:spcBef>
        <a:buNone/>
        <a:defRPr sz="2800" kern="1200">
          <a:solidFill>
            <a:schemeClr val="tx1"/>
          </a:solidFill>
          <a:latin typeface="+mj-lt"/>
          <a:ea typeface="+mj-ea"/>
          <a:cs typeface="+mj-cs"/>
        </a:defRPr>
      </a:lvl1pPr>
    </p:titleStyle>
    <p:bodyStyle>
      <a:lvl1pPr marL="219422" indent="-219422" algn="l" defTabSz="58512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475414" indent="-182851" algn="l" defTabSz="58512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731406" indent="-146281" algn="l" defTabSz="58512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023968"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4pPr>
      <a:lvl5pPr marL="1316530"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5pPr>
      <a:lvl6pPr marL="1609093"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6pPr>
      <a:lvl7pPr marL="1901655"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7pPr>
      <a:lvl8pPr marL="2194217"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8pPr>
      <a:lvl9pPr marL="2486779" indent="-146281" algn="l" defTabSz="585125" rtl="0" eaLnBrk="1" latinLnBrk="0" hangingPunct="1">
        <a:spcBef>
          <a:spcPct val="20000"/>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585125" rtl="0" eaLnBrk="1" latinLnBrk="0" hangingPunct="1">
        <a:defRPr sz="1200" kern="1200">
          <a:solidFill>
            <a:schemeClr val="tx1"/>
          </a:solidFill>
          <a:latin typeface="+mn-lt"/>
          <a:ea typeface="+mn-ea"/>
          <a:cs typeface="+mn-cs"/>
        </a:defRPr>
      </a:lvl1pPr>
      <a:lvl2pPr marL="292562" algn="l" defTabSz="585125" rtl="0" eaLnBrk="1" latinLnBrk="0" hangingPunct="1">
        <a:defRPr sz="1200" kern="1200">
          <a:solidFill>
            <a:schemeClr val="tx1"/>
          </a:solidFill>
          <a:latin typeface="+mn-lt"/>
          <a:ea typeface="+mn-ea"/>
          <a:cs typeface="+mn-cs"/>
        </a:defRPr>
      </a:lvl2pPr>
      <a:lvl3pPr marL="585125" algn="l" defTabSz="585125" rtl="0" eaLnBrk="1" latinLnBrk="0" hangingPunct="1">
        <a:defRPr sz="1200" kern="1200">
          <a:solidFill>
            <a:schemeClr val="tx1"/>
          </a:solidFill>
          <a:latin typeface="+mn-lt"/>
          <a:ea typeface="+mn-ea"/>
          <a:cs typeface="+mn-cs"/>
        </a:defRPr>
      </a:lvl3pPr>
      <a:lvl4pPr marL="877687" algn="l" defTabSz="585125" rtl="0" eaLnBrk="1" latinLnBrk="0" hangingPunct="1">
        <a:defRPr sz="1200" kern="1200">
          <a:solidFill>
            <a:schemeClr val="tx1"/>
          </a:solidFill>
          <a:latin typeface="+mn-lt"/>
          <a:ea typeface="+mn-ea"/>
          <a:cs typeface="+mn-cs"/>
        </a:defRPr>
      </a:lvl4pPr>
      <a:lvl5pPr marL="1170249" algn="l" defTabSz="585125" rtl="0" eaLnBrk="1" latinLnBrk="0" hangingPunct="1">
        <a:defRPr sz="1200" kern="1200">
          <a:solidFill>
            <a:schemeClr val="tx1"/>
          </a:solidFill>
          <a:latin typeface="+mn-lt"/>
          <a:ea typeface="+mn-ea"/>
          <a:cs typeface="+mn-cs"/>
        </a:defRPr>
      </a:lvl5pPr>
      <a:lvl6pPr marL="1462811" algn="l" defTabSz="585125" rtl="0" eaLnBrk="1" latinLnBrk="0" hangingPunct="1">
        <a:defRPr sz="1200" kern="1200">
          <a:solidFill>
            <a:schemeClr val="tx1"/>
          </a:solidFill>
          <a:latin typeface="+mn-lt"/>
          <a:ea typeface="+mn-ea"/>
          <a:cs typeface="+mn-cs"/>
        </a:defRPr>
      </a:lvl6pPr>
      <a:lvl7pPr marL="1755374" algn="l" defTabSz="585125" rtl="0" eaLnBrk="1" latinLnBrk="0" hangingPunct="1">
        <a:defRPr sz="1200" kern="1200">
          <a:solidFill>
            <a:schemeClr val="tx1"/>
          </a:solidFill>
          <a:latin typeface="+mn-lt"/>
          <a:ea typeface="+mn-ea"/>
          <a:cs typeface="+mn-cs"/>
        </a:defRPr>
      </a:lvl7pPr>
      <a:lvl8pPr marL="2047936" algn="l" defTabSz="585125" rtl="0" eaLnBrk="1" latinLnBrk="0" hangingPunct="1">
        <a:defRPr sz="1200" kern="1200">
          <a:solidFill>
            <a:schemeClr val="tx1"/>
          </a:solidFill>
          <a:latin typeface="+mn-lt"/>
          <a:ea typeface="+mn-ea"/>
          <a:cs typeface="+mn-cs"/>
        </a:defRPr>
      </a:lvl8pPr>
      <a:lvl9pPr marL="2340498" algn="l" defTabSz="585125"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0070C0"/>
            </a:solidFill>
          </a:ln>
        </p:spPr>
        <p:txBody>
          <a:bodyPr>
            <a:normAutofit fontScale="90000"/>
          </a:bodyPr>
          <a:lstStyle/>
          <a:p>
            <a:r>
              <a:rPr lang="en-US" b="1" i="1" dirty="0" smtClean="0"/>
              <a:t>What to do when you get a</a:t>
            </a:r>
            <a:br>
              <a:rPr lang="en-US" b="1" i="1" dirty="0" smtClean="0"/>
            </a:br>
            <a:r>
              <a:rPr lang="en-US" b="1" i="1" dirty="0" smtClean="0">
                <a:solidFill>
                  <a:srgbClr val="FF0000"/>
                </a:solidFill>
              </a:rPr>
              <a:t>run-time error message</a:t>
            </a:r>
            <a:endParaRPr lang="en-US" sz="2200" dirty="0">
              <a:solidFill>
                <a:srgbClr val="FF0000"/>
              </a:solidFill>
            </a:endParaRPr>
          </a:p>
        </p:txBody>
      </p:sp>
      <p:sp>
        <p:nvSpPr>
          <p:cNvPr id="3" name="TextBox 2"/>
          <p:cNvSpPr txBox="1"/>
          <p:nvPr/>
        </p:nvSpPr>
        <p:spPr>
          <a:xfrm>
            <a:off x="302259" y="975519"/>
            <a:ext cx="3842703" cy="3277820"/>
          </a:xfrm>
          <a:prstGeom prst="rect">
            <a:avLst/>
          </a:prstGeom>
          <a:noFill/>
          <a:ln w="25400">
            <a:solidFill>
              <a:schemeClr val="accent1"/>
            </a:solidFill>
          </a:ln>
        </p:spPr>
        <p:txBody>
          <a:bodyPr wrap="square" rtlCol="0">
            <a:spAutoFit/>
          </a:bodyPr>
          <a:lstStyle/>
          <a:p>
            <a:pPr marL="342900" indent="-342900">
              <a:spcBef>
                <a:spcPts val="600"/>
              </a:spcBef>
              <a:buFont typeface="+mj-lt"/>
              <a:buAutoNum type="arabicPeriod"/>
            </a:pPr>
            <a:r>
              <a:rPr lang="en-US" sz="1400" dirty="0" smtClean="0"/>
              <a:t>Look at the </a:t>
            </a:r>
            <a:r>
              <a:rPr lang="en-US" sz="1400" b="1" i="1" dirty="0" smtClean="0"/>
              <a:t>console output</a:t>
            </a:r>
            <a:r>
              <a:rPr lang="en-US" sz="1400" dirty="0" smtClean="0"/>
              <a:t>.</a:t>
            </a:r>
          </a:p>
          <a:p>
            <a:pPr marL="342900" indent="-342900">
              <a:spcBef>
                <a:spcPts val="600"/>
              </a:spcBef>
              <a:buFont typeface="+mj-lt"/>
              <a:buAutoNum type="arabicPeriod"/>
            </a:pPr>
            <a:r>
              <a:rPr lang="en-US" sz="1400" dirty="0" smtClean="0"/>
              <a:t>Find the </a:t>
            </a:r>
            <a:r>
              <a:rPr lang="en-US" sz="1400" b="1" i="1" dirty="0">
                <a:solidFill>
                  <a:srgbClr val="FF0000"/>
                </a:solidFill>
              </a:rPr>
              <a:t>line that </a:t>
            </a:r>
            <a:r>
              <a:rPr lang="en-US" sz="1400" b="1" i="1" dirty="0" smtClean="0">
                <a:solidFill>
                  <a:srgbClr val="FF0000"/>
                </a:solidFill>
              </a:rPr>
              <a:t>broke</a:t>
            </a:r>
            <a:r>
              <a:rPr lang="en-US" sz="1400" dirty="0" smtClean="0"/>
              <a:t>.</a:t>
            </a:r>
          </a:p>
          <a:p>
            <a:pPr marL="342900" indent="-342900">
              <a:spcBef>
                <a:spcPts val="600"/>
              </a:spcBef>
              <a:buFont typeface="+mj-lt"/>
              <a:buAutoNum type="arabicPeriod"/>
            </a:pPr>
            <a:r>
              <a:rPr lang="en-US" sz="1400" dirty="0" smtClean="0"/>
              <a:t>Click on its </a:t>
            </a:r>
            <a:r>
              <a:rPr lang="en-US" sz="1400" b="1" i="1" dirty="0">
                <a:solidFill>
                  <a:srgbClr val="0070C0"/>
                </a:solidFill>
              </a:rPr>
              <a:t>blue </a:t>
            </a:r>
            <a:r>
              <a:rPr lang="en-US" sz="1400" b="1" i="1" dirty="0" smtClean="0">
                <a:solidFill>
                  <a:srgbClr val="0070C0"/>
                </a:solidFill>
              </a:rPr>
              <a:t>link</a:t>
            </a:r>
            <a:r>
              <a:rPr lang="en-US" sz="1400" b="1" i="1" dirty="0" smtClean="0"/>
              <a:t>. </a:t>
            </a:r>
            <a:r>
              <a:rPr lang="en-US" sz="1400" dirty="0" smtClean="0"/>
              <a:t> More precisely, click on the lowest </a:t>
            </a:r>
            <a:r>
              <a:rPr lang="en-US" sz="1400" b="1" i="1" dirty="0" smtClean="0">
                <a:solidFill>
                  <a:srgbClr val="0070C0"/>
                </a:solidFill>
              </a:rPr>
              <a:t>blue link </a:t>
            </a:r>
            <a:r>
              <a:rPr lang="en-US" sz="1400" dirty="0" smtClean="0"/>
              <a:t>that leads to </a:t>
            </a:r>
            <a:r>
              <a:rPr lang="en-US" sz="1400" b="1" i="1" dirty="0" smtClean="0">
                <a:solidFill>
                  <a:srgbClr val="0070C0"/>
                </a:solidFill>
              </a:rPr>
              <a:t>your</a:t>
            </a:r>
            <a:r>
              <a:rPr lang="en-US" sz="1400" dirty="0" smtClean="0">
                <a:solidFill>
                  <a:srgbClr val="0070C0"/>
                </a:solidFill>
              </a:rPr>
              <a:t> </a:t>
            </a:r>
            <a:r>
              <a:rPr lang="en-US" sz="1400" dirty="0" smtClean="0"/>
              <a:t>code.</a:t>
            </a:r>
          </a:p>
          <a:p>
            <a:pPr marL="342900" indent="-342900">
              <a:spcBef>
                <a:spcPts val="600"/>
              </a:spcBef>
              <a:buFont typeface="+mj-lt"/>
              <a:buAutoNum type="arabicPeriod"/>
            </a:pPr>
            <a:r>
              <a:rPr lang="en-US" sz="1400" dirty="0" smtClean="0"/>
              <a:t>Decipher the </a:t>
            </a:r>
            <a:r>
              <a:rPr lang="en-US" sz="1400" b="1" i="1" dirty="0">
                <a:solidFill>
                  <a:srgbClr val="FF0000"/>
                </a:solidFill>
              </a:rPr>
              <a:t>red error message </a:t>
            </a:r>
            <a:r>
              <a:rPr lang="en-US" sz="1400" dirty="0" smtClean="0"/>
              <a:t>that appeared at the bottom of the console message.</a:t>
            </a:r>
          </a:p>
          <a:p>
            <a:pPr marL="635462" lvl="1" indent="-342900">
              <a:spcBef>
                <a:spcPts val="600"/>
              </a:spcBef>
              <a:buFont typeface="Arial" panose="020B0604020202020204" pitchFamily="34" charset="0"/>
              <a:buChar char="•"/>
            </a:pPr>
            <a:r>
              <a:rPr lang="en-US" sz="1400" dirty="0" smtClean="0"/>
              <a:t>Oftentimes, you will see your mistake at this point.  If so, fix and re-test.</a:t>
            </a:r>
          </a:p>
          <a:p>
            <a:pPr marL="635462" lvl="1" indent="-342900">
              <a:spcBef>
                <a:spcPts val="600"/>
              </a:spcBef>
              <a:buFont typeface="Arial" panose="020B0604020202020204" pitchFamily="34" charset="0"/>
              <a:buChar char="•"/>
            </a:pPr>
            <a:r>
              <a:rPr lang="en-US" sz="1400" dirty="0" smtClean="0"/>
              <a:t>If not, use the </a:t>
            </a:r>
            <a:r>
              <a:rPr lang="en-US" sz="1400" b="1" i="1" dirty="0" err="1" smtClean="0">
                <a:solidFill>
                  <a:srgbClr val="FF0000"/>
                </a:solidFill>
              </a:rPr>
              <a:t>Traceback</a:t>
            </a:r>
            <a:r>
              <a:rPr lang="en-US" sz="1400" b="1" i="1" dirty="0" smtClean="0">
                <a:solidFill>
                  <a:srgbClr val="FF0000"/>
                </a:solidFill>
              </a:rPr>
              <a:t> </a:t>
            </a:r>
            <a:r>
              <a:rPr lang="en-US" sz="1400" b="1" i="1" dirty="0" smtClean="0"/>
              <a:t>(</a:t>
            </a:r>
            <a:r>
              <a:rPr lang="en-US" sz="1400" b="1" i="1" dirty="0" smtClean="0">
                <a:solidFill>
                  <a:srgbClr val="0070C0"/>
                </a:solidFill>
              </a:rPr>
              <a:t>stack trace) </a:t>
            </a:r>
            <a:r>
              <a:rPr lang="en-US" sz="1400" dirty="0" smtClean="0"/>
              <a:t>as needed to further track down your problem.  You will probably also use </a:t>
            </a:r>
            <a:r>
              <a:rPr lang="en-US" sz="1400" b="1" i="1" dirty="0"/>
              <a:t>PRINT</a:t>
            </a:r>
            <a:r>
              <a:rPr lang="en-US" sz="1400" dirty="0" smtClean="0"/>
              <a:t> as described in the next video.</a:t>
            </a:r>
          </a:p>
        </p:txBody>
      </p:sp>
      <p:sp>
        <p:nvSpPr>
          <p:cNvPr id="8" name="TextBox 7"/>
          <p:cNvSpPr txBox="1"/>
          <p:nvPr/>
        </p:nvSpPr>
        <p:spPr>
          <a:xfrm>
            <a:off x="4302441" y="1737519"/>
            <a:ext cx="1319700" cy="1077218"/>
          </a:xfrm>
          <a:prstGeom prst="rect">
            <a:avLst/>
          </a:prstGeom>
          <a:noFill/>
          <a:ln w="25400">
            <a:solidFill>
              <a:srgbClr val="FF0000"/>
            </a:solidFill>
          </a:ln>
        </p:spPr>
        <p:txBody>
          <a:bodyPr wrap="square" rtlCol="0">
            <a:spAutoFit/>
          </a:bodyPr>
          <a:lstStyle/>
          <a:p>
            <a:pPr marL="0" lvl="1">
              <a:spcBef>
                <a:spcPts val="600"/>
              </a:spcBef>
            </a:pPr>
            <a:r>
              <a:rPr lang="en-US" sz="1600" dirty="0" smtClean="0">
                <a:solidFill>
                  <a:srgbClr val="0070C0"/>
                </a:solidFill>
              </a:rPr>
              <a:t>The next slides cover each of these points.</a:t>
            </a:r>
            <a:endParaRPr lang="en-US" sz="1100" dirty="0">
              <a:solidFill>
                <a:srgbClr val="0070C0"/>
              </a:solidFill>
            </a:endParaRPr>
          </a:p>
        </p:txBody>
      </p:sp>
    </p:spTree>
    <p:extLst>
      <p:ext uri="{BB962C8B-B14F-4D97-AF65-F5344CB8AC3E}">
        <p14:creationId xmlns:p14="http://schemas.microsoft.com/office/powerpoint/2010/main" val="368979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1"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ppt_w</p:attrName>
                                        </p:attrNameLst>
                                      </p:cBhvr>
                                      <p:tavLst>
                                        <p:tav tm="0" fmla="#ppt_w*sin(2.5*pi*$)">
                                          <p:val>
                                            <p:fltVal val="0"/>
                                          </p:val>
                                        </p:tav>
                                        <p:tav tm="100000">
                                          <p:val>
                                            <p:fltVal val="1"/>
                                          </p:val>
                                        </p:tav>
                                      </p:tavLst>
                                    </p:anim>
                                    <p:anim calcmode="lin" valueType="num">
                                      <p:cBhvr>
                                        <p:cTn id="49"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 y="541789"/>
            <a:ext cx="5114442" cy="2188391"/>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itle 1"/>
          <p:cNvSpPr txBox="1">
            <a:spLocks/>
          </p:cNvSpPr>
          <p:nvPr/>
        </p:nvSpPr>
        <p:spPr>
          <a:xfrm>
            <a:off x="1173162" y="125059"/>
            <a:ext cx="2362199" cy="274527"/>
          </a:xfrm>
          <a:prstGeom prst="rect">
            <a:avLst/>
          </a:prstGeom>
          <a:noFill/>
          <a:ln w="38100">
            <a:solidFill>
              <a:srgbClr val="7030A0"/>
            </a:solidFill>
          </a:ln>
        </p:spPr>
        <p:txBody>
          <a:bodyPr vert="horz"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r>
              <a:rPr lang="en-US" sz="1400" dirty="0" smtClean="0"/>
              <a:t>1.  Look at the </a:t>
            </a:r>
            <a:r>
              <a:rPr lang="en-US" sz="1400" b="1" i="1" dirty="0" smtClean="0">
                <a:solidFill>
                  <a:srgbClr val="FF0000"/>
                </a:solidFill>
              </a:rPr>
              <a:t>console output</a:t>
            </a:r>
            <a:r>
              <a:rPr lang="en-US" sz="1400" dirty="0">
                <a:solidFill>
                  <a:srgbClr val="FF0000"/>
                </a:solidFill>
              </a:rPr>
              <a:t>.</a:t>
            </a:r>
          </a:p>
        </p:txBody>
      </p:sp>
      <p:sp>
        <p:nvSpPr>
          <p:cNvPr id="10" name="Title 1"/>
          <p:cNvSpPr txBox="1">
            <a:spLocks/>
          </p:cNvSpPr>
          <p:nvPr/>
        </p:nvSpPr>
        <p:spPr>
          <a:xfrm>
            <a:off x="3382962" y="2842845"/>
            <a:ext cx="2057400" cy="274527"/>
          </a:xfrm>
          <a:prstGeom prst="rect">
            <a:avLst/>
          </a:prstGeom>
          <a:noFill/>
          <a:ln w="38100">
            <a:solidFill>
              <a:srgbClr val="0070C0"/>
            </a:solidFill>
          </a:ln>
        </p:spPr>
        <p:txBody>
          <a:bodyPr vert="horz"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spcBef>
                <a:spcPts val="600"/>
              </a:spcBef>
            </a:pPr>
            <a:r>
              <a:rPr lang="en-US" sz="1400" dirty="0" smtClean="0"/>
              <a:t>3.  Click </a:t>
            </a:r>
            <a:r>
              <a:rPr lang="en-US" sz="1400" dirty="0"/>
              <a:t>on its </a:t>
            </a:r>
            <a:r>
              <a:rPr lang="en-US" sz="1400" b="1" i="1" dirty="0">
                <a:solidFill>
                  <a:srgbClr val="0070C0"/>
                </a:solidFill>
              </a:rPr>
              <a:t>blue </a:t>
            </a:r>
            <a:r>
              <a:rPr lang="en-US" sz="1400" b="1" i="1" dirty="0" smtClean="0">
                <a:solidFill>
                  <a:srgbClr val="0070C0"/>
                </a:solidFill>
              </a:rPr>
              <a:t>link</a:t>
            </a:r>
            <a:r>
              <a:rPr lang="en-US" sz="1400" b="1" i="1" dirty="0" smtClean="0"/>
              <a:t>.</a:t>
            </a:r>
            <a:endParaRPr lang="en-US" sz="1400" dirty="0"/>
          </a:p>
        </p:txBody>
      </p:sp>
      <p:cxnSp>
        <p:nvCxnSpPr>
          <p:cNvPr id="6" name="Straight Arrow Connector 5"/>
          <p:cNvCxnSpPr/>
          <p:nvPr/>
        </p:nvCxnSpPr>
        <p:spPr>
          <a:xfrm flipH="1">
            <a:off x="868362" y="365919"/>
            <a:ext cx="457200" cy="17380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63562" y="452823"/>
            <a:ext cx="609600" cy="29409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182562" y="2838374"/>
            <a:ext cx="3124200" cy="1459467"/>
          </a:xfrm>
          <a:prstGeom prst="rect">
            <a:avLst/>
          </a:prstGeom>
          <a:noFill/>
          <a:ln w="38100">
            <a:solidFill>
              <a:srgbClr val="7030A0"/>
            </a:solidFill>
          </a:ln>
        </p:spPr>
        <p:txBody>
          <a:bodyPr vert="horz" wrap="square"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r>
              <a:rPr lang="en-US" sz="1400" dirty="0" smtClean="0"/>
              <a:t>2.  Find the </a:t>
            </a:r>
            <a:r>
              <a:rPr lang="en-US" sz="1400" b="1" i="1" dirty="0" smtClean="0">
                <a:solidFill>
                  <a:srgbClr val="FF0000"/>
                </a:solidFill>
              </a:rPr>
              <a:t>line that broke</a:t>
            </a:r>
            <a:r>
              <a:rPr lang="en-US" sz="1400" dirty="0" smtClean="0">
                <a:solidFill>
                  <a:srgbClr val="FF0000"/>
                </a:solidFill>
              </a:rPr>
              <a:t>.</a:t>
            </a:r>
          </a:p>
          <a:p>
            <a:pPr algn="l"/>
            <a:r>
              <a:rPr lang="en-US" sz="1100" dirty="0" smtClean="0"/>
              <a:t>It will be in </a:t>
            </a:r>
            <a:r>
              <a:rPr lang="en-US" sz="1100" b="1" i="1" dirty="0" smtClean="0">
                <a:solidFill>
                  <a:srgbClr val="FF0000"/>
                </a:solidFill>
              </a:rPr>
              <a:t>red</a:t>
            </a:r>
            <a:r>
              <a:rPr lang="en-US" sz="1100" dirty="0" smtClean="0"/>
              <a:t> just below the </a:t>
            </a:r>
            <a:r>
              <a:rPr lang="en-US" sz="1100" b="1" i="1" dirty="0" smtClean="0"/>
              <a:t>BOTTOM</a:t>
            </a:r>
            <a:r>
              <a:rPr lang="en-US" sz="1100" dirty="0" smtClean="0"/>
              <a:t> </a:t>
            </a:r>
            <a:r>
              <a:rPr lang="en-US" sz="1100" b="1" i="1" dirty="0" smtClean="0">
                <a:solidFill>
                  <a:srgbClr val="0070C0"/>
                </a:solidFill>
              </a:rPr>
              <a:t>blue link</a:t>
            </a:r>
            <a:r>
              <a:rPr lang="en-US" sz="1100" dirty="0" smtClean="0"/>
              <a:t>.</a:t>
            </a:r>
          </a:p>
          <a:p>
            <a:pPr algn="l">
              <a:spcBef>
                <a:spcPts val="600"/>
              </a:spcBef>
            </a:pPr>
            <a:r>
              <a:rPr lang="en-US" sz="800" dirty="0" smtClean="0"/>
              <a:t>Note:  Sometimes the </a:t>
            </a:r>
            <a:r>
              <a:rPr lang="en-US" sz="800" b="1" i="1" dirty="0" smtClean="0"/>
              <a:t>output</a:t>
            </a:r>
            <a:r>
              <a:rPr lang="en-US" sz="800" dirty="0" smtClean="0"/>
              <a:t> from the problem (from </a:t>
            </a:r>
            <a:r>
              <a:rPr lang="en-US" sz="800" b="1" i="1" dirty="0" smtClean="0"/>
              <a:t>print</a:t>
            </a:r>
            <a:r>
              <a:rPr lang="en-US" sz="800" dirty="0" smtClean="0"/>
              <a:t> statements) gets intermixed with the </a:t>
            </a:r>
            <a:r>
              <a:rPr lang="en-US" sz="800" b="1" dirty="0" err="1" smtClean="0">
                <a:solidFill>
                  <a:srgbClr val="FF0000"/>
                </a:solidFill>
              </a:rPr>
              <a:t>Traceback</a:t>
            </a:r>
            <a:r>
              <a:rPr lang="en-US" sz="800" dirty="0" smtClean="0">
                <a:solidFill>
                  <a:srgbClr val="FF0000"/>
                </a:solidFill>
              </a:rPr>
              <a:t> </a:t>
            </a:r>
            <a:r>
              <a:rPr lang="en-US" sz="800" dirty="0" smtClean="0"/>
              <a:t>and </a:t>
            </a:r>
            <a:r>
              <a:rPr lang="en-US" sz="800" b="1" dirty="0">
                <a:solidFill>
                  <a:srgbClr val="FF0000"/>
                </a:solidFill>
              </a:rPr>
              <a:t>error message</a:t>
            </a:r>
            <a:r>
              <a:rPr lang="en-US" sz="800" dirty="0" smtClean="0"/>
              <a:t>.  The latter are always in </a:t>
            </a:r>
            <a:r>
              <a:rPr lang="en-US" sz="800" b="1" dirty="0">
                <a:solidFill>
                  <a:srgbClr val="FF0000"/>
                </a:solidFill>
              </a:rPr>
              <a:t>red</a:t>
            </a:r>
            <a:r>
              <a:rPr lang="en-US" sz="800" dirty="0" smtClean="0"/>
              <a:t>, and your output (from printing) will always be in </a:t>
            </a:r>
            <a:r>
              <a:rPr lang="en-US" sz="800" b="1" i="1" dirty="0" smtClean="0"/>
              <a:t>black</a:t>
            </a:r>
            <a:r>
              <a:rPr lang="en-US" sz="800" dirty="0" smtClean="0"/>
              <a:t>.  </a:t>
            </a:r>
            <a:r>
              <a:rPr lang="en-US" sz="800" b="1" dirty="0" smtClean="0">
                <a:solidFill>
                  <a:srgbClr val="FF0000"/>
                </a:solidFill>
              </a:rPr>
              <a:t>See the next slide for an example of the intermixing that may occur.</a:t>
            </a:r>
          </a:p>
          <a:p>
            <a:pPr algn="l">
              <a:spcBef>
                <a:spcPts val="600"/>
              </a:spcBef>
            </a:pPr>
            <a:r>
              <a:rPr lang="en-US" sz="800" dirty="0" smtClean="0"/>
              <a:t>In this example, the output appeared AFTER the </a:t>
            </a:r>
            <a:r>
              <a:rPr lang="en-US" sz="800" dirty="0" err="1" smtClean="0"/>
              <a:t>Traceback</a:t>
            </a:r>
            <a:r>
              <a:rPr lang="en-US" sz="800" dirty="0" smtClean="0"/>
              <a:t> and error message, but in other cases it may appear BEFORE the </a:t>
            </a:r>
            <a:r>
              <a:rPr lang="en-US" sz="800" dirty="0" err="1" smtClean="0"/>
              <a:t>Traceback</a:t>
            </a:r>
            <a:r>
              <a:rPr lang="en-US" sz="800" dirty="0" smtClean="0"/>
              <a:t> and error message or even intermingled with the </a:t>
            </a:r>
            <a:r>
              <a:rPr lang="en-US" sz="800" dirty="0" err="1" smtClean="0"/>
              <a:t>Traceback</a:t>
            </a:r>
            <a:r>
              <a:rPr lang="en-US" sz="800" dirty="0" smtClean="0"/>
              <a:t>!</a:t>
            </a:r>
          </a:p>
        </p:txBody>
      </p:sp>
      <p:cxnSp>
        <p:nvCxnSpPr>
          <p:cNvPr id="16" name="Straight Arrow Connector 15"/>
          <p:cNvCxnSpPr/>
          <p:nvPr/>
        </p:nvCxnSpPr>
        <p:spPr>
          <a:xfrm>
            <a:off x="314294" y="1530953"/>
            <a:ext cx="403164" cy="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471020" y="1508919"/>
            <a:ext cx="521542" cy="1355405"/>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3471020" y="3120754"/>
            <a:ext cx="2274325" cy="1000274"/>
          </a:xfrm>
          <a:prstGeom prst="rect">
            <a:avLst/>
          </a:prstGeom>
          <a:noFill/>
          <a:ln w="38100">
            <a:solidFill>
              <a:srgbClr val="0070C0"/>
            </a:solidFill>
          </a:ln>
        </p:spPr>
        <p:txBody>
          <a:bodyPr vert="horz" wrap="square" lIns="91440" tIns="91440" rIns="91440" bIns="91440"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spcBef>
                <a:spcPts val="600"/>
              </a:spcBef>
            </a:pPr>
            <a:r>
              <a:rPr lang="en-US" sz="1400" dirty="0" smtClean="0"/>
              <a:t>More </a:t>
            </a:r>
            <a:r>
              <a:rPr lang="en-US" sz="1400" dirty="0"/>
              <a:t>precisely, click on the lowest </a:t>
            </a:r>
            <a:r>
              <a:rPr lang="en-US" sz="1400" b="1" i="1" dirty="0">
                <a:solidFill>
                  <a:srgbClr val="0070C0"/>
                </a:solidFill>
              </a:rPr>
              <a:t>blue link </a:t>
            </a:r>
            <a:r>
              <a:rPr lang="en-US" sz="1400" dirty="0"/>
              <a:t>that leads to </a:t>
            </a:r>
            <a:r>
              <a:rPr lang="en-US" sz="1400" b="1" i="1" dirty="0">
                <a:solidFill>
                  <a:srgbClr val="0070C0"/>
                </a:solidFill>
              </a:rPr>
              <a:t>your</a:t>
            </a:r>
            <a:r>
              <a:rPr lang="en-US" sz="1400" dirty="0">
                <a:solidFill>
                  <a:srgbClr val="0070C0"/>
                </a:solidFill>
              </a:rPr>
              <a:t> </a:t>
            </a:r>
            <a:r>
              <a:rPr lang="en-US" sz="1400" dirty="0"/>
              <a:t>code</a:t>
            </a:r>
            <a:r>
              <a:rPr lang="en-US" sz="1400" dirty="0" smtClean="0"/>
              <a:t>.  </a:t>
            </a:r>
            <a:r>
              <a:rPr lang="en-US" sz="1100" dirty="0" smtClean="0">
                <a:solidFill>
                  <a:srgbClr val="FF0000"/>
                </a:solidFill>
              </a:rPr>
              <a:t>See the example on a slide coming up.</a:t>
            </a:r>
            <a:endParaRPr lang="en-US" sz="1100" dirty="0">
              <a:solidFill>
                <a:srgbClr val="FF0000"/>
              </a:solidFill>
            </a:endParaRPr>
          </a:p>
        </p:txBody>
      </p:sp>
      <p:cxnSp>
        <p:nvCxnSpPr>
          <p:cNvPr id="14" name="Straight Arrow Connector 13"/>
          <p:cNvCxnSpPr/>
          <p:nvPr/>
        </p:nvCxnSpPr>
        <p:spPr>
          <a:xfrm flipH="1" flipV="1">
            <a:off x="334962" y="1530953"/>
            <a:ext cx="170074" cy="1307421"/>
          </a:xfrm>
          <a:prstGeom prst="straightConnector1">
            <a:avLst/>
          </a:prstGeom>
          <a:ln w="2540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62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 calcmode="lin" valueType="num">
                                      <p:cBhvr>
                                        <p:cTn id="24"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15">
                                            <p:txEl>
                                              <p:pRg st="0" end="0"/>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 calcmode="lin" valueType="num">
                                      <p:cBhvr>
                                        <p:cTn id="29"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5">
                                            <p:txEl>
                                              <p:pRg st="1" end="1"/>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15">
                                            <p:txEl>
                                              <p:pRg st="2" end="2"/>
                                            </p:txEl>
                                          </p:spTgt>
                                        </p:tgtEl>
                                        <p:attrNameLst>
                                          <p:attrName>style.visibility</p:attrName>
                                        </p:attrNameLst>
                                      </p:cBhvr>
                                      <p:to>
                                        <p:strVal val="visible"/>
                                      </p:to>
                                    </p:set>
                                    <p:anim calcmode="lin" valueType="num">
                                      <p:cBhvr>
                                        <p:cTn id="58" dur="5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59" dur="500" fill="hold"/>
                                        <p:tgtEl>
                                          <p:spTgt spid="15">
                                            <p:txEl>
                                              <p:pRg st="2" end="2"/>
                                            </p:txEl>
                                          </p:spTgt>
                                        </p:tgtEl>
                                        <p:attrNameLst>
                                          <p:attrName>ppt_h</p:attrName>
                                        </p:attrNameLst>
                                      </p:cBhvr>
                                      <p:tavLst>
                                        <p:tav tm="0">
                                          <p:val>
                                            <p:fltVal val="0"/>
                                          </p:val>
                                        </p:tav>
                                        <p:tav tm="100000">
                                          <p:val>
                                            <p:strVal val="#ppt_h"/>
                                          </p:val>
                                        </p:tav>
                                      </p:tavLst>
                                    </p:anim>
                                    <p:animEffect transition="in" filter="fade">
                                      <p:cBhvr>
                                        <p:cTn id="60" dur="500"/>
                                        <p:tgtEl>
                                          <p:spTgt spid="15">
                                            <p:txEl>
                                              <p:pRg st="2" end="2"/>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15">
                                            <p:txEl>
                                              <p:pRg st="3" end="3"/>
                                            </p:txEl>
                                          </p:spTgt>
                                        </p:tgtEl>
                                        <p:attrNameLst>
                                          <p:attrName>style.visibility</p:attrName>
                                        </p:attrNameLst>
                                      </p:cBhvr>
                                      <p:to>
                                        <p:strVal val="visible"/>
                                      </p:to>
                                    </p:set>
                                    <p:anim calcmode="lin" valueType="num">
                                      <p:cBhvr>
                                        <p:cTn id="63" dur="5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64" dur="500" fill="hold"/>
                                        <p:tgtEl>
                                          <p:spTgt spid="15">
                                            <p:txEl>
                                              <p:pRg st="3" end="3"/>
                                            </p:txEl>
                                          </p:spTgt>
                                        </p:tgtEl>
                                        <p:attrNameLst>
                                          <p:attrName>ppt_h</p:attrName>
                                        </p:attrNameLst>
                                      </p:cBhvr>
                                      <p:tavLst>
                                        <p:tav tm="0">
                                          <p:val>
                                            <p:fltVal val="0"/>
                                          </p:val>
                                        </p:tav>
                                        <p:tav tm="100000">
                                          <p:val>
                                            <p:strVal val="#ppt_h"/>
                                          </p:val>
                                        </p:tav>
                                      </p:tavLst>
                                    </p:anim>
                                    <p:animEffect transition="in" filter="fade">
                                      <p:cBhvr>
                                        <p:cTn id="65" dur="500"/>
                                        <p:tgtEl>
                                          <p:spTgt spid="15">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7"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9" y="594519"/>
            <a:ext cx="4627506" cy="368927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ounded Rectangle 2"/>
          <p:cNvSpPr/>
          <p:nvPr/>
        </p:nvSpPr>
        <p:spPr>
          <a:xfrm>
            <a:off x="2826542" y="906582"/>
            <a:ext cx="1524001" cy="272415"/>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spAutoFit/>
          </a:bodyPr>
          <a:lstStyle/>
          <a:p>
            <a:r>
              <a:rPr lang="en-US" sz="1000" b="1" i="1" dirty="0" err="1" smtClean="0">
                <a:solidFill>
                  <a:srgbClr val="FF0000"/>
                </a:solidFill>
              </a:rPr>
              <a:t>Traceback</a:t>
            </a:r>
            <a:r>
              <a:rPr lang="en-US" sz="1000" dirty="0" smtClean="0">
                <a:solidFill>
                  <a:srgbClr val="FF0000"/>
                </a:solidFill>
              </a:rPr>
              <a:t> </a:t>
            </a:r>
            <a:r>
              <a:rPr lang="en-US" sz="1000" dirty="0" smtClean="0">
                <a:solidFill>
                  <a:schemeClr val="tx1"/>
                </a:solidFill>
              </a:rPr>
              <a:t>starts here ...</a:t>
            </a:r>
            <a:endParaRPr lang="en-US" sz="1000" dirty="0">
              <a:solidFill>
                <a:schemeClr val="tx1"/>
              </a:solidFill>
            </a:endParaRPr>
          </a:p>
        </p:txBody>
      </p:sp>
      <p:sp>
        <p:nvSpPr>
          <p:cNvPr id="6" name="Rounded Rectangle 5"/>
          <p:cNvSpPr/>
          <p:nvPr/>
        </p:nvSpPr>
        <p:spPr>
          <a:xfrm>
            <a:off x="2601514" y="2401333"/>
            <a:ext cx="2057400" cy="272415"/>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spAutoFit/>
          </a:bodyPr>
          <a:lstStyle/>
          <a:p>
            <a:r>
              <a:rPr lang="en-US" sz="1000" dirty="0" smtClean="0">
                <a:solidFill>
                  <a:schemeClr val="tx1"/>
                </a:solidFill>
              </a:rPr>
              <a:t>… and </a:t>
            </a:r>
            <a:r>
              <a:rPr lang="en-US" sz="1000" b="1" i="1" dirty="0" err="1">
                <a:solidFill>
                  <a:srgbClr val="FF0000"/>
                </a:solidFill>
              </a:rPr>
              <a:t>T</a:t>
            </a:r>
            <a:r>
              <a:rPr lang="en-US" sz="1000" b="1" i="1" dirty="0" err="1" smtClean="0">
                <a:solidFill>
                  <a:srgbClr val="FF0000"/>
                </a:solidFill>
              </a:rPr>
              <a:t>raceback</a:t>
            </a:r>
            <a:r>
              <a:rPr lang="en-US" sz="1000" dirty="0" smtClean="0">
                <a:solidFill>
                  <a:srgbClr val="FF0000"/>
                </a:solidFill>
              </a:rPr>
              <a:t> </a:t>
            </a:r>
            <a:r>
              <a:rPr lang="en-US" sz="1000" dirty="0" smtClean="0">
                <a:solidFill>
                  <a:schemeClr val="tx1"/>
                </a:solidFill>
              </a:rPr>
              <a:t>continues here.</a:t>
            </a:r>
            <a:endParaRPr lang="en-US" sz="1000" dirty="0">
              <a:solidFill>
                <a:schemeClr val="tx1"/>
              </a:solidFill>
            </a:endParaRPr>
          </a:p>
        </p:txBody>
      </p:sp>
      <p:cxnSp>
        <p:nvCxnSpPr>
          <p:cNvPr id="7" name="Straight Arrow Connector 6"/>
          <p:cNvCxnSpPr/>
          <p:nvPr/>
        </p:nvCxnSpPr>
        <p:spPr>
          <a:xfrm flipH="1">
            <a:off x="1858963" y="1178997"/>
            <a:ext cx="967579" cy="4823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a:off x="868362" y="2537541"/>
            <a:ext cx="1733152" cy="6209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535362" y="1243390"/>
            <a:ext cx="2179637" cy="442674"/>
          </a:xfrm>
          <a:prstGeom prst="roundRect">
            <a:avLst/>
          </a:prstGeom>
          <a:solidFill>
            <a:schemeClr val="accent1">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spAutoFit/>
          </a:bodyPr>
          <a:lstStyle/>
          <a:p>
            <a:r>
              <a:rPr lang="en-US" sz="1000" dirty="0" smtClean="0">
                <a:solidFill>
                  <a:srgbClr val="7030A0"/>
                </a:solidFill>
              </a:rPr>
              <a:t>But the output from </a:t>
            </a:r>
            <a:r>
              <a:rPr lang="en-US" sz="1000" b="1" i="1" dirty="0" smtClean="0">
                <a:solidFill>
                  <a:srgbClr val="7030A0"/>
                </a:solidFill>
              </a:rPr>
              <a:t>print</a:t>
            </a:r>
            <a:r>
              <a:rPr lang="en-US" sz="1000" dirty="0">
                <a:solidFill>
                  <a:srgbClr val="7030A0"/>
                </a:solidFill>
              </a:rPr>
              <a:t> </a:t>
            </a:r>
            <a:r>
              <a:rPr lang="en-US" sz="1000" dirty="0" smtClean="0">
                <a:solidFill>
                  <a:srgbClr val="7030A0"/>
                </a:solidFill>
              </a:rPr>
              <a:t>appears both before the </a:t>
            </a:r>
            <a:r>
              <a:rPr lang="en-US" sz="1000" dirty="0" err="1" smtClean="0">
                <a:solidFill>
                  <a:srgbClr val="7030A0"/>
                </a:solidFill>
              </a:rPr>
              <a:t>Traceback</a:t>
            </a:r>
            <a:r>
              <a:rPr lang="en-US" sz="1000" dirty="0" smtClean="0">
                <a:solidFill>
                  <a:srgbClr val="7030A0"/>
                </a:solidFill>
              </a:rPr>
              <a:t> …</a:t>
            </a:r>
            <a:endParaRPr lang="en-US" sz="1000" dirty="0">
              <a:solidFill>
                <a:srgbClr val="7030A0"/>
              </a:solidFill>
            </a:endParaRPr>
          </a:p>
        </p:txBody>
      </p:sp>
      <p:cxnSp>
        <p:nvCxnSpPr>
          <p:cNvPr id="12" name="Straight Arrow Connector 11"/>
          <p:cNvCxnSpPr>
            <a:stCxn id="10" idx="1"/>
          </p:cNvCxnSpPr>
          <p:nvPr/>
        </p:nvCxnSpPr>
        <p:spPr>
          <a:xfrm flipH="1" flipV="1">
            <a:off x="2620962" y="1451413"/>
            <a:ext cx="914400" cy="13314"/>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559809" y="1889919"/>
            <a:ext cx="2179637" cy="272415"/>
          </a:xfrm>
          <a:prstGeom prst="roundRect">
            <a:avLst/>
          </a:prstGeom>
          <a:solidFill>
            <a:schemeClr val="accent1">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spAutoFit/>
          </a:bodyPr>
          <a:lstStyle/>
          <a:p>
            <a:r>
              <a:rPr lang="en-US" sz="1000" dirty="0" smtClean="0">
                <a:solidFill>
                  <a:srgbClr val="7030A0"/>
                </a:solidFill>
              </a:rPr>
              <a:t>… and in the </a:t>
            </a:r>
            <a:r>
              <a:rPr lang="en-US" sz="1000" b="1" i="1" dirty="0" smtClean="0">
                <a:solidFill>
                  <a:srgbClr val="7030A0"/>
                </a:solidFill>
              </a:rPr>
              <a:t>middle</a:t>
            </a:r>
            <a:r>
              <a:rPr lang="en-US" sz="1000" dirty="0" smtClean="0">
                <a:solidFill>
                  <a:srgbClr val="7030A0"/>
                </a:solidFill>
              </a:rPr>
              <a:t> of the </a:t>
            </a:r>
            <a:r>
              <a:rPr lang="en-US" sz="1000" dirty="0" err="1" smtClean="0">
                <a:solidFill>
                  <a:srgbClr val="7030A0"/>
                </a:solidFill>
              </a:rPr>
              <a:t>Traceback</a:t>
            </a:r>
            <a:r>
              <a:rPr lang="en-US" sz="1000" dirty="0" smtClean="0">
                <a:solidFill>
                  <a:srgbClr val="7030A0"/>
                </a:solidFill>
              </a:rPr>
              <a:t>.</a:t>
            </a:r>
            <a:endParaRPr lang="en-US" sz="1000" dirty="0">
              <a:solidFill>
                <a:srgbClr val="7030A0"/>
              </a:solidFill>
            </a:endParaRPr>
          </a:p>
        </p:txBody>
      </p:sp>
      <p:cxnSp>
        <p:nvCxnSpPr>
          <p:cNvPr id="17" name="Straight Arrow Connector 16"/>
          <p:cNvCxnSpPr>
            <a:stCxn id="16" idx="1"/>
          </p:cNvCxnSpPr>
          <p:nvPr/>
        </p:nvCxnSpPr>
        <p:spPr>
          <a:xfrm flipH="1">
            <a:off x="2601514" y="2026127"/>
            <a:ext cx="958295" cy="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535362" y="2848036"/>
            <a:ext cx="2156619" cy="1208842"/>
          </a:xfrm>
          <a:prstGeom prst="roundRect">
            <a:avLst/>
          </a:prstGeom>
          <a:solidFill>
            <a:schemeClr val="accent1">
              <a:lumMod val="20000"/>
              <a:lumOff val="8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spAutoFit/>
          </a:bodyPr>
          <a:lstStyle/>
          <a:p>
            <a:r>
              <a:rPr lang="en-US" sz="1000" dirty="0" smtClean="0">
                <a:solidFill>
                  <a:srgbClr val="7030A0"/>
                </a:solidFill>
              </a:rPr>
              <a:t>In general, the output from </a:t>
            </a:r>
            <a:r>
              <a:rPr lang="en-US" sz="1000" b="1" i="1" dirty="0" smtClean="0">
                <a:solidFill>
                  <a:schemeClr val="tx1"/>
                </a:solidFill>
              </a:rPr>
              <a:t>print</a:t>
            </a:r>
            <a:r>
              <a:rPr lang="en-US" sz="1000" dirty="0" smtClean="0">
                <a:solidFill>
                  <a:schemeClr val="tx1"/>
                </a:solidFill>
              </a:rPr>
              <a:t> </a:t>
            </a:r>
            <a:r>
              <a:rPr lang="en-US" sz="1000" dirty="0" smtClean="0">
                <a:solidFill>
                  <a:srgbClr val="7030A0"/>
                </a:solidFill>
              </a:rPr>
              <a:t>might appear anywhere:  before the </a:t>
            </a:r>
            <a:r>
              <a:rPr lang="en-US" sz="1000" b="1" i="1" dirty="0" err="1" smtClean="0">
                <a:solidFill>
                  <a:srgbClr val="FF0000"/>
                </a:solidFill>
              </a:rPr>
              <a:t>Traceback</a:t>
            </a:r>
            <a:r>
              <a:rPr lang="en-US" sz="1000" dirty="0" smtClean="0">
                <a:solidFill>
                  <a:srgbClr val="7030A0"/>
                </a:solidFill>
              </a:rPr>
              <a:t>, inside it, after it, or some combination of all three.</a:t>
            </a:r>
          </a:p>
          <a:p>
            <a:pPr>
              <a:spcBef>
                <a:spcPts val="600"/>
              </a:spcBef>
            </a:pPr>
            <a:r>
              <a:rPr lang="en-US" sz="1000" dirty="0" smtClean="0">
                <a:solidFill>
                  <a:srgbClr val="7030A0"/>
                </a:solidFill>
              </a:rPr>
              <a:t>Just look for the </a:t>
            </a:r>
            <a:r>
              <a:rPr lang="en-US" sz="1000" b="1" i="1" dirty="0" smtClean="0">
                <a:solidFill>
                  <a:srgbClr val="FF0000"/>
                </a:solidFill>
              </a:rPr>
              <a:t>red</a:t>
            </a:r>
            <a:r>
              <a:rPr lang="en-US" sz="1000" dirty="0" smtClean="0">
                <a:solidFill>
                  <a:srgbClr val="7030A0"/>
                </a:solidFill>
              </a:rPr>
              <a:t> and </a:t>
            </a:r>
            <a:r>
              <a:rPr lang="en-US" sz="1000" b="1" i="1" dirty="0" smtClean="0">
                <a:solidFill>
                  <a:srgbClr val="0070C0"/>
                </a:solidFill>
              </a:rPr>
              <a:t>blue</a:t>
            </a:r>
            <a:r>
              <a:rPr lang="en-US" sz="1000" dirty="0" smtClean="0">
                <a:solidFill>
                  <a:srgbClr val="7030A0"/>
                </a:solidFill>
              </a:rPr>
              <a:t> for the </a:t>
            </a:r>
            <a:r>
              <a:rPr lang="en-US" sz="1000" b="1" i="1" dirty="0" err="1" smtClean="0">
                <a:solidFill>
                  <a:srgbClr val="FF0000"/>
                </a:solidFill>
              </a:rPr>
              <a:t>Traceback</a:t>
            </a:r>
            <a:r>
              <a:rPr lang="en-US" sz="1000" dirty="0" smtClean="0">
                <a:solidFill>
                  <a:srgbClr val="FF0000"/>
                </a:solidFill>
              </a:rPr>
              <a:t> </a:t>
            </a:r>
            <a:r>
              <a:rPr lang="en-US" sz="1000" dirty="0" smtClean="0">
                <a:solidFill>
                  <a:srgbClr val="7030A0"/>
                </a:solidFill>
              </a:rPr>
              <a:t>and </a:t>
            </a:r>
            <a:r>
              <a:rPr lang="en-US" sz="1000" b="1" i="1" dirty="0">
                <a:solidFill>
                  <a:srgbClr val="FF0000"/>
                </a:solidFill>
              </a:rPr>
              <a:t>error message</a:t>
            </a:r>
            <a:r>
              <a:rPr lang="en-US" sz="1000" dirty="0" smtClean="0">
                <a:solidFill>
                  <a:srgbClr val="7030A0"/>
                </a:solidFill>
              </a:rPr>
              <a:t>.</a:t>
            </a:r>
            <a:endParaRPr lang="en-US" sz="1000" dirty="0">
              <a:solidFill>
                <a:srgbClr val="7030A0"/>
              </a:solidFill>
            </a:endParaRPr>
          </a:p>
        </p:txBody>
      </p:sp>
      <p:cxnSp>
        <p:nvCxnSpPr>
          <p:cNvPr id="27" name="Straight Arrow Connector 26"/>
          <p:cNvCxnSpPr>
            <a:stCxn id="16" idx="1"/>
          </p:cNvCxnSpPr>
          <p:nvPr/>
        </p:nvCxnSpPr>
        <p:spPr>
          <a:xfrm flipH="1">
            <a:off x="1935162" y="2026127"/>
            <a:ext cx="1624647" cy="413027"/>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1"/>
          </p:cNvCxnSpPr>
          <p:nvPr/>
        </p:nvCxnSpPr>
        <p:spPr>
          <a:xfrm flipH="1">
            <a:off x="1630362" y="2026127"/>
            <a:ext cx="1929447" cy="70199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9762" y="137319"/>
            <a:ext cx="4953000" cy="676870"/>
          </a:xfrm>
          <a:prstGeom prst="round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black"/>
                </a:solidFill>
                <a:ea typeface="+mj-ea"/>
                <a:cs typeface="+mj-cs"/>
              </a:rPr>
              <a:t>An example </a:t>
            </a:r>
            <a:r>
              <a:rPr lang="en-US" sz="1600" dirty="0" smtClean="0">
                <a:solidFill>
                  <a:prstClr val="black"/>
                </a:solidFill>
                <a:ea typeface="+mj-ea"/>
                <a:cs typeface="+mj-cs"/>
              </a:rPr>
              <a:t>showing </a:t>
            </a:r>
            <a:r>
              <a:rPr lang="en-US" sz="1600" dirty="0">
                <a:solidFill>
                  <a:prstClr val="black"/>
                </a:solidFill>
                <a:ea typeface="+mj-ea"/>
                <a:cs typeface="+mj-cs"/>
              </a:rPr>
              <a:t>the output (from </a:t>
            </a:r>
            <a:r>
              <a:rPr lang="en-US" sz="1600" b="1" i="1" dirty="0">
                <a:solidFill>
                  <a:prstClr val="black"/>
                </a:solidFill>
                <a:ea typeface="+mj-ea"/>
                <a:cs typeface="+mj-cs"/>
              </a:rPr>
              <a:t>print</a:t>
            </a:r>
            <a:r>
              <a:rPr lang="en-US" sz="1600" dirty="0">
                <a:solidFill>
                  <a:prstClr val="black"/>
                </a:solidFill>
                <a:ea typeface="+mj-ea"/>
                <a:cs typeface="+mj-cs"/>
              </a:rPr>
              <a:t>) intermixed with the </a:t>
            </a:r>
            <a:r>
              <a:rPr lang="en-US" sz="1600" b="1" i="1" dirty="0" err="1">
                <a:solidFill>
                  <a:srgbClr val="FF0000"/>
                </a:solidFill>
                <a:ea typeface="+mj-ea"/>
                <a:cs typeface="+mj-cs"/>
              </a:rPr>
              <a:t>Traceback</a:t>
            </a:r>
            <a:r>
              <a:rPr lang="en-US" sz="1600" dirty="0">
                <a:solidFill>
                  <a:srgbClr val="FF0000"/>
                </a:solidFill>
                <a:ea typeface="+mj-ea"/>
                <a:cs typeface="+mj-cs"/>
              </a:rPr>
              <a:t> </a:t>
            </a:r>
            <a:r>
              <a:rPr lang="en-US" sz="1600" dirty="0">
                <a:solidFill>
                  <a:prstClr val="black"/>
                </a:solidFill>
                <a:ea typeface="+mj-ea"/>
                <a:cs typeface="+mj-cs"/>
              </a:rPr>
              <a:t>and </a:t>
            </a:r>
            <a:r>
              <a:rPr lang="en-US" sz="1600" b="1" i="1" dirty="0">
                <a:solidFill>
                  <a:srgbClr val="FF0000"/>
                </a:solidFill>
                <a:ea typeface="+mj-ea"/>
                <a:cs typeface="+mj-cs"/>
              </a:rPr>
              <a:t>error message</a:t>
            </a:r>
            <a:endParaRPr lang="en-US" dirty="0"/>
          </a:p>
        </p:txBody>
      </p:sp>
    </p:spTree>
    <p:extLst>
      <p:ext uri="{BB962C8B-B14F-4D97-AF65-F5344CB8AC3E}">
        <p14:creationId xmlns:p14="http://schemas.microsoft.com/office/powerpoint/2010/main" val="425735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2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25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p:stCondLst>
                              <p:cond delay="500"/>
                            </p:stCondLst>
                            <p:childTnLst>
                              <p:par>
                                <p:cTn id="41" presetID="53" presetClass="entr" presetSubtype="16"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250" fill="hold"/>
                                        <p:tgtEl>
                                          <p:spTgt spid="17"/>
                                        </p:tgtEl>
                                        <p:attrNameLst>
                                          <p:attrName>ppt_w</p:attrName>
                                        </p:attrNameLst>
                                      </p:cBhvr>
                                      <p:tavLst>
                                        <p:tav tm="0">
                                          <p:val>
                                            <p:fltVal val="0"/>
                                          </p:val>
                                        </p:tav>
                                        <p:tav tm="100000">
                                          <p:val>
                                            <p:strVal val="#ppt_w"/>
                                          </p:val>
                                        </p:tav>
                                      </p:tavLst>
                                    </p:anim>
                                    <p:anim calcmode="lin" valueType="num">
                                      <p:cBhvr>
                                        <p:cTn id="44" dur="250" fill="hold"/>
                                        <p:tgtEl>
                                          <p:spTgt spid="17"/>
                                        </p:tgtEl>
                                        <p:attrNameLst>
                                          <p:attrName>ppt_h</p:attrName>
                                        </p:attrNameLst>
                                      </p:cBhvr>
                                      <p:tavLst>
                                        <p:tav tm="0">
                                          <p:val>
                                            <p:fltVal val="0"/>
                                          </p:val>
                                        </p:tav>
                                        <p:tav tm="100000">
                                          <p:val>
                                            <p:strVal val="#ppt_h"/>
                                          </p:val>
                                        </p:tav>
                                      </p:tavLst>
                                    </p:anim>
                                    <p:animEffect transition="in" filter="fade">
                                      <p:cBhvr>
                                        <p:cTn id="45" dur="250"/>
                                        <p:tgtEl>
                                          <p:spTgt spid="17"/>
                                        </p:tgtEl>
                                      </p:cBhvr>
                                    </p:animEffect>
                                  </p:childTnLst>
                                </p:cTn>
                              </p:par>
                            </p:childTnLst>
                          </p:cTn>
                        </p:par>
                        <p:par>
                          <p:cTn id="46" fill="hold">
                            <p:stCondLst>
                              <p:cond delay="75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250" fill="hold"/>
                                        <p:tgtEl>
                                          <p:spTgt spid="27"/>
                                        </p:tgtEl>
                                        <p:attrNameLst>
                                          <p:attrName>ppt_w</p:attrName>
                                        </p:attrNameLst>
                                      </p:cBhvr>
                                      <p:tavLst>
                                        <p:tav tm="0">
                                          <p:val>
                                            <p:fltVal val="0"/>
                                          </p:val>
                                        </p:tav>
                                        <p:tav tm="100000">
                                          <p:val>
                                            <p:strVal val="#ppt_w"/>
                                          </p:val>
                                        </p:tav>
                                      </p:tavLst>
                                    </p:anim>
                                    <p:anim calcmode="lin" valueType="num">
                                      <p:cBhvr>
                                        <p:cTn id="50" dur="250" fill="hold"/>
                                        <p:tgtEl>
                                          <p:spTgt spid="27"/>
                                        </p:tgtEl>
                                        <p:attrNameLst>
                                          <p:attrName>ppt_h</p:attrName>
                                        </p:attrNameLst>
                                      </p:cBhvr>
                                      <p:tavLst>
                                        <p:tav tm="0">
                                          <p:val>
                                            <p:fltVal val="0"/>
                                          </p:val>
                                        </p:tav>
                                        <p:tav tm="100000">
                                          <p:val>
                                            <p:strVal val="#ppt_h"/>
                                          </p:val>
                                        </p:tav>
                                      </p:tavLst>
                                    </p:anim>
                                    <p:animEffect transition="in" filter="fade">
                                      <p:cBhvr>
                                        <p:cTn id="51" dur="250"/>
                                        <p:tgtEl>
                                          <p:spTgt spid="27"/>
                                        </p:tgtEl>
                                      </p:cBhvr>
                                    </p:animEffect>
                                  </p:childTnLst>
                                </p:cTn>
                              </p:par>
                            </p:childTnLst>
                          </p:cTn>
                        </p:par>
                        <p:par>
                          <p:cTn id="52" fill="hold">
                            <p:stCondLst>
                              <p:cond delay="1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250" fill="hold"/>
                                        <p:tgtEl>
                                          <p:spTgt spid="30"/>
                                        </p:tgtEl>
                                        <p:attrNameLst>
                                          <p:attrName>ppt_w</p:attrName>
                                        </p:attrNameLst>
                                      </p:cBhvr>
                                      <p:tavLst>
                                        <p:tav tm="0">
                                          <p:val>
                                            <p:fltVal val="0"/>
                                          </p:val>
                                        </p:tav>
                                        <p:tav tm="100000">
                                          <p:val>
                                            <p:strVal val="#ppt_w"/>
                                          </p:val>
                                        </p:tav>
                                      </p:tavLst>
                                    </p:anim>
                                    <p:anim calcmode="lin" valueType="num">
                                      <p:cBhvr>
                                        <p:cTn id="56" dur="250" fill="hold"/>
                                        <p:tgtEl>
                                          <p:spTgt spid="30"/>
                                        </p:tgtEl>
                                        <p:attrNameLst>
                                          <p:attrName>ppt_h</p:attrName>
                                        </p:attrNameLst>
                                      </p:cBhvr>
                                      <p:tavLst>
                                        <p:tav tm="0">
                                          <p:val>
                                            <p:fltVal val="0"/>
                                          </p:val>
                                        </p:tav>
                                        <p:tav tm="100000">
                                          <p:val>
                                            <p:strVal val="#ppt_h"/>
                                          </p:val>
                                        </p:tav>
                                      </p:tavLst>
                                    </p:anim>
                                    <p:animEffect transition="in" filter="fade">
                                      <p:cBhvr>
                                        <p:cTn id="57" dur="25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animBg="1"/>
      <p:bldP spid="16"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0" y="137318"/>
            <a:ext cx="5694364" cy="225049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a:xfrm flipH="1" flipV="1">
            <a:off x="362900" y="1661321"/>
            <a:ext cx="48262" cy="223064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715962" y="2579212"/>
            <a:ext cx="4902508" cy="274527"/>
          </a:xfrm>
          <a:prstGeom prst="rect">
            <a:avLst/>
          </a:prstGeom>
          <a:ln w="25400">
            <a:solidFill>
              <a:srgbClr val="7030A0"/>
            </a:solidFill>
          </a:ln>
        </p:spPr>
        <p:txBody>
          <a:bodyPr vert="horz" wrap="square"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r>
              <a:rPr lang="en-US" sz="1400" dirty="0" smtClean="0"/>
              <a:t>2.  Find the </a:t>
            </a:r>
            <a:r>
              <a:rPr lang="en-US" sz="1400" b="1" i="1" dirty="0" smtClean="0">
                <a:solidFill>
                  <a:srgbClr val="FF0000"/>
                </a:solidFill>
              </a:rPr>
              <a:t>line that broke</a:t>
            </a:r>
            <a:r>
              <a:rPr lang="en-US" sz="1400" dirty="0" smtClean="0">
                <a:solidFill>
                  <a:srgbClr val="FF0000"/>
                </a:solidFill>
              </a:rPr>
              <a:t>.  </a:t>
            </a:r>
            <a:r>
              <a:rPr lang="en-US" sz="1100" dirty="0" smtClean="0"/>
              <a:t>In </a:t>
            </a:r>
            <a:r>
              <a:rPr lang="en-US" sz="1100" b="1" i="1" dirty="0" smtClean="0">
                <a:solidFill>
                  <a:srgbClr val="FF0000"/>
                </a:solidFill>
              </a:rPr>
              <a:t>red</a:t>
            </a:r>
            <a:r>
              <a:rPr lang="en-US" sz="1100" dirty="0" smtClean="0"/>
              <a:t> just below the </a:t>
            </a:r>
            <a:r>
              <a:rPr lang="en-US" sz="1100" b="1" i="1" dirty="0" smtClean="0"/>
              <a:t>BOTTOM</a:t>
            </a:r>
            <a:r>
              <a:rPr lang="en-US" sz="1100" dirty="0" smtClean="0"/>
              <a:t> </a:t>
            </a:r>
            <a:r>
              <a:rPr lang="en-US" sz="1100" b="1" i="1" dirty="0" smtClean="0">
                <a:solidFill>
                  <a:srgbClr val="0070C0"/>
                </a:solidFill>
              </a:rPr>
              <a:t>blue link</a:t>
            </a:r>
            <a:r>
              <a:rPr lang="en-US" sz="1100" dirty="0" smtClean="0"/>
              <a:t>.</a:t>
            </a:r>
          </a:p>
        </p:txBody>
      </p:sp>
      <p:cxnSp>
        <p:nvCxnSpPr>
          <p:cNvPr id="16" name="Straight Arrow Connector 15"/>
          <p:cNvCxnSpPr/>
          <p:nvPr/>
        </p:nvCxnSpPr>
        <p:spPr>
          <a:xfrm flipH="1" flipV="1">
            <a:off x="1782762" y="2133166"/>
            <a:ext cx="1371600" cy="442553"/>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06762" y="1508919"/>
            <a:ext cx="2286000" cy="2286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258762" y="3891961"/>
            <a:ext cx="2057400" cy="274527"/>
          </a:xfrm>
          <a:prstGeom prst="rect">
            <a:avLst/>
          </a:prstGeom>
          <a:ln w="25400">
            <a:solidFill>
              <a:srgbClr val="0070C0"/>
            </a:solidFill>
          </a:ln>
        </p:spPr>
        <p:txBody>
          <a:bodyPr vert="horz"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spcBef>
                <a:spcPts val="600"/>
              </a:spcBef>
            </a:pPr>
            <a:r>
              <a:rPr lang="en-US" sz="1400" dirty="0" smtClean="0"/>
              <a:t>3.  Click </a:t>
            </a:r>
            <a:r>
              <a:rPr lang="en-US" sz="1400" dirty="0"/>
              <a:t>on its </a:t>
            </a:r>
            <a:r>
              <a:rPr lang="en-US" sz="1400" b="1" i="1" dirty="0">
                <a:solidFill>
                  <a:srgbClr val="0070C0"/>
                </a:solidFill>
              </a:rPr>
              <a:t>blue </a:t>
            </a:r>
            <a:r>
              <a:rPr lang="en-US" sz="1400" b="1" i="1" dirty="0" smtClean="0">
                <a:solidFill>
                  <a:srgbClr val="0070C0"/>
                </a:solidFill>
              </a:rPr>
              <a:t>link</a:t>
            </a:r>
            <a:r>
              <a:rPr lang="en-US" sz="1400" b="1" i="1" dirty="0" smtClean="0"/>
              <a:t>.</a:t>
            </a:r>
            <a:endParaRPr lang="en-US" sz="1400" dirty="0"/>
          </a:p>
        </p:txBody>
      </p:sp>
      <p:sp>
        <p:nvSpPr>
          <p:cNvPr id="27" name="Title 1"/>
          <p:cNvSpPr txBox="1">
            <a:spLocks/>
          </p:cNvSpPr>
          <p:nvPr/>
        </p:nvSpPr>
        <p:spPr>
          <a:xfrm>
            <a:off x="2321558" y="3794358"/>
            <a:ext cx="2966403" cy="492443"/>
          </a:xfrm>
          <a:prstGeom prst="rect">
            <a:avLst/>
          </a:prstGeom>
          <a:ln w="25400">
            <a:solidFill>
              <a:srgbClr val="0070C0"/>
            </a:solidFill>
          </a:ln>
        </p:spPr>
        <p:txBody>
          <a:bodyPr vert="horz" wrap="square" lIns="91440" tIns="91440" rIns="91440" bIns="91440"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spcBef>
                <a:spcPts val="600"/>
              </a:spcBef>
            </a:pPr>
            <a:r>
              <a:rPr lang="en-US" sz="1000" dirty="0" smtClean="0"/>
              <a:t>More </a:t>
            </a:r>
            <a:r>
              <a:rPr lang="en-US" sz="1000" dirty="0"/>
              <a:t>precisely, click on the lowest </a:t>
            </a:r>
            <a:r>
              <a:rPr lang="en-US" sz="1000" b="1" i="1" dirty="0">
                <a:solidFill>
                  <a:srgbClr val="0070C0"/>
                </a:solidFill>
              </a:rPr>
              <a:t>blue link </a:t>
            </a:r>
            <a:r>
              <a:rPr lang="en-US" sz="1000" dirty="0"/>
              <a:t>that leads to </a:t>
            </a:r>
            <a:r>
              <a:rPr lang="en-US" sz="1000" b="1" i="1" dirty="0">
                <a:solidFill>
                  <a:srgbClr val="0070C0"/>
                </a:solidFill>
              </a:rPr>
              <a:t>your</a:t>
            </a:r>
            <a:r>
              <a:rPr lang="en-US" sz="1000" dirty="0">
                <a:solidFill>
                  <a:srgbClr val="0070C0"/>
                </a:solidFill>
              </a:rPr>
              <a:t> </a:t>
            </a:r>
            <a:r>
              <a:rPr lang="en-US" sz="1000" dirty="0"/>
              <a:t>code</a:t>
            </a:r>
            <a:r>
              <a:rPr lang="en-US" sz="1000" dirty="0" smtClean="0"/>
              <a:t>.  See explanation in above box.</a:t>
            </a:r>
            <a:endParaRPr lang="en-US" sz="800" dirty="0">
              <a:solidFill>
                <a:srgbClr val="FF0000"/>
              </a:solidFill>
            </a:endParaRPr>
          </a:p>
        </p:txBody>
      </p:sp>
      <p:cxnSp>
        <p:nvCxnSpPr>
          <p:cNvPr id="31" name="Straight Arrow Connector 30"/>
          <p:cNvCxnSpPr/>
          <p:nvPr/>
        </p:nvCxnSpPr>
        <p:spPr>
          <a:xfrm flipH="1" flipV="1">
            <a:off x="3306762" y="2133167"/>
            <a:ext cx="1524000" cy="44255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39431" y="2853739"/>
            <a:ext cx="5262563" cy="828525"/>
          </a:xfrm>
          <a:prstGeom prst="rect">
            <a:avLst/>
          </a:prstGeom>
          <a:ln w="25400">
            <a:solidFill>
              <a:srgbClr val="7030A0"/>
            </a:solidFill>
          </a:ln>
        </p:spPr>
        <p:txBody>
          <a:bodyPr vert="horz" wrap="square" lIns="58512" tIns="29256" rIns="58512" bIns="29256" rtlCol="0" anchor="ctr">
            <a:spAutoFit/>
          </a:bodyPr>
          <a:lstStyle>
            <a:lvl1pPr algn="ctr" defTabSz="585125" rtl="0" eaLnBrk="1" latinLnBrk="0" hangingPunct="1">
              <a:spcBef>
                <a:spcPct val="0"/>
              </a:spcBef>
              <a:buNone/>
              <a:defRPr sz="2800" kern="1200">
                <a:solidFill>
                  <a:schemeClr val="tx1"/>
                </a:solidFill>
                <a:latin typeface="+mj-lt"/>
                <a:ea typeface="+mj-ea"/>
                <a:cs typeface="+mj-cs"/>
              </a:defRPr>
            </a:lvl1pPr>
          </a:lstStyle>
          <a:p>
            <a:pPr algn="l"/>
            <a:r>
              <a:rPr lang="en-US" sz="800" b="1" dirty="0" smtClean="0">
                <a:solidFill>
                  <a:srgbClr val="FF0000"/>
                </a:solidFill>
              </a:rPr>
              <a:t>Important:</a:t>
            </a:r>
          </a:p>
          <a:p>
            <a:pPr algn="l">
              <a:spcBef>
                <a:spcPts val="600"/>
              </a:spcBef>
            </a:pPr>
            <a:r>
              <a:rPr lang="en-US" sz="800" dirty="0" smtClean="0">
                <a:solidFill>
                  <a:srgbClr val="0070C0"/>
                </a:solidFill>
              </a:rPr>
              <a:t>The line that broke will always the at the BOTTOM of the </a:t>
            </a:r>
            <a:r>
              <a:rPr lang="en-US" sz="800" dirty="0" err="1" smtClean="0">
                <a:solidFill>
                  <a:srgbClr val="0070C0"/>
                </a:solidFill>
              </a:rPr>
              <a:t>Traceback</a:t>
            </a:r>
            <a:r>
              <a:rPr lang="en-US" sz="800" dirty="0" smtClean="0">
                <a:solidFill>
                  <a:srgbClr val="0070C0"/>
                </a:solidFill>
              </a:rPr>
              <a:t>.  The error message will always follow that line.</a:t>
            </a:r>
            <a:br>
              <a:rPr lang="en-US" sz="800" dirty="0" smtClean="0">
                <a:solidFill>
                  <a:srgbClr val="0070C0"/>
                </a:solidFill>
              </a:rPr>
            </a:br>
            <a:r>
              <a:rPr lang="en-US" sz="800" b="1" i="1" dirty="0" smtClean="0">
                <a:solidFill>
                  <a:srgbClr val="FF0000"/>
                </a:solidFill>
              </a:rPr>
              <a:t>But sometimes, as in this example, that line is part of a library module like </a:t>
            </a:r>
            <a:r>
              <a:rPr lang="en-US" sz="800" b="1" i="1" dirty="0" err="1" smtClean="0">
                <a:solidFill>
                  <a:srgbClr val="7030A0"/>
                </a:solidFill>
              </a:rPr>
              <a:t>rosegraphics</a:t>
            </a:r>
            <a:r>
              <a:rPr lang="en-US" sz="800" b="1" i="1" dirty="0" smtClean="0">
                <a:solidFill>
                  <a:srgbClr val="FF0000"/>
                </a:solidFill>
              </a:rPr>
              <a:t>.</a:t>
            </a:r>
          </a:p>
          <a:p>
            <a:pPr algn="l">
              <a:spcBef>
                <a:spcPts val="600"/>
              </a:spcBef>
            </a:pPr>
            <a:r>
              <a:rPr lang="en-US" sz="800" dirty="0" smtClean="0">
                <a:solidFill>
                  <a:srgbClr val="0070C0"/>
                </a:solidFill>
              </a:rPr>
              <a:t>In that case, you want to find the last place before the code broke </a:t>
            </a:r>
            <a:r>
              <a:rPr lang="en-US" sz="800" b="1" dirty="0" smtClean="0">
                <a:solidFill>
                  <a:srgbClr val="7030A0"/>
                </a:solidFill>
              </a:rPr>
              <a:t>that was in </a:t>
            </a:r>
            <a:r>
              <a:rPr lang="en-US" sz="800" b="1" i="1" dirty="0" smtClean="0">
                <a:solidFill>
                  <a:srgbClr val="7030A0"/>
                </a:solidFill>
              </a:rPr>
              <a:t>YOUR</a:t>
            </a:r>
            <a:r>
              <a:rPr lang="en-US" sz="800" b="1" dirty="0" smtClean="0">
                <a:solidFill>
                  <a:srgbClr val="7030A0"/>
                </a:solidFill>
              </a:rPr>
              <a:t> code</a:t>
            </a:r>
            <a:r>
              <a:rPr lang="en-US" sz="800" dirty="0" smtClean="0">
                <a:solidFill>
                  <a:srgbClr val="0070C0"/>
                </a:solidFill>
              </a:rPr>
              <a:t>.  So you work your way BACK through the </a:t>
            </a:r>
            <a:r>
              <a:rPr lang="en-US" sz="800" b="1" i="1" dirty="0" err="1" smtClean="0">
                <a:solidFill>
                  <a:srgbClr val="FF0000"/>
                </a:solidFill>
              </a:rPr>
              <a:t>Traceback</a:t>
            </a:r>
            <a:r>
              <a:rPr lang="en-US" sz="800" dirty="0" smtClean="0">
                <a:solidFill>
                  <a:srgbClr val="FF0000"/>
                </a:solidFill>
              </a:rPr>
              <a:t> </a:t>
            </a:r>
            <a:r>
              <a:rPr lang="en-US" sz="800" dirty="0" smtClean="0">
                <a:solidFill>
                  <a:srgbClr val="0070C0"/>
                </a:solidFill>
              </a:rPr>
              <a:t>(that is, UP in the list) until you find a line that is in YOUR code.  </a:t>
            </a:r>
            <a:r>
              <a:rPr lang="en-US" sz="800" b="1" i="1" dirty="0" smtClean="0">
                <a:solidFill>
                  <a:srgbClr val="7030A0"/>
                </a:solidFill>
              </a:rPr>
              <a:t>I have circled that line in the above.</a:t>
            </a:r>
          </a:p>
        </p:txBody>
      </p:sp>
      <p:sp>
        <p:nvSpPr>
          <p:cNvPr id="13" name="Rounded Rectangle 12"/>
          <p:cNvSpPr/>
          <p:nvPr/>
        </p:nvSpPr>
        <p:spPr>
          <a:xfrm>
            <a:off x="715962" y="61119"/>
            <a:ext cx="4953000" cy="67687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black"/>
                </a:solidFill>
                <a:ea typeface="+mj-ea"/>
                <a:cs typeface="+mj-cs"/>
              </a:rPr>
              <a:t>How to select the </a:t>
            </a:r>
            <a:r>
              <a:rPr lang="en-US" sz="1600" b="1" i="1" dirty="0" smtClean="0">
                <a:solidFill>
                  <a:srgbClr val="0070C0"/>
                </a:solidFill>
                <a:ea typeface="+mj-ea"/>
                <a:cs typeface="+mj-cs"/>
              </a:rPr>
              <a:t>blue</a:t>
            </a:r>
            <a:r>
              <a:rPr lang="en-US" sz="1600" b="1" i="1" dirty="0" smtClean="0">
                <a:solidFill>
                  <a:prstClr val="black"/>
                </a:solidFill>
                <a:ea typeface="+mj-ea"/>
                <a:cs typeface="+mj-cs"/>
              </a:rPr>
              <a:t> link </a:t>
            </a:r>
            <a:r>
              <a:rPr lang="en-US" sz="1600" dirty="0" smtClean="0">
                <a:solidFill>
                  <a:prstClr val="black"/>
                </a:solidFill>
                <a:ea typeface="+mj-ea"/>
                <a:cs typeface="+mj-cs"/>
              </a:rPr>
              <a:t>upon which to click</a:t>
            </a:r>
            <a:br>
              <a:rPr lang="en-US" sz="1600" dirty="0" smtClean="0">
                <a:solidFill>
                  <a:prstClr val="black"/>
                </a:solidFill>
                <a:ea typeface="+mj-ea"/>
                <a:cs typeface="+mj-cs"/>
              </a:rPr>
            </a:br>
            <a:r>
              <a:rPr lang="en-US" sz="1600" dirty="0" smtClean="0">
                <a:solidFill>
                  <a:prstClr val="black"/>
                </a:solidFill>
                <a:ea typeface="+mj-ea"/>
                <a:cs typeface="+mj-cs"/>
              </a:rPr>
              <a:t>when your code breaks inside a library like </a:t>
            </a:r>
            <a:r>
              <a:rPr lang="en-US" sz="1600" dirty="0" err="1" smtClean="0">
                <a:solidFill>
                  <a:prstClr val="black"/>
                </a:solidFill>
                <a:ea typeface="+mj-ea"/>
                <a:cs typeface="+mj-cs"/>
              </a:rPr>
              <a:t>rosegraphics</a:t>
            </a:r>
            <a:endParaRPr lang="en-US" dirty="0"/>
          </a:p>
        </p:txBody>
      </p:sp>
      <p:grpSp>
        <p:nvGrpSpPr>
          <p:cNvPr id="11" name="Group 10"/>
          <p:cNvGrpSpPr/>
          <p:nvPr/>
        </p:nvGrpSpPr>
        <p:grpSpPr>
          <a:xfrm>
            <a:off x="3804759" y="1966119"/>
            <a:ext cx="645003" cy="228600"/>
            <a:chOff x="3804759" y="1966119"/>
            <a:chExt cx="645003" cy="228600"/>
          </a:xfrm>
        </p:grpSpPr>
        <p:cxnSp>
          <p:nvCxnSpPr>
            <p:cNvPr id="5" name="Straight Connector 4"/>
            <p:cNvCxnSpPr/>
            <p:nvPr/>
          </p:nvCxnSpPr>
          <p:spPr>
            <a:xfrm>
              <a:off x="3804759" y="1966119"/>
              <a:ext cx="645003"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804759" y="1966119"/>
              <a:ext cx="645003"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804759" y="1737519"/>
            <a:ext cx="645003" cy="228600"/>
            <a:chOff x="3804759" y="1966119"/>
            <a:chExt cx="645003" cy="228600"/>
          </a:xfrm>
        </p:grpSpPr>
        <p:cxnSp>
          <p:nvCxnSpPr>
            <p:cNvPr id="21" name="Straight Connector 20"/>
            <p:cNvCxnSpPr/>
            <p:nvPr/>
          </p:nvCxnSpPr>
          <p:spPr>
            <a:xfrm>
              <a:off x="3804759" y="1966119"/>
              <a:ext cx="645003"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04759" y="1966119"/>
              <a:ext cx="645003"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62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53" presetClass="entr" presetSubtype="16"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26" grpId="0" animBg="1"/>
      <p:bldP spid="2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62" y="103565"/>
            <a:ext cx="2279016" cy="1661993"/>
          </a:xfrm>
          <a:ln w="25400">
            <a:solidFill>
              <a:srgbClr val="0070C0"/>
            </a:solidFill>
          </a:ln>
        </p:spPr>
        <p:txBody>
          <a:bodyPr lIns="91440" tIns="91440" rIns="91440" bIns="91440">
            <a:spAutoFit/>
          </a:bodyPr>
          <a:lstStyle/>
          <a:p>
            <a:r>
              <a:rPr lang="en-US" sz="2400" b="1" i="1" dirty="0" smtClean="0"/>
              <a:t>What to do when you get a </a:t>
            </a:r>
            <a:r>
              <a:rPr lang="en-US" sz="2400" b="1" i="1" dirty="0" smtClean="0">
                <a:solidFill>
                  <a:srgbClr val="FF0000"/>
                </a:solidFill>
              </a:rPr>
              <a:t>run-time error message</a:t>
            </a:r>
            <a:endParaRPr lang="en-US" sz="2000" dirty="0">
              <a:solidFill>
                <a:srgbClr val="FF0000"/>
              </a:solidFill>
            </a:endParaRPr>
          </a:p>
        </p:txBody>
      </p:sp>
      <p:sp>
        <p:nvSpPr>
          <p:cNvPr id="3" name="TextBox 2"/>
          <p:cNvSpPr txBox="1"/>
          <p:nvPr/>
        </p:nvSpPr>
        <p:spPr>
          <a:xfrm>
            <a:off x="2452210" y="518319"/>
            <a:ext cx="3216752" cy="1323439"/>
          </a:xfrm>
          <a:prstGeom prst="rect">
            <a:avLst/>
          </a:prstGeom>
          <a:solidFill>
            <a:schemeClr val="bg1"/>
          </a:solidFill>
          <a:ln w="50800">
            <a:solidFill>
              <a:srgbClr val="7030A0"/>
            </a:solidFill>
          </a:ln>
        </p:spPr>
        <p:txBody>
          <a:bodyPr wrap="square" rtlCol="0">
            <a:spAutoFit/>
          </a:bodyPr>
          <a:lstStyle/>
          <a:p>
            <a:pPr marL="342900" indent="-342900">
              <a:spcBef>
                <a:spcPts val="600"/>
              </a:spcBef>
              <a:buFont typeface="+mj-lt"/>
              <a:buAutoNum type="arabicPeriod"/>
            </a:pPr>
            <a:r>
              <a:rPr lang="en-US" sz="1400" dirty="0" smtClean="0"/>
              <a:t>Look at the </a:t>
            </a:r>
            <a:r>
              <a:rPr lang="en-US" sz="1400" b="1" i="1" dirty="0" smtClean="0"/>
              <a:t>console output</a:t>
            </a:r>
            <a:r>
              <a:rPr lang="en-US" sz="1400" dirty="0" smtClean="0"/>
              <a:t>.</a:t>
            </a:r>
          </a:p>
          <a:p>
            <a:pPr marL="342900" indent="-342900">
              <a:spcBef>
                <a:spcPts val="600"/>
              </a:spcBef>
              <a:buFont typeface="+mj-lt"/>
              <a:buAutoNum type="arabicPeriod"/>
            </a:pPr>
            <a:r>
              <a:rPr lang="en-US" sz="1400" dirty="0" smtClean="0"/>
              <a:t>Find the </a:t>
            </a:r>
            <a:r>
              <a:rPr lang="en-US" sz="1400" b="1" i="1" dirty="0">
                <a:solidFill>
                  <a:srgbClr val="FF0000"/>
                </a:solidFill>
              </a:rPr>
              <a:t>line that </a:t>
            </a:r>
            <a:r>
              <a:rPr lang="en-US" sz="1400" b="1" i="1" dirty="0" smtClean="0">
                <a:solidFill>
                  <a:srgbClr val="FF0000"/>
                </a:solidFill>
              </a:rPr>
              <a:t>broke</a:t>
            </a:r>
            <a:r>
              <a:rPr lang="en-US" sz="1400" dirty="0" smtClean="0"/>
              <a:t>.</a:t>
            </a:r>
          </a:p>
          <a:p>
            <a:pPr marL="342900" indent="-342900">
              <a:spcBef>
                <a:spcPts val="600"/>
              </a:spcBef>
              <a:buFont typeface="+mj-lt"/>
              <a:buAutoNum type="arabicPeriod"/>
            </a:pPr>
            <a:r>
              <a:rPr lang="en-US" sz="1400" dirty="0" smtClean="0"/>
              <a:t>Click on its </a:t>
            </a:r>
            <a:r>
              <a:rPr lang="en-US" sz="1400" b="1" i="1" dirty="0">
                <a:solidFill>
                  <a:srgbClr val="0070C0"/>
                </a:solidFill>
              </a:rPr>
              <a:t>blue </a:t>
            </a:r>
            <a:r>
              <a:rPr lang="en-US" sz="1400" b="1" i="1" dirty="0" smtClean="0">
                <a:solidFill>
                  <a:srgbClr val="0070C0"/>
                </a:solidFill>
              </a:rPr>
              <a:t>link</a:t>
            </a:r>
            <a:r>
              <a:rPr lang="en-US" sz="1400" b="1" i="1" dirty="0" smtClean="0"/>
              <a:t>. </a:t>
            </a:r>
            <a:r>
              <a:rPr lang="en-US" sz="1400" dirty="0" smtClean="0"/>
              <a:t> More precisely, click on the lowest </a:t>
            </a:r>
            <a:r>
              <a:rPr lang="en-US" sz="1400" b="1" i="1" dirty="0" smtClean="0">
                <a:solidFill>
                  <a:srgbClr val="0070C0"/>
                </a:solidFill>
              </a:rPr>
              <a:t>blue link </a:t>
            </a:r>
            <a:r>
              <a:rPr lang="en-US" sz="1400" dirty="0" smtClean="0"/>
              <a:t>that leads to </a:t>
            </a:r>
            <a:r>
              <a:rPr lang="en-US" sz="1400" b="1" i="1" dirty="0" smtClean="0">
                <a:solidFill>
                  <a:srgbClr val="0070C0"/>
                </a:solidFill>
              </a:rPr>
              <a:t>your</a:t>
            </a:r>
            <a:r>
              <a:rPr lang="en-US" sz="1400" dirty="0" smtClean="0">
                <a:solidFill>
                  <a:srgbClr val="0070C0"/>
                </a:solidFill>
              </a:rPr>
              <a:t> </a:t>
            </a:r>
            <a:r>
              <a:rPr lang="en-US" sz="1400" dirty="0" smtClean="0"/>
              <a:t>code.</a:t>
            </a:r>
          </a:p>
        </p:txBody>
      </p:sp>
      <p:sp>
        <p:nvSpPr>
          <p:cNvPr id="8" name="TextBox 7"/>
          <p:cNvSpPr txBox="1"/>
          <p:nvPr/>
        </p:nvSpPr>
        <p:spPr>
          <a:xfrm>
            <a:off x="170815" y="3337719"/>
            <a:ext cx="5193347" cy="954107"/>
          </a:xfrm>
          <a:prstGeom prst="rect">
            <a:avLst/>
          </a:prstGeom>
          <a:noFill/>
          <a:ln w="25400">
            <a:solidFill>
              <a:srgbClr val="FF0000"/>
            </a:solidFill>
          </a:ln>
        </p:spPr>
        <p:txBody>
          <a:bodyPr wrap="square" rtlCol="0">
            <a:spAutoFit/>
          </a:bodyPr>
          <a:lstStyle/>
          <a:p>
            <a:pPr marL="0" lvl="1">
              <a:spcBef>
                <a:spcPts val="600"/>
              </a:spcBef>
            </a:pPr>
            <a:r>
              <a:rPr lang="en-US" sz="1400" dirty="0" smtClean="0">
                <a:solidFill>
                  <a:srgbClr val="0070C0"/>
                </a:solidFill>
              </a:rPr>
              <a:t>Deciphering those messages is very perplexing at first, but very easy once you “learn the lingo.”  </a:t>
            </a:r>
            <a:r>
              <a:rPr lang="en-US" sz="1400" dirty="0" smtClean="0">
                <a:solidFill>
                  <a:srgbClr val="FF0000"/>
                </a:solidFill>
              </a:rPr>
              <a:t>The next slides decipher some example error messages that you may encounter.  </a:t>
            </a:r>
            <a:r>
              <a:rPr lang="en-US" sz="1400" b="1" i="1" dirty="0" smtClean="0"/>
              <a:t>Refer back to the following slides if you get an error message that you cannot decipher!</a:t>
            </a:r>
            <a:endParaRPr lang="en-US" sz="1050" b="1" i="1" dirty="0"/>
          </a:p>
        </p:txBody>
      </p:sp>
      <p:sp>
        <p:nvSpPr>
          <p:cNvPr id="6" name="TextBox 5"/>
          <p:cNvSpPr txBox="1"/>
          <p:nvPr/>
        </p:nvSpPr>
        <p:spPr>
          <a:xfrm>
            <a:off x="182563" y="1954213"/>
            <a:ext cx="5555774" cy="1292662"/>
          </a:xfrm>
          <a:prstGeom prst="rect">
            <a:avLst/>
          </a:prstGeom>
          <a:solidFill>
            <a:schemeClr val="bg1"/>
          </a:solidFill>
          <a:ln w="50800">
            <a:solidFill>
              <a:srgbClr val="7030A0"/>
            </a:solidFill>
          </a:ln>
        </p:spPr>
        <p:txBody>
          <a:bodyPr wrap="square" rtlCol="0">
            <a:spAutoFit/>
          </a:bodyPr>
          <a:lstStyle/>
          <a:p>
            <a:pPr marL="342900" indent="-342900">
              <a:spcBef>
                <a:spcPts val="600"/>
              </a:spcBef>
              <a:buFont typeface="+mj-lt"/>
              <a:buAutoNum type="arabicPeriod" startAt="4"/>
            </a:pPr>
            <a:r>
              <a:rPr lang="en-US" sz="1600" dirty="0" smtClean="0"/>
              <a:t>Decipher the </a:t>
            </a:r>
            <a:r>
              <a:rPr lang="en-US" sz="1600" b="1" i="1" dirty="0">
                <a:solidFill>
                  <a:srgbClr val="FF0000"/>
                </a:solidFill>
              </a:rPr>
              <a:t>red error message </a:t>
            </a:r>
            <a:r>
              <a:rPr lang="en-US" sz="1600" b="1" i="1" dirty="0" smtClean="0">
                <a:solidFill>
                  <a:srgbClr val="FF0000"/>
                </a:solidFill>
              </a:rPr>
              <a:t> </a:t>
            </a:r>
            <a:r>
              <a:rPr lang="en-US" sz="1600" dirty="0" smtClean="0"/>
              <a:t>that appeared at the bottom of the console message.</a:t>
            </a:r>
          </a:p>
          <a:p>
            <a:pPr marL="635462" lvl="1" indent="-342900">
              <a:spcBef>
                <a:spcPts val="600"/>
              </a:spcBef>
              <a:buFont typeface="Arial" panose="020B0604020202020204" pitchFamily="34" charset="0"/>
              <a:buChar char="•"/>
            </a:pPr>
            <a:r>
              <a:rPr lang="en-US" dirty="0" smtClean="0"/>
              <a:t>Oftentimes, you will see your mistake at this point.  If so, fix and re-test.</a:t>
            </a:r>
          </a:p>
          <a:p>
            <a:pPr marL="635462" lvl="1" indent="-342900">
              <a:spcBef>
                <a:spcPts val="600"/>
              </a:spcBef>
              <a:buFont typeface="Arial" panose="020B0604020202020204" pitchFamily="34" charset="0"/>
              <a:buChar char="•"/>
            </a:pPr>
            <a:r>
              <a:rPr lang="en-US" dirty="0"/>
              <a:t>If not, use the </a:t>
            </a:r>
            <a:r>
              <a:rPr lang="en-US" b="1" i="1" dirty="0" err="1">
                <a:solidFill>
                  <a:srgbClr val="FF0000"/>
                </a:solidFill>
              </a:rPr>
              <a:t>Traceback</a:t>
            </a:r>
            <a:r>
              <a:rPr lang="en-US" b="1" i="1" dirty="0">
                <a:solidFill>
                  <a:srgbClr val="FF0000"/>
                </a:solidFill>
              </a:rPr>
              <a:t> </a:t>
            </a:r>
            <a:r>
              <a:rPr lang="en-US" b="1" i="1" dirty="0"/>
              <a:t>(</a:t>
            </a:r>
            <a:r>
              <a:rPr lang="en-US" b="1" i="1" dirty="0">
                <a:solidFill>
                  <a:srgbClr val="0070C0"/>
                </a:solidFill>
              </a:rPr>
              <a:t>stack trace) </a:t>
            </a:r>
            <a:r>
              <a:rPr lang="en-US" dirty="0"/>
              <a:t>as needed to further track down your problem.  You will probably also use </a:t>
            </a:r>
            <a:r>
              <a:rPr lang="en-US" b="1" i="1" dirty="0"/>
              <a:t>PRINT</a:t>
            </a:r>
            <a:r>
              <a:rPr lang="en-US" dirty="0"/>
              <a:t> as described in the next video.</a:t>
            </a:r>
            <a:endParaRPr lang="en-US" dirty="0" smtClean="0"/>
          </a:p>
        </p:txBody>
      </p:sp>
      <p:sp>
        <p:nvSpPr>
          <p:cNvPr id="4" name="Rounded Rectangle 3"/>
          <p:cNvSpPr/>
          <p:nvPr/>
        </p:nvSpPr>
        <p:spPr>
          <a:xfrm>
            <a:off x="547210" y="2006704"/>
            <a:ext cx="2759552" cy="2642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3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circle(in)">
                                      <p:cBhvr>
                                        <p:cTn id="14" dur="1000"/>
                                        <p:tgtEl>
                                          <p:spTgt spid="6">
                                            <p:bg/>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ircle(in)">
                                      <p:cBhvr>
                                        <p:cTn id="17" dur="1000"/>
                                        <p:tgtEl>
                                          <p:spTgt spid="6">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circle(in)">
                                      <p:cBhvr>
                                        <p:cTn id="20" dur="1000"/>
                                        <p:tgtEl>
                                          <p:spTgt spid="6">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circle(in)">
                                      <p:cBhvr>
                                        <p:cTn id="23" dur="1000"/>
                                        <p:tgtEl>
                                          <p:spTgt spid="6">
                                            <p:txEl>
                                              <p:pRg st="2" end="2"/>
                                            </p:txEl>
                                          </p:spTgt>
                                        </p:tgtEl>
                                      </p:cBhvr>
                                    </p:animEffect>
                                  </p:childTnLst>
                                </p:cTn>
                              </p:par>
                            </p:childTnLst>
                          </p:cTn>
                        </p:par>
                        <p:par>
                          <p:cTn id="24" fill="hold">
                            <p:stCondLst>
                              <p:cond delay="1000"/>
                            </p:stCondLst>
                            <p:childTnLst>
                              <p:par>
                                <p:cTn id="25" presetID="6" presetClass="entr" presetSubtype="16"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6" grpId="0" build="allAtOnce"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4961" y="115977"/>
            <a:ext cx="5410201" cy="630942"/>
          </a:xfrm>
          <a:prstGeom prst="rect">
            <a:avLst/>
          </a:prstGeom>
          <a:solidFill>
            <a:srgbClr val="FFFF00"/>
          </a:solidFill>
          <a:ln w="25400">
            <a:solidFill>
              <a:srgbClr val="0070C0"/>
            </a:solidFill>
          </a:ln>
        </p:spPr>
        <p:txBody>
          <a:bodyPr wrap="square" lIns="182880" tIns="91440" rIns="182880" bIns="91440" rtlCol="0">
            <a:spAutoFit/>
          </a:bodyPr>
          <a:lstStyle/>
          <a:p>
            <a:pPr>
              <a:spcBef>
                <a:spcPts val="600"/>
              </a:spcBef>
            </a:pPr>
            <a:r>
              <a:rPr lang="en-US" dirty="0" smtClean="0">
                <a:latin typeface="Consolas"/>
              </a:rPr>
              <a:t>Exception:  Could not place the shape on the given window.</a:t>
            </a:r>
            <a:endParaRPr lang="en-US" dirty="0">
              <a:latin typeface="Consolas"/>
            </a:endParaRPr>
          </a:p>
          <a:p>
            <a:pPr>
              <a:spcBef>
                <a:spcPts val="600"/>
              </a:spcBef>
            </a:pPr>
            <a:r>
              <a:rPr lang="en-US" dirty="0" smtClean="0">
                <a:latin typeface="Consolas"/>
              </a:rPr>
              <a:t>   Did you </a:t>
            </a:r>
            <a:r>
              <a:rPr lang="en-US" b="1" i="1" dirty="0" smtClean="0">
                <a:latin typeface="Consolas"/>
              </a:rPr>
              <a:t>accidentally render a closed window?</a:t>
            </a:r>
            <a:endParaRPr lang="en-US" b="1" i="1" dirty="0">
              <a:latin typeface="Consolas"/>
            </a:endParaRPr>
          </a:p>
        </p:txBody>
      </p:sp>
      <p:sp>
        <p:nvSpPr>
          <p:cNvPr id="7" name="Rounded Rectangle 6"/>
          <p:cNvSpPr/>
          <p:nvPr/>
        </p:nvSpPr>
        <p:spPr>
          <a:xfrm>
            <a:off x="1401762" y="431448"/>
            <a:ext cx="3124200" cy="2633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9066" y="858882"/>
            <a:ext cx="5562600" cy="3393237"/>
            <a:chOff x="159066" y="746918"/>
            <a:chExt cx="5562600" cy="3393237"/>
          </a:xfrm>
        </p:grpSpPr>
        <p:sp>
          <p:nvSpPr>
            <p:cNvPr id="3" name="TextBox 2"/>
            <p:cNvSpPr txBox="1"/>
            <p:nvPr/>
          </p:nvSpPr>
          <p:spPr>
            <a:xfrm>
              <a:off x="159066" y="746918"/>
              <a:ext cx="5562600" cy="3393237"/>
            </a:xfrm>
            <a:prstGeom prst="rect">
              <a:avLst/>
            </a:prstGeom>
            <a:noFill/>
            <a:ln w="25400">
              <a:solidFill>
                <a:srgbClr val="0070C0"/>
              </a:solidFill>
            </a:ln>
          </p:spPr>
          <p:txBody>
            <a:bodyPr wrap="square" lIns="91440" tIns="45720" rIns="91440" bIns="45720" rtlCol="0">
              <a:spAutoFit/>
            </a:bodyPr>
            <a:lstStyle/>
            <a:p>
              <a:pPr>
                <a:spcBef>
                  <a:spcPts val="600"/>
                </a:spcBef>
              </a:pPr>
              <a:r>
                <a:rPr lang="en-US" sz="1000" b="1" i="1" dirty="0" smtClean="0"/>
                <a:t>Example error message, with a key phrase circled:</a:t>
              </a:r>
            </a:p>
            <a:p>
              <a:r>
                <a:rPr lang="en-US" sz="1000" dirty="0" smtClean="0">
                  <a:solidFill>
                    <a:srgbClr val="FF0000"/>
                  </a:solidFill>
                  <a:latin typeface="Consolas"/>
                </a:rPr>
                <a:t>	</a:t>
              </a:r>
              <a:r>
                <a:rPr lang="en-US" sz="1000" dirty="0">
                  <a:solidFill>
                    <a:srgbClr val="FF0000"/>
                  </a:solidFill>
                  <a:latin typeface="Consolas"/>
                </a:rPr>
                <a:t> raise Exception(message) from None</a:t>
              </a:r>
            </a:p>
            <a:p>
              <a:r>
                <a:rPr lang="en-US" sz="1000" dirty="0">
                  <a:solidFill>
                    <a:srgbClr val="FF0000"/>
                  </a:solidFill>
                  <a:latin typeface="Consolas"/>
                </a:rPr>
                <a:t>Exception: Could not place the shape on the given window.</a:t>
              </a:r>
            </a:p>
            <a:p>
              <a:r>
                <a:rPr lang="en-US" sz="1000" dirty="0">
                  <a:solidFill>
                    <a:srgbClr val="FF0000"/>
                  </a:solidFill>
                  <a:latin typeface="Consolas"/>
                </a:rPr>
                <a:t>Did </a:t>
              </a:r>
              <a:r>
                <a:rPr lang="en-US" sz="1000" dirty="0" smtClean="0">
                  <a:solidFill>
                    <a:srgbClr val="FF0000"/>
                  </a:solidFill>
                  <a:latin typeface="Consolas"/>
                </a:rPr>
                <a:t>you  </a:t>
              </a:r>
              <a:r>
                <a:rPr lang="en-US" sz="1000" dirty="0">
                  <a:solidFill>
                    <a:srgbClr val="FF0000"/>
                  </a:solidFill>
                  <a:latin typeface="Consolas"/>
                </a:rPr>
                <a:t>accidentally render a closed window?</a:t>
              </a:r>
              <a:endParaRPr lang="en-US" sz="1000" dirty="0" smtClean="0"/>
            </a:p>
            <a:p>
              <a:pPr>
                <a:spcBef>
                  <a:spcPts val="1200"/>
                </a:spcBef>
              </a:pPr>
              <a:r>
                <a:rPr lang="en-US" sz="1000" b="1" i="1" dirty="0" smtClean="0"/>
                <a:t>Example code</a:t>
              </a:r>
              <a:br>
                <a:rPr lang="en-US" sz="1000" b="1" i="1" dirty="0" smtClean="0"/>
              </a:br>
              <a:r>
                <a:rPr lang="en-US" sz="1000" b="1" i="1" dirty="0" smtClean="0"/>
                <a:t>that produced</a:t>
              </a:r>
              <a:br>
                <a:rPr lang="en-US" sz="1000" b="1" i="1" dirty="0" smtClean="0"/>
              </a:br>
              <a:r>
                <a:rPr lang="en-US" sz="1000" b="1" i="1" dirty="0" smtClean="0"/>
                <a:t>the error message:</a:t>
              </a:r>
            </a:p>
            <a:p>
              <a:endParaRPr lang="en-US" sz="1000" b="1" i="1" dirty="0"/>
            </a:p>
            <a:p>
              <a:pPr>
                <a:spcBef>
                  <a:spcPts val="1200"/>
                </a:spcBef>
              </a:pPr>
              <a:r>
                <a:rPr lang="en-US" sz="1000" b="1" i="1" dirty="0" smtClean="0"/>
                <a:t>Explanation:</a:t>
              </a:r>
              <a:endParaRPr lang="en-US" sz="1000" dirty="0"/>
            </a:p>
            <a:p>
              <a:pPr marL="171450" indent="-171450">
                <a:spcBef>
                  <a:spcPts val="300"/>
                </a:spcBef>
                <a:buFont typeface="Arial" panose="020B0604020202020204" pitchFamily="34" charset="0"/>
                <a:buChar char="•"/>
              </a:pPr>
              <a:r>
                <a:rPr lang="en-US" sz="900" dirty="0" smtClean="0"/>
                <a:t>“render a closed window” means that the window in   </a:t>
              </a:r>
              <a:r>
                <a:rPr lang="en-US" sz="800" b="1" dirty="0" err="1" smtClean="0">
                  <a:latin typeface="Consolas" panose="020B0609020204030204" pitchFamily="49" charset="0"/>
                  <a:cs typeface="Consolas" panose="020B0609020204030204" pitchFamily="49" charset="0"/>
                </a:rPr>
                <a:t>window.render</a:t>
              </a:r>
              <a:r>
                <a:rPr lang="en-US" sz="800" b="1" dirty="0" smtClean="0">
                  <a:latin typeface="Consolas" panose="020B0609020204030204" pitchFamily="49" charset="0"/>
                  <a:cs typeface="Consolas" panose="020B0609020204030204" pitchFamily="49" charset="0"/>
                </a:rPr>
                <a:t>()</a:t>
              </a:r>
              <a:r>
                <a:rPr lang="en-US" sz="800" dirty="0" smtClean="0"/>
                <a:t>    </a:t>
              </a:r>
              <a:r>
                <a:rPr lang="en-US" sz="900" dirty="0" smtClean="0"/>
                <a:t>is currently closed.  </a:t>
              </a:r>
              <a:r>
                <a:rPr lang="en-US" sz="900" dirty="0" err="1" smtClean="0"/>
                <a:t>Rosegraphics</a:t>
              </a:r>
              <a:r>
                <a:rPr lang="en-US" sz="900" dirty="0" smtClean="0"/>
                <a:t> does not allow you to draw on a window once it is closed (reasonably enough).</a:t>
              </a:r>
            </a:p>
            <a:p>
              <a:pPr marL="171450" indent="-171450">
                <a:spcBef>
                  <a:spcPts val="300"/>
                </a:spcBef>
                <a:buFont typeface="Arial" panose="020B0604020202020204" pitchFamily="34" charset="0"/>
                <a:buChar char="•"/>
              </a:pPr>
              <a:r>
                <a:rPr lang="en-US" sz="900" dirty="0" smtClean="0"/>
                <a:t>So you look for a statement that might have (erroneously) closed the window.  That statement is obvious in this example:  it is the line that immediately follows the   </a:t>
              </a:r>
              <a:r>
                <a:rPr lang="en-US" sz="800" b="1" dirty="0" err="1" smtClean="0">
                  <a:latin typeface="Consolas" panose="020B0609020204030204" pitchFamily="49" charset="0"/>
                  <a:cs typeface="Consolas" panose="020B0609020204030204" pitchFamily="49" charset="0"/>
                </a:rPr>
                <a:t>window.render</a:t>
              </a:r>
              <a:r>
                <a:rPr lang="en-US" sz="800" b="1" dirty="0" smtClean="0">
                  <a:latin typeface="Consolas" panose="020B0609020204030204" pitchFamily="49" charset="0"/>
                  <a:cs typeface="Consolas" panose="020B0609020204030204" pitchFamily="49" charset="0"/>
                </a:rPr>
                <a:t>()</a:t>
              </a:r>
              <a:r>
                <a:rPr lang="en-US" sz="800" dirty="0" smtClean="0">
                  <a:latin typeface="Consolas" panose="020B0609020204030204" pitchFamily="49" charset="0"/>
                  <a:cs typeface="Consolas" panose="020B0609020204030204" pitchFamily="49" charset="0"/>
                </a:rPr>
                <a:t> </a:t>
              </a:r>
              <a:r>
                <a:rPr lang="en-US" sz="900" dirty="0" smtClean="0"/>
                <a:t>line:</a:t>
              </a:r>
            </a:p>
            <a:p>
              <a:pPr lvl="1">
                <a:spcBef>
                  <a:spcPts val="300"/>
                </a:spcBef>
              </a:pPr>
              <a:r>
                <a:rPr lang="en-US" sz="800" b="1" dirty="0" err="1" smtClean="0">
                  <a:solidFill>
                    <a:srgbClr val="000000"/>
                  </a:solidFill>
                  <a:latin typeface="Consolas"/>
                </a:rPr>
                <a:t>window.close_on_mouse_click</a:t>
              </a:r>
              <a:r>
                <a:rPr lang="en-US" sz="800" b="1" dirty="0">
                  <a:solidFill>
                    <a:srgbClr val="000000"/>
                  </a:solidFill>
                  <a:latin typeface="Consolas"/>
                </a:rPr>
                <a:t>()</a:t>
              </a:r>
            </a:p>
            <a:p>
              <a:pPr marL="171450" indent="-171450">
                <a:spcBef>
                  <a:spcPts val="300"/>
                </a:spcBef>
                <a:buFont typeface="Arial" panose="020B0604020202020204" pitchFamily="34" charset="0"/>
                <a:buChar char="•"/>
              </a:pPr>
              <a:r>
                <a:rPr lang="en-US" sz="800" dirty="0" smtClean="0"/>
                <a:t>It so happens that in this (and many other) problems, the green specification of the function did NOT ask you to close the window.  So it is </a:t>
              </a:r>
              <a:r>
                <a:rPr lang="en-US" sz="800" i="1" dirty="0" smtClean="0"/>
                <a:t>wrong</a:t>
              </a:r>
              <a:r>
                <a:rPr lang="en-US" sz="800" dirty="0" smtClean="0"/>
                <a:t> to close the window in the function – functions should do no “side effects” beyond those demanded by the specification.  Instead, the window should be closed in the </a:t>
              </a:r>
              <a:r>
                <a:rPr lang="en-US" sz="800" b="1" i="1" dirty="0" smtClean="0"/>
                <a:t>testing</a:t>
              </a:r>
              <a:r>
                <a:rPr lang="en-US" sz="800" dirty="0" smtClean="0"/>
                <a:t> code at the appropriate place.</a:t>
              </a:r>
            </a:p>
            <a:p>
              <a:pPr lvl="1">
                <a:spcBef>
                  <a:spcPts val="300"/>
                </a:spcBef>
              </a:pPr>
              <a:r>
                <a:rPr lang="en-US" sz="800" dirty="0" smtClean="0"/>
                <a:t>The error message was generated when the function was called a second time on the window.  The student’s code above wrongly closed the window, so the code broke on that second call to the function.  Note that the mistake did NOT occur on the line that broke – sometimes, like here, you have to do detective work to find the actual source of the error.</a:t>
              </a:r>
            </a:p>
          </p:txBody>
        </p:sp>
        <p:sp>
          <p:nvSpPr>
            <p:cNvPr id="5" name="Rounded Rectangle 4"/>
            <p:cNvSpPr/>
            <p:nvPr/>
          </p:nvSpPr>
          <p:spPr>
            <a:xfrm>
              <a:off x="792162" y="1213804"/>
              <a:ext cx="2667000" cy="2286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92562" y="1432720"/>
              <a:ext cx="1600198" cy="9233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tIns="45720" rtlCol="0" anchor="ctr">
              <a:spAutoFit/>
            </a:bodyPr>
            <a:lstStyle/>
            <a:p>
              <a:r>
                <a:rPr lang="en-US" sz="900" dirty="0" smtClean="0">
                  <a:solidFill>
                    <a:schemeClr val="tx1"/>
                  </a:solidFill>
                </a:rPr>
                <a:t>The above error message was generated by a statement in </a:t>
              </a:r>
              <a:r>
                <a:rPr lang="en-US" sz="900" dirty="0" err="1" smtClean="0">
                  <a:solidFill>
                    <a:schemeClr val="tx1"/>
                  </a:solidFill>
                </a:rPr>
                <a:t>rosegraphics</a:t>
              </a:r>
              <a:r>
                <a:rPr lang="en-US" sz="900" dirty="0" smtClean="0">
                  <a:solidFill>
                    <a:schemeClr val="tx1"/>
                  </a:solidFill>
                </a:rPr>
                <a:t>.  The line in the student’s code that led to the error message is the line written in red.</a:t>
              </a:r>
              <a:endParaRPr lang="en-US" sz="900" dirty="0">
                <a:solidFill>
                  <a:schemeClr val="tx1"/>
                </a:solidFill>
              </a:endParaRPr>
            </a:p>
          </p:txBody>
        </p:sp>
        <p:sp>
          <p:nvSpPr>
            <p:cNvPr id="12" name="Rectangle 11"/>
            <p:cNvSpPr/>
            <p:nvPr/>
          </p:nvSpPr>
          <p:spPr>
            <a:xfrm>
              <a:off x="1325562" y="1594164"/>
              <a:ext cx="2260555" cy="861774"/>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spcBef>
                  <a:spcPts val="300"/>
                </a:spcBef>
              </a:pPr>
              <a:r>
                <a:rPr lang="en-US" sz="800" dirty="0">
                  <a:solidFill>
                    <a:srgbClr val="000000"/>
                  </a:solidFill>
                  <a:latin typeface="Consolas"/>
                </a:rPr>
                <a:t>oval = </a:t>
              </a:r>
              <a:r>
                <a:rPr lang="en-US" sz="800" dirty="0" err="1" smtClean="0">
                  <a:solidFill>
                    <a:srgbClr val="000000"/>
                  </a:solidFill>
                  <a:latin typeface="Consolas"/>
                </a:rPr>
                <a:t>rg.Ellipse</a:t>
              </a:r>
              <a:r>
                <a:rPr lang="en-US" sz="800" dirty="0" smtClean="0">
                  <a:solidFill>
                    <a:srgbClr val="000000"/>
                  </a:solidFill>
                  <a:latin typeface="Consolas"/>
                </a:rPr>
                <a:t>(rectangle.corner_1,</a:t>
              </a:r>
            </a:p>
            <a:p>
              <a:pPr>
                <a:spcBef>
                  <a:spcPts val="300"/>
                </a:spcBef>
              </a:pPr>
              <a:r>
                <a:rPr lang="en-US" sz="800" dirty="0">
                  <a:solidFill>
                    <a:srgbClr val="000000"/>
                  </a:solidFill>
                  <a:latin typeface="Consolas"/>
                </a:rPr>
                <a:t> </a:t>
              </a:r>
              <a:r>
                <a:rPr lang="en-US" sz="800" dirty="0" smtClean="0">
                  <a:solidFill>
                    <a:srgbClr val="000000"/>
                  </a:solidFill>
                  <a:latin typeface="Consolas"/>
                </a:rPr>
                <a:t>                 rectangle.corner_2</a:t>
              </a:r>
              <a:r>
                <a:rPr lang="en-US" sz="800" dirty="0">
                  <a:solidFill>
                    <a:srgbClr val="000000"/>
                  </a:solidFill>
                  <a:latin typeface="Consolas"/>
                </a:rPr>
                <a:t>)</a:t>
              </a:r>
            </a:p>
            <a:p>
              <a:pPr>
                <a:spcBef>
                  <a:spcPts val="300"/>
                </a:spcBef>
              </a:pPr>
              <a:r>
                <a:rPr lang="en-US" sz="800" dirty="0" err="1" smtClean="0">
                  <a:solidFill>
                    <a:srgbClr val="000000"/>
                  </a:solidFill>
                  <a:latin typeface="Consolas"/>
                </a:rPr>
                <a:t>oval.attach_to</a:t>
              </a:r>
              <a:r>
                <a:rPr lang="en-US" sz="800" dirty="0" smtClean="0">
                  <a:solidFill>
                    <a:srgbClr val="000000"/>
                  </a:solidFill>
                  <a:latin typeface="Consolas"/>
                </a:rPr>
                <a:t>(window</a:t>
              </a:r>
              <a:r>
                <a:rPr lang="en-US" sz="800" dirty="0">
                  <a:solidFill>
                    <a:srgbClr val="000000"/>
                  </a:solidFill>
                  <a:latin typeface="Consolas"/>
                </a:rPr>
                <a:t>)</a:t>
              </a:r>
            </a:p>
            <a:p>
              <a:pPr>
                <a:spcBef>
                  <a:spcPts val="300"/>
                </a:spcBef>
              </a:pPr>
              <a:r>
                <a:rPr lang="en-US" sz="800" b="1" dirty="0" err="1" smtClean="0">
                  <a:solidFill>
                    <a:srgbClr val="FF0000"/>
                  </a:solidFill>
                  <a:latin typeface="Consolas"/>
                </a:rPr>
                <a:t>window.render</a:t>
              </a:r>
              <a:r>
                <a:rPr lang="en-US" sz="800" b="1" dirty="0">
                  <a:solidFill>
                    <a:srgbClr val="FF0000"/>
                  </a:solidFill>
                  <a:latin typeface="Consolas"/>
                </a:rPr>
                <a:t>()</a:t>
              </a:r>
            </a:p>
            <a:p>
              <a:pPr>
                <a:spcBef>
                  <a:spcPts val="300"/>
                </a:spcBef>
              </a:pPr>
              <a:r>
                <a:rPr lang="en-US" sz="800" dirty="0" err="1" smtClean="0">
                  <a:solidFill>
                    <a:srgbClr val="000000"/>
                  </a:solidFill>
                  <a:latin typeface="Consolas"/>
                </a:rPr>
                <a:t>window.close_on_mouse_click</a:t>
              </a:r>
              <a:r>
                <a:rPr lang="en-US" sz="800" dirty="0" smtClean="0">
                  <a:solidFill>
                    <a:srgbClr val="000000"/>
                  </a:solidFill>
                  <a:latin typeface="Consolas"/>
                </a:rPr>
                <a:t>()</a:t>
              </a:r>
              <a:endParaRPr lang="en-US" sz="800" dirty="0">
                <a:solidFill>
                  <a:srgbClr val="000000"/>
                </a:solidFill>
                <a:latin typeface="Consolas"/>
              </a:endParaRPr>
            </a:p>
          </p:txBody>
        </p:sp>
        <p:cxnSp>
          <p:nvCxnSpPr>
            <p:cNvPr id="8" name="Straight Arrow Connector 7"/>
            <p:cNvCxnSpPr/>
            <p:nvPr/>
          </p:nvCxnSpPr>
          <p:spPr>
            <a:xfrm flipH="1">
              <a:off x="3040061" y="2047385"/>
              <a:ext cx="952501" cy="11176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316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4961" y="115977"/>
            <a:ext cx="5257801" cy="369332"/>
          </a:xfrm>
          <a:prstGeom prst="rect">
            <a:avLst/>
          </a:prstGeom>
          <a:solidFill>
            <a:srgbClr val="FFFF00"/>
          </a:solidFill>
          <a:ln w="25400">
            <a:solidFill>
              <a:srgbClr val="0070C0"/>
            </a:solidFill>
          </a:ln>
        </p:spPr>
        <p:txBody>
          <a:bodyPr wrap="square" lIns="182880" tIns="91440" rIns="182880" bIns="91440" rtlCol="0">
            <a:spAutoFit/>
          </a:bodyPr>
          <a:lstStyle/>
          <a:p>
            <a:r>
              <a:rPr lang="en-US" dirty="0" err="1">
                <a:latin typeface="Consolas"/>
              </a:rPr>
              <a:t>AttributeError</a:t>
            </a:r>
            <a:r>
              <a:rPr lang="en-US" dirty="0" smtClean="0">
                <a:latin typeface="Consolas"/>
              </a:rPr>
              <a:t>:  'Blah'  object  </a:t>
            </a:r>
            <a:r>
              <a:rPr lang="en-US" dirty="0">
                <a:latin typeface="Consolas"/>
              </a:rPr>
              <a:t>has no attribute </a:t>
            </a:r>
            <a:r>
              <a:rPr lang="en-US" dirty="0" smtClean="0">
                <a:latin typeface="Consolas"/>
              </a:rPr>
              <a:t> 'foo'</a:t>
            </a:r>
            <a:endParaRPr lang="en-US" dirty="0">
              <a:latin typeface="Consolas"/>
            </a:endParaRPr>
          </a:p>
        </p:txBody>
      </p:sp>
      <p:sp>
        <p:nvSpPr>
          <p:cNvPr id="7" name="Rounded Rectangle 6"/>
          <p:cNvSpPr/>
          <p:nvPr/>
        </p:nvSpPr>
        <p:spPr>
          <a:xfrm>
            <a:off x="3230562" y="168967"/>
            <a:ext cx="1524000" cy="2633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561" y="623196"/>
            <a:ext cx="5562600" cy="3608680"/>
          </a:xfrm>
          <a:prstGeom prst="rect">
            <a:avLst/>
          </a:prstGeom>
          <a:noFill/>
          <a:ln w="25400">
            <a:solidFill>
              <a:srgbClr val="0070C0"/>
            </a:solidFill>
          </a:ln>
        </p:spPr>
        <p:txBody>
          <a:bodyPr wrap="square" lIns="91440" tIns="45720" rIns="91440" bIns="45720" rtlCol="0">
            <a:spAutoFit/>
          </a:bodyPr>
          <a:lstStyle/>
          <a:p>
            <a:pPr>
              <a:spcBef>
                <a:spcPts val="600"/>
              </a:spcBef>
            </a:pPr>
            <a:r>
              <a:rPr lang="en-US" sz="1000" b="1" i="1" dirty="0" smtClean="0"/>
              <a:t>Example error message, with a key phrase circled:</a:t>
            </a:r>
          </a:p>
          <a:p>
            <a:r>
              <a:rPr lang="en-US" sz="1000" dirty="0">
                <a:solidFill>
                  <a:srgbClr val="FF0000"/>
                </a:solidFill>
                <a:latin typeface="Consolas"/>
              </a:rPr>
              <a:t> </a:t>
            </a:r>
            <a:r>
              <a:rPr lang="en-US" sz="1000" dirty="0" smtClean="0">
                <a:solidFill>
                  <a:srgbClr val="FF0000"/>
                </a:solidFill>
                <a:latin typeface="Consolas"/>
              </a:rPr>
              <a:t>   </a:t>
            </a:r>
            <a:r>
              <a:rPr lang="en-US" sz="1000" dirty="0" err="1" smtClean="0">
                <a:solidFill>
                  <a:srgbClr val="FF0000"/>
                </a:solidFill>
                <a:latin typeface="Consolas"/>
              </a:rPr>
              <a:t>AttributeError</a:t>
            </a:r>
            <a:r>
              <a:rPr lang="en-US" sz="1000" dirty="0">
                <a:solidFill>
                  <a:srgbClr val="FF0000"/>
                </a:solidFill>
                <a:latin typeface="Consolas"/>
              </a:rPr>
              <a:t>: '</a:t>
            </a:r>
            <a:r>
              <a:rPr lang="en-US" sz="1000" dirty="0" err="1">
                <a:solidFill>
                  <a:srgbClr val="FF0000"/>
                </a:solidFill>
                <a:latin typeface="Consolas"/>
              </a:rPr>
              <a:t>int</a:t>
            </a:r>
            <a:r>
              <a:rPr lang="en-US" sz="1000" dirty="0">
                <a:solidFill>
                  <a:srgbClr val="FF0000"/>
                </a:solidFill>
                <a:latin typeface="Consolas"/>
              </a:rPr>
              <a:t>' </a:t>
            </a:r>
            <a:r>
              <a:rPr lang="en-US" sz="1000" dirty="0" smtClean="0">
                <a:solidFill>
                  <a:srgbClr val="FF0000"/>
                </a:solidFill>
                <a:latin typeface="Consolas"/>
              </a:rPr>
              <a:t>object  </a:t>
            </a:r>
            <a:r>
              <a:rPr lang="en-US" sz="1000" dirty="0">
                <a:solidFill>
                  <a:srgbClr val="FF0000"/>
                </a:solidFill>
                <a:latin typeface="Consolas"/>
              </a:rPr>
              <a:t>has no </a:t>
            </a:r>
            <a:r>
              <a:rPr lang="en-US" sz="1000" dirty="0" smtClean="0">
                <a:solidFill>
                  <a:srgbClr val="FF0000"/>
                </a:solidFill>
                <a:latin typeface="Consolas"/>
              </a:rPr>
              <a:t>attribute  'x'</a:t>
            </a:r>
          </a:p>
          <a:p>
            <a:pPr>
              <a:spcBef>
                <a:spcPts val="1200"/>
              </a:spcBef>
            </a:pPr>
            <a:r>
              <a:rPr lang="en-US" sz="1000" b="1" i="1" dirty="0" smtClean="0"/>
              <a:t>Example code that produced the error message:</a:t>
            </a:r>
          </a:p>
          <a:p>
            <a:pPr>
              <a:spcBef>
                <a:spcPts val="300"/>
              </a:spcBef>
            </a:pPr>
            <a:r>
              <a:rPr lang="en-US" sz="1000" dirty="0">
                <a:solidFill>
                  <a:srgbClr val="FF0000"/>
                </a:solidFill>
                <a:latin typeface="Consolas"/>
              </a:rPr>
              <a:t> </a:t>
            </a:r>
            <a:r>
              <a:rPr lang="en-US" sz="1000" dirty="0" smtClean="0">
                <a:solidFill>
                  <a:srgbClr val="FF0000"/>
                </a:solidFill>
                <a:latin typeface="Consolas"/>
              </a:rPr>
              <a:t>  super</a:t>
            </a:r>
            <a:r>
              <a:rPr lang="en-US" sz="1000" dirty="0">
                <a:solidFill>
                  <a:srgbClr val="FF0000"/>
                </a:solidFill>
                <a:latin typeface="Consolas"/>
              </a:rPr>
              <a:t>().__</a:t>
            </a:r>
            <a:r>
              <a:rPr lang="en-US" sz="1000" dirty="0" err="1">
                <a:solidFill>
                  <a:srgbClr val="FF0000"/>
                </a:solidFill>
                <a:latin typeface="Consolas"/>
              </a:rPr>
              <a:t>init</a:t>
            </a:r>
            <a:r>
              <a:rPr lang="en-US" sz="1000" dirty="0">
                <a:solidFill>
                  <a:srgbClr val="FF0000"/>
                </a:solidFill>
                <a:latin typeface="Consolas"/>
              </a:rPr>
              <a:t>__(Point((corner_2.x + corner_1.x) / 2</a:t>
            </a:r>
            <a:r>
              <a:rPr lang="en-US" sz="1000" dirty="0" smtClean="0">
                <a:solidFill>
                  <a:srgbClr val="FF0000"/>
                </a:solidFill>
                <a:latin typeface="Consolas"/>
              </a:rPr>
              <a:t>,</a:t>
            </a:r>
          </a:p>
          <a:p>
            <a:pPr>
              <a:spcBef>
                <a:spcPts val="300"/>
              </a:spcBef>
            </a:pPr>
            <a:endParaRPr lang="en-US" sz="1000" dirty="0">
              <a:solidFill>
                <a:srgbClr val="FF0000"/>
              </a:solidFill>
              <a:latin typeface="Consolas"/>
            </a:endParaRPr>
          </a:p>
          <a:p>
            <a:pPr>
              <a:spcBef>
                <a:spcPts val="300"/>
              </a:spcBef>
            </a:pPr>
            <a:r>
              <a:rPr lang="en-US" sz="1000" dirty="0" smtClean="0">
                <a:solidFill>
                  <a:srgbClr val="000000"/>
                </a:solidFill>
                <a:latin typeface="Consolas"/>
              </a:rPr>
              <a:t>   oval </a:t>
            </a:r>
            <a:r>
              <a:rPr lang="en-US" sz="1000" dirty="0">
                <a:solidFill>
                  <a:srgbClr val="000000"/>
                </a:solidFill>
                <a:latin typeface="Consolas"/>
              </a:rPr>
              <a:t>= </a:t>
            </a:r>
            <a:r>
              <a:rPr lang="en-US" sz="1000" dirty="0" err="1">
                <a:solidFill>
                  <a:srgbClr val="000000"/>
                </a:solidFill>
                <a:latin typeface="Consolas"/>
              </a:rPr>
              <a:t>rg.Ellipse</a:t>
            </a:r>
            <a:r>
              <a:rPr lang="en-US" sz="1000" dirty="0">
                <a:solidFill>
                  <a:srgbClr val="000000"/>
                </a:solidFill>
                <a:latin typeface="Consolas"/>
              </a:rPr>
              <a:t>(rectangle.corner_1.x, rectangle.corner_2.y)</a:t>
            </a:r>
            <a:endParaRPr lang="en-US" sz="1000" b="1" i="1" dirty="0"/>
          </a:p>
          <a:p>
            <a:pPr>
              <a:spcBef>
                <a:spcPts val="1200"/>
              </a:spcBef>
            </a:pPr>
            <a:r>
              <a:rPr lang="en-US" sz="1000" b="1" i="1" dirty="0" smtClean="0"/>
              <a:t>Explanation:</a:t>
            </a:r>
            <a:endParaRPr lang="en-US" sz="1000" dirty="0"/>
          </a:p>
          <a:p>
            <a:pPr marL="171450" indent="-171450">
              <a:spcBef>
                <a:spcPts val="600"/>
              </a:spcBef>
              <a:buFont typeface="Arial" panose="020B0604020202020204" pitchFamily="34" charset="0"/>
              <a:buChar char="•"/>
            </a:pPr>
            <a:r>
              <a:rPr lang="en-US" sz="900" b="1" i="1" dirty="0" smtClean="0"/>
              <a:t>This message has an unambiguous and very helpful meaning, namely: </a:t>
            </a:r>
            <a:br>
              <a:rPr lang="en-US" sz="900" b="1" i="1" dirty="0" smtClean="0"/>
            </a:br>
            <a:r>
              <a:rPr lang="en-US" sz="900" b="1" i="1" dirty="0" smtClean="0"/>
              <a:t>      </a:t>
            </a:r>
            <a:r>
              <a:rPr lang="en-US" sz="900" dirty="0" smtClean="0">
                <a:solidFill>
                  <a:srgbClr val="FF0000"/>
                </a:solidFill>
              </a:rPr>
              <a:t>There is some object that is of type  </a:t>
            </a:r>
            <a:r>
              <a:rPr lang="en-US" sz="800" b="1" i="1" dirty="0" err="1" smtClean="0">
                <a:solidFill>
                  <a:srgbClr val="FF0000"/>
                </a:solidFill>
                <a:latin typeface="Consolas" panose="020B0609020204030204" pitchFamily="49" charset="0"/>
                <a:cs typeface="Consolas" panose="020B0609020204030204" pitchFamily="49" charset="0"/>
              </a:rPr>
              <a:t>int</a:t>
            </a:r>
            <a:r>
              <a:rPr lang="en-US" sz="800" dirty="0" smtClean="0">
                <a:solidFill>
                  <a:srgbClr val="FF0000"/>
                </a:solidFill>
              </a:rPr>
              <a:t>   </a:t>
            </a:r>
            <a:r>
              <a:rPr lang="en-US" sz="900" dirty="0" smtClean="0">
                <a:solidFill>
                  <a:srgbClr val="FF0000"/>
                </a:solidFill>
              </a:rPr>
              <a:t>and that object has a   </a:t>
            </a:r>
            <a:r>
              <a:rPr lang="en-US" sz="900" b="1" i="1" dirty="0" smtClean="0">
                <a:solidFill>
                  <a:srgbClr val="FF0000"/>
                </a:solidFill>
                <a:latin typeface="Consolas" panose="020B0609020204030204" pitchFamily="49" charset="0"/>
                <a:cs typeface="Consolas" panose="020B0609020204030204" pitchFamily="49" charset="0"/>
              </a:rPr>
              <a:t>.x</a:t>
            </a:r>
            <a:r>
              <a:rPr lang="en-US" sz="900" dirty="0" smtClean="0">
                <a:solidFill>
                  <a:srgbClr val="FF0000"/>
                </a:solidFill>
                <a:latin typeface="Consolas" panose="020B0609020204030204" pitchFamily="49" charset="0"/>
                <a:cs typeface="Consolas" panose="020B0609020204030204" pitchFamily="49" charset="0"/>
              </a:rPr>
              <a:t>   </a:t>
            </a:r>
            <a:r>
              <a:rPr lang="en-US" sz="900" dirty="0" smtClean="0">
                <a:solidFill>
                  <a:srgbClr val="FF0000"/>
                </a:solidFill>
              </a:rPr>
              <a:t>after it. </a:t>
            </a:r>
          </a:p>
          <a:p>
            <a:pPr marL="171450" indent="-171450">
              <a:spcBef>
                <a:spcPts val="300"/>
              </a:spcBef>
              <a:buFont typeface="Arial" panose="020B0604020202020204" pitchFamily="34" charset="0"/>
              <a:buChar char="•"/>
            </a:pPr>
            <a:r>
              <a:rPr lang="en-US" sz="900" dirty="0" smtClean="0"/>
              <a:t>You don’t necessarily why the object is of type  </a:t>
            </a:r>
            <a:r>
              <a:rPr lang="en-US" sz="800" b="1" i="1" dirty="0" err="1">
                <a:latin typeface="Consolas" panose="020B0609020204030204" pitchFamily="49" charset="0"/>
                <a:cs typeface="Consolas" panose="020B0609020204030204" pitchFamily="49" charset="0"/>
              </a:rPr>
              <a:t>int</a:t>
            </a:r>
            <a:r>
              <a:rPr lang="en-US" sz="900" dirty="0" smtClean="0"/>
              <a:t>, nor whether it should or shouldn’t have a  </a:t>
            </a:r>
            <a:r>
              <a:rPr lang="en-US" sz="800" b="1" i="1" dirty="0" smtClean="0">
                <a:latin typeface="Consolas" panose="020B0609020204030204" pitchFamily="49" charset="0"/>
                <a:cs typeface="Consolas" panose="020B0609020204030204" pitchFamily="49" charset="0"/>
              </a:rPr>
              <a:t>.</a:t>
            </a:r>
            <a:r>
              <a:rPr lang="en-US" sz="800" b="1" i="1" dirty="0">
                <a:latin typeface="Consolas" panose="020B0609020204030204" pitchFamily="49" charset="0"/>
                <a:cs typeface="Consolas" panose="020B0609020204030204" pitchFamily="49" charset="0"/>
              </a:rPr>
              <a:t>x</a:t>
            </a:r>
            <a:r>
              <a:rPr lang="en-US" sz="900" dirty="0" smtClean="0"/>
              <a:t>   after it, but you definitely know that it is of type   </a:t>
            </a:r>
            <a:r>
              <a:rPr lang="en-US" sz="800" b="1" i="1" dirty="0" err="1">
                <a:latin typeface="Consolas" panose="020B0609020204030204" pitchFamily="49" charset="0"/>
                <a:cs typeface="Consolas" panose="020B0609020204030204" pitchFamily="49" charset="0"/>
              </a:rPr>
              <a:t>int</a:t>
            </a:r>
            <a:r>
              <a:rPr lang="en-US" sz="900" dirty="0" smtClean="0"/>
              <a:t>   and it has a   </a:t>
            </a:r>
            <a:r>
              <a:rPr lang="en-US" sz="800" b="1" i="1" dirty="0">
                <a:latin typeface="Consolas" panose="020B0609020204030204" pitchFamily="49" charset="0"/>
                <a:cs typeface="Consolas" panose="020B0609020204030204" pitchFamily="49" charset="0"/>
              </a:rPr>
              <a:t>.x</a:t>
            </a:r>
            <a:r>
              <a:rPr lang="en-US" sz="900" dirty="0" smtClean="0"/>
              <a:t>    after it and that that combination is no good.  (Integers do not have an “x” attribute.)</a:t>
            </a:r>
          </a:p>
          <a:p>
            <a:pPr marL="171450" indent="-171450">
              <a:spcBef>
                <a:spcPts val="300"/>
              </a:spcBef>
              <a:buFont typeface="Arial" panose="020B0604020202020204" pitchFamily="34" charset="0"/>
              <a:buChar char="•"/>
            </a:pPr>
            <a:r>
              <a:rPr lang="en-US" sz="900" dirty="0" smtClean="0"/>
              <a:t>Usually that is enough of a hint to spot the error.  In this case, the red code makes it clear that the object is either   </a:t>
            </a:r>
            <a:r>
              <a:rPr lang="en-US" sz="900" dirty="0" smtClean="0">
                <a:solidFill>
                  <a:srgbClr val="FF0000"/>
                </a:solidFill>
                <a:latin typeface="Consolas"/>
              </a:rPr>
              <a:t>corner_2.x</a:t>
            </a:r>
            <a:r>
              <a:rPr lang="en-US" sz="900" dirty="0" smtClean="0"/>
              <a:t>   or   </a:t>
            </a:r>
            <a:r>
              <a:rPr lang="en-US" sz="900" dirty="0" smtClean="0">
                <a:solidFill>
                  <a:srgbClr val="FF0000"/>
                </a:solidFill>
                <a:latin typeface="Consolas"/>
              </a:rPr>
              <a:t>corner_1.x</a:t>
            </a:r>
            <a:r>
              <a:rPr lang="en-US" sz="900" dirty="0" smtClean="0"/>
              <a:t>, since they are the only two names with a   </a:t>
            </a:r>
            <a:r>
              <a:rPr lang="en-US" sz="800" b="1" i="1" dirty="0">
                <a:latin typeface="Consolas" panose="020B0609020204030204" pitchFamily="49" charset="0"/>
                <a:cs typeface="Consolas" panose="020B0609020204030204" pitchFamily="49" charset="0"/>
              </a:rPr>
              <a:t>.x</a:t>
            </a:r>
            <a:r>
              <a:rPr lang="en-US" sz="900" dirty="0" smtClean="0"/>
              <a:t>  after them.  Presumably a corner should be an </a:t>
            </a:r>
            <a:r>
              <a:rPr lang="en-US" sz="800" b="1" i="1" dirty="0" err="1">
                <a:latin typeface="Consolas" panose="020B0609020204030204" pitchFamily="49" charset="0"/>
                <a:cs typeface="Consolas" panose="020B0609020204030204" pitchFamily="49" charset="0"/>
              </a:rPr>
              <a:t>rg.Point</a:t>
            </a:r>
            <a:r>
              <a:rPr lang="en-US" sz="900" dirty="0" smtClean="0"/>
              <a:t> (so having a   </a:t>
            </a:r>
            <a:r>
              <a:rPr lang="en-US" sz="800" b="1" i="1" dirty="0">
                <a:latin typeface="Consolas" panose="020B0609020204030204" pitchFamily="49" charset="0"/>
                <a:cs typeface="Consolas" panose="020B0609020204030204" pitchFamily="49" charset="0"/>
              </a:rPr>
              <a:t>.x</a:t>
            </a:r>
            <a:r>
              <a:rPr lang="en-US" sz="900" dirty="0" smtClean="0"/>
              <a:t>   attribute makes sense), but apparently one or both of these corners are   </a:t>
            </a:r>
            <a:r>
              <a:rPr lang="en-US" sz="800" b="1" i="1" dirty="0" err="1">
                <a:latin typeface="Consolas" panose="020B0609020204030204" pitchFamily="49" charset="0"/>
                <a:cs typeface="Consolas" panose="020B0609020204030204" pitchFamily="49" charset="0"/>
              </a:rPr>
              <a:t>int</a:t>
            </a:r>
            <a:r>
              <a:rPr lang="en-US" sz="900" dirty="0" smtClean="0"/>
              <a:t>  objects, not   </a:t>
            </a:r>
            <a:r>
              <a:rPr lang="en-US" sz="800" b="1" i="1" dirty="0" err="1">
                <a:latin typeface="Consolas" panose="020B0609020204030204" pitchFamily="49" charset="0"/>
                <a:cs typeface="Consolas" panose="020B0609020204030204" pitchFamily="49" charset="0"/>
              </a:rPr>
              <a:t>rg.Point</a:t>
            </a:r>
            <a:r>
              <a:rPr lang="en-US" sz="900" dirty="0" smtClean="0"/>
              <a:t>   objects.</a:t>
            </a:r>
          </a:p>
          <a:p>
            <a:pPr marL="171450" indent="-171450">
              <a:spcBef>
                <a:spcPts val="300"/>
              </a:spcBef>
              <a:buFont typeface="Arial" panose="020B0604020202020204" pitchFamily="34" charset="0"/>
              <a:buChar char="•"/>
            </a:pPr>
            <a:r>
              <a:rPr lang="en-US" sz="900" dirty="0" smtClean="0"/>
              <a:t>So you look at your code and see if perhaps you gave the   </a:t>
            </a:r>
            <a:r>
              <a:rPr lang="en-US" sz="800" b="1" i="1" dirty="0" err="1">
                <a:latin typeface="Consolas" panose="020B0609020204030204" pitchFamily="49" charset="0"/>
                <a:cs typeface="Consolas" panose="020B0609020204030204" pitchFamily="49" charset="0"/>
              </a:rPr>
              <a:t>rg.Ellipse</a:t>
            </a:r>
            <a:r>
              <a:rPr lang="en-US" sz="900" dirty="0" smtClean="0"/>
              <a:t>   constructor arguments of the wrong type.  Yep!  An   </a:t>
            </a:r>
            <a:r>
              <a:rPr lang="en-US" sz="800" b="1" i="1" dirty="0" err="1">
                <a:latin typeface="Consolas" panose="020B0609020204030204" pitchFamily="49" charset="0"/>
                <a:cs typeface="Consolas" panose="020B0609020204030204" pitchFamily="49" charset="0"/>
              </a:rPr>
              <a:t>rg.Ellipse</a:t>
            </a:r>
            <a:r>
              <a:rPr lang="en-US" sz="800" b="1" i="1" dirty="0">
                <a:latin typeface="Consolas" panose="020B0609020204030204" pitchFamily="49" charset="0"/>
                <a:cs typeface="Consolas" panose="020B0609020204030204" pitchFamily="49" charset="0"/>
              </a:rPr>
              <a:t> </a:t>
            </a:r>
            <a:r>
              <a:rPr lang="en-US" sz="900" dirty="0" smtClean="0"/>
              <a:t>  needs two   </a:t>
            </a:r>
            <a:r>
              <a:rPr lang="en-US" sz="800" b="1" i="1" dirty="0" err="1">
                <a:latin typeface="Consolas" panose="020B0609020204030204" pitchFamily="49" charset="0"/>
                <a:cs typeface="Consolas" panose="020B0609020204030204" pitchFamily="49" charset="0"/>
              </a:rPr>
              <a:t>rg.Point</a:t>
            </a:r>
            <a:r>
              <a:rPr lang="en-US" sz="800" b="1" i="1" dirty="0">
                <a:latin typeface="Consolas" panose="020B0609020204030204" pitchFamily="49" charset="0"/>
                <a:cs typeface="Consolas" panose="020B0609020204030204" pitchFamily="49" charset="0"/>
              </a:rPr>
              <a:t> </a:t>
            </a:r>
            <a:r>
              <a:rPr lang="en-US" sz="900" dirty="0" smtClean="0"/>
              <a:t> objects, but this code gives an </a:t>
            </a:r>
            <a:r>
              <a:rPr lang="en-US" sz="800" b="1" i="1" dirty="0">
                <a:latin typeface="Consolas" panose="020B0609020204030204" pitchFamily="49" charset="0"/>
                <a:cs typeface="Consolas" panose="020B0609020204030204" pitchFamily="49" charset="0"/>
              </a:rPr>
              <a:t>x </a:t>
            </a:r>
            <a:r>
              <a:rPr lang="en-US" sz="900" dirty="0" smtClean="0"/>
              <a:t>(which is an </a:t>
            </a:r>
            <a:r>
              <a:rPr lang="en-US" sz="800" b="1" i="1" dirty="0" err="1">
                <a:latin typeface="Consolas" panose="020B0609020204030204" pitchFamily="49" charset="0"/>
                <a:cs typeface="Consolas" panose="020B0609020204030204" pitchFamily="49" charset="0"/>
              </a:rPr>
              <a:t>int</a:t>
            </a:r>
            <a:r>
              <a:rPr lang="en-US" sz="900" dirty="0" smtClean="0"/>
              <a:t>) and a </a:t>
            </a:r>
            <a:r>
              <a:rPr lang="en-US" sz="800" b="1" i="1" dirty="0">
                <a:latin typeface="Consolas" panose="020B0609020204030204" pitchFamily="49" charset="0"/>
                <a:cs typeface="Consolas" panose="020B0609020204030204" pitchFamily="49" charset="0"/>
              </a:rPr>
              <a:t>y</a:t>
            </a:r>
            <a:r>
              <a:rPr lang="en-US" sz="900" dirty="0" smtClean="0"/>
              <a:t> (also an </a:t>
            </a:r>
            <a:r>
              <a:rPr lang="en-US" sz="800" b="1" i="1" dirty="0" err="1">
                <a:latin typeface="Consolas" panose="020B0609020204030204" pitchFamily="49" charset="0"/>
                <a:cs typeface="Consolas" panose="020B0609020204030204" pitchFamily="49" charset="0"/>
              </a:rPr>
              <a:t>int</a:t>
            </a:r>
            <a:r>
              <a:rPr lang="en-US" sz="900" dirty="0" smtClean="0"/>
              <a:t>).  The author of the code perhaps intended to write:</a:t>
            </a:r>
          </a:p>
          <a:p>
            <a:pPr>
              <a:spcBef>
                <a:spcPts val="300"/>
              </a:spcBef>
            </a:pPr>
            <a:r>
              <a:rPr lang="en-US" sz="800" dirty="0" smtClean="0">
                <a:solidFill>
                  <a:srgbClr val="000000"/>
                </a:solidFill>
                <a:latin typeface="Consolas"/>
              </a:rPr>
              <a:t>       </a:t>
            </a:r>
            <a:r>
              <a:rPr lang="en-US" sz="800" b="1" dirty="0" smtClean="0">
                <a:solidFill>
                  <a:srgbClr val="000000"/>
                </a:solidFill>
                <a:latin typeface="Consolas"/>
              </a:rPr>
              <a:t>oval </a:t>
            </a:r>
            <a:r>
              <a:rPr lang="en-US" sz="800" b="1" dirty="0">
                <a:solidFill>
                  <a:srgbClr val="000000"/>
                </a:solidFill>
                <a:latin typeface="Consolas"/>
              </a:rPr>
              <a:t>= </a:t>
            </a:r>
            <a:r>
              <a:rPr lang="en-US" sz="800" b="1" dirty="0" err="1" smtClean="0">
                <a:solidFill>
                  <a:srgbClr val="000000"/>
                </a:solidFill>
                <a:latin typeface="Consolas"/>
              </a:rPr>
              <a:t>rg.Ellipse</a:t>
            </a:r>
            <a:r>
              <a:rPr lang="en-US" sz="800" b="1" dirty="0" smtClean="0">
                <a:solidFill>
                  <a:srgbClr val="000000"/>
                </a:solidFill>
                <a:latin typeface="Consolas"/>
              </a:rPr>
              <a:t>(rectangle.corner_1, rectangle.corner_2)</a:t>
            </a:r>
            <a:endParaRPr lang="en-US" sz="800" b="1" dirty="0" smtClean="0"/>
          </a:p>
        </p:txBody>
      </p:sp>
      <p:sp>
        <p:nvSpPr>
          <p:cNvPr id="5" name="Rounded Rectangle 4"/>
          <p:cNvSpPr/>
          <p:nvPr/>
        </p:nvSpPr>
        <p:spPr>
          <a:xfrm>
            <a:off x="487362" y="808474"/>
            <a:ext cx="1130278" cy="2286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331017" y="1031677"/>
            <a:ext cx="1371600" cy="5847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tIns="45720" rtlCol="0" anchor="ctr">
            <a:spAutoFit/>
          </a:bodyPr>
          <a:lstStyle/>
          <a:p>
            <a:r>
              <a:rPr lang="en-US" sz="800" dirty="0" smtClean="0">
                <a:solidFill>
                  <a:schemeClr val="tx1"/>
                </a:solidFill>
              </a:rPr>
              <a:t>The error message (in red) was generated by a statement in </a:t>
            </a:r>
            <a:r>
              <a:rPr lang="en-US" sz="800" dirty="0" err="1" smtClean="0">
                <a:solidFill>
                  <a:schemeClr val="tx1"/>
                </a:solidFill>
              </a:rPr>
              <a:t>rosegraphics</a:t>
            </a:r>
            <a:r>
              <a:rPr lang="en-US" sz="800" dirty="0" smtClean="0">
                <a:solidFill>
                  <a:schemeClr val="tx1"/>
                </a:solidFill>
              </a:rPr>
              <a:t>, shown here (also in red).  </a:t>
            </a:r>
          </a:p>
        </p:txBody>
      </p:sp>
      <p:cxnSp>
        <p:nvCxnSpPr>
          <p:cNvPr id="8" name="Straight Arrow Connector 7"/>
          <p:cNvCxnSpPr/>
          <p:nvPr/>
        </p:nvCxnSpPr>
        <p:spPr>
          <a:xfrm flipH="1" flipV="1">
            <a:off x="4068762" y="1508919"/>
            <a:ext cx="301308" cy="3887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50169" y="168967"/>
            <a:ext cx="1408793" cy="2633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614940" y="803077"/>
            <a:ext cx="1231244" cy="2286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154362" y="1863328"/>
            <a:ext cx="266700" cy="2219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382962" y="1863328"/>
            <a:ext cx="2215823" cy="3385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tIns="45720" rtlCol="0" anchor="ctr">
            <a:spAutoFit/>
          </a:bodyPr>
          <a:lstStyle/>
          <a:p>
            <a:r>
              <a:rPr lang="en-US" sz="800" dirty="0" smtClean="0">
                <a:solidFill>
                  <a:schemeClr val="tx1"/>
                </a:solidFill>
              </a:rPr>
              <a:t>The line in the student’s code that led to the error message is the line shown here, in black.</a:t>
            </a:r>
            <a:endParaRPr lang="en-US" sz="800" dirty="0">
              <a:solidFill>
                <a:schemeClr val="tx1"/>
              </a:solidFill>
            </a:endParaRPr>
          </a:p>
        </p:txBody>
      </p:sp>
    </p:spTree>
    <p:extLst>
      <p:ext uri="{BB962C8B-B14F-4D97-AF65-F5344CB8AC3E}">
        <p14:creationId xmlns:p14="http://schemas.microsoft.com/office/powerpoint/2010/main" val="397393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63" y="746919"/>
            <a:ext cx="5562600" cy="3608680"/>
          </a:xfrm>
          <a:prstGeom prst="rect">
            <a:avLst/>
          </a:prstGeom>
          <a:noFill/>
          <a:ln w="25400">
            <a:solidFill>
              <a:srgbClr val="0070C0"/>
            </a:solidFill>
          </a:ln>
        </p:spPr>
        <p:txBody>
          <a:bodyPr wrap="square" lIns="182880" tIns="91440" rIns="182880" bIns="91440" rtlCol="0">
            <a:spAutoFit/>
          </a:bodyPr>
          <a:lstStyle/>
          <a:p>
            <a:pPr>
              <a:spcBef>
                <a:spcPts val="600"/>
              </a:spcBef>
            </a:pPr>
            <a:r>
              <a:rPr lang="en-US" sz="1000" b="1" i="1" dirty="0" smtClean="0"/>
              <a:t>Example error message, with a key phrase circled:</a:t>
            </a:r>
          </a:p>
          <a:p>
            <a:pPr>
              <a:spcBef>
                <a:spcPts val="300"/>
              </a:spcBef>
            </a:pPr>
            <a:r>
              <a:rPr lang="en-US" sz="1000" dirty="0" smtClean="0">
                <a:solidFill>
                  <a:srgbClr val="FF0000"/>
                </a:solidFill>
                <a:latin typeface="Consolas"/>
              </a:rPr>
              <a:t>	</a:t>
            </a:r>
            <a:r>
              <a:rPr lang="en-US" sz="1000" dirty="0" err="1" smtClean="0">
                <a:solidFill>
                  <a:srgbClr val="FF0000"/>
                </a:solidFill>
                <a:latin typeface="Consolas"/>
              </a:rPr>
              <a:t>TypeError</a:t>
            </a:r>
            <a:r>
              <a:rPr lang="en-US" sz="1000" dirty="0">
                <a:solidFill>
                  <a:srgbClr val="FF0000"/>
                </a:solidFill>
                <a:latin typeface="Consolas"/>
              </a:rPr>
              <a:t>: 'tuple' object </a:t>
            </a:r>
            <a:r>
              <a:rPr lang="en-US" sz="1000" dirty="0" smtClean="0">
                <a:solidFill>
                  <a:srgbClr val="FF0000"/>
                </a:solidFill>
                <a:latin typeface="Consolas"/>
              </a:rPr>
              <a:t>does </a:t>
            </a:r>
            <a:r>
              <a:rPr lang="en-US" sz="1000" dirty="0">
                <a:solidFill>
                  <a:srgbClr val="FF0000"/>
                </a:solidFill>
                <a:latin typeface="Consolas"/>
              </a:rPr>
              <a:t>not </a:t>
            </a:r>
            <a:r>
              <a:rPr lang="en-US" sz="1000" dirty="0" smtClean="0">
                <a:solidFill>
                  <a:srgbClr val="FF0000"/>
                </a:solidFill>
                <a:latin typeface="Consolas"/>
              </a:rPr>
              <a:t>support  </a:t>
            </a:r>
            <a:r>
              <a:rPr lang="en-US" sz="1000" i="1" dirty="0">
                <a:solidFill>
                  <a:srgbClr val="FF0000"/>
                </a:solidFill>
                <a:latin typeface="Consolas"/>
              </a:rPr>
              <a:t>item </a:t>
            </a:r>
            <a:r>
              <a:rPr lang="en-US" sz="1000" i="1" dirty="0" smtClean="0">
                <a:solidFill>
                  <a:srgbClr val="FF0000"/>
                </a:solidFill>
                <a:latin typeface="Consolas"/>
              </a:rPr>
              <a:t>assignment</a:t>
            </a:r>
            <a:endParaRPr lang="en-US" sz="1000" dirty="0" smtClean="0"/>
          </a:p>
          <a:p>
            <a:pPr>
              <a:spcBef>
                <a:spcPts val="1200"/>
              </a:spcBef>
            </a:pPr>
            <a:r>
              <a:rPr lang="en-US" sz="1000" b="1" i="1" dirty="0" smtClean="0"/>
              <a:t>Example code that produced the error message:</a:t>
            </a:r>
          </a:p>
          <a:p>
            <a:pPr>
              <a:spcBef>
                <a:spcPts val="300"/>
              </a:spcBef>
            </a:pPr>
            <a:r>
              <a:rPr lang="en-US" sz="1000" dirty="0" smtClean="0">
                <a:solidFill>
                  <a:srgbClr val="FF0000"/>
                </a:solidFill>
                <a:latin typeface="Consolas"/>
              </a:rPr>
              <a:t>	</a:t>
            </a:r>
            <a:r>
              <a:rPr lang="en-US" sz="1000" dirty="0" err="1" smtClean="0">
                <a:solidFill>
                  <a:srgbClr val="FF0000"/>
                </a:solidFill>
                <a:latin typeface="Consolas"/>
              </a:rPr>
              <a:t>list_of_integers</a:t>
            </a:r>
            <a:r>
              <a:rPr lang="en-US" sz="1000" dirty="0" smtClean="0">
                <a:solidFill>
                  <a:srgbClr val="FF0000"/>
                </a:solidFill>
                <a:latin typeface="Consolas"/>
              </a:rPr>
              <a:t>[k</a:t>
            </a:r>
            <a:r>
              <a:rPr lang="en-US" sz="1000" dirty="0">
                <a:solidFill>
                  <a:srgbClr val="FF0000"/>
                </a:solidFill>
                <a:latin typeface="Consolas"/>
              </a:rPr>
              <a:t>] = </a:t>
            </a:r>
            <a:r>
              <a:rPr lang="en-US" sz="1000" dirty="0" err="1">
                <a:solidFill>
                  <a:srgbClr val="FF0000"/>
                </a:solidFill>
                <a:latin typeface="Consolas"/>
              </a:rPr>
              <a:t>list_of_integers</a:t>
            </a:r>
            <a:r>
              <a:rPr lang="en-US" sz="1000" dirty="0">
                <a:solidFill>
                  <a:srgbClr val="FF0000"/>
                </a:solidFill>
                <a:latin typeface="Consolas"/>
              </a:rPr>
              <a:t>[last - k</a:t>
            </a:r>
            <a:r>
              <a:rPr lang="en-US" sz="1000" dirty="0" smtClean="0">
                <a:solidFill>
                  <a:srgbClr val="FF0000"/>
                </a:solidFill>
                <a:latin typeface="Consolas"/>
              </a:rPr>
              <a:t>]</a:t>
            </a:r>
            <a:endParaRPr lang="en-US" sz="1000" dirty="0">
              <a:solidFill>
                <a:srgbClr val="FF0000"/>
              </a:solidFill>
              <a:latin typeface="Consolas"/>
            </a:endParaRPr>
          </a:p>
          <a:p>
            <a:pPr>
              <a:spcBef>
                <a:spcPts val="1200"/>
              </a:spcBef>
            </a:pPr>
            <a:r>
              <a:rPr lang="en-US" sz="1000" b="1" i="1" dirty="0" smtClean="0"/>
              <a:t>Explanation:</a:t>
            </a:r>
            <a:endParaRPr lang="en-US" sz="1000" dirty="0"/>
          </a:p>
          <a:p>
            <a:pPr marL="171450" indent="-171450">
              <a:spcBef>
                <a:spcPts val="300"/>
              </a:spcBef>
              <a:buFont typeface="Arial" panose="020B0604020202020204" pitchFamily="34" charset="0"/>
              <a:buChar char="•"/>
            </a:pPr>
            <a:r>
              <a:rPr lang="en-US" sz="1000" dirty="0" smtClean="0"/>
              <a:t>“Assignment” means an   </a:t>
            </a:r>
            <a:r>
              <a:rPr lang="en-US" sz="1000" dirty="0" smtClean="0">
                <a:solidFill>
                  <a:srgbClr val="0070C0"/>
                </a:solidFill>
                <a:latin typeface="Consolas" panose="020B0609020204030204" pitchFamily="49" charset="0"/>
                <a:cs typeface="Consolas" panose="020B0609020204030204" pitchFamily="49" charset="0"/>
              </a:rPr>
              <a:t>=</a:t>
            </a:r>
            <a:r>
              <a:rPr lang="en-US" sz="1000" dirty="0" smtClean="0"/>
              <a:t>   sign.</a:t>
            </a:r>
          </a:p>
          <a:p>
            <a:pPr marL="171450" indent="-171450">
              <a:spcBef>
                <a:spcPts val="300"/>
              </a:spcBef>
              <a:buFont typeface="Arial" panose="020B0604020202020204" pitchFamily="34" charset="0"/>
              <a:buChar char="•"/>
            </a:pPr>
            <a:r>
              <a:rPr lang="en-US" sz="1000" dirty="0" smtClean="0"/>
              <a:t>“Item assignment” means that the assignment is to an item in a sequence, as in</a:t>
            </a:r>
            <a:br>
              <a:rPr lang="en-US" sz="1000" dirty="0" smtClean="0"/>
            </a:br>
            <a:r>
              <a:rPr lang="en-US" sz="1000" dirty="0" smtClean="0"/>
              <a:t>	</a:t>
            </a:r>
            <a:r>
              <a:rPr lang="en-US" sz="1000" b="1" dirty="0" smtClean="0">
                <a:solidFill>
                  <a:srgbClr val="0070C0"/>
                </a:solidFill>
                <a:latin typeface="Consolas" panose="020B0609020204030204" pitchFamily="49" charset="0"/>
                <a:cs typeface="Consolas" panose="020B0609020204030204" pitchFamily="49" charset="0"/>
              </a:rPr>
              <a:t>blah[k] = ...</a:t>
            </a:r>
          </a:p>
          <a:p>
            <a:pPr marL="171450" indent="-171450">
              <a:spcBef>
                <a:spcPts val="300"/>
              </a:spcBef>
              <a:buFont typeface="Arial" panose="020B0604020202020204" pitchFamily="34" charset="0"/>
              <a:buChar char="•"/>
            </a:pPr>
            <a:r>
              <a:rPr lang="en-US" sz="1000" dirty="0" smtClean="0"/>
              <a:t>“Tuple object” means an object that is a tuple, as in </a:t>
            </a:r>
            <a:r>
              <a:rPr lang="en-US" sz="1000" b="1" dirty="0" smtClean="0">
                <a:solidFill>
                  <a:srgbClr val="0070C0"/>
                </a:solidFill>
                <a:latin typeface="Consolas" panose="020B0609020204030204" pitchFamily="49" charset="0"/>
                <a:cs typeface="Consolas" panose="020B0609020204030204" pitchFamily="49" charset="0"/>
              </a:rPr>
              <a:t>(3, 29, 1, 4)</a:t>
            </a:r>
            <a:r>
              <a:rPr lang="en-US" sz="1000" dirty="0" smtClean="0"/>
              <a:t>.</a:t>
            </a:r>
          </a:p>
          <a:p>
            <a:pPr marL="171450" indent="-171450">
              <a:spcBef>
                <a:spcPts val="300"/>
              </a:spcBef>
              <a:buFont typeface="Arial" panose="020B0604020202020204" pitchFamily="34" charset="0"/>
              <a:buChar char="•"/>
            </a:pPr>
            <a:r>
              <a:rPr lang="en-US" sz="1000" dirty="0" smtClean="0"/>
              <a:t>So this message is saying that you cannot assign a value to an item in a TUPLE.  Hopefully that triggers your memory (or you look up in the videos et al) that </a:t>
            </a:r>
            <a:r>
              <a:rPr lang="en-US" sz="1000" b="1" i="1" dirty="0" smtClean="0"/>
              <a:t>tuples are immutable</a:t>
            </a:r>
            <a:r>
              <a:rPr lang="en-US" sz="1000" dirty="0" smtClean="0"/>
              <a:t>.  So the problem is that you are trying to mutate a tuple.</a:t>
            </a:r>
          </a:p>
          <a:p>
            <a:pPr lvl="1">
              <a:spcBef>
                <a:spcPts val="300"/>
              </a:spcBef>
            </a:pPr>
            <a:r>
              <a:rPr lang="en-US" sz="1000" dirty="0" smtClean="0"/>
              <a:t>So in the code above, it looks like   </a:t>
            </a:r>
            <a:r>
              <a:rPr lang="en-US" sz="1000" i="1" dirty="0" err="1" smtClean="0"/>
              <a:t>LIST_of_integers</a:t>
            </a:r>
            <a:r>
              <a:rPr lang="en-US" sz="1000" dirty="0" smtClean="0"/>
              <a:t>   is a TUPLE (despite its name) when it should be a LIST.  You can verify this by putting a PRINT statement just before the line that broke and re-running:</a:t>
            </a:r>
          </a:p>
          <a:p>
            <a:pPr lvl="1">
              <a:spcBef>
                <a:spcPts val="300"/>
              </a:spcBef>
            </a:pPr>
            <a:r>
              <a:rPr lang="en-US" sz="1000" dirty="0" smtClean="0"/>
              <a:t>	print(</a:t>
            </a:r>
            <a:r>
              <a:rPr lang="en-US" sz="1000" dirty="0" err="1" smtClean="0"/>
              <a:t>list_of_integers</a:t>
            </a:r>
            <a:r>
              <a:rPr lang="en-US" sz="1000" dirty="0" smtClean="0"/>
              <a:t>)</a:t>
            </a:r>
          </a:p>
          <a:p>
            <a:pPr lvl="1">
              <a:spcBef>
                <a:spcPts val="300"/>
              </a:spcBef>
            </a:pPr>
            <a:r>
              <a:rPr lang="en-US" sz="1000" dirty="0" smtClean="0"/>
              <a:t>Ultimately, this might be an error in the testing code (</a:t>
            </a:r>
            <a:r>
              <a:rPr lang="en-US" sz="1000" dirty="0" err="1" smtClean="0"/>
              <a:t>inadventently</a:t>
            </a:r>
            <a:r>
              <a:rPr lang="en-US" sz="1000" dirty="0" smtClean="0"/>
              <a:t> sending a TUPLE where the function demands a LIST).</a:t>
            </a:r>
          </a:p>
        </p:txBody>
      </p:sp>
      <p:sp>
        <p:nvSpPr>
          <p:cNvPr id="5" name="Rounded Rectangle 4"/>
          <p:cNvSpPr/>
          <p:nvPr/>
        </p:nvSpPr>
        <p:spPr>
          <a:xfrm>
            <a:off x="3992562" y="987054"/>
            <a:ext cx="1162368" cy="2279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961" y="61119"/>
            <a:ext cx="5410201" cy="692497"/>
          </a:xfrm>
          <a:prstGeom prst="rect">
            <a:avLst/>
          </a:prstGeom>
          <a:solidFill>
            <a:srgbClr val="FFFF00"/>
          </a:solidFill>
          <a:ln w="25400">
            <a:solidFill>
              <a:srgbClr val="0070C0"/>
            </a:solidFill>
          </a:ln>
        </p:spPr>
        <p:txBody>
          <a:bodyPr wrap="square" lIns="182880" tIns="91440" rIns="182880" bIns="91440" rtlCol="0">
            <a:spAutoFit/>
          </a:bodyPr>
          <a:lstStyle/>
          <a:p>
            <a:pPr>
              <a:spcBef>
                <a:spcPts val="600"/>
              </a:spcBef>
            </a:pPr>
            <a:r>
              <a:rPr lang="en-US" sz="1400" dirty="0" err="1">
                <a:latin typeface="Consolas"/>
              </a:rPr>
              <a:t>TypeError</a:t>
            </a:r>
            <a:r>
              <a:rPr lang="en-US" sz="1400" dirty="0" smtClean="0">
                <a:latin typeface="Consolas"/>
              </a:rPr>
              <a:t>:</a:t>
            </a:r>
            <a:endParaRPr lang="en-US" sz="1400" dirty="0">
              <a:latin typeface="Consolas"/>
            </a:endParaRPr>
          </a:p>
          <a:p>
            <a:pPr>
              <a:spcBef>
                <a:spcPts val="600"/>
              </a:spcBef>
            </a:pPr>
            <a:r>
              <a:rPr lang="en-US" sz="1400" dirty="0" smtClean="0">
                <a:latin typeface="Consolas"/>
              </a:rPr>
              <a:t>   </a:t>
            </a:r>
            <a:r>
              <a:rPr lang="en-US" sz="1400" i="1" dirty="0" smtClean="0">
                <a:latin typeface="Consolas"/>
              </a:rPr>
              <a:t>BLAH</a:t>
            </a:r>
            <a:r>
              <a:rPr lang="en-US" sz="1400" dirty="0" smtClean="0">
                <a:latin typeface="Consolas"/>
              </a:rPr>
              <a:t> object </a:t>
            </a:r>
            <a:r>
              <a:rPr lang="en-US" sz="1400" dirty="0">
                <a:latin typeface="Consolas"/>
              </a:rPr>
              <a:t>does not support  </a:t>
            </a:r>
            <a:r>
              <a:rPr lang="en-US" sz="1400" b="1" i="1" dirty="0">
                <a:latin typeface="Consolas"/>
              </a:rPr>
              <a:t>item </a:t>
            </a:r>
            <a:r>
              <a:rPr lang="en-US" sz="1400" b="1" i="1" dirty="0" smtClean="0">
                <a:latin typeface="Consolas"/>
              </a:rPr>
              <a:t>assignment</a:t>
            </a:r>
            <a:endParaRPr lang="en-US" sz="1400" b="1" i="1" dirty="0">
              <a:latin typeface="Consolas"/>
            </a:endParaRPr>
          </a:p>
        </p:txBody>
      </p:sp>
      <p:sp>
        <p:nvSpPr>
          <p:cNvPr id="7" name="Rounded Rectangle 6"/>
          <p:cNvSpPr/>
          <p:nvPr/>
        </p:nvSpPr>
        <p:spPr>
          <a:xfrm>
            <a:off x="3687762" y="407367"/>
            <a:ext cx="1676400" cy="2633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162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 will be adding more examples of error messages (and what they mean) over the next couple of days.</a:t>
            </a:r>
            <a:endParaRPr lang="en-US" dirty="0"/>
          </a:p>
        </p:txBody>
      </p:sp>
    </p:spTree>
    <p:extLst>
      <p:ext uri="{BB962C8B-B14F-4D97-AF65-F5344CB8AC3E}">
        <p14:creationId xmlns:p14="http://schemas.microsoft.com/office/powerpoint/2010/main" val="1457767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TotalTime>
  <Words>824</Words>
  <Application>Microsoft Macintosh PowerPoint</Application>
  <PresentationFormat>Custom</PresentationFormat>
  <Paragraphs>87</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What to do when you get a run-time error message</vt:lpstr>
      <vt:lpstr>PowerPoint Presentation</vt:lpstr>
      <vt:lpstr>PowerPoint Presentation</vt:lpstr>
      <vt:lpstr>PowerPoint Presentation</vt:lpstr>
      <vt:lpstr>What to do when you get a run-time error message</vt:lpstr>
      <vt:lpstr>PowerPoint Presentation</vt:lpstr>
      <vt:lpstr>PowerPoint Presentation</vt:lpstr>
      <vt:lpstr>PowerPoint Presentation</vt:lpstr>
      <vt:lpstr>PowerPoint Presentation</vt:lpstr>
    </vt:vector>
  </TitlesOfParts>
  <Company>CSSE Department, RHIT</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Mutchler</dc:creator>
  <cp:lastModifiedBy>Microsoft Office User</cp:lastModifiedBy>
  <cp:revision>61</cp:revision>
  <dcterms:created xsi:type="dcterms:W3CDTF">2015-07-22T20:35:41Z</dcterms:created>
  <dcterms:modified xsi:type="dcterms:W3CDTF">2017-06-13T15:08:30Z</dcterms:modified>
</cp:coreProperties>
</file>