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0" r:id="rId3"/>
    <p:sldId id="262" r:id="rId4"/>
    <p:sldId id="263" r:id="rId5"/>
    <p:sldId id="266" r:id="rId6"/>
    <p:sldId id="267" r:id="rId7"/>
    <p:sldId id="268" r:id="rId8"/>
    <p:sldId id="271" r:id="rId9"/>
    <p:sldId id="260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1" autoAdjust="0"/>
    <p:restoredTop sz="94648" autoAdjust="0"/>
  </p:normalViewPr>
  <p:slideViewPr>
    <p:cSldViewPr snapToGrid="0">
      <p:cViewPr varScale="1">
        <p:scale>
          <a:sx n="71" d="100"/>
          <a:sy n="71" d="100"/>
        </p:scale>
        <p:origin x="4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1FA223-B869-4E3B-B70F-EBE2AA9F1344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14DF44-9AF7-47AC-9825-8F5A4BBA8061}">
      <dgm:prSet phldrT="[Text]"/>
      <dgm:spPr/>
      <dgm:t>
        <a:bodyPr/>
        <a:lstStyle/>
        <a:p>
          <a:r>
            <a:rPr lang="en-US" dirty="0"/>
            <a:t>Model creation and optimization</a:t>
          </a:r>
        </a:p>
      </dgm:t>
    </dgm:pt>
    <dgm:pt modelId="{CB2A598F-033A-4325-8264-E1ABDB838DE0}" type="parTrans" cxnId="{0AF12EF9-8F8D-4EC9-B33F-2A7C7C14F597}">
      <dgm:prSet/>
      <dgm:spPr/>
      <dgm:t>
        <a:bodyPr/>
        <a:lstStyle/>
        <a:p>
          <a:endParaRPr lang="en-US"/>
        </a:p>
      </dgm:t>
    </dgm:pt>
    <dgm:pt modelId="{C61E93F1-9CE3-40A9-92FA-5AE7AB0E12BE}" type="sibTrans" cxnId="{0AF12EF9-8F8D-4EC9-B33F-2A7C7C14F597}">
      <dgm:prSet/>
      <dgm:spPr/>
      <dgm:t>
        <a:bodyPr/>
        <a:lstStyle/>
        <a:p>
          <a:endParaRPr lang="en-US"/>
        </a:p>
      </dgm:t>
    </dgm:pt>
    <dgm:pt modelId="{822B5BB5-6C63-4BFE-BA55-E70EFFDC2CDA}">
      <dgm:prSet phldrT="[Text]"/>
      <dgm:spPr/>
      <dgm:t>
        <a:bodyPr/>
        <a:lstStyle/>
        <a:p>
          <a:r>
            <a:rPr lang="en-US" dirty="0"/>
            <a:t>Model implementation</a:t>
          </a:r>
        </a:p>
      </dgm:t>
    </dgm:pt>
    <dgm:pt modelId="{BD8A5DD7-B751-432A-860D-2358B6D3B8C5}" type="parTrans" cxnId="{473A9D89-E6D4-4B70-BCF8-0E9586825119}">
      <dgm:prSet/>
      <dgm:spPr/>
      <dgm:t>
        <a:bodyPr/>
        <a:lstStyle/>
        <a:p>
          <a:endParaRPr lang="en-US"/>
        </a:p>
      </dgm:t>
    </dgm:pt>
    <dgm:pt modelId="{6BE67DB6-3474-4001-A199-F945A3ABC9B5}" type="sibTrans" cxnId="{473A9D89-E6D4-4B70-BCF8-0E9586825119}">
      <dgm:prSet/>
      <dgm:spPr/>
      <dgm:t>
        <a:bodyPr/>
        <a:lstStyle/>
        <a:p>
          <a:endParaRPr lang="en-US"/>
        </a:p>
      </dgm:t>
    </dgm:pt>
    <dgm:pt modelId="{B84C21AA-18AC-470B-91ED-0A4819F8C2D0}">
      <dgm:prSet phldrT="[Text]"/>
      <dgm:spPr/>
      <dgm:t>
        <a:bodyPr/>
        <a:lstStyle/>
        <a:p>
          <a:r>
            <a:rPr lang="en-US"/>
            <a:t>Model Deployment</a:t>
          </a:r>
        </a:p>
      </dgm:t>
    </dgm:pt>
    <dgm:pt modelId="{38C766EF-4F58-4D1A-A8A1-4C6BE687F8E6}" type="parTrans" cxnId="{1229012C-1CB5-4B2F-B9AE-BED8A1B0D456}">
      <dgm:prSet/>
      <dgm:spPr/>
      <dgm:t>
        <a:bodyPr/>
        <a:lstStyle/>
        <a:p>
          <a:endParaRPr lang="en-US"/>
        </a:p>
      </dgm:t>
    </dgm:pt>
    <dgm:pt modelId="{AEB9FA03-5E4A-46F8-972A-B3AD17EFF4A4}" type="sibTrans" cxnId="{1229012C-1CB5-4B2F-B9AE-BED8A1B0D456}">
      <dgm:prSet/>
      <dgm:spPr/>
      <dgm:t>
        <a:bodyPr/>
        <a:lstStyle/>
        <a:p>
          <a:endParaRPr lang="en-US"/>
        </a:p>
      </dgm:t>
    </dgm:pt>
    <dgm:pt modelId="{44D27C8B-5847-47C1-A410-B807701167D2}" type="pres">
      <dgm:prSet presAssocID="{AB1FA223-B869-4E3B-B70F-EBE2AA9F1344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6FAD539-0A4E-4550-8187-0A0FFCE6E6AE}" type="pres">
      <dgm:prSet presAssocID="{B84C21AA-18AC-470B-91ED-0A4819F8C2D0}" presName="Accent3" presStyleCnt="0"/>
      <dgm:spPr/>
    </dgm:pt>
    <dgm:pt modelId="{0D1DFCBF-8A42-4C8B-BFA1-0D4723A3BE14}" type="pres">
      <dgm:prSet presAssocID="{B84C21AA-18AC-470B-91ED-0A4819F8C2D0}" presName="Accent" presStyleLbl="node1" presStyleIdx="0" presStyleCnt="3"/>
      <dgm:spPr/>
    </dgm:pt>
    <dgm:pt modelId="{28AD8040-8450-4FF3-8D35-BA538554507A}" type="pres">
      <dgm:prSet presAssocID="{B84C21AA-18AC-470B-91ED-0A4819F8C2D0}" presName="ParentBackground3" presStyleCnt="0"/>
      <dgm:spPr/>
    </dgm:pt>
    <dgm:pt modelId="{B17CF3F1-EE2A-4883-8F83-E69431BECEC2}" type="pres">
      <dgm:prSet presAssocID="{B84C21AA-18AC-470B-91ED-0A4819F8C2D0}" presName="ParentBackground" presStyleLbl="fgAcc1" presStyleIdx="0" presStyleCnt="3"/>
      <dgm:spPr/>
    </dgm:pt>
    <dgm:pt modelId="{97068DA2-770C-4A2E-8A9D-B7D4471A6E10}" type="pres">
      <dgm:prSet presAssocID="{B84C21AA-18AC-470B-91ED-0A4819F8C2D0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C40D82C-DFBA-400B-AC6F-BE4112A882E6}" type="pres">
      <dgm:prSet presAssocID="{822B5BB5-6C63-4BFE-BA55-E70EFFDC2CDA}" presName="Accent2" presStyleCnt="0"/>
      <dgm:spPr/>
    </dgm:pt>
    <dgm:pt modelId="{9E03E918-CDD2-4AA2-AD9D-4FED2AD9A5D1}" type="pres">
      <dgm:prSet presAssocID="{822B5BB5-6C63-4BFE-BA55-E70EFFDC2CDA}" presName="Accent" presStyleLbl="node1" presStyleIdx="1" presStyleCnt="3"/>
      <dgm:spPr/>
    </dgm:pt>
    <dgm:pt modelId="{C62F24B5-9F14-46DB-BE7B-C005A7B9A900}" type="pres">
      <dgm:prSet presAssocID="{822B5BB5-6C63-4BFE-BA55-E70EFFDC2CDA}" presName="ParentBackground2" presStyleCnt="0"/>
      <dgm:spPr/>
    </dgm:pt>
    <dgm:pt modelId="{A1F67280-D05A-4622-9DAA-2416FEB5C153}" type="pres">
      <dgm:prSet presAssocID="{822B5BB5-6C63-4BFE-BA55-E70EFFDC2CDA}" presName="ParentBackground" presStyleLbl="fgAcc1" presStyleIdx="1" presStyleCnt="3"/>
      <dgm:spPr/>
    </dgm:pt>
    <dgm:pt modelId="{0012BE2F-8A3F-4781-BB2F-EF845A966DB5}" type="pres">
      <dgm:prSet presAssocID="{822B5BB5-6C63-4BFE-BA55-E70EFFDC2CD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EDCEBD8-F3A6-44E5-BE71-40FB3F8C3C25}" type="pres">
      <dgm:prSet presAssocID="{1E14DF44-9AF7-47AC-9825-8F5A4BBA8061}" presName="Accent1" presStyleCnt="0"/>
      <dgm:spPr/>
    </dgm:pt>
    <dgm:pt modelId="{58911A2C-9D6B-430F-959A-9801D08660AF}" type="pres">
      <dgm:prSet presAssocID="{1E14DF44-9AF7-47AC-9825-8F5A4BBA8061}" presName="Accent" presStyleLbl="node1" presStyleIdx="2" presStyleCnt="3"/>
      <dgm:spPr/>
    </dgm:pt>
    <dgm:pt modelId="{036A0812-D193-43BB-AE6C-7D36F4A4FFFB}" type="pres">
      <dgm:prSet presAssocID="{1E14DF44-9AF7-47AC-9825-8F5A4BBA8061}" presName="ParentBackground1" presStyleCnt="0"/>
      <dgm:spPr/>
    </dgm:pt>
    <dgm:pt modelId="{D6D7DB7F-412A-4511-9A4C-8AFDC0C9BD90}" type="pres">
      <dgm:prSet presAssocID="{1E14DF44-9AF7-47AC-9825-8F5A4BBA8061}" presName="ParentBackground" presStyleLbl="fgAcc1" presStyleIdx="2" presStyleCnt="3"/>
      <dgm:spPr/>
    </dgm:pt>
    <dgm:pt modelId="{55B9A75C-F28B-40A2-9921-8B83D8BFE6CD}" type="pres">
      <dgm:prSet presAssocID="{1E14DF44-9AF7-47AC-9825-8F5A4BBA8061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5824F723-EB58-4C4E-AAA8-654C0255CD37}" type="presOf" srcId="{1E14DF44-9AF7-47AC-9825-8F5A4BBA8061}" destId="{55B9A75C-F28B-40A2-9921-8B83D8BFE6CD}" srcOrd="1" destOrd="0" presId="urn:microsoft.com/office/officeart/2011/layout/CircleProcess"/>
    <dgm:cxn modelId="{1229012C-1CB5-4B2F-B9AE-BED8A1B0D456}" srcId="{AB1FA223-B869-4E3B-B70F-EBE2AA9F1344}" destId="{B84C21AA-18AC-470B-91ED-0A4819F8C2D0}" srcOrd="2" destOrd="0" parTransId="{38C766EF-4F58-4D1A-A8A1-4C6BE687F8E6}" sibTransId="{AEB9FA03-5E4A-46F8-972A-B3AD17EFF4A4}"/>
    <dgm:cxn modelId="{B0B4EE30-1B37-4001-AC19-0621DDECD510}" type="presOf" srcId="{AB1FA223-B869-4E3B-B70F-EBE2AA9F1344}" destId="{44D27C8B-5847-47C1-A410-B807701167D2}" srcOrd="0" destOrd="0" presId="urn:microsoft.com/office/officeart/2011/layout/CircleProcess"/>
    <dgm:cxn modelId="{EFD3E540-0028-4A00-8AB1-A0EB46D46414}" type="presOf" srcId="{822B5BB5-6C63-4BFE-BA55-E70EFFDC2CDA}" destId="{A1F67280-D05A-4622-9DAA-2416FEB5C153}" srcOrd="0" destOrd="0" presId="urn:microsoft.com/office/officeart/2011/layout/CircleProcess"/>
    <dgm:cxn modelId="{6FDAD881-635C-4E82-9EB2-7C5CCA8DA1C2}" type="presOf" srcId="{B84C21AA-18AC-470B-91ED-0A4819F8C2D0}" destId="{B17CF3F1-EE2A-4883-8F83-E69431BECEC2}" srcOrd="0" destOrd="0" presId="urn:microsoft.com/office/officeart/2011/layout/CircleProcess"/>
    <dgm:cxn modelId="{473A9D89-E6D4-4B70-BCF8-0E9586825119}" srcId="{AB1FA223-B869-4E3B-B70F-EBE2AA9F1344}" destId="{822B5BB5-6C63-4BFE-BA55-E70EFFDC2CDA}" srcOrd="1" destOrd="0" parTransId="{BD8A5DD7-B751-432A-860D-2358B6D3B8C5}" sibTransId="{6BE67DB6-3474-4001-A199-F945A3ABC9B5}"/>
    <dgm:cxn modelId="{C08D95E1-1F18-49E5-BB1B-134FCA27A4A8}" type="presOf" srcId="{822B5BB5-6C63-4BFE-BA55-E70EFFDC2CDA}" destId="{0012BE2F-8A3F-4781-BB2F-EF845A966DB5}" srcOrd="1" destOrd="0" presId="urn:microsoft.com/office/officeart/2011/layout/CircleProcess"/>
    <dgm:cxn modelId="{93120CEC-A459-42A4-B7F3-C6A29783930E}" type="presOf" srcId="{1E14DF44-9AF7-47AC-9825-8F5A4BBA8061}" destId="{D6D7DB7F-412A-4511-9A4C-8AFDC0C9BD90}" srcOrd="0" destOrd="0" presId="urn:microsoft.com/office/officeart/2011/layout/CircleProcess"/>
    <dgm:cxn modelId="{C9A1B2EC-378C-483C-947B-9FDFE49ADD76}" type="presOf" srcId="{B84C21AA-18AC-470B-91ED-0A4819F8C2D0}" destId="{97068DA2-770C-4A2E-8A9D-B7D4471A6E10}" srcOrd="1" destOrd="0" presId="urn:microsoft.com/office/officeart/2011/layout/CircleProcess"/>
    <dgm:cxn modelId="{0AF12EF9-8F8D-4EC9-B33F-2A7C7C14F597}" srcId="{AB1FA223-B869-4E3B-B70F-EBE2AA9F1344}" destId="{1E14DF44-9AF7-47AC-9825-8F5A4BBA8061}" srcOrd="0" destOrd="0" parTransId="{CB2A598F-033A-4325-8264-E1ABDB838DE0}" sibTransId="{C61E93F1-9CE3-40A9-92FA-5AE7AB0E12BE}"/>
    <dgm:cxn modelId="{3F3842F8-D452-4143-A556-E5ECF0303F04}" type="presParOf" srcId="{44D27C8B-5847-47C1-A410-B807701167D2}" destId="{D6FAD539-0A4E-4550-8187-0A0FFCE6E6AE}" srcOrd="0" destOrd="0" presId="urn:microsoft.com/office/officeart/2011/layout/CircleProcess"/>
    <dgm:cxn modelId="{FB6197DF-5FAC-4C18-99F4-0175F5128FBC}" type="presParOf" srcId="{D6FAD539-0A4E-4550-8187-0A0FFCE6E6AE}" destId="{0D1DFCBF-8A42-4C8B-BFA1-0D4723A3BE14}" srcOrd="0" destOrd="0" presId="urn:microsoft.com/office/officeart/2011/layout/CircleProcess"/>
    <dgm:cxn modelId="{7B78F447-95FF-4079-96FD-55849836240C}" type="presParOf" srcId="{44D27C8B-5847-47C1-A410-B807701167D2}" destId="{28AD8040-8450-4FF3-8D35-BA538554507A}" srcOrd="1" destOrd="0" presId="urn:microsoft.com/office/officeart/2011/layout/CircleProcess"/>
    <dgm:cxn modelId="{A3F09EED-269E-4033-BFDB-339E366CC32D}" type="presParOf" srcId="{28AD8040-8450-4FF3-8D35-BA538554507A}" destId="{B17CF3F1-EE2A-4883-8F83-E69431BECEC2}" srcOrd="0" destOrd="0" presId="urn:microsoft.com/office/officeart/2011/layout/CircleProcess"/>
    <dgm:cxn modelId="{DED3ADCD-C014-4ABB-9ECE-77649C9B0A35}" type="presParOf" srcId="{44D27C8B-5847-47C1-A410-B807701167D2}" destId="{97068DA2-770C-4A2E-8A9D-B7D4471A6E10}" srcOrd="2" destOrd="0" presId="urn:microsoft.com/office/officeart/2011/layout/CircleProcess"/>
    <dgm:cxn modelId="{E3811678-B2BD-47C8-BC22-2D75021A62CB}" type="presParOf" srcId="{44D27C8B-5847-47C1-A410-B807701167D2}" destId="{1C40D82C-DFBA-400B-AC6F-BE4112A882E6}" srcOrd="3" destOrd="0" presId="urn:microsoft.com/office/officeart/2011/layout/CircleProcess"/>
    <dgm:cxn modelId="{60871FA7-B111-4EBC-8DE4-EDB1781D4CE4}" type="presParOf" srcId="{1C40D82C-DFBA-400B-AC6F-BE4112A882E6}" destId="{9E03E918-CDD2-4AA2-AD9D-4FED2AD9A5D1}" srcOrd="0" destOrd="0" presId="urn:microsoft.com/office/officeart/2011/layout/CircleProcess"/>
    <dgm:cxn modelId="{AFABB0B4-F3E0-4D45-BDFD-92B108EE7999}" type="presParOf" srcId="{44D27C8B-5847-47C1-A410-B807701167D2}" destId="{C62F24B5-9F14-46DB-BE7B-C005A7B9A900}" srcOrd="4" destOrd="0" presId="urn:microsoft.com/office/officeart/2011/layout/CircleProcess"/>
    <dgm:cxn modelId="{3075BB18-608A-4B06-9C58-DA01731A03F5}" type="presParOf" srcId="{C62F24B5-9F14-46DB-BE7B-C005A7B9A900}" destId="{A1F67280-D05A-4622-9DAA-2416FEB5C153}" srcOrd="0" destOrd="0" presId="urn:microsoft.com/office/officeart/2011/layout/CircleProcess"/>
    <dgm:cxn modelId="{F578B989-AEC4-4E69-91C2-971805BC1327}" type="presParOf" srcId="{44D27C8B-5847-47C1-A410-B807701167D2}" destId="{0012BE2F-8A3F-4781-BB2F-EF845A966DB5}" srcOrd="5" destOrd="0" presId="urn:microsoft.com/office/officeart/2011/layout/CircleProcess"/>
    <dgm:cxn modelId="{645BC170-9ED1-4BF8-BF57-863915DDA264}" type="presParOf" srcId="{44D27C8B-5847-47C1-A410-B807701167D2}" destId="{9EDCEBD8-F3A6-44E5-BE71-40FB3F8C3C25}" srcOrd="6" destOrd="0" presId="urn:microsoft.com/office/officeart/2011/layout/CircleProcess"/>
    <dgm:cxn modelId="{C2ACBF3C-2749-4FFD-8F7A-4DBE71199A53}" type="presParOf" srcId="{9EDCEBD8-F3A6-44E5-BE71-40FB3F8C3C25}" destId="{58911A2C-9D6B-430F-959A-9801D08660AF}" srcOrd="0" destOrd="0" presId="urn:microsoft.com/office/officeart/2011/layout/CircleProcess"/>
    <dgm:cxn modelId="{0BEDEA52-2883-4C85-A6F9-5743516889BE}" type="presParOf" srcId="{44D27C8B-5847-47C1-A410-B807701167D2}" destId="{036A0812-D193-43BB-AE6C-7D36F4A4FFFB}" srcOrd="7" destOrd="0" presId="urn:microsoft.com/office/officeart/2011/layout/CircleProcess"/>
    <dgm:cxn modelId="{C7132490-759D-447C-8BB9-FB9AC3B75B63}" type="presParOf" srcId="{036A0812-D193-43BB-AE6C-7D36F4A4FFFB}" destId="{D6D7DB7F-412A-4511-9A4C-8AFDC0C9BD90}" srcOrd="0" destOrd="0" presId="urn:microsoft.com/office/officeart/2011/layout/CircleProcess"/>
    <dgm:cxn modelId="{B5DF9DC0-0C5F-499E-BAE1-C6866573949E}" type="presParOf" srcId="{44D27C8B-5847-47C1-A410-B807701167D2}" destId="{55B9A75C-F28B-40A2-9921-8B83D8BFE6CD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DFCBF-8A42-4C8B-BFA1-0D4723A3BE14}">
      <dsp:nvSpPr>
        <dsp:cNvPr id="0" name=""/>
        <dsp:cNvSpPr/>
      </dsp:nvSpPr>
      <dsp:spPr>
        <a:xfrm>
          <a:off x="6623905" y="657978"/>
          <a:ext cx="1742969" cy="17432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CF3F1-EE2A-4883-8F83-E69431BECEC2}">
      <dsp:nvSpPr>
        <dsp:cNvPr id="0" name=""/>
        <dsp:cNvSpPr/>
      </dsp:nvSpPr>
      <dsp:spPr>
        <a:xfrm>
          <a:off x="6681777" y="716098"/>
          <a:ext cx="1627225" cy="162705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Model Deployment</a:t>
          </a:r>
        </a:p>
      </dsp:txBody>
      <dsp:txXfrm>
        <a:off x="6914400" y="948578"/>
        <a:ext cx="1161979" cy="1162092"/>
      </dsp:txXfrm>
    </dsp:sp>
    <dsp:sp modelId="{9E03E918-CDD2-4AA2-AD9D-4FED2AD9A5D1}">
      <dsp:nvSpPr>
        <dsp:cNvPr id="0" name=""/>
        <dsp:cNvSpPr/>
      </dsp:nvSpPr>
      <dsp:spPr>
        <a:xfrm rot="2700000">
          <a:off x="4824595" y="660086"/>
          <a:ext cx="1738771" cy="173877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67280-D05A-4622-9DAA-2416FEB5C153}">
      <dsp:nvSpPr>
        <dsp:cNvPr id="0" name=""/>
        <dsp:cNvSpPr/>
      </dsp:nvSpPr>
      <dsp:spPr>
        <a:xfrm>
          <a:off x="4880368" y="716098"/>
          <a:ext cx="1627225" cy="162705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implementation</a:t>
          </a:r>
        </a:p>
      </dsp:txBody>
      <dsp:txXfrm>
        <a:off x="5112991" y="948578"/>
        <a:ext cx="1161979" cy="1162092"/>
      </dsp:txXfrm>
    </dsp:sp>
    <dsp:sp modelId="{58911A2C-9D6B-430F-959A-9801D08660AF}">
      <dsp:nvSpPr>
        <dsp:cNvPr id="0" name=""/>
        <dsp:cNvSpPr/>
      </dsp:nvSpPr>
      <dsp:spPr>
        <a:xfrm rot="2700000">
          <a:off x="3023186" y="660086"/>
          <a:ext cx="1738771" cy="173877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7DB7F-412A-4511-9A4C-8AFDC0C9BD90}">
      <dsp:nvSpPr>
        <dsp:cNvPr id="0" name=""/>
        <dsp:cNvSpPr/>
      </dsp:nvSpPr>
      <dsp:spPr>
        <a:xfrm>
          <a:off x="3078959" y="716098"/>
          <a:ext cx="1627225" cy="162705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creation and optimization</a:t>
          </a:r>
        </a:p>
      </dsp:txBody>
      <dsp:txXfrm>
        <a:off x="3311582" y="948578"/>
        <a:ext cx="1161979" cy="1162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Hydrowatch</a:t>
            </a:r>
            <a:r>
              <a:rPr lang="en-US" sz="6000" dirty="0">
                <a:solidFill>
                  <a:schemeClr val="bg1"/>
                </a:solidFill>
              </a:rPr>
              <a:t>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David muthama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5F25-1193-06F9-6423-A88C9CB0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DF591-9DA8-E42D-7C42-DF463B9B9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Kenya Red Cross. (2024, June 18). </a:t>
            </a:r>
            <a:r>
              <a:rPr lang="en-US" b="0" i="1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Floods Operations, 2024 | Kenya Red Cross</a:t>
            </a:r>
            <a:r>
              <a:rPr lang="en-US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. Kenya Red Cross | Always There. https://www.redcross.or.ke/floods/</a:t>
            </a:r>
          </a:p>
          <a:p>
            <a:r>
              <a:rPr lang="en-US" b="0" i="1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Flood Prediction Dataset</a:t>
            </a:r>
            <a:r>
              <a:rPr lang="en-US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. (2024, June 26). Kaggle. https://www.kaggle.com/datasets/naiyakhalid/flood-prediction-dataset</a:t>
            </a:r>
          </a:p>
          <a:p>
            <a:r>
              <a:rPr lang="en-US" b="0" i="1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Regression with a Flood Prediction Dataset</a:t>
            </a:r>
            <a:r>
              <a:rPr lang="en-US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. (n.d.). Kaggle. https://www.kaggle.com/competitions/playground-series-s4e5/data?select=train.csv</a:t>
            </a:r>
            <a:endParaRPr lang="en-US" dirty="0">
              <a:solidFill>
                <a:srgbClr val="05103E"/>
              </a:solidFill>
              <a:latin typeface="Times New Roman" panose="02020603050405020304" pitchFamily="18" charset="0"/>
            </a:endParaRPr>
          </a:p>
          <a:p>
            <a:r>
              <a:rPr lang="en-US" b="0" i="1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Kenya: Floods - Apr 2024</a:t>
            </a:r>
            <a:r>
              <a:rPr lang="en-US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. (2024, May 17). </a:t>
            </a:r>
            <a:r>
              <a:rPr lang="en-US" b="0" i="0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ReliefWeb</a:t>
            </a:r>
            <a:r>
              <a:rPr lang="en-US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. https://reliefweb.int/disaster/fl-2024-000045-ken</a:t>
            </a:r>
          </a:p>
          <a:p>
            <a:r>
              <a:rPr lang="en-US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European Commission - Joint Research Centre. (n.d.). </a:t>
            </a:r>
            <a:r>
              <a:rPr lang="en-US" b="0" i="1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Global Flood Awareness System – GLOFAS News</a:t>
            </a:r>
            <a:r>
              <a:rPr lang="en-US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. https://global-flood.emergency.copernicus.eu/news/168-flooding-in-kenya-march-to-may-2024/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9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8883-F28E-ED5E-FF57-D4B06873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A6D-C3BF-B2A6-B04E-C18797667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273195" cy="419341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9090B"/>
                </a:solidFill>
                <a:effectLst/>
                <a:latin typeface="__DM_Sans_05e5f9"/>
              </a:rPr>
              <a:t>Flooding is a significant natural disaster that can lead to loss of life, extensive property damage, and long-term economic disruption.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9090B"/>
                </a:solidFill>
                <a:effectLst/>
                <a:latin typeface="__DM_Sans_05e5f9"/>
              </a:rPr>
              <a:t>Effective flood prediction is crucial for timely disaster response, infrastructure management, and community preparedness.</a:t>
            </a:r>
          </a:p>
          <a:p>
            <a:pPr marL="0" indent="0">
              <a:buNone/>
            </a:pPr>
            <a:r>
              <a:rPr lang="en-US" dirty="0">
                <a:solidFill>
                  <a:srgbClr val="09090B"/>
                </a:solidFill>
                <a:latin typeface="__DM_Sans_05e5f9"/>
              </a:rPr>
              <a:t>Given some flood data from red cross search and rescue, we can see a need for the adoption of to help mitigate.</a:t>
            </a:r>
          </a:p>
          <a:p>
            <a:pPr marL="0" indent="0">
              <a:buNone/>
            </a:pPr>
            <a:r>
              <a:rPr lang="en-US" dirty="0">
                <a:solidFill>
                  <a:srgbClr val="09090B"/>
                </a:solidFill>
                <a:latin typeface="__DM_Sans_05e5f9"/>
              </a:rPr>
              <a:t> </a:t>
            </a:r>
            <a:r>
              <a:rPr lang="en-US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Kenya Red Cross. (2024, June 18). </a:t>
            </a:r>
            <a:r>
              <a:rPr lang="en-US" b="0" i="1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Floods Operations, 2024 | Kenya Red Cross</a:t>
            </a:r>
            <a:r>
              <a:rPr lang="en-US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. Kenya Red Cross | Always There. https://www.redcross.or.ke/floods/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F66FD-B248-274D-D9AE-0DAC360CB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847" y="1869141"/>
            <a:ext cx="5580529" cy="498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94AA-50D6-0024-EED4-110CE60B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D32E6-D5B4-EBF1-64EB-6DFE3A117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90166"/>
            <a:ext cx="11029615" cy="4652682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9090B"/>
                </a:solidFill>
                <a:effectLst/>
                <a:latin typeface="Sentient"/>
              </a:rPr>
              <a:t>Data Collection and Integration</a:t>
            </a:r>
            <a:r>
              <a:rPr lang="en-US" sz="2000" b="0" i="0" dirty="0">
                <a:solidFill>
                  <a:srgbClr val="09090B"/>
                </a:solidFill>
                <a:effectLst/>
                <a:latin typeface="__DM_Sans_05e5f9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09090B"/>
                </a:solidFill>
                <a:effectLst/>
                <a:latin typeface="__DM_Sans_05e5f9"/>
              </a:rPr>
              <a:t>Gather historical data on flood events, including timing, magnitude, and locations.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9090B"/>
                </a:solidFill>
                <a:effectLst/>
                <a:latin typeface="Sentient"/>
              </a:rPr>
              <a:t>Model Development</a:t>
            </a:r>
            <a:r>
              <a:rPr lang="en-US" sz="2000" b="0" i="0" dirty="0">
                <a:solidFill>
                  <a:srgbClr val="09090B"/>
                </a:solidFill>
                <a:effectLst/>
                <a:latin typeface="__DM_Sans_05e5f9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09090B"/>
                </a:solidFill>
                <a:effectLst/>
                <a:latin typeface="__DM_Sans_05e5f9"/>
              </a:rPr>
              <a:t>Utilize machine learning and statistical methods to create predictive algorithms that can analyze complex relationships within the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09090B"/>
                </a:solidFill>
                <a:effectLst/>
                <a:latin typeface="__DM_Sans_05e5f9"/>
              </a:rPr>
              <a:t>Develop a framework for real-time data processing and prediction that can be easily updated as new data becomes available.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9090B"/>
                </a:solidFill>
                <a:effectLst/>
                <a:latin typeface="Sentient"/>
              </a:rPr>
              <a:t>Model Validation and Calibration</a:t>
            </a:r>
            <a:r>
              <a:rPr lang="en-US" sz="2000" b="0" i="0" dirty="0">
                <a:solidFill>
                  <a:srgbClr val="09090B"/>
                </a:solidFill>
                <a:effectLst/>
                <a:latin typeface="__DM_Sans_05e5f9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09090B"/>
                </a:solidFill>
                <a:effectLst/>
                <a:latin typeface="__DM_Sans_05e5f9"/>
              </a:rPr>
              <a:t>Test the model against historical flood events to assess accuracy and reliability.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09090B"/>
                </a:solidFill>
                <a:effectLst/>
                <a:latin typeface="__DM_Sans_05e5f9"/>
              </a:rPr>
              <a:t>Implement techniques to minimize overfitting and enhance generalizability across varying geographical regions.</a:t>
            </a:r>
          </a:p>
        </p:txBody>
      </p:sp>
    </p:spTree>
    <p:extLst>
      <p:ext uri="{BB962C8B-B14F-4D97-AF65-F5344CB8AC3E}">
        <p14:creationId xmlns:p14="http://schemas.microsoft.com/office/powerpoint/2010/main" val="413202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7816-3814-8873-530B-29A3716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54298-AFAF-5530-C48E-273B39FFB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48904"/>
          </a:xfrm>
        </p:spPr>
        <p:txBody>
          <a:bodyPr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20817"/>
                </a:solidFill>
                <a:effectLst/>
                <a:latin typeface="__Inter_d65c78"/>
              </a:rPr>
              <a:t>The dataset contains 1,117,957 records with 21 features and a target variable (</a:t>
            </a:r>
            <a:r>
              <a:rPr lang="en-US" b="0" i="0" dirty="0" err="1">
                <a:solidFill>
                  <a:srgbClr val="020817"/>
                </a:solidFill>
                <a:effectLst/>
                <a:latin typeface="__Inter_d65c78"/>
              </a:rPr>
              <a:t>FloodProbability</a:t>
            </a:r>
            <a:r>
              <a:rPr lang="en-US" b="0" i="0" dirty="0">
                <a:solidFill>
                  <a:srgbClr val="020817"/>
                </a:solidFill>
                <a:effectLst/>
                <a:latin typeface="__Inter_d65c78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20817"/>
                </a:solidFill>
                <a:effectLst/>
                <a:latin typeface="__Inter_d65c78"/>
              </a:rPr>
              <a:t>FloodProbability</a:t>
            </a:r>
            <a:r>
              <a:rPr lang="en-US" b="0" i="0" dirty="0">
                <a:solidFill>
                  <a:srgbClr val="020817"/>
                </a:solidFill>
                <a:effectLst/>
                <a:latin typeface="__Inter_d65c78"/>
              </a:rPr>
              <a:t> ranges from 0.285 to 0.725, with a mean of 0.504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20817"/>
              </a:solidFill>
              <a:effectLst/>
              <a:latin typeface="__Inter_d65c78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20817"/>
              </a:solidFill>
              <a:effectLst/>
              <a:latin typeface="__Inter_d65c78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20817"/>
              </a:solidFill>
              <a:effectLst/>
              <a:latin typeface="__Inter_d65c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C146CF-2FED-214B-E250-A8D433A25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7149"/>
            <a:ext cx="5261985" cy="34522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9EABCE-A0F9-C8AE-0110-13B41B826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926961"/>
            <a:ext cx="4878543" cy="393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1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4059-06A7-6934-09F2-44B17ADB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BBAB45-0ADD-A706-2639-30263B710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535"/>
          <a:stretch/>
        </p:blipFill>
        <p:spPr>
          <a:xfrm>
            <a:off x="227171" y="2048166"/>
            <a:ext cx="5765778" cy="48098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8A1083-50EF-D876-8D42-0EE17E19C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949" y="2048166"/>
            <a:ext cx="5992948" cy="480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1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98A5-60F7-5687-9109-75D15813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47FCA5-AD72-B37B-BAD6-BC89F4669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50" t="42762" r="-1" b="3816"/>
          <a:stretch/>
        </p:blipFill>
        <p:spPr>
          <a:xfrm>
            <a:off x="0" y="1769164"/>
            <a:ext cx="6296844" cy="5088836"/>
          </a:xfr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8D558AC2-029B-98AF-D0E8-0E92BAE6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295" y="1769165"/>
            <a:ext cx="6046705" cy="508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A951-D66E-88F9-3851-4CCF02C7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7276972-32B1-D9BE-4022-2361DD5ACE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938595"/>
              </p:ext>
            </p:extLst>
          </p:nvPr>
        </p:nvGraphicFramePr>
        <p:xfrm>
          <a:off x="581025" y="2181225"/>
          <a:ext cx="110299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4120527569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2359252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Results on validation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 on 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81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MAE: 0.031876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0.054828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88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MSE: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0.004790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8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0" dirty="0"/>
                        <a:t>^2: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0.8448773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R^2: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0.84436495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84632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08426E99-706F-D569-3271-E56A14C73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032235"/>
              </p:ext>
            </p:extLst>
          </p:nvPr>
        </p:nvGraphicFramePr>
        <p:xfrm>
          <a:off x="581025" y="3664585"/>
          <a:ext cx="11029950" cy="3058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120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5B34-AEF4-F801-7AB2-B542609B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 and demonstration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0B1672-E9F9-C8BE-FB49-236C450B0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729" y="2063709"/>
            <a:ext cx="8659906" cy="4831971"/>
          </a:xfrm>
        </p:spPr>
      </p:pic>
    </p:spTree>
    <p:extLst>
      <p:ext uri="{BB962C8B-B14F-4D97-AF65-F5344CB8AC3E}">
        <p14:creationId xmlns:p14="http://schemas.microsoft.com/office/powerpoint/2010/main" val="131208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6649BB2-4774-B148-913C-F75C5CEE54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2625</TotalTime>
  <Words>443</Words>
  <Application>Microsoft Office PowerPoint</Application>
  <PresentationFormat>Widescreen</PresentationFormat>
  <Paragraphs>45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__DM_Sans_05e5f9</vt:lpstr>
      <vt:lpstr>__Inter_d65c78</vt:lpstr>
      <vt:lpstr>Arial</vt:lpstr>
      <vt:lpstr>Calibri</vt:lpstr>
      <vt:lpstr>Gill Sans MT</vt:lpstr>
      <vt:lpstr>Sentient</vt:lpstr>
      <vt:lpstr>Times New Roman</vt:lpstr>
      <vt:lpstr>Wingdings 2</vt:lpstr>
      <vt:lpstr>Dividend</vt:lpstr>
      <vt:lpstr>Hydrowatch analytics</vt:lpstr>
      <vt:lpstr>Problem Statement</vt:lpstr>
      <vt:lpstr>Objectives</vt:lpstr>
      <vt:lpstr>Data Description</vt:lpstr>
      <vt:lpstr>Model performance analysis</vt:lpstr>
      <vt:lpstr>Model selection and optimization</vt:lpstr>
      <vt:lpstr>Result analysis</vt:lpstr>
      <vt:lpstr>work flow and demonstration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muthama</dc:creator>
  <cp:lastModifiedBy>DAVID muthama</cp:lastModifiedBy>
  <cp:revision>8</cp:revision>
  <dcterms:created xsi:type="dcterms:W3CDTF">2024-12-31T17:55:44Z</dcterms:created>
  <dcterms:modified xsi:type="dcterms:W3CDTF">2025-01-19T23:12:54Z</dcterms:modified>
</cp:coreProperties>
</file>