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Helvetica Neue"/>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4a7175774_2_6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g184a7175774_2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9d5699fbf_0_5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b9d5699fbf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9d5699fbf_0_7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1b9d5699fbf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9d5699fbf_0_12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b9d5699fbf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9d5699fbf_0_13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1b9d5699fbf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9d5699fbf_0_15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1b9d5699fbf_0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9d5699fbf_0_15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1b9d5699fbf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9d5699fbf_0_8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1b9d5699fbf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9d5699fbf_2_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created a Neural Network with the purpose of predicting the stability of EV generation for Washington state, and we graphed the data via linear regression.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a:t>
            </a:r>
            <a:r>
              <a:rPr lang="en"/>
              <a:t>separated</a:t>
            </a:r>
            <a:r>
              <a:rPr lang="en"/>
              <a:t> them into various renewable and non-renewable sources, such as Wind, Coal, Natural Gas, etc. This was done in order to better understand which energy source is predicted to be most/least effective in the future.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total values for each year were used for simplicity, so that the entire year would be accounted for. The original data also entailed data from 1960 to 2021, however it was </a:t>
            </a:r>
            <a:r>
              <a:rPr lang="en"/>
              <a:t>condensed to 1990 to 2021</a:t>
            </a:r>
            <a:r>
              <a:rPr lang="en"/>
              <a:t> in order to prioritize more recent data.</a:t>
            </a:r>
            <a:endParaRPr/>
          </a:p>
        </p:txBody>
      </p:sp>
      <p:sp>
        <p:nvSpPr>
          <p:cNvPr id="167" name="Google Shape;167;g1b9d5699fbf_2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9d5699fbf_2_2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are the graphs for Renewable and </a:t>
            </a:r>
            <a:r>
              <a:rPr lang="en"/>
              <a:t>Nonrenewable</a:t>
            </a:r>
            <a:r>
              <a:rPr lang="en"/>
              <a:t> energy sources for Washington state. It is worth noting that the renewable energy capacity is going down slightly, whilst the nonrenewable </a:t>
            </a:r>
            <a:r>
              <a:rPr lang="en"/>
              <a:t>capacity</a:t>
            </a:r>
            <a:r>
              <a:rPr lang="en"/>
              <a:t> is going up. After doing a little bit of research, a potential reason for this can be determined to be that 65% of </a:t>
            </a:r>
            <a:r>
              <a:rPr lang="en">
                <a:solidFill>
                  <a:schemeClr val="dk1"/>
                </a:solidFill>
              </a:rPr>
              <a:t>Washington state's</a:t>
            </a:r>
            <a:r>
              <a:rPr lang="en"/>
              <a:t> power comes from hydroelectric, and that therefore it isn’t easy to supply more hydroelectric stations. Washington state is one of the most decarbonized states in the US, so this trend is a good indication of the direction other states </a:t>
            </a:r>
            <a:r>
              <a:rPr lang="en"/>
              <a:t>should strive for.</a:t>
            </a:r>
            <a:endParaRPr/>
          </a:p>
        </p:txBody>
      </p:sp>
      <p:sp>
        <p:nvSpPr>
          <p:cNvPr id="174" name="Google Shape;174;g1b9d5699fbf_2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9d5699fbf_2_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the linear regression model. The two green are the mean variation and mean error, and shown in the legend. This projection shows that over the course of 30 years, the stability for the EV grid will steadily get better over time, as well as the overall capacity in MWH. It is worth noting that there was a spike in the </a:t>
            </a:r>
            <a:r>
              <a:rPr lang="en"/>
              <a:t>capacity</a:t>
            </a:r>
            <a:r>
              <a:rPr lang="en"/>
              <a:t> during the 97’s. </a:t>
            </a:r>
            <a:endParaRPr/>
          </a:p>
        </p:txBody>
      </p:sp>
      <p:sp>
        <p:nvSpPr>
          <p:cNvPr id="185" name="Google Shape;185;g1b9d5699fbf_2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9d5699fbf_0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john</a:t>
            </a:r>
            <a:endParaRPr/>
          </a:p>
        </p:txBody>
      </p:sp>
      <p:sp>
        <p:nvSpPr>
          <p:cNvPr id="65" name="Google Shape;65;g1b9d5699fbf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9d5699fbf_2_3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b9d5699fbf_2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9d5699fbf_1_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1b9d5699fbf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b9d5699fbf_1_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1b9d5699fbf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79cea7287_0_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john-</a:t>
            </a:r>
            <a:r>
              <a:rPr lang="en">
                <a:solidFill>
                  <a:schemeClr val="dk1"/>
                </a:solidFill>
              </a:rPr>
              <a:t>We did our project on Electric Vehicles. Specifically vehicles and charging station growth. As well as the affect on the grid.</a:t>
            </a:r>
            <a:endParaRPr>
              <a:solidFill>
                <a:schemeClr val="dk1"/>
              </a:solidFill>
            </a:endParaRPr>
          </a:p>
          <a:p>
            <a:pPr indent="0" lvl="0" marL="0" rtl="0" algn="l">
              <a:spcBef>
                <a:spcPts val="0"/>
              </a:spcBef>
              <a:spcAft>
                <a:spcPts val="0"/>
              </a:spcAft>
              <a:buSzPts val="1100"/>
              <a:buNone/>
            </a:pPr>
            <a:r>
              <a:rPr lang="en">
                <a:solidFill>
                  <a:schemeClr val="dk1"/>
                </a:solidFill>
              </a:rPr>
              <a:t>We decided to narrow our project to the state of Washington, This was done due to the available datasets from washington. </a:t>
            </a:r>
            <a:endParaRPr/>
          </a:p>
        </p:txBody>
      </p:sp>
      <p:sp>
        <p:nvSpPr>
          <p:cNvPr id="72" name="Google Shape;72;g1879cea7287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772828b64_0_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john-To do this we used three datasets.</a:t>
            </a:r>
            <a:endParaRPr/>
          </a:p>
          <a:p>
            <a:pPr indent="0" lvl="0" marL="0" rtl="0" algn="l">
              <a:lnSpc>
                <a:spcPct val="100000"/>
              </a:lnSpc>
              <a:spcBef>
                <a:spcPts val="0"/>
              </a:spcBef>
              <a:spcAft>
                <a:spcPts val="0"/>
              </a:spcAft>
              <a:buSzPts val="1100"/>
              <a:buNone/>
            </a:pPr>
            <a:r>
              <a:rPr lang="en"/>
              <a:t>The dataset for the power grid was chosen due to it only showing the transportation sector.</a:t>
            </a:r>
            <a:endParaRPr/>
          </a:p>
        </p:txBody>
      </p:sp>
      <p:sp>
        <p:nvSpPr>
          <p:cNvPr id="79" name="Google Shape;79;g1b772828b64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9d5699fbf_0_9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john</a:t>
            </a:r>
            <a:endParaRPr/>
          </a:p>
        </p:txBody>
      </p:sp>
      <p:sp>
        <p:nvSpPr>
          <p:cNvPr id="85" name="Google Shape;85;g1b9d5699fbf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9d5699fbf_0_9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Charging stations have a massive effect on the grid</a:t>
            </a:r>
            <a:endParaRPr/>
          </a:p>
        </p:txBody>
      </p:sp>
      <p:sp>
        <p:nvSpPr>
          <p:cNvPr id="92" name="Google Shape;92;g1b9d5699fbf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9d5699fbf_0_1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1b9d5699fbf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9d5699fbf_1_2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1b9d5699fbf_1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79cea7287_0_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1879cea7287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0" name="Shape 50"/>
        <p:cNvGrpSpPr/>
        <p:nvPr/>
      </p:nvGrpSpPr>
      <p:grpSpPr>
        <a:xfrm>
          <a:off x="0" y="0"/>
          <a:ext cx="0" cy="0"/>
          <a:chOff x="0" y="0"/>
          <a:chExt cx="0" cy="0"/>
        </a:xfrm>
      </p:grpSpPr>
      <p:sp>
        <p:nvSpPr>
          <p:cNvPr id="51" name="Google Shape;51;p13"/>
          <p:cNvSpPr txBox="1"/>
          <p:nvPr>
            <p:ph idx="1" type="body"/>
          </p:nvPr>
        </p:nvSpPr>
        <p:spPr>
          <a:xfrm>
            <a:off x="450503" y="4447448"/>
            <a:ext cx="8239200" cy="238800"/>
          </a:xfrm>
          <a:prstGeom prst="rect">
            <a:avLst/>
          </a:prstGeom>
          <a:noFill/>
          <a:ln>
            <a:noFill/>
          </a:ln>
        </p:spPr>
        <p:txBody>
          <a:bodyPr anchorCtr="0" anchor="t" bIns="17150" lIns="17150" spcFirstLastPara="1" rIns="17150" wrap="square" tIns="17150">
            <a:normAutofit/>
          </a:bodyPr>
          <a:lstStyle>
            <a:lvl1pPr indent="-228600" lvl="0" marL="457200" rtl="0" algn="l">
              <a:lnSpc>
                <a:spcPct val="100000"/>
              </a:lnSpc>
              <a:spcBef>
                <a:spcPts val="0"/>
              </a:spcBef>
              <a:spcAft>
                <a:spcPts val="0"/>
              </a:spcAft>
              <a:buClr>
                <a:srgbClr val="000000"/>
              </a:buClr>
              <a:buSzPts val="1400"/>
              <a:buFont typeface="Helvetica Neue"/>
              <a:buNone/>
              <a:defRPr b="1" sz="1400"/>
            </a:lvl1pPr>
            <a:lvl2pPr indent="-279400" lvl="1" marL="914400" rtl="0" algn="l">
              <a:lnSpc>
                <a:spcPct val="90000"/>
              </a:lnSpc>
              <a:spcBef>
                <a:spcPts val="1700"/>
              </a:spcBef>
              <a:spcAft>
                <a:spcPts val="0"/>
              </a:spcAft>
              <a:buClr>
                <a:srgbClr val="000000"/>
              </a:buClr>
              <a:buSzPts val="800"/>
              <a:buChar char="•"/>
              <a:defRPr/>
            </a:lvl2pPr>
            <a:lvl3pPr indent="-279400" lvl="2" marL="1371600" rtl="0" algn="l">
              <a:lnSpc>
                <a:spcPct val="90000"/>
              </a:lnSpc>
              <a:spcBef>
                <a:spcPts val="1700"/>
              </a:spcBef>
              <a:spcAft>
                <a:spcPts val="0"/>
              </a:spcAft>
              <a:buClr>
                <a:srgbClr val="000000"/>
              </a:buClr>
              <a:buSzPts val="800"/>
              <a:buChar char="•"/>
              <a:defRPr/>
            </a:lvl3pPr>
            <a:lvl4pPr indent="-279400" lvl="3" marL="1828800" rtl="0" algn="l">
              <a:lnSpc>
                <a:spcPct val="90000"/>
              </a:lnSpc>
              <a:spcBef>
                <a:spcPts val="1700"/>
              </a:spcBef>
              <a:spcAft>
                <a:spcPts val="0"/>
              </a:spcAft>
              <a:buClr>
                <a:srgbClr val="000000"/>
              </a:buClr>
              <a:buSzPts val="800"/>
              <a:buChar char="•"/>
              <a:defRPr/>
            </a:lvl4pPr>
            <a:lvl5pPr indent="-279400" lvl="4" marL="2286000" rtl="0" algn="l">
              <a:lnSpc>
                <a:spcPct val="90000"/>
              </a:lnSpc>
              <a:spcBef>
                <a:spcPts val="1700"/>
              </a:spcBef>
              <a:spcAft>
                <a:spcPts val="0"/>
              </a:spcAft>
              <a:buClr>
                <a:srgbClr val="000000"/>
              </a:buClr>
              <a:buSzPts val="800"/>
              <a:buChar char="•"/>
              <a:defRPr/>
            </a:lvl5pPr>
            <a:lvl6pPr indent="-279400" lvl="5" marL="2743200" rtl="0" algn="l">
              <a:lnSpc>
                <a:spcPct val="90000"/>
              </a:lnSpc>
              <a:spcBef>
                <a:spcPts val="1700"/>
              </a:spcBef>
              <a:spcAft>
                <a:spcPts val="0"/>
              </a:spcAft>
              <a:buClr>
                <a:srgbClr val="000000"/>
              </a:buClr>
              <a:buSzPts val="800"/>
              <a:buChar char="•"/>
              <a:defRPr/>
            </a:lvl6pPr>
            <a:lvl7pPr indent="-279400" lvl="6" marL="3200400" rtl="0" algn="l">
              <a:lnSpc>
                <a:spcPct val="90000"/>
              </a:lnSpc>
              <a:spcBef>
                <a:spcPts val="1700"/>
              </a:spcBef>
              <a:spcAft>
                <a:spcPts val="0"/>
              </a:spcAft>
              <a:buClr>
                <a:srgbClr val="000000"/>
              </a:buClr>
              <a:buSzPts val="800"/>
              <a:buChar char="•"/>
              <a:defRPr/>
            </a:lvl7pPr>
            <a:lvl8pPr indent="-279400" lvl="7" marL="3657600" rtl="0" algn="l">
              <a:lnSpc>
                <a:spcPct val="90000"/>
              </a:lnSpc>
              <a:spcBef>
                <a:spcPts val="1700"/>
              </a:spcBef>
              <a:spcAft>
                <a:spcPts val="0"/>
              </a:spcAft>
              <a:buClr>
                <a:srgbClr val="000000"/>
              </a:buClr>
              <a:buSzPts val="800"/>
              <a:buChar char="•"/>
              <a:defRPr/>
            </a:lvl8pPr>
            <a:lvl9pPr indent="-279400" lvl="8" marL="4114800" rtl="0" algn="l">
              <a:lnSpc>
                <a:spcPct val="90000"/>
              </a:lnSpc>
              <a:spcBef>
                <a:spcPts val="1700"/>
              </a:spcBef>
              <a:spcAft>
                <a:spcPts val="0"/>
              </a:spcAft>
              <a:buClr>
                <a:srgbClr val="000000"/>
              </a:buClr>
              <a:buSzPts val="800"/>
              <a:buChar char="•"/>
              <a:defRPr/>
            </a:lvl9pPr>
          </a:lstStyle>
          <a:p/>
        </p:txBody>
      </p:sp>
      <p:sp>
        <p:nvSpPr>
          <p:cNvPr id="52" name="Google Shape;52;p13"/>
          <p:cNvSpPr txBox="1"/>
          <p:nvPr>
            <p:ph type="title"/>
          </p:nvPr>
        </p:nvSpPr>
        <p:spPr>
          <a:xfrm>
            <a:off x="452436" y="965622"/>
            <a:ext cx="8239200" cy="1743000"/>
          </a:xfrm>
          <a:prstGeom prst="rect">
            <a:avLst/>
          </a:prstGeom>
          <a:noFill/>
          <a:ln>
            <a:noFill/>
          </a:ln>
        </p:spPr>
        <p:txBody>
          <a:bodyPr anchorCtr="0" anchor="b" bIns="19050" lIns="19050" spcFirstLastPara="1" rIns="19050" wrap="square" tIns="19050">
            <a:normAutofit/>
          </a:bodyPr>
          <a:lstStyle>
            <a:lvl1pPr lvl="0" rtl="0" algn="l">
              <a:lnSpc>
                <a:spcPct val="80000"/>
              </a:lnSpc>
              <a:spcBef>
                <a:spcPts val="0"/>
              </a:spcBef>
              <a:spcAft>
                <a:spcPts val="0"/>
              </a:spcAft>
              <a:buClr>
                <a:srgbClr val="000000"/>
              </a:buClr>
              <a:buSzPts val="4400"/>
              <a:buFont typeface="Helvetica Neue"/>
              <a:buNone/>
              <a:defRPr sz="4400"/>
            </a:lvl1pPr>
            <a:lvl2pPr lvl="1" rtl="0" algn="l">
              <a:lnSpc>
                <a:spcPct val="80000"/>
              </a:lnSpc>
              <a:spcBef>
                <a:spcPts val="0"/>
              </a:spcBef>
              <a:spcAft>
                <a:spcPts val="0"/>
              </a:spcAft>
              <a:buClr>
                <a:srgbClr val="000000"/>
              </a:buClr>
              <a:buSzPts val="700"/>
              <a:buNone/>
              <a:defRPr/>
            </a:lvl2pPr>
            <a:lvl3pPr lvl="2" rtl="0" algn="l">
              <a:lnSpc>
                <a:spcPct val="80000"/>
              </a:lnSpc>
              <a:spcBef>
                <a:spcPts val="0"/>
              </a:spcBef>
              <a:spcAft>
                <a:spcPts val="0"/>
              </a:spcAft>
              <a:buClr>
                <a:srgbClr val="000000"/>
              </a:buClr>
              <a:buSzPts val="700"/>
              <a:buNone/>
              <a:defRPr/>
            </a:lvl3pPr>
            <a:lvl4pPr lvl="3" rtl="0" algn="l">
              <a:lnSpc>
                <a:spcPct val="80000"/>
              </a:lnSpc>
              <a:spcBef>
                <a:spcPts val="0"/>
              </a:spcBef>
              <a:spcAft>
                <a:spcPts val="0"/>
              </a:spcAft>
              <a:buClr>
                <a:srgbClr val="000000"/>
              </a:buClr>
              <a:buSzPts val="700"/>
              <a:buNone/>
              <a:defRPr/>
            </a:lvl4pPr>
            <a:lvl5pPr lvl="4" rtl="0" algn="l">
              <a:lnSpc>
                <a:spcPct val="80000"/>
              </a:lnSpc>
              <a:spcBef>
                <a:spcPts val="0"/>
              </a:spcBef>
              <a:spcAft>
                <a:spcPts val="0"/>
              </a:spcAft>
              <a:buClr>
                <a:srgbClr val="000000"/>
              </a:buClr>
              <a:buSzPts val="700"/>
              <a:buNone/>
              <a:defRPr/>
            </a:lvl5pPr>
            <a:lvl6pPr lvl="5" rtl="0" algn="l">
              <a:lnSpc>
                <a:spcPct val="80000"/>
              </a:lnSpc>
              <a:spcBef>
                <a:spcPts val="0"/>
              </a:spcBef>
              <a:spcAft>
                <a:spcPts val="0"/>
              </a:spcAft>
              <a:buClr>
                <a:srgbClr val="000000"/>
              </a:buClr>
              <a:buSzPts val="700"/>
              <a:buNone/>
              <a:defRPr/>
            </a:lvl6pPr>
            <a:lvl7pPr lvl="6" rtl="0" algn="l">
              <a:lnSpc>
                <a:spcPct val="80000"/>
              </a:lnSpc>
              <a:spcBef>
                <a:spcPts val="0"/>
              </a:spcBef>
              <a:spcAft>
                <a:spcPts val="0"/>
              </a:spcAft>
              <a:buClr>
                <a:srgbClr val="000000"/>
              </a:buClr>
              <a:buSzPts val="700"/>
              <a:buNone/>
              <a:defRPr/>
            </a:lvl7pPr>
            <a:lvl8pPr lvl="7" rtl="0" algn="l">
              <a:lnSpc>
                <a:spcPct val="80000"/>
              </a:lnSpc>
              <a:spcBef>
                <a:spcPts val="0"/>
              </a:spcBef>
              <a:spcAft>
                <a:spcPts val="0"/>
              </a:spcAft>
              <a:buClr>
                <a:srgbClr val="000000"/>
              </a:buClr>
              <a:buSzPts val="700"/>
              <a:buNone/>
              <a:defRPr/>
            </a:lvl8pPr>
            <a:lvl9pPr lvl="8" rtl="0" algn="l">
              <a:lnSpc>
                <a:spcPct val="80000"/>
              </a:lnSpc>
              <a:spcBef>
                <a:spcPts val="0"/>
              </a:spcBef>
              <a:spcAft>
                <a:spcPts val="0"/>
              </a:spcAft>
              <a:buClr>
                <a:srgbClr val="000000"/>
              </a:buClr>
              <a:buSzPts val="700"/>
              <a:buNone/>
              <a:defRPr/>
            </a:lvl9pPr>
          </a:lstStyle>
          <a:p/>
        </p:txBody>
      </p:sp>
      <p:sp>
        <p:nvSpPr>
          <p:cNvPr id="53" name="Google Shape;53;p13"/>
          <p:cNvSpPr txBox="1"/>
          <p:nvPr>
            <p:ph idx="2" type="body"/>
          </p:nvPr>
        </p:nvSpPr>
        <p:spPr>
          <a:xfrm>
            <a:off x="450503" y="2708696"/>
            <a:ext cx="8239200" cy="714300"/>
          </a:xfrm>
          <a:prstGeom prst="rect">
            <a:avLst/>
          </a:prstGeom>
          <a:noFill/>
          <a:ln>
            <a:noFill/>
          </a:ln>
        </p:spPr>
        <p:txBody>
          <a:bodyPr anchorCtr="0" anchor="t" bIns="19050" lIns="19050" spcFirstLastPara="1" rIns="19050" wrap="square" tIns="19050">
            <a:normAutofit/>
          </a:bodyPr>
          <a:lstStyle>
            <a:lvl1pPr indent="-228600" lvl="0" marL="457200" rtl="0" algn="l">
              <a:lnSpc>
                <a:spcPct val="100000"/>
              </a:lnSpc>
              <a:spcBef>
                <a:spcPts val="0"/>
              </a:spcBef>
              <a:spcAft>
                <a:spcPts val="0"/>
              </a:spcAft>
              <a:buClr>
                <a:srgbClr val="000000"/>
              </a:buClr>
              <a:buSzPts val="2100"/>
              <a:buFont typeface="Helvetica Neue"/>
              <a:buNone/>
              <a:defRPr b="1" sz="2100"/>
            </a:lvl1pPr>
            <a:lvl2pPr indent="-228600" lvl="1" marL="914400" rtl="0" algn="l">
              <a:lnSpc>
                <a:spcPct val="100000"/>
              </a:lnSpc>
              <a:spcBef>
                <a:spcPts val="0"/>
              </a:spcBef>
              <a:spcAft>
                <a:spcPts val="0"/>
              </a:spcAft>
              <a:buClr>
                <a:srgbClr val="000000"/>
              </a:buClr>
              <a:buSzPts val="2100"/>
              <a:buFont typeface="Helvetica Neue"/>
              <a:buNone/>
              <a:defRPr b="1" sz="2100"/>
            </a:lvl2pPr>
            <a:lvl3pPr indent="-228600" lvl="2" marL="1371600" rtl="0" algn="l">
              <a:lnSpc>
                <a:spcPct val="100000"/>
              </a:lnSpc>
              <a:spcBef>
                <a:spcPts val="0"/>
              </a:spcBef>
              <a:spcAft>
                <a:spcPts val="0"/>
              </a:spcAft>
              <a:buClr>
                <a:srgbClr val="000000"/>
              </a:buClr>
              <a:buSzPts val="2100"/>
              <a:buFont typeface="Helvetica Neue"/>
              <a:buNone/>
              <a:defRPr b="1" sz="2100"/>
            </a:lvl3pPr>
            <a:lvl4pPr indent="-228600" lvl="3" marL="1828800" rtl="0" algn="l">
              <a:lnSpc>
                <a:spcPct val="100000"/>
              </a:lnSpc>
              <a:spcBef>
                <a:spcPts val="0"/>
              </a:spcBef>
              <a:spcAft>
                <a:spcPts val="0"/>
              </a:spcAft>
              <a:buClr>
                <a:srgbClr val="000000"/>
              </a:buClr>
              <a:buSzPts val="2100"/>
              <a:buFont typeface="Helvetica Neue"/>
              <a:buNone/>
              <a:defRPr b="1" sz="2100"/>
            </a:lvl4pPr>
            <a:lvl5pPr indent="-228600" lvl="4" marL="2286000" rtl="0" algn="l">
              <a:lnSpc>
                <a:spcPct val="100000"/>
              </a:lnSpc>
              <a:spcBef>
                <a:spcPts val="0"/>
              </a:spcBef>
              <a:spcAft>
                <a:spcPts val="0"/>
              </a:spcAft>
              <a:buClr>
                <a:srgbClr val="000000"/>
              </a:buClr>
              <a:buSzPts val="2100"/>
              <a:buFont typeface="Helvetica Neue"/>
              <a:buNone/>
              <a:defRPr b="1" sz="2100"/>
            </a:lvl5pPr>
            <a:lvl6pPr indent="-279400" lvl="5" marL="2743200" rtl="0" algn="l">
              <a:lnSpc>
                <a:spcPct val="90000"/>
              </a:lnSpc>
              <a:spcBef>
                <a:spcPts val="1700"/>
              </a:spcBef>
              <a:spcAft>
                <a:spcPts val="0"/>
              </a:spcAft>
              <a:buClr>
                <a:srgbClr val="000000"/>
              </a:buClr>
              <a:buSzPts val="800"/>
              <a:buChar char="•"/>
              <a:defRPr/>
            </a:lvl6pPr>
            <a:lvl7pPr indent="-279400" lvl="6" marL="3200400" rtl="0" algn="l">
              <a:lnSpc>
                <a:spcPct val="90000"/>
              </a:lnSpc>
              <a:spcBef>
                <a:spcPts val="1700"/>
              </a:spcBef>
              <a:spcAft>
                <a:spcPts val="0"/>
              </a:spcAft>
              <a:buClr>
                <a:srgbClr val="000000"/>
              </a:buClr>
              <a:buSzPts val="800"/>
              <a:buChar char="•"/>
              <a:defRPr/>
            </a:lvl7pPr>
            <a:lvl8pPr indent="-279400" lvl="7" marL="3657600" rtl="0" algn="l">
              <a:lnSpc>
                <a:spcPct val="90000"/>
              </a:lnSpc>
              <a:spcBef>
                <a:spcPts val="1700"/>
              </a:spcBef>
              <a:spcAft>
                <a:spcPts val="0"/>
              </a:spcAft>
              <a:buClr>
                <a:srgbClr val="000000"/>
              </a:buClr>
              <a:buSzPts val="800"/>
              <a:buChar char="•"/>
              <a:defRPr/>
            </a:lvl8pPr>
            <a:lvl9pPr indent="-279400" lvl="8" marL="4114800" rtl="0" algn="l">
              <a:lnSpc>
                <a:spcPct val="90000"/>
              </a:lnSpc>
              <a:spcBef>
                <a:spcPts val="1700"/>
              </a:spcBef>
              <a:spcAft>
                <a:spcPts val="0"/>
              </a:spcAft>
              <a:buClr>
                <a:srgbClr val="000000"/>
              </a:buClr>
              <a:buSzPts val="800"/>
              <a:buChar char="•"/>
              <a:defRPr/>
            </a:lvl9pPr>
          </a:lstStyle>
          <a:p/>
        </p:txBody>
      </p:sp>
      <p:sp>
        <p:nvSpPr>
          <p:cNvPr id="54" name="Google Shape;54;p13"/>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1">
    <p:spTree>
      <p:nvGrpSpPr>
        <p:cNvPr id="55" name="Shape 55"/>
        <p:cNvGrpSpPr/>
        <p:nvPr/>
      </p:nvGrpSpPr>
      <p:grpSpPr>
        <a:xfrm>
          <a:off x="0" y="0"/>
          <a:ext cx="0" cy="0"/>
          <a:chOff x="0" y="0"/>
          <a:chExt cx="0" cy="0"/>
        </a:xfrm>
      </p:grpSpPr>
      <p:sp>
        <p:nvSpPr>
          <p:cNvPr id="56" name="Google Shape;56;p14"/>
          <p:cNvSpPr txBox="1"/>
          <p:nvPr>
            <p:ph idx="12" type="sldNum"/>
          </p:nvPr>
        </p:nvSpPr>
        <p:spPr>
          <a:xfrm>
            <a:off x="4500562" y="4905375"/>
            <a:ext cx="138300" cy="146100"/>
          </a:xfrm>
          <a:prstGeom prst="rect">
            <a:avLst/>
          </a:prstGeom>
          <a:noFill/>
          <a:ln>
            <a:noFill/>
          </a:ln>
        </p:spPr>
        <p:txBody>
          <a:bodyPr anchorCtr="0" anchor="b" bIns="19050" lIns="19050" spcFirstLastPara="1" rIns="19050" wrap="square" tIns="19050">
            <a:spAutoFit/>
          </a:bodyPr>
          <a:lstStyle>
            <a:lvl1pPr indent="0" lvl="0"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2.jpg"/><Relationship Id="rId5" Type="http://schemas.openxmlformats.org/officeDocument/2006/relationships/image" Target="../media/image19.jpg"/><Relationship Id="rId6" Type="http://schemas.openxmlformats.org/officeDocument/2006/relationships/image" Target="../media/image20.jpg"/><Relationship Id="rId7"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4.jpg"/><Relationship Id="rId5" Type="http://schemas.openxmlformats.org/officeDocument/2006/relationships/image" Target="../media/image24.jpg"/><Relationship Id="rId6"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5"/>
          <p:cNvSpPr txBox="1"/>
          <p:nvPr/>
        </p:nvSpPr>
        <p:spPr>
          <a:xfrm>
            <a:off x="1152300" y="837750"/>
            <a:ext cx="6839400" cy="17859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FFFFFF"/>
              </a:buClr>
              <a:buSzPts val="6800"/>
              <a:buFont typeface="Oswald"/>
              <a:buNone/>
            </a:pPr>
            <a:r>
              <a:rPr lang="en" sz="3600">
                <a:solidFill>
                  <a:srgbClr val="FFFFFF"/>
                </a:solidFill>
                <a:latin typeface="Oswald"/>
                <a:ea typeface="Oswald"/>
                <a:cs typeface="Oswald"/>
                <a:sym typeface="Oswald"/>
              </a:rPr>
              <a:t>Machine Learning:</a:t>
            </a:r>
            <a:endParaRPr sz="3600">
              <a:solidFill>
                <a:srgbClr val="FFFFFF"/>
              </a:solidFill>
              <a:latin typeface="Oswald"/>
              <a:ea typeface="Oswald"/>
              <a:cs typeface="Oswald"/>
              <a:sym typeface="Oswald"/>
            </a:endParaRPr>
          </a:p>
          <a:p>
            <a:pPr indent="0" lvl="0" marL="0" marR="0" rtl="0" algn="ctr">
              <a:lnSpc>
                <a:spcPct val="100000"/>
              </a:lnSpc>
              <a:spcBef>
                <a:spcPts val="0"/>
              </a:spcBef>
              <a:spcAft>
                <a:spcPts val="0"/>
              </a:spcAft>
              <a:buClr>
                <a:srgbClr val="FFFFFF"/>
              </a:buClr>
              <a:buSzPts val="6800"/>
              <a:buFont typeface="Oswald"/>
              <a:buNone/>
            </a:pPr>
            <a:r>
              <a:rPr lang="en" sz="3600">
                <a:solidFill>
                  <a:srgbClr val="FFFFFF"/>
                </a:solidFill>
                <a:latin typeface="Oswald"/>
                <a:ea typeface="Oswald"/>
                <a:cs typeface="Oswald"/>
                <a:sym typeface="Oswald"/>
              </a:rPr>
              <a:t> Predicting Electric Vehicle Growth and Sustainability</a:t>
            </a:r>
            <a:endParaRPr sz="3600">
              <a:solidFill>
                <a:srgbClr val="FFFFFF"/>
              </a:solidFill>
              <a:latin typeface="Oswald"/>
              <a:ea typeface="Oswald"/>
              <a:cs typeface="Oswald"/>
              <a:sym typeface="Oswald"/>
            </a:endParaRPr>
          </a:p>
        </p:txBody>
      </p:sp>
      <p:sp>
        <p:nvSpPr>
          <p:cNvPr id="62" name="Google Shape;62;p15"/>
          <p:cNvSpPr txBox="1"/>
          <p:nvPr/>
        </p:nvSpPr>
        <p:spPr>
          <a:xfrm>
            <a:off x="1692150" y="2632925"/>
            <a:ext cx="5759700" cy="104280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100000"/>
              </a:lnSpc>
              <a:spcBef>
                <a:spcPts val="0"/>
              </a:spcBef>
              <a:spcAft>
                <a:spcPts val="0"/>
              </a:spcAft>
              <a:buClr>
                <a:srgbClr val="FFFFFF"/>
              </a:buClr>
              <a:buSzPts val="2790"/>
              <a:buFont typeface="Arial"/>
              <a:buNone/>
            </a:pPr>
            <a:r>
              <a:rPr lang="en" sz="1800">
                <a:solidFill>
                  <a:srgbClr val="FFFFFF"/>
                </a:solidFill>
              </a:rPr>
              <a:t>David Nichols</a:t>
            </a:r>
            <a:endParaRPr sz="1800">
              <a:solidFill>
                <a:srgbClr val="FFFFFF"/>
              </a:solidFill>
            </a:endParaRPr>
          </a:p>
          <a:p>
            <a:pPr indent="0" lvl="0" marL="0" marR="0" rtl="0" algn="ctr">
              <a:lnSpc>
                <a:spcPct val="100000"/>
              </a:lnSpc>
              <a:spcBef>
                <a:spcPts val="0"/>
              </a:spcBef>
              <a:spcAft>
                <a:spcPts val="0"/>
              </a:spcAft>
              <a:buClr>
                <a:srgbClr val="FFFFFF"/>
              </a:buClr>
              <a:buSzPts val="2790"/>
              <a:buFont typeface="Arial"/>
              <a:buNone/>
            </a:pPr>
            <a:r>
              <a:rPr lang="en" sz="1800">
                <a:solidFill>
                  <a:srgbClr val="FFFFFF"/>
                </a:solidFill>
              </a:rPr>
              <a:t>John Smith</a:t>
            </a:r>
            <a:endParaRPr sz="1800">
              <a:solidFill>
                <a:srgbClr val="FFFFFF"/>
              </a:solidFill>
            </a:endParaRPr>
          </a:p>
          <a:p>
            <a:pPr indent="0" lvl="0" marL="0" marR="0" rtl="0" algn="ctr">
              <a:lnSpc>
                <a:spcPct val="100000"/>
              </a:lnSpc>
              <a:spcBef>
                <a:spcPts val="0"/>
              </a:spcBef>
              <a:spcAft>
                <a:spcPts val="0"/>
              </a:spcAft>
              <a:buClr>
                <a:srgbClr val="FFFFFF"/>
              </a:buClr>
              <a:buSzPts val="2790"/>
              <a:buFont typeface="Arial"/>
              <a:buNone/>
            </a:pPr>
            <a:r>
              <a:rPr lang="en" sz="1800">
                <a:solidFill>
                  <a:srgbClr val="FFFFFF"/>
                </a:solidFill>
              </a:rPr>
              <a:t>Kojo Buansi</a:t>
            </a:r>
            <a:endParaRPr sz="1800">
              <a:solidFill>
                <a:srgbClr val="FFFFFF"/>
              </a:solidFill>
            </a:endParaRPr>
          </a:p>
          <a:p>
            <a:pPr indent="0" lvl="0" marL="0" marR="0" rtl="0" algn="ctr">
              <a:lnSpc>
                <a:spcPct val="100000"/>
              </a:lnSpc>
              <a:spcBef>
                <a:spcPts val="0"/>
              </a:spcBef>
              <a:spcAft>
                <a:spcPts val="0"/>
              </a:spcAft>
              <a:buClr>
                <a:srgbClr val="FFFFFF"/>
              </a:buClr>
              <a:buSzPts val="2790"/>
              <a:buFont typeface="Arial"/>
              <a:buNone/>
            </a:pPr>
            <a:r>
              <a:rPr lang="en" sz="1800">
                <a:solidFill>
                  <a:srgbClr val="FFFFFF"/>
                </a:solidFill>
              </a:rPr>
              <a:t>Patrick Cur</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4"/>
          <p:cNvSpPr txBox="1"/>
          <p:nvPr/>
        </p:nvSpPr>
        <p:spPr>
          <a:xfrm>
            <a:off x="512050" y="1274075"/>
            <a:ext cx="3805800" cy="260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t>Slope: 18.27865961</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None/>
            </a:pPr>
            <a:r>
              <a:rPr lang="en" sz="1800"/>
              <a:t>Intercept: -182.2962963</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None/>
            </a:pPr>
            <a:r>
              <a:rPr lang="en" sz="1800"/>
              <a:t>MSE: 886.2391534391534</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None/>
            </a:pPr>
            <a:r>
              <a:rPr lang="en" sz="1800"/>
              <a:t>RMS error:  29.769769119681687</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Clr>
                <a:schemeClr val="dk1"/>
              </a:buClr>
              <a:buSzPts val="1100"/>
              <a:buFont typeface="Arial"/>
              <a:buNone/>
            </a:pPr>
            <a:r>
              <a:rPr lang="en" sz="1800"/>
              <a:t>R2 score:  0.8650966972163299</a:t>
            </a:r>
            <a:endParaRPr sz="1800"/>
          </a:p>
          <a:p>
            <a:pPr indent="0" lvl="0" marL="0" marR="0" rtl="0" algn="l">
              <a:lnSpc>
                <a:spcPct val="100000"/>
              </a:lnSpc>
              <a:spcBef>
                <a:spcPts val="0"/>
              </a:spcBef>
              <a:spcAft>
                <a:spcPts val="0"/>
              </a:spcAft>
              <a:buNone/>
            </a:pPr>
            <a:r>
              <a:t/>
            </a:r>
            <a:endParaRPr sz="1800"/>
          </a:p>
        </p:txBody>
      </p:sp>
      <p:sp>
        <p:nvSpPr>
          <p:cNvPr id="122" name="Google Shape;122;p24"/>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Charging Stations Predictions</a:t>
            </a:r>
            <a:endParaRPr sz="3000"/>
          </a:p>
        </p:txBody>
      </p:sp>
      <p:pic>
        <p:nvPicPr>
          <p:cNvPr id="123" name="Google Shape;123;p24"/>
          <p:cNvPicPr preferRelativeResize="0"/>
          <p:nvPr/>
        </p:nvPicPr>
        <p:blipFill>
          <a:blip r:embed="rId4">
            <a:alphaModFix/>
          </a:blip>
          <a:stretch>
            <a:fillRect/>
          </a:stretch>
        </p:blipFill>
        <p:spPr>
          <a:xfrm>
            <a:off x="4657900" y="1106575"/>
            <a:ext cx="4308324" cy="314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5"/>
          <p:cNvSpPr txBox="1"/>
          <p:nvPr/>
        </p:nvSpPr>
        <p:spPr>
          <a:xfrm>
            <a:off x="512050" y="1274075"/>
            <a:ext cx="3805800" cy="26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Total Number of Predicted Stations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Total Predicted Stations from</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2022 to 2033: 3625</a:t>
            </a:r>
            <a:endParaRPr sz="1800">
              <a:solidFill>
                <a:schemeClr val="dk1"/>
              </a:solidFill>
            </a:endParaRPr>
          </a:p>
        </p:txBody>
      </p:sp>
      <p:sp>
        <p:nvSpPr>
          <p:cNvPr id="129" name="Google Shape;129;p25"/>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Charging Stations Predictions</a:t>
            </a:r>
            <a:endParaRPr sz="3000"/>
          </a:p>
        </p:txBody>
      </p:sp>
      <p:pic>
        <p:nvPicPr>
          <p:cNvPr id="130" name="Google Shape;130;p25"/>
          <p:cNvPicPr preferRelativeResize="0"/>
          <p:nvPr/>
        </p:nvPicPr>
        <p:blipFill>
          <a:blip r:embed="rId4">
            <a:alphaModFix/>
          </a:blip>
          <a:stretch>
            <a:fillRect/>
          </a:stretch>
        </p:blipFill>
        <p:spPr>
          <a:xfrm>
            <a:off x="4572000" y="924163"/>
            <a:ext cx="4521351" cy="33050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6"/>
          <p:cNvSpPr txBox="1"/>
          <p:nvPr/>
        </p:nvSpPr>
        <p:spPr>
          <a:xfrm>
            <a:off x="512050" y="1274075"/>
            <a:ext cx="3697200" cy="26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Models used for predictions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K</a:t>
            </a:r>
            <a:r>
              <a:rPr baseline="-25000" lang="en" sz="1800">
                <a:solidFill>
                  <a:schemeClr val="dk1"/>
                </a:solidFill>
              </a:rPr>
              <a:t>NN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TPOT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Keras Neural Network</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36" name="Google Shape;136;p26"/>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Current </a:t>
            </a:r>
            <a:r>
              <a:rPr lang="en" sz="3000"/>
              <a:t>Stations Long and Lat</a:t>
            </a:r>
            <a:endParaRPr sz="3000"/>
          </a:p>
        </p:txBody>
      </p:sp>
      <p:pic>
        <p:nvPicPr>
          <p:cNvPr id="137" name="Google Shape;137;p26"/>
          <p:cNvPicPr preferRelativeResize="0"/>
          <p:nvPr/>
        </p:nvPicPr>
        <p:blipFill>
          <a:blip r:embed="rId4">
            <a:alphaModFix/>
          </a:blip>
          <a:stretch>
            <a:fillRect/>
          </a:stretch>
        </p:blipFill>
        <p:spPr>
          <a:xfrm>
            <a:off x="4448775" y="1144563"/>
            <a:ext cx="4521350" cy="28543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7"/>
          <p:cNvSpPr txBox="1"/>
          <p:nvPr/>
        </p:nvSpPr>
        <p:spPr>
          <a:xfrm>
            <a:off x="512050" y="1274075"/>
            <a:ext cx="3805800" cy="26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RMS: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Latitude     0.792931</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Longitude    1.505775</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Neighbor size of 2 was best</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43" name="Google Shape;143;p27"/>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rPr>
              <a:t>K</a:t>
            </a:r>
            <a:r>
              <a:rPr baseline="-25000" lang="en" sz="3000">
                <a:solidFill>
                  <a:schemeClr val="dk1"/>
                </a:solidFill>
              </a:rPr>
              <a:t>NN</a:t>
            </a:r>
            <a:r>
              <a:rPr lang="en" sz="3000">
                <a:solidFill>
                  <a:schemeClr val="dk1"/>
                </a:solidFill>
              </a:rPr>
              <a:t> - </a:t>
            </a:r>
            <a:r>
              <a:rPr lang="en" sz="3000">
                <a:solidFill>
                  <a:schemeClr val="dk1"/>
                </a:solidFill>
              </a:rPr>
              <a:t>Stations Long and Lat Predictions</a:t>
            </a:r>
            <a:endParaRPr sz="3000"/>
          </a:p>
        </p:txBody>
      </p:sp>
      <p:pic>
        <p:nvPicPr>
          <p:cNvPr id="144" name="Google Shape;144;p27"/>
          <p:cNvPicPr preferRelativeResize="0"/>
          <p:nvPr/>
        </p:nvPicPr>
        <p:blipFill>
          <a:blip r:embed="rId4">
            <a:alphaModFix/>
          </a:blip>
          <a:stretch>
            <a:fillRect/>
          </a:stretch>
        </p:blipFill>
        <p:spPr>
          <a:xfrm>
            <a:off x="4470250" y="1258975"/>
            <a:ext cx="4521349" cy="27287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8"/>
          <p:cNvSpPr txBox="1"/>
          <p:nvPr/>
        </p:nvSpPr>
        <p:spPr>
          <a:xfrm>
            <a:off x="512050" y="1274075"/>
            <a:ext cx="4059900" cy="26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TPOT for Longitude chose to use K</a:t>
            </a:r>
            <a:r>
              <a:rPr baseline="-25000" lang="en" sz="1800">
                <a:solidFill>
                  <a:schemeClr val="dk1"/>
                </a:solidFill>
              </a:rPr>
              <a:t>NN</a:t>
            </a:r>
            <a:r>
              <a:rPr lang="en" sz="1800">
                <a:solidFill>
                  <a:schemeClr val="dk1"/>
                </a:solidFill>
              </a:rPr>
              <a:t> as well with a neighbor size of 86.</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Score: -1.8074337738920678</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TPOT for Latitude chose to </a:t>
            </a:r>
            <a:r>
              <a:rPr lang="en" sz="1800">
                <a:solidFill>
                  <a:schemeClr val="dk1"/>
                </a:solidFill>
              </a:rPr>
              <a:t>ExtraTreesRegressor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Score: -0.3358116447193641</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50" name="Google Shape;150;p28"/>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rPr>
              <a:t>TPOT - </a:t>
            </a:r>
            <a:r>
              <a:rPr lang="en" sz="3000">
                <a:solidFill>
                  <a:schemeClr val="dk1"/>
                </a:solidFill>
              </a:rPr>
              <a:t>Stations Long and Lat Predictions</a:t>
            </a:r>
            <a:endParaRPr sz="3000"/>
          </a:p>
        </p:txBody>
      </p:sp>
      <p:pic>
        <p:nvPicPr>
          <p:cNvPr id="151" name="Google Shape;151;p28"/>
          <p:cNvPicPr preferRelativeResize="0"/>
          <p:nvPr/>
        </p:nvPicPr>
        <p:blipFill>
          <a:blip r:embed="rId4">
            <a:alphaModFix/>
          </a:blip>
          <a:stretch>
            <a:fillRect/>
          </a:stretch>
        </p:blipFill>
        <p:spPr>
          <a:xfrm>
            <a:off x="4724350" y="1258975"/>
            <a:ext cx="4267249" cy="25774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9"/>
          <p:cNvSpPr txBox="1"/>
          <p:nvPr/>
        </p:nvSpPr>
        <p:spPr>
          <a:xfrm>
            <a:off x="512050" y="1274075"/>
            <a:ext cx="3805800" cy="26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Activations Layers Chosen:</a:t>
            </a:r>
            <a:endParaRPr sz="1800">
              <a:solidFill>
                <a:schemeClr val="dk1"/>
              </a:solidFill>
            </a:endParaRPr>
          </a:p>
          <a:p>
            <a:pPr indent="0" lvl="0" marL="0" rtl="0" algn="l">
              <a:spcBef>
                <a:spcPts val="0"/>
              </a:spcBef>
              <a:spcAft>
                <a:spcPts val="0"/>
              </a:spcAft>
              <a:buNone/>
            </a:pPr>
            <a:r>
              <a:rPr lang="en" sz="1800">
                <a:solidFill>
                  <a:schemeClr val="dk1"/>
                </a:solidFill>
              </a:rPr>
              <a:t>Selu</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Loss: 2.2477</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57" name="Google Shape;157;p29"/>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rPr>
              <a:t>NN - </a:t>
            </a:r>
            <a:r>
              <a:rPr lang="en" sz="3000">
                <a:solidFill>
                  <a:schemeClr val="dk1"/>
                </a:solidFill>
              </a:rPr>
              <a:t>Stations Long and Lat Predictions</a:t>
            </a:r>
            <a:endParaRPr sz="3000"/>
          </a:p>
        </p:txBody>
      </p:sp>
      <p:pic>
        <p:nvPicPr>
          <p:cNvPr id="158" name="Google Shape;158;p29"/>
          <p:cNvPicPr preferRelativeResize="0"/>
          <p:nvPr/>
        </p:nvPicPr>
        <p:blipFill>
          <a:blip r:embed="rId4">
            <a:alphaModFix/>
          </a:blip>
          <a:stretch>
            <a:fillRect/>
          </a:stretch>
        </p:blipFill>
        <p:spPr>
          <a:xfrm>
            <a:off x="4470250" y="1258975"/>
            <a:ext cx="4521349" cy="27220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30"/>
          <p:cNvSpPr txBox="1"/>
          <p:nvPr/>
        </p:nvSpPr>
        <p:spPr>
          <a:xfrm>
            <a:off x="512050" y="1274075"/>
            <a:ext cx="8078400" cy="260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Could not import EV data due to wrong shape of data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Plotted stations ontop of each other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Neural Network predicted longitude wrong due to loss of 1000+</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Activations Layers Tried:</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Softplus, Selu, Relu, elu, Sigmoid, Tanh, Softmax, Softsign, Exponential</a:t>
            </a:r>
            <a:endParaRPr sz="1800">
              <a:solidFill>
                <a:schemeClr val="dk1"/>
              </a:solidFill>
            </a:endParaRPr>
          </a:p>
        </p:txBody>
      </p:sp>
      <p:sp>
        <p:nvSpPr>
          <p:cNvPr id="164" name="Google Shape;164;p30"/>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Issues Faced</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31"/>
          <p:cNvSpPr txBox="1"/>
          <p:nvPr/>
        </p:nvSpPr>
        <p:spPr>
          <a:xfrm>
            <a:off x="55675" y="566750"/>
            <a:ext cx="7813500" cy="33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sz="2400"/>
          </a:p>
          <a:p>
            <a:pPr indent="-381000" lvl="0" marL="457200" marR="0" rtl="0" algn="l">
              <a:lnSpc>
                <a:spcPct val="100000"/>
              </a:lnSpc>
              <a:spcBef>
                <a:spcPts val="0"/>
              </a:spcBef>
              <a:spcAft>
                <a:spcPts val="0"/>
              </a:spcAft>
              <a:buSzPts val="2400"/>
              <a:buChar char="●"/>
            </a:pPr>
            <a:r>
              <a:rPr lang="en" sz="2400"/>
              <a:t>From US EIA (Energy information Administration)</a:t>
            </a:r>
            <a:endParaRPr sz="2400"/>
          </a:p>
          <a:p>
            <a:pPr indent="-381000" lvl="1" marL="914400" marR="0" rtl="0" algn="l">
              <a:lnSpc>
                <a:spcPct val="100000"/>
              </a:lnSpc>
              <a:spcBef>
                <a:spcPts val="0"/>
              </a:spcBef>
              <a:spcAft>
                <a:spcPts val="0"/>
              </a:spcAft>
              <a:buSzPts val="2400"/>
              <a:buChar char="○"/>
            </a:pPr>
            <a:r>
              <a:rPr lang="en" sz="2400"/>
              <a:t>Includes all 50 States</a:t>
            </a:r>
            <a:endParaRPr sz="2400"/>
          </a:p>
          <a:p>
            <a:pPr indent="-381000" lvl="1" marL="914400" marR="0" rtl="0" algn="l">
              <a:lnSpc>
                <a:spcPct val="100000"/>
              </a:lnSpc>
              <a:spcBef>
                <a:spcPts val="0"/>
              </a:spcBef>
              <a:spcAft>
                <a:spcPts val="0"/>
              </a:spcAft>
              <a:buSzPts val="2400"/>
              <a:buChar char="○"/>
            </a:pPr>
            <a:r>
              <a:rPr lang="en" sz="2400"/>
              <a:t>Splits data by source</a:t>
            </a:r>
            <a:endParaRPr sz="2400"/>
          </a:p>
          <a:p>
            <a:pPr indent="0" lvl="0" marL="914400" marR="0" rtl="0" algn="l">
              <a:lnSpc>
                <a:spcPct val="100000"/>
              </a:lnSpc>
              <a:spcBef>
                <a:spcPts val="0"/>
              </a:spcBef>
              <a:spcAft>
                <a:spcPts val="0"/>
              </a:spcAft>
              <a:buNone/>
            </a:pPr>
            <a:r>
              <a:rPr lang="en" sz="2400"/>
              <a:t>(Solar, Nuclear, etc)</a:t>
            </a:r>
            <a:endParaRPr sz="2400"/>
          </a:p>
          <a:p>
            <a:pPr indent="0" lvl="0" marL="457200" marR="0" rtl="0" algn="l">
              <a:lnSpc>
                <a:spcPct val="100000"/>
              </a:lnSpc>
              <a:spcBef>
                <a:spcPts val="0"/>
              </a:spcBef>
              <a:spcAft>
                <a:spcPts val="0"/>
              </a:spcAft>
              <a:buNone/>
            </a:pPr>
            <a:r>
              <a:t/>
            </a:r>
            <a:endParaRPr sz="2400"/>
          </a:p>
        </p:txBody>
      </p:sp>
      <p:sp>
        <p:nvSpPr>
          <p:cNvPr id="170" name="Google Shape;170;p31"/>
          <p:cNvSpPr txBox="1"/>
          <p:nvPr/>
        </p:nvSpPr>
        <p:spPr>
          <a:xfrm>
            <a:off x="753450" y="250875"/>
            <a:ext cx="7637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400"/>
              <a:buFont typeface="Arial"/>
              <a:buNone/>
            </a:pPr>
            <a:r>
              <a:rPr lang="en" sz="2400">
                <a:solidFill>
                  <a:schemeClr val="dk1"/>
                </a:solidFill>
              </a:rPr>
              <a:t>Annual Generation dataset</a:t>
            </a:r>
            <a:endParaRPr/>
          </a:p>
        </p:txBody>
      </p:sp>
      <p:pic>
        <p:nvPicPr>
          <p:cNvPr id="171" name="Google Shape;171;p31"/>
          <p:cNvPicPr preferRelativeResize="0"/>
          <p:nvPr/>
        </p:nvPicPr>
        <p:blipFill rotWithShape="1">
          <a:blip r:embed="rId4">
            <a:alphaModFix/>
          </a:blip>
          <a:srcRect b="0" l="1136" r="0" t="0"/>
          <a:stretch/>
        </p:blipFill>
        <p:spPr>
          <a:xfrm>
            <a:off x="4829625" y="1427025"/>
            <a:ext cx="3973725" cy="287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32"/>
          <p:cNvSpPr txBox="1"/>
          <p:nvPr/>
        </p:nvSpPr>
        <p:spPr>
          <a:xfrm>
            <a:off x="0" y="0"/>
            <a:ext cx="9144000" cy="72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400"/>
          </a:p>
        </p:txBody>
      </p:sp>
      <p:sp>
        <p:nvSpPr>
          <p:cNvPr id="177" name="Google Shape;177;p32"/>
          <p:cNvSpPr txBox="1"/>
          <p:nvPr/>
        </p:nvSpPr>
        <p:spPr>
          <a:xfrm>
            <a:off x="753450" y="424725"/>
            <a:ext cx="763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178" name="Google Shape;178;p32"/>
          <p:cNvSpPr txBox="1"/>
          <p:nvPr/>
        </p:nvSpPr>
        <p:spPr>
          <a:xfrm>
            <a:off x="2494200" y="347775"/>
            <a:ext cx="466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Renewable vs Non renewable</a:t>
            </a:r>
            <a:endParaRPr sz="2400"/>
          </a:p>
        </p:txBody>
      </p:sp>
      <p:sp>
        <p:nvSpPr>
          <p:cNvPr id="179" name="Google Shape;179;p32"/>
          <p:cNvSpPr txBox="1"/>
          <p:nvPr/>
        </p:nvSpPr>
        <p:spPr>
          <a:xfrm>
            <a:off x="598600" y="1176550"/>
            <a:ext cx="75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0" name="Google Shape;180;p32"/>
          <p:cNvSpPr txBox="1"/>
          <p:nvPr/>
        </p:nvSpPr>
        <p:spPr>
          <a:xfrm>
            <a:off x="350900" y="1176550"/>
            <a:ext cx="86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1" name="Google Shape;181;p32"/>
          <p:cNvPicPr preferRelativeResize="0"/>
          <p:nvPr/>
        </p:nvPicPr>
        <p:blipFill>
          <a:blip r:embed="rId4">
            <a:alphaModFix/>
          </a:blip>
          <a:stretch>
            <a:fillRect/>
          </a:stretch>
        </p:blipFill>
        <p:spPr>
          <a:xfrm>
            <a:off x="0" y="1059200"/>
            <a:ext cx="4645375" cy="2079724"/>
          </a:xfrm>
          <a:prstGeom prst="rect">
            <a:avLst/>
          </a:prstGeom>
          <a:noFill/>
          <a:ln>
            <a:noFill/>
          </a:ln>
        </p:spPr>
      </p:pic>
      <p:pic>
        <p:nvPicPr>
          <p:cNvPr id="182" name="Google Shape;182;p32"/>
          <p:cNvPicPr preferRelativeResize="0"/>
          <p:nvPr/>
        </p:nvPicPr>
        <p:blipFill>
          <a:blip r:embed="rId5">
            <a:alphaModFix/>
          </a:blip>
          <a:stretch>
            <a:fillRect/>
          </a:stretch>
        </p:blipFill>
        <p:spPr>
          <a:xfrm>
            <a:off x="4572000" y="1144543"/>
            <a:ext cx="4572000" cy="19943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33"/>
          <p:cNvSpPr txBox="1"/>
          <p:nvPr/>
        </p:nvSpPr>
        <p:spPr>
          <a:xfrm>
            <a:off x="0" y="0"/>
            <a:ext cx="9144000" cy="72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400"/>
          </a:p>
        </p:txBody>
      </p:sp>
      <p:sp>
        <p:nvSpPr>
          <p:cNvPr id="188" name="Google Shape;188;p33"/>
          <p:cNvSpPr txBox="1"/>
          <p:nvPr/>
        </p:nvSpPr>
        <p:spPr>
          <a:xfrm>
            <a:off x="753450" y="424725"/>
            <a:ext cx="76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9" name="Google Shape;189;p33"/>
          <p:cNvSpPr txBox="1"/>
          <p:nvPr/>
        </p:nvSpPr>
        <p:spPr>
          <a:xfrm>
            <a:off x="557400" y="347775"/>
            <a:ext cx="858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EV Generation prediction </a:t>
            </a:r>
            <a:endParaRPr sz="2400"/>
          </a:p>
        </p:txBody>
      </p:sp>
      <p:sp>
        <p:nvSpPr>
          <p:cNvPr id="190" name="Google Shape;190;p33"/>
          <p:cNvSpPr txBox="1"/>
          <p:nvPr/>
        </p:nvSpPr>
        <p:spPr>
          <a:xfrm>
            <a:off x="0" y="901875"/>
            <a:ext cx="2515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Mean Error: 6254128.057123018</a:t>
            </a:r>
            <a:endParaRPr sz="1200"/>
          </a:p>
          <a:p>
            <a:pPr indent="0" lvl="0" marL="0" rtl="0" algn="l">
              <a:spcBef>
                <a:spcPts val="0"/>
              </a:spcBef>
              <a:spcAft>
                <a:spcPts val="0"/>
              </a:spcAft>
              <a:buNone/>
            </a:pPr>
            <a:r>
              <a:rPr lang="en" sz="1200"/>
              <a:t>MSE: 70829600173261.72</a:t>
            </a:r>
            <a:endParaRPr sz="1200"/>
          </a:p>
          <a:p>
            <a:pPr indent="0" lvl="0" marL="0" rtl="0" algn="l">
              <a:spcBef>
                <a:spcPts val="0"/>
              </a:spcBef>
              <a:spcAft>
                <a:spcPts val="0"/>
              </a:spcAft>
              <a:buNone/>
            </a:pPr>
            <a:r>
              <a:rPr lang="en" sz="1200"/>
              <a:t>Root mean </a:t>
            </a:r>
            <a:r>
              <a:rPr lang="en" sz="1200"/>
              <a:t>squared</a:t>
            </a:r>
            <a:r>
              <a:rPr lang="en" sz="1200"/>
              <a:t> error: 8416032.32972313</a:t>
            </a:r>
            <a:endParaRPr sz="1200"/>
          </a:p>
          <a:p>
            <a:pPr indent="0" lvl="0" marL="0" rtl="0" algn="l">
              <a:spcBef>
                <a:spcPts val="0"/>
              </a:spcBef>
              <a:spcAft>
                <a:spcPts val="0"/>
              </a:spcAft>
              <a:buNone/>
            </a:pPr>
            <a:r>
              <a:rPr lang="en" sz="1200"/>
              <a:t>R2 score: 0.25162451506693917</a:t>
            </a:r>
            <a:endParaRPr sz="1200"/>
          </a:p>
        </p:txBody>
      </p:sp>
      <p:pic>
        <p:nvPicPr>
          <p:cNvPr id="191" name="Google Shape;191;p33"/>
          <p:cNvPicPr preferRelativeResize="0"/>
          <p:nvPr/>
        </p:nvPicPr>
        <p:blipFill>
          <a:blip r:embed="rId4">
            <a:alphaModFix/>
          </a:blip>
          <a:stretch>
            <a:fillRect/>
          </a:stretch>
        </p:blipFill>
        <p:spPr>
          <a:xfrm>
            <a:off x="2435650" y="849013"/>
            <a:ext cx="6708349" cy="344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6"/>
          <p:cNvSpPr txBox="1"/>
          <p:nvPr/>
        </p:nvSpPr>
        <p:spPr>
          <a:xfrm>
            <a:off x="512050" y="1274075"/>
            <a:ext cx="3805800" cy="260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solidFill>
                  <a:schemeClr val="dk1"/>
                </a:solidFill>
              </a:rPr>
              <a:t>Cleaner end-user emissions</a:t>
            </a:r>
            <a:endParaRPr sz="1800"/>
          </a:p>
          <a:p>
            <a:pPr indent="-342900" lvl="0" marL="457200" marR="0" rtl="0" algn="l">
              <a:lnSpc>
                <a:spcPct val="150000"/>
              </a:lnSpc>
              <a:spcBef>
                <a:spcPts val="0"/>
              </a:spcBef>
              <a:spcAft>
                <a:spcPts val="0"/>
              </a:spcAft>
              <a:buClr>
                <a:srgbClr val="000000"/>
              </a:buClr>
              <a:buSzPts val="1800"/>
              <a:buFont typeface="Arial"/>
              <a:buChar char="●"/>
            </a:pPr>
            <a:r>
              <a:rPr lang="en" sz="1800"/>
              <a:t>Push for more EV’s from private sector and governments around the world</a:t>
            </a:r>
            <a:endParaRPr sz="1800"/>
          </a:p>
          <a:p>
            <a:pPr indent="-342900" lvl="0" marL="457200" marR="0" rtl="0" algn="l">
              <a:lnSpc>
                <a:spcPct val="150000"/>
              </a:lnSpc>
              <a:spcBef>
                <a:spcPts val="0"/>
              </a:spcBef>
              <a:spcAft>
                <a:spcPts val="0"/>
              </a:spcAft>
              <a:buSzPts val="1800"/>
              <a:buChar char="●"/>
            </a:pPr>
            <a:r>
              <a:rPr lang="en" sz="1800"/>
              <a:t>Social push for “Clean Energy”</a:t>
            </a:r>
            <a:endParaRPr sz="1800"/>
          </a:p>
          <a:p>
            <a:pPr indent="0" lvl="0" marL="457200" marR="0" rtl="0" algn="l">
              <a:lnSpc>
                <a:spcPct val="100000"/>
              </a:lnSpc>
              <a:spcBef>
                <a:spcPts val="0"/>
              </a:spcBef>
              <a:spcAft>
                <a:spcPts val="0"/>
              </a:spcAft>
              <a:buNone/>
            </a:pPr>
            <a:r>
              <a:t/>
            </a:r>
            <a:endParaRPr sz="1800"/>
          </a:p>
        </p:txBody>
      </p:sp>
      <p:sp>
        <p:nvSpPr>
          <p:cNvPr id="68" name="Google Shape;68;p16"/>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Motivation</a:t>
            </a:r>
            <a:endParaRPr sz="3000"/>
          </a:p>
        </p:txBody>
      </p:sp>
      <p:pic>
        <p:nvPicPr>
          <p:cNvPr id="69" name="Google Shape;69;p16"/>
          <p:cNvPicPr preferRelativeResize="0"/>
          <p:nvPr/>
        </p:nvPicPr>
        <p:blipFill>
          <a:blip r:embed="rId4">
            <a:alphaModFix/>
          </a:blip>
          <a:stretch>
            <a:fillRect/>
          </a:stretch>
        </p:blipFill>
        <p:spPr>
          <a:xfrm>
            <a:off x="4716200" y="1555550"/>
            <a:ext cx="3613151" cy="2032400"/>
          </a:xfrm>
          <a:prstGeom prst="rect">
            <a:avLst/>
          </a:prstGeom>
          <a:noFill/>
          <a:ln>
            <a:noFill/>
          </a:ln>
        </p:spPr>
      </p:pic>
    </p:spTree>
  </p:cSld>
  <p:clrMapOvr>
    <a:masterClrMapping/>
  </p:clrMapOvr>
  <mc:AlternateContent>
    <mc:Choice Requires="p14">
      <p:transition p14:dur="0">
        <p:push/>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4"/>
          <p:cNvSpPr txBox="1"/>
          <p:nvPr/>
        </p:nvSpPr>
        <p:spPr>
          <a:xfrm>
            <a:off x="0" y="0"/>
            <a:ext cx="9144000" cy="72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400"/>
          </a:p>
        </p:txBody>
      </p:sp>
      <p:sp>
        <p:nvSpPr>
          <p:cNvPr id="197" name="Google Shape;197;p34"/>
          <p:cNvSpPr txBox="1"/>
          <p:nvPr/>
        </p:nvSpPr>
        <p:spPr>
          <a:xfrm>
            <a:off x="753450" y="424725"/>
            <a:ext cx="763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198" name="Google Shape;198;p34"/>
          <p:cNvSpPr txBox="1"/>
          <p:nvPr/>
        </p:nvSpPr>
        <p:spPr>
          <a:xfrm>
            <a:off x="2494200" y="0"/>
            <a:ext cx="415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t>Issues Faced</a:t>
            </a:r>
            <a:endParaRPr sz="2600"/>
          </a:p>
        </p:txBody>
      </p:sp>
      <p:sp>
        <p:nvSpPr>
          <p:cNvPr id="199" name="Google Shape;199;p34"/>
          <p:cNvSpPr txBox="1"/>
          <p:nvPr/>
        </p:nvSpPr>
        <p:spPr>
          <a:xfrm>
            <a:off x="598600" y="1176550"/>
            <a:ext cx="75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0" name="Google Shape;200;p34"/>
          <p:cNvSpPr txBox="1"/>
          <p:nvPr/>
        </p:nvSpPr>
        <p:spPr>
          <a:xfrm>
            <a:off x="495375" y="1197175"/>
            <a:ext cx="86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1" name="Google Shape;201;p34"/>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Lack of Abundant Data</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Causes high error</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Low Accuracy (R2 score of 25%)</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Time Series Regression</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Difficult to make an accurate model</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Could use an RNN</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Current prediction is a wide range</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5"/>
          <p:cNvSpPr txBox="1"/>
          <p:nvPr/>
        </p:nvSpPr>
        <p:spPr>
          <a:xfrm>
            <a:off x="0" y="0"/>
            <a:ext cx="9144000" cy="72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400"/>
          </a:p>
        </p:txBody>
      </p:sp>
      <p:sp>
        <p:nvSpPr>
          <p:cNvPr id="207" name="Google Shape;207;p35"/>
          <p:cNvSpPr txBox="1"/>
          <p:nvPr/>
        </p:nvSpPr>
        <p:spPr>
          <a:xfrm>
            <a:off x="753450" y="424725"/>
            <a:ext cx="763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208" name="Google Shape;208;p35"/>
          <p:cNvSpPr txBox="1"/>
          <p:nvPr/>
        </p:nvSpPr>
        <p:spPr>
          <a:xfrm>
            <a:off x="0" y="0"/>
            <a:ext cx="415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Backup Slides: EV Stations</a:t>
            </a:r>
            <a:endParaRPr sz="2400"/>
          </a:p>
        </p:txBody>
      </p:sp>
      <p:pic>
        <p:nvPicPr>
          <p:cNvPr id="209" name="Google Shape;209;p35"/>
          <p:cNvPicPr preferRelativeResize="0"/>
          <p:nvPr/>
        </p:nvPicPr>
        <p:blipFill>
          <a:blip r:embed="rId4">
            <a:alphaModFix/>
          </a:blip>
          <a:stretch>
            <a:fillRect/>
          </a:stretch>
        </p:blipFill>
        <p:spPr>
          <a:xfrm>
            <a:off x="0" y="971098"/>
            <a:ext cx="7637100" cy="1898086"/>
          </a:xfrm>
          <a:prstGeom prst="rect">
            <a:avLst/>
          </a:prstGeom>
          <a:noFill/>
          <a:ln>
            <a:noFill/>
          </a:ln>
        </p:spPr>
      </p:pic>
      <p:pic>
        <p:nvPicPr>
          <p:cNvPr id="210" name="Google Shape;210;p35"/>
          <p:cNvPicPr preferRelativeResize="0"/>
          <p:nvPr/>
        </p:nvPicPr>
        <p:blipFill>
          <a:blip r:embed="rId5">
            <a:alphaModFix/>
          </a:blip>
          <a:stretch>
            <a:fillRect/>
          </a:stretch>
        </p:blipFill>
        <p:spPr>
          <a:xfrm>
            <a:off x="83500" y="2869175"/>
            <a:ext cx="5608975" cy="1467975"/>
          </a:xfrm>
          <a:prstGeom prst="rect">
            <a:avLst/>
          </a:prstGeom>
          <a:noFill/>
          <a:ln>
            <a:noFill/>
          </a:ln>
        </p:spPr>
      </p:pic>
      <p:pic>
        <p:nvPicPr>
          <p:cNvPr id="211" name="Google Shape;211;p35"/>
          <p:cNvPicPr preferRelativeResize="0"/>
          <p:nvPr/>
        </p:nvPicPr>
        <p:blipFill>
          <a:blip r:embed="rId6">
            <a:alphaModFix/>
          </a:blip>
          <a:stretch>
            <a:fillRect/>
          </a:stretch>
        </p:blipFill>
        <p:spPr>
          <a:xfrm>
            <a:off x="-238000" y="554105"/>
            <a:ext cx="9144001" cy="416990"/>
          </a:xfrm>
          <a:prstGeom prst="rect">
            <a:avLst/>
          </a:prstGeom>
          <a:noFill/>
          <a:ln>
            <a:noFill/>
          </a:ln>
        </p:spPr>
      </p:pic>
      <p:pic>
        <p:nvPicPr>
          <p:cNvPr id="212" name="Google Shape;212;p35"/>
          <p:cNvPicPr preferRelativeResize="0"/>
          <p:nvPr/>
        </p:nvPicPr>
        <p:blipFill>
          <a:blip r:embed="rId7">
            <a:alphaModFix/>
          </a:blip>
          <a:stretch>
            <a:fillRect/>
          </a:stretch>
        </p:blipFill>
        <p:spPr>
          <a:xfrm>
            <a:off x="3890550" y="2571754"/>
            <a:ext cx="5253449" cy="1200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36"/>
          <p:cNvSpPr txBox="1"/>
          <p:nvPr/>
        </p:nvSpPr>
        <p:spPr>
          <a:xfrm>
            <a:off x="0" y="0"/>
            <a:ext cx="9144000" cy="72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400"/>
          </a:p>
        </p:txBody>
      </p:sp>
      <p:sp>
        <p:nvSpPr>
          <p:cNvPr id="218" name="Google Shape;218;p36"/>
          <p:cNvSpPr txBox="1"/>
          <p:nvPr/>
        </p:nvSpPr>
        <p:spPr>
          <a:xfrm>
            <a:off x="753450" y="424725"/>
            <a:ext cx="763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219" name="Google Shape;219;p36"/>
          <p:cNvSpPr txBox="1"/>
          <p:nvPr/>
        </p:nvSpPr>
        <p:spPr>
          <a:xfrm>
            <a:off x="0" y="0"/>
            <a:ext cx="415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Backup Slides: EV Vehicles </a:t>
            </a:r>
            <a:endParaRPr sz="2400"/>
          </a:p>
        </p:txBody>
      </p:sp>
      <p:pic>
        <p:nvPicPr>
          <p:cNvPr id="220" name="Google Shape;220;p36"/>
          <p:cNvPicPr preferRelativeResize="0"/>
          <p:nvPr/>
        </p:nvPicPr>
        <p:blipFill>
          <a:blip r:embed="rId4">
            <a:alphaModFix/>
          </a:blip>
          <a:stretch>
            <a:fillRect/>
          </a:stretch>
        </p:blipFill>
        <p:spPr>
          <a:xfrm>
            <a:off x="0" y="554100"/>
            <a:ext cx="5727999" cy="1934150"/>
          </a:xfrm>
          <a:prstGeom prst="rect">
            <a:avLst/>
          </a:prstGeom>
          <a:noFill/>
          <a:ln>
            <a:noFill/>
          </a:ln>
        </p:spPr>
      </p:pic>
      <p:pic>
        <p:nvPicPr>
          <p:cNvPr id="221" name="Google Shape;221;p36"/>
          <p:cNvPicPr preferRelativeResize="0"/>
          <p:nvPr/>
        </p:nvPicPr>
        <p:blipFill>
          <a:blip r:embed="rId5">
            <a:alphaModFix/>
          </a:blip>
          <a:stretch>
            <a:fillRect/>
          </a:stretch>
        </p:blipFill>
        <p:spPr>
          <a:xfrm>
            <a:off x="183725" y="2571750"/>
            <a:ext cx="5360551" cy="1753475"/>
          </a:xfrm>
          <a:prstGeom prst="rect">
            <a:avLst/>
          </a:prstGeom>
          <a:noFill/>
          <a:ln>
            <a:noFill/>
          </a:ln>
        </p:spPr>
      </p:pic>
      <p:pic>
        <p:nvPicPr>
          <p:cNvPr id="222" name="Google Shape;222;p36"/>
          <p:cNvPicPr preferRelativeResize="0"/>
          <p:nvPr/>
        </p:nvPicPr>
        <p:blipFill>
          <a:blip r:embed="rId6">
            <a:alphaModFix/>
          </a:blip>
          <a:stretch>
            <a:fillRect/>
          </a:stretch>
        </p:blipFill>
        <p:spPr>
          <a:xfrm>
            <a:off x="5728000" y="1396525"/>
            <a:ext cx="3215477" cy="235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7"/>
          <p:cNvSpPr txBox="1"/>
          <p:nvPr/>
        </p:nvSpPr>
        <p:spPr>
          <a:xfrm>
            <a:off x="512050" y="1106575"/>
            <a:ext cx="3805800" cy="3537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What is the growth of new EV?</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Where are new stations needed?</a:t>
            </a:r>
            <a:endParaRPr sz="1800"/>
          </a:p>
          <a:p>
            <a:pPr indent="-342900" lvl="0" marL="457200" marR="0" rtl="0" algn="l">
              <a:lnSpc>
                <a:spcPct val="150000"/>
              </a:lnSpc>
              <a:spcBef>
                <a:spcPts val="0"/>
              </a:spcBef>
              <a:spcAft>
                <a:spcPts val="0"/>
              </a:spcAft>
              <a:buClr>
                <a:srgbClr val="000000"/>
              </a:buClr>
              <a:buSzPts val="1800"/>
              <a:buFont typeface="Arial"/>
              <a:buChar char="●"/>
            </a:pPr>
            <a:r>
              <a:rPr lang="en" sz="1800"/>
              <a:t>Can the power grid handle the additional load of these new EV’s?</a:t>
            </a:r>
            <a:endParaRPr sz="1800"/>
          </a:p>
        </p:txBody>
      </p:sp>
      <p:sp>
        <p:nvSpPr>
          <p:cNvPr id="75" name="Google Shape;75;p17"/>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Project Overview</a:t>
            </a:r>
            <a:endParaRPr sz="3000"/>
          </a:p>
        </p:txBody>
      </p:sp>
      <p:pic>
        <p:nvPicPr>
          <p:cNvPr id="76" name="Google Shape;76;p17"/>
          <p:cNvPicPr preferRelativeResize="0"/>
          <p:nvPr/>
        </p:nvPicPr>
        <p:blipFill>
          <a:blip r:embed="rId4">
            <a:alphaModFix/>
          </a:blip>
          <a:stretch>
            <a:fillRect/>
          </a:stretch>
        </p:blipFill>
        <p:spPr>
          <a:xfrm>
            <a:off x="4448775" y="1144563"/>
            <a:ext cx="4521350" cy="28543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8"/>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Datasets</a:t>
            </a:r>
            <a:endParaRPr sz="3000"/>
          </a:p>
        </p:txBody>
      </p:sp>
      <p:sp>
        <p:nvSpPr>
          <p:cNvPr id="82" name="Google Shape;82;p18"/>
          <p:cNvSpPr txBox="1"/>
          <p:nvPr/>
        </p:nvSpPr>
        <p:spPr>
          <a:xfrm>
            <a:off x="512050" y="1106575"/>
            <a:ext cx="7817400" cy="3063000"/>
          </a:xfrm>
          <a:prstGeom prst="rect">
            <a:avLst/>
          </a:prstGeom>
          <a:noFill/>
          <a:ln>
            <a:noFill/>
          </a:ln>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chemeClr val="dk1"/>
              </a:buClr>
              <a:buSzPts val="1500"/>
              <a:buChar char="●"/>
            </a:pPr>
            <a:r>
              <a:rPr lang="en" sz="1500">
                <a:solidFill>
                  <a:schemeClr val="dk1"/>
                </a:solidFill>
              </a:rPr>
              <a:t>Kaggle : Electric Vehicle Charging Stations  </a:t>
            </a:r>
            <a:endParaRPr sz="1500">
              <a:solidFill>
                <a:schemeClr val="dk1"/>
              </a:solidFill>
            </a:endParaRPr>
          </a:p>
          <a:p>
            <a:pPr indent="-323850" lvl="1" marL="914400" rtl="0" algn="l">
              <a:lnSpc>
                <a:spcPct val="95000"/>
              </a:lnSpc>
              <a:spcBef>
                <a:spcPts val="0"/>
              </a:spcBef>
              <a:spcAft>
                <a:spcPts val="0"/>
              </a:spcAft>
              <a:buClr>
                <a:schemeClr val="dk1"/>
              </a:buClr>
              <a:buSzPts val="1500"/>
              <a:buChar char="○"/>
            </a:pPr>
            <a:r>
              <a:rPr lang="en" sz="1500">
                <a:solidFill>
                  <a:schemeClr val="dk1"/>
                </a:solidFill>
              </a:rPr>
              <a:t>Author: James Lemieux (</a:t>
            </a:r>
            <a:r>
              <a:rPr lang="en" sz="1500">
                <a:solidFill>
                  <a:schemeClr val="dk1"/>
                </a:solidFill>
              </a:rPr>
              <a:t>Kaggle)</a:t>
            </a:r>
            <a:endParaRPr sz="1500">
              <a:solidFill>
                <a:schemeClr val="dk1"/>
              </a:solidFill>
            </a:endParaRPr>
          </a:p>
          <a:p>
            <a:pPr indent="-323850" lvl="1" marL="914400" rtl="0" algn="l">
              <a:lnSpc>
                <a:spcPct val="95000"/>
              </a:lnSpc>
              <a:spcBef>
                <a:spcPts val="0"/>
              </a:spcBef>
              <a:spcAft>
                <a:spcPts val="0"/>
              </a:spcAft>
              <a:buClr>
                <a:schemeClr val="dk1"/>
              </a:buClr>
              <a:buSzPts val="1500"/>
              <a:buChar char="○"/>
            </a:pPr>
            <a:r>
              <a:rPr lang="en" sz="1500">
                <a:solidFill>
                  <a:schemeClr val="dk1"/>
                </a:solidFill>
              </a:rPr>
              <a:t>Storage Size: 3.35Mb</a:t>
            </a:r>
            <a:endParaRPr sz="1500">
              <a:solidFill>
                <a:schemeClr val="dk1"/>
              </a:solidFill>
            </a:endParaRPr>
          </a:p>
          <a:p>
            <a:pPr indent="-323850" lvl="1" marL="914400" rtl="0" algn="l">
              <a:lnSpc>
                <a:spcPct val="95000"/>
              </a:lnSpc>
              <a:spcBef>
                <a:spcPts val="0"/>
              </a:spcBef>
              <a:spcAft>
                <a:spcPts val="0"/>
              </a:spcAft>
              <a:buClr>
                <a:schemeClr val="dk1"/>
              </a:buClr>
              <a:buSzPts val="1500"/>
              <a:buChar char="○"/>
            </a:pPr>
            <a:r>
              <a:rPr lang="en" sz="1500">
                <a:solidFill>
                  <a:schemeClr val="dk1"/>
                </a:solidFill>
              </a:rPr>
              <a:t>Total </a:t>
            </a:r>
            <a:r>
              <a:rPr lang="en" sz="1500">
                <a:solidFill>
                  <a:schemeClr val="dk1"/>
                </a:solidFill>
              </a:rPr>
              <a:t>Data Points</a:t>
            </a:r>
            <a:r>
              <a:rPr lang="en" sz="1500">
                <a:solidFill>
                  <a:schemeClr val="dk1"/>
                </a:solidFill>
              </a:rPr>
              <a:t>: 53892</a:t>
            </a:r>
            <a:endParaRPr sz="1500">
              <a:solidFill>
                <a:schemeClr val="dk1"/>
              </a:solidFill>
            </a:endParaRPr>
          </a:p>
          <a:p>
            <a:pPr indent="-323850" lvl="1" marL="914400" rtl="0" algn="l">
              <a:lnSpc>
                <a:spcPct val="95000"/>
              </a:lnSpc>
              <a:spcBef>
                <a:spcPts val="0"/>
              </a:spcBef>
              <a:spcAft>
                <a:spcPts val="0"/>
              </a:spcAft>
              <a:buClr>
                <a:schemeClr val="dk1"/>
              </a:buClr>
              <a:buSzPts val="1500"/>
              <a:buChar char="○"/>
            </a:pPr>
            <a:r>
              <a:rPr lang="en" sz="1500">
                <a:solidFill>
                  <a:schemeClr val="dk1"/>
                </a:solidFill>
              </a:rPr>
              <a:t>Filtered to WA: 51409</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Data.wa.gov : Electric Vehicle Title and Registration Activity</a:t>
            </a:r>
            <a:endParaRPr sz="1500">
              <a:solidFill>
                <a:schemeClr val="dk1"/>
              </a:solidFill>
            </a:endParaRPr>
          </a:p>
          <a:p>
            <a:pPr indent="-323850" lvl="1" marL="914400" rtl="0" algn="l">
              <a:lnSpc>
                <a:spcPct val="95000"/>
              </a:lnSpc>
              <a:spcBef>
                <a:spcPts val="0"/>
              </a:spcBef>
              <a:spcAft>
                <a:spcPts val="0"/>
              </a:spcAft>
              <a:buClr>
                <a:schemeClr val="dk1"/>
              </a:buClr>
              <a:buSzPts val="1500"/>
              <a:buChar char="○"/>
            </a:pPr>
            <a:r>
              <a:rPr lang="en" sz="1500">
                <a:solidFill>
                  <a:schemeClr val="dk1"/>
                </a:solidFill>
              </a:rPr>
              <a:t>Author: State of Washington (catalog.data.gov)</a:t>
            </a:r>
            <a:endParaRPr sz="1500">
              <a:solidFill>
                <a:schemeClr val="dk1"/>
              </a:solidFill>
            </a:endParaRPr>
          </a:p>
          <a:p>
            <a:pPr indent="-323850" lvl="1" marL="914400" rtl="0" algn="l">
              <a:lnSpc>
                <a:spcPct val="95000"/>
              </a:lnSpc>
              <a:spcBef>
                <a:spcPts val="0"/>
              </a:spcBef>
              <a:spcAft>
                <a:spcPts val="0"/>
              </a:spcAft>
              <a:buClr>
                <a:schemeClr val="dk1"/>
              </a:buClr>
              <a:buSzPts val="1500"/>
              <a:buChar char="○"/>
            </a:pPr>
            <a:r>
              <a:rPr lang="en" sz="1500">
                <a:solidFill>
                  <a:schemeClr val="dk1"/>
                </a:solidFill>
              </a:rPr>
              <a:t>Storage Size: 279Mb</a:t>
            </a:r>
            <a:endParaRPr sz="1500">
              <a:solidFill>
                <a:schemeClr val="dk1"/>
              </a:solidFill>
            </a:endParaRPr>
          </a:p>
          <a:p>
            <a:pPr indent="-323850" lvl="1" marL="914400" rtl="0" algn="l">
              <a:lnSpc>
                <a:spcPct val="95000"/>
              </a:lnSpc>
              <a:spcBef>
                <a:spcPts val="0"/>
              </a:spcBef>
              <a:spcAft>
                <a:spcPts val="0"/>
              </a:spcAft>
              <a:buClr>
                <a:schemeClr val="dk1"/>
              </a:buClr>
              <a:buSzPts val="1500"/>
              <a:buChar char="○"/>
            </a:pPr>
            <a:r>
              <a:rPr lang="en" sz="1500">
                <a:solidFill>
                  <a:schemeClr val="dk1"/>
                </a:solidFill>
              </a:rPr>
              <a:t>Total Data Points: 633873</a:t>
            </a:r>
            <a:endParaRPr sz="1500">
              <a:solidFill>
                <a:schemeClr val="dk1"/>
              </a:solidFill>
            </a:endParaRPr>
          </a:p>
          <a:p>
            <a:pPr indent="-323850" lvl="1" marL="914400" rtl="0" algn="l">
              <a:lnSpc>
                <a:spcPct val="95000"/>
              </a:lnSpc>
              <a:spcBef>
                <a:spcPts val="0"/>
              </a:spcBef>
              <a:spcAft>
                <a:spcPts val="0"/>
              </a:spcAft>
              <a:buClr>
                <a:schemeClr val="dk1"/>
              </a:buClr>
              <a:buSzPts val="1500"/>
              <a:buChar char="○"/>
            </a:pPr>
            <a:r>
              <a:rPr lang="en" sz="1500">
                <a:solidFill>
                  <a:schemeClr val="dk1"/>
                </a:solidFill>
              </a:rPr>
              <a:t>Filtered to Original Title: 633870</a:t>
            </a:r>
            <a:endParaRPr sz="1500">
              <a:solidFill>
                <a:schemeClr val="dk1"/>
              </a:solidFill>
            </a:endParaRPr>
          </a:p>
          <a:p>
            <a:pPr indent="-323850" lvl="1" marL="914400" rtl="0" algn="l">
              <a:lnSpc>
                <a:spcPct val="95000"/>
              </a:lnSpc>
              <a:spcBef>
                <a:spcPts val="0"/>
              </a:spcBef>
              <a:spcAft>
                <a:spcPts val="0"/>
              </a:spcAft>
              <a:buClr>
                <a:schemeClr val="dk1"/>
              </a:buClr>
              <a:buSzPts val="1500"/>
              <a:buChar char="○"/>
            </a:pPr>
            <a:r>
              <a:rPr lang="en" sz="1500">
                <a:solidFill>
                  <a:schemeClr val="dk1"/>
                </a:solidFill>
              </a:rPr>
              <a:t>Filtered to Unique VIN: 633818</a:t>
            </a:r>
            <a:endParaRPr sz="1500">
              <a:solidFill>
                <a:schemeClr val="dk1"/>
              </a:solidFill>
            </a:endParaRPr>
          </a:p>
          <a:p>
            <a:pPr indent="0" lvl="0" marL="0" rtl="0" algn="l">
              <a:lnSpc>
                <a:spcPct val="95000"/>
              </a:lnSpc>
              <a:spcBef>
                <a:spcPts val="0"/>
              </a:spcBef>
              <a:spcAft>
                <a:spcPts val="0"/>
              </a:spcAft>
              <a:buNone/>
            </a:pPr>
            <a:r>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9"/>
          <p:cNvSpPr txBox="1"/>
          <p:nvPr/>
        </p:nvSpPr>
        <p:spPr>
          <a:xfrm>
            <a:off x="508550" y="1274075"/>
            <a:ext cx="4063500" cy="260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t>Total Number of Sold EVs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 sz="1800"/>
              <a:t>Total Number of EVs Until 2021: 924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 sz="1800"/>
              <a:t>Total Sold EVs to Date: 1,447</a:t>
            </a:r>
            <a:endParaRPr sz="1800"/>
          </a:p>
          <a:p>
            <a:pPr indent="0" lvl="0" marL="0" marR="0" rtl="0" algn="l">
              <a:lnSpc>
                <a:spcPct val="100000"/>
              </a:lnSpc>
              <a:spcBef>
                <a:spcPts val="0"/>
              </a:spcBef>
              <a:spcAft>
                <a:spcPts val="0"/>
              </a:spcAft>
              <a:buNone/>
            </a:pPr>
            <a:r>
              <a:t/>
            </a:r>
            <a:endParaRPr sz="1800"/>
          </a:p>
        </p:txBody>
      </p:sp>
      <p:sp>
        <p:nvSpPr>
          <p:cNvPr id="88" name="Google Shape;88;p19"/>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Electric Vehicles</a:t>
            </a:r>
            <a:endParaRPr sz="3000"/>
          </a:p>
        </p:txBody>
      </p:sp>
      <p:pic>
        <p:nvPicPr>
          <p:cNvPr id="89" name="Google Shape;89;p19"/>
          <p:cNvPicPr preferRelativeResize="0"/>
          <p:nvPr/>
        </p:nvPicPr>
        <p:blipFill>
          <a:blip r:embed="rId4">
            <a:alphaModFix/>
          </a:blip>
          <a:stretch>
            <a:fillRect/>
          </a:stretch>
        </p:blipFill>
        <p:spPr>
          <a:xfrm>
            <a:off x="4572000" y="1106575"/>
            <a:ext cx="4375963" cy="319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20"/>
          <p:cNvSpPr txBox="1"/>
          <p:nvPr/>
        </p:nvSpPr>
        <p:spPr>
          <a:xfrm>
            <a:off x="512050" y="1274075"/>
            <a:ext cx="3805800" cy="260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t>Slope: 33.04307432</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None/>
            </a:pPr>
            <a:r>
              <a:rPr lang="en" sz="1800"/>
              <a:t>Intercept: -66487.1</a:t>
            </a:r>
            <a:r>
              <a:rPr lang="en" sz="1800"/>
              <a:t>3766892</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None/>
            </a:pPr>
            <a:r>
              <a:rPr lang="en" sz="1800"/>
              <a:t>MSE: 8540.63954579545</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None/>
            </a:pPr>
            <a:r>
              <a:rPr lang="en" sz="1800"/>
              <a:t>RMS error:  92.41558064415031</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Clr>
                <a:schemeClr val="dk1"/>
              </a:buClr>
              <a:buSzPts val="1100"/>
              <a:buFont typeface="Arial"/>
              <a:buNone/>
            </a:pPr>
            <a:r>
              <a:rPr lang="en" sz="1800"/>
              <a:t>R2 score:  0.6514087911686</a:t>
            </a:r>
            <a:endParaRPr sz="1800"/>
          </a:p>
          <a:p>
            <a:pPr indent="0" lvl="0" marL="0" marR="0" rtl="0" algn="l">
              <a:lnSpc>
                <a:spcPct val="100000"/>
              </a:lnSpc>
              <a:spcBef>
                <a:spcPts val="0"/>
              </a:spcBef>
              <a:spcAft>
                <a:spcPts val="0"/>
              </a:spcAft>
              <a:buNone/>
            </a:pPr>
            <a:r>
              <a:t/>
            </a:r>
            <a:endParaRPr sz="1800"/>
          </a:p>
        </p:txBody>
      </p:sp>
      <p:sp>
        <p:nvSpPr>
          <p:cNvPr id="95" name="Google Shape;95;p20"/>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EV Sold Predictions</a:t>
            </a:r>
            <a:endParaRPr sz="3000"/>
          </a:p>
        </p:txBody>
      </p:sp>
      <p:pic>
        <p:nvPicPr>
          <p:cNvPr id="96" name="Google Shape;96;p20"/>
          <p:cNvPicPr preferRelativeResize="0"/>
          <p:nvPr/>
        </p:nvPicPr>
        <p:blipFill>
          <a:blip r:embed="rId4">
            <a:alphaModFix/>
          </a:blip>
          <a:stretch>
            <a:fillRect/>
          </a:stretch>
        </p:blipFill>
        <p:spPr>
          <a:xfrm>
            <a:off x="4572000" y="1044200"/>
            <a:ext cx="4521351" cy="32615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1"/>
          <p:cNvSpPr txBox="1"/>
          <p:nvPr/>
        </p:nvSpPr>
        <p:spPr>
          <a:xfrm>
            <a:off x="512050" y="1274075"/>
            <a:ext cx="3805800" cy="26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Total Number of Predicted Vehicles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Total Predicted Vehicles from 2022 to 2033: 5764</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02" name="Google Shape;102;p21"/>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EV_Sold </a:t>
            </a:r>
            <a:r>
              <a:rPr lang="en" sz="3000"/>
              <a:t> Predictions</a:t>
            </a:r>
            <a:endParaRPr sz="3000"/>
          </a:p>
        </p:txBody>
      </p:sp>
      <p:pic>
        <p:nvPicPr>
          <p:cNvPr id="103" name="Google Shape;103;p21"/>
          <p:cNvPicPr preferRelativeResize="0"/>
          <p:nvPr/>
        </p:nvPicPr>
        <p:blipFill>
          <a:blip r:embed="rId4">
            <a:alphaModFix/>
          </a:blip>
          <a:stretch>
            <a:fillRect/>
          </a:stretch>
        </p:blipFill>
        <p:spPr>
          <a:xfrm>
            <a:off x="4572000" y="924163"/>
            <a:ext cx="4521351" cy="33050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2"/>
          <p:cNvSpPr txBox="1"/>
          <p:nvPr/>
        </p:nvSpPr>
        <p:spPr>
          <a:xfrm>
            <a:off x="512050" y="1274075"/>
            <a:ext cx="8078400" cy="260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Keras </a:t>
            </a:r>
            <a:r>
              <a:rPr lang="en" sz="1800">
                <a:solidFill>
                  <a:schemeClr val="dk1"/>
                </a:solidFill>
              </a:rPr>
              <a:t>Neural</a:t>
            </a:r>
            <a:r>
              <a:rPr lang="en" sz="1800">
                <a:solidFill>
                  <a:schemeClr val="dk1"/>
                </a:solidFill>
              </a:rPr>
              <a:t> Network high loss no usabled data due to not enough </a:t>
            </a:r>
            <a:r>
              <a:rPr lang="en" sz="1800">
                <a:solidFill>
                  <a:schemeClr val="dk1"/>
                </a:solidFill>
              </a:rPr>
              <a:t>data points</a:t>
            </a:r>
            <a:r>
              <a:rPr lang="en" sz="1800">
                <a:solidFill>
                  <a:schemeClr val="dk1"/>
                </a:solidFill>
              </a:rPr>
              <a:t> (loss of 34759.1875)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SVM accuracy of 0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Tpot had a score of -8414.387348232205</a:t>
            </a:r>
            <a:endParaRPr sz="1800">
              <a:solidFill>
                <a:schemeClr val="dk1"/>
              </a:solidFill>
            </a:endParaRPr>
          </a:p>
        </p:txBody>
      </p:sp>
      <p:sp>
        <p:nvSpPr>
          <p:cNvPr id="109" name="Google Shape;109;p22"/>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Issues Faced</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3"/>
          <p:cNvSpPr txBox="1"/>
          <p:nvPr/>
        </p:nvSpPr>
        <p:spPr>
          <a:xfrm>
            <a:off x="512050" y="1274075"/>
            <a:ext cx="3805800" cy="260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t>Total Number of Current Stations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 sz="1800"/>
              <a:t>Total Number Until 2021: 1,571 Stations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 sz="1800"/>
              <a:t>Total Stations to Date: 1,834</a:t>
            </a:r>
            <a:endParaRPr sz="1800"/>
          </a:p>
          <a:p>
            <a:pPr indent="0" lvl="0" marL="0" marR="0" rtl="0" algn="l">
              <a:lnSpc>
                <a:spcPct val="100000"/>
              </a:lnSpc>
              <a:spcBef>
                <a:spcPts val="0"/>
              </a:spcBef>
              <a:spcAft>
                <a:spcPts val="0"/>
              </a:spcAft>
              <a:buNone/>
            </a:pPr>
            <a:r>
              <a:t/>
            </a:r>
            <a:endParaRPr sz="1800"/>
          </a:p>
        </p:txBody>
      </p:sp>
      <p:sp>
        <p:nvSpPr>
          <p:cNvPr id="115" name="Google Shape;115;p23"/>
          <p:cNvSpPr txBox="1"/>
          <p:nvPr/>
        </p:nvSpPr>
        <p:spPr>
          <a:xfrm>
            <a:off x="814650" y="460075"/>
            <a:ext cx="7514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t>Electric Vehicle Charging Stations</a:t>
            </a:r>
            <a:endParaRPr sz="3000"/>
          </a:p>
        </p:txBody>
      </p:sp>
      <p:pic>
        <p:nvPicPr>
          <p:cNvPr id="116" name="Google Shape;116;p23"/>
          <p:cNvPicPr preferRelativeResize="0"/>
          <p:nvPr/>
        </p:nvPicPr>
        <p:blipFill>
          <a:blip r:embed="rId4">
            <a:alphaModFix/>
          </a:blip>
          <a:stretch>
            <a:fillRect/>
          </a:stretch>
        </p:blipFill>
        <p:spPr>
          <a:xfrm>
            <a:off x="4520700" y="1052875"/>
            <a:ext cx="4449425" cy="3252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