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1"/>
  </p:sldMasterIdLst>
  <p:notesMasterIdLst>
    <p:notesMasterId r:id="rId21"/>
  </p:notesMasterIdLst>
  <p:sldIdLst>
    <p:sldId id="256" r:id="rId2"/>
    <p:sldId id="260" r:id="rId3"/>
    <p:sldId id="257" r:id="rId4"/>
    <p:sldId id="265" r:id="rId5"/>
    <p:sldId id="261" r:id="rId6"/>
    <p:sldId id="262" r:id="rId7"/>
    <p:sldId id="264" r:id="rId8"/>
    <p:sldId id="263" r:id="rId9"/>
    <p:sldId id="266" r:id="rId10"/>
    <p:sldId id="267" r:id="rId11"/>
    <p:sldId id="269" r:id="rId12"/>
    <p:sldId id="274" r:id="rId13"/>
    <p:sldId id="270" r:id="rId14"/>
    <p:sldId id="273" r:id="rId15"/>
    <p:sldId id="271" r:id="rId16"/>
    <p:sldId id="276" r:id="rId17"/>
    <p:sldId id="277" r:id="rId18"/>
    <p:sldId id="275" r:id="rId19"/>
    <p:sldId id="268" r:id="rId2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DCDC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Stijl, gemiddeld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Stijl, gemiddeld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10"/>
    <p:restoredTop sz="81411"/>
  </p:normalViewPr>
  <p:slideViewPr>
    <p:cSldViewPr snapToGrid="0" snapToObjects="1">
      <p:cViewPr varScale="1">
        <p:scale>
          <a:sx n="80" d="100"/>
          <a:sy n="80" d="100"/>
        </p:scale>
        <p:origin x="1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678D8-40C9-3146-9352-C8BE89720DB3}" type="datetimeFigureOut">
              <a:rPr lang="nl-NL" smtClean="0"/>
              <a:t>17-12-18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8735E-A8FD-2A4D-A31F-067929DF1F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6967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Algemeen energieprobleem</a:t>
            </a:r>
          </a:p>
          <a:p>
            <a:r>
              <a:rPr lang="nl-NL" dirty="0"/>
              <a:t>Weinig compensatie voor terug leveren aan net</a:t>
            </a:r>
          </a:p>
          <a:p>
            <a:r>
              <a:rPr lang="nl-NL" dirty="0"/>
              <a:t>Batterijen Tesla</a:t>
            </a:r>
          </a:p>
          <a:p>
            <a:r>
              <a:rPr lang="nl-NL" dirty="0"/>
              <a:t>Duur, dus delen?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8735E-A8FD-2A4D-A31F-067929DF1FF5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488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8735E-A8FD-2A4D-A31F-067929DF1FF5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2395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8735E-A8FD-2A4D-A31F-067929DF1FF5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6668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8735E-A8FD-2A4D-A31F-067929DF1FF5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8717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8735E-A8FD-2A4D-A31F-067929DF1FF5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30280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8735E-A8FD-2A4D-A31F-067929DF1FF5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4644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8735E-A8FD-2A4D-A31F-067929DF1FF5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7751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Kabels niet gedeeld.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8735E-A8FD-2A4D-A31F-067929DF1FF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9466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Outputs en capaciteit maakt probleem lastig.</a:t>
            </a:r>
          </a:p>
          <a:p>
            <a:r>
              <a:rPr lang="nl-NL" dirty="0"/>
              <a:t>BENOEM: verder met Wijk 1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8735E-A8FD-2A4D-A31F-067929DF1FF5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9981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Outputs en capaciteit maakt probleem lastig.</a:t>
            </a:r>
          </a:p>
          <a:p>
            <a:r>
              <a:rPr lang="nl-NL" dirty="0"/>
              <a:t>BENOEM: verder met Wijk 1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8735E-A8FD-2A4D-A31F-067929DF1FF5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5008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8735E-A8FD-2A4D-A31F-067929DF1FF5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3032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8735E-A8FD-2A4D-A31F-067929DF1FF5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1663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Als capaciteit vol: volgende batterij</a:t>
            </a:r>
          </a:p>
          <a:p>
            <a:endParaRPr lang="nl-NL" dirty="0"/>
          </a:p>
          <a:p>
            <a:r>
              <a:rPr lang="nl-NL" dirty="0"/>
              <a:t>Vanaf nu alles met Greedy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8735E-A8FD-2A4D-A31F-067929DF1FF5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9285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8735E-A8FD-2A4D-A31F-067929DF1FF5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4097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8735E-A8FD-2A4D-A31F-067929DF1FF5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2718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B4F9-34BA-5B4A-B569-E89A15B61606}" type="datetime1">
              <a:rPr lang="nl-NL" smtClean="0"/>
              <a:t>17-12-18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C746-8A1D-F049-A01F-A1A75F5FA88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3716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5E5F-86D4-8541-A610-834037A65388}" type="datetime1">
              <a:rPr lang="nl-NL" smtClean="0"/>
              <a:t>17-12-18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C746-8A1D-F049-A01F-A1A75F5FA88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055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98121-387E-BF40-AA00-AE9FE6F56474}" type="datetime1">
              <a:rPr lang="nl-NL" smtClean="0"/>
              <a:t>17-12-18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C746-8A1D-F049-A01F-A1A75F5FA88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830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3043-8B87-6F43-ACCF-F589CA873AC0}" type="datetime1">
              <a:rPr lang="nl-NL" smtClean="0"/>
              <a:t>17-12-18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C746-8A1D-F049-A01F-A1A75F5FA88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447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5F42B-5EF5-554F-B04D-44C99833FB16}" type="datetime1">
              <a:rPr lang="nl-NL" smtClean="0"/>
              <a:t>17-12-18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C746-8A1D-F049-A01F-A1A75F5FA88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2999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F961-BAE9-1B44-B2BF-3F7B8E8D59F2}" type="datetime1">
              <a:rPr lang="nl-NL" smtClean="0"/>
              <a:t>17-12-18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C746-8A1D-F049-A01F-A1A75F5FA88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642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F234-530F-8B46-8E86-25D64595CBB8}" type="datetime1">
              <a:rPr lang="nl-NL" smtClean="0"/>
              <a:t>17-12-18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C746-8A1D-F049-A01F-A1A75F5FA88E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927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7C6D-B15D-1E42-B980-DA3AC5BE0D75}" type="datetime1">
              <a:rPr lang="nl-NL" smtClean="0"/>
              <a:t>17-12-18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C746-8A1D-F049-A01F-A1A75F5FA88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627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CB36-D2D4-C943-88A3-94AAD5D35FA6}" type="datetime1">
              <a:rPr lang="nl-NL" smtClean="0"/>
              <a:t>17-12-18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C746-8A1D-F049-A01F-A1A75F5FA88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729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75A60-65EA-7F4C-A07B-B29FF97451FF}" type="datetime1">
              <a:rPr lang="nl-NL" smtClean="0"/>
              <a:t>17-12-18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C746-8A1D-F049-A01F-A1A75F5FA88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584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A60487D-37F1-9F44-B276-F767D7E6013D}" type="datetime1">
              <a:rPr lang="nl-NL" smtClean="0"/>
              <a:t>17-12-18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C746-8A1D-F049-A01F-A1A75F5FA88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08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00127B5-BA30-D14F-8D9F-E70ED78690B2}" type="datetime1">
              <a:rPr lang="nl-NL" smtClean="0"/>
              <a:t>17-12-18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B7EC746-8A1D-F049-A01F-A1A75F5FA88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359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47FD8-28D0-0F4C-95C2-01364CE4E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9659"/>
            <a:ext cx="9144000" cy="2387600"/>
          </a:xfrm>
        </p:spPr>
        <p:txBody>
          <a:bodyPr/>
          <a:lstStyle/>
          <a:p>
            <a:r>
              <a:rPr lang="nl-NL" dirty="0"/>
              <a:t>SmartGrid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E562D6E-A26C-C341-B99A-0B6FFEEDDB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sz="4200" dirty="0">
                <a:solidFill>
                  <a:schemeClr val="tx1"/>
                </a:solidFill>
              </a:rPr>
              <a:t>Team Niko</a:t>
            </a:r>
          </a:p>
          <a:p>
            <a:br>
              <a:rPr lang="nl-NL" sz="2400" dirty="0"/>
            </a:br>
            <a:r>
              <a:rPr lang="nl-NL" sz="2400" dirty="0"/>
              <a:t>David </a:t>
            </a:r>
            <a:r>
              <a:rPr lang="nl-NL" sz="2400" dirty="0" err="1"/>
              <a:t>Pantophlet</a:t>
            </a:r>
            <a:r>
              <a:rPr lang="nl-NL" sz="2400" dirty="0"/>
              <a:t>, Joost Vos &amp; Xandra Vos</a:t>
            </a:r>
          </a:p>
        </p:txBody>
      </p:sp>
    </p:spTree>
    <p:extLst>
      <p:ext uri="{BB962C8B-B14F-4D97-AF65-F5344CB8AC3E}">
        <p14:creationId xmlns:p14="http://schemas.microsoft.com/office/powerpoint/2010/main" val="3738880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6A68BC3-FBDF-CA4A-899D-420C0A37A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7906" y="6298130"/>
            <a:ext cx="365760" cy="365760"/>
          </a:xfrm>
          <a:noFill/>
        </p:spPr>
        <p:txBody>
          <a:bodyPr/>
          <a:lstStyle/>
          <a:p>
            <a:fld id="{7B7EC746-8A1D-F049-A01F-A1A75F5FA88E}" type="slidenum">
              <a:rPr lang="nl-NL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fld>
            <a:endParaRPr lang="nl-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05C53D7E-A2A6-9241-AE3A-24CEE49D7FCE}"/>
              </a:ext>
            </a:extLst>
          </p:cNvPr>
          <p:cNvSpPr txBox="1"/>
          <p:nvPr/>
        </p:nvSpPr>
        <p:spPr>
          <a:xfrm>
            <a:off x="1028209" y="1751617"/>
            <a:ext cx="101355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/>
              <a:t>Simulated Annealing algoritme: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3200" dirty="0"/>
              <a:t>Verwisselt verbindingen tussen huizen en batterijen.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3200" dirty="0"/>
              <a:t>Accepteert verslechteringen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NL" sz="2800" dirty="0"/>
              <a:t>Exponentieel koelschema </a:t>
            </a:r>
          </a:p>
          <a:p>
            <a:endParaRPr lang="nl-NL" sz="32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C520BD22-54AD-4B9F-A6CF-722C5E64FB2E}"/>
              </a:ext>
            </a:extLst>
          </p:cNvPr>
          <p:cNvSpPr txBox="1">
            <a:spLocks/>
          </p:cNvSpPr>
          <p:nvPr/>
        </p:nvSpPr>
        <p:spPr>
          <a:xfrm>
            <a:off x="2231136" y="289778"/>
            <a:ext cx="7729728" cy="701907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Kabelafstand optimaliseren</a:t>
            </a:r>
          </a:p>
        </p:txBody>
      </p:sp>
      <p:graphicFrame>
        <p:nvGraphicFramePr>
          <p:cNvPr id="6" name="Tijdelijke aanduiding voor inhoud 3">
            <a:extLst>
              <a:ext uri="{FF2B5EF4-FFF2-40B4-BE49-F238E27FC236}">
                <a16:creationId xmlns:a16="http://schemas.microsoft.com/office/drawing/2014/main" id="{BCBF8D7B-26EA-43E8-BECB-0A630A6278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6657563"/>
              </p:ext>
            </p:extLst>
          </p:nvPr>
        </p:nvGraphicFramePr>
        <p:xfrm>
          <a:off x="2307448" y="4551325"/>
          <a:ext cx="7577104" cy="1468476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894276">
                  <a:extLst>
                    <a:ext uri="{9D8B030D-6E8A-4147-A177-3AD203B41FA5}">
                      <a16:colId xmlns:a16="http://schemas.microsoft.com/office/drawing/2014/main" val="1911488686"/>
                    </a:ext>
                  </a:extLst>
                </a:gridCol>
                <a:gridCol w="1894276">
                  <a:extLst>
                    <a:ext uri="{9D8B030D-6E8A-4147-A177-3AD203B41FA5}">
                      <a16:colId xmlns:a16="http://schemas.microsoft.com/office/drawing/2014/main" val="3666279004"/>
                    </a:ext>
                  </a:extLst>
                </a:gridCol>
                <a:gridCol w="1894276">
                  <a:extLst>
                    <a:ext uri="{9D8B030D-6E8A-4147-A177-3AD203B41FA5}">
                      <a16:colId xmlns:a16="http://schemas.microsoft.com/office/drawing/2014/main" val="3752730590"/>
                    </a:ext>
                  </a:extLst>
                </a:gridCol>
                <a:gridCol w="1894276">
                  <a:extLst>
                    <a:ext uri="{9D8B030D-6E8A-4147-A177-3AD203B41FA5}">
                      <a16:colId xmlns:a16="http://schemas.microsoft.com/office/drawing/2014/main" val="4291435020"/>
                    </a:ext>
                  </a:extLst>
                </a:gridCol>
              </a:tblGrid>
              <a:tr h="706476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Hill Climber</a:t>
                      </a:r>
                      <a:endParaRPr lang="nl-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Simulated Annealing</a:t>
                      </a:r>
                      <a:endParaRPr lang="nl-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Difference</a:t>
                      </a:r>
                      <a:endParaRPr lang="nl-N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56796"/>
                  </a:ext>
                </a:extLst>
              </a:tr>
              <a:tr h="749969">
                <a:tc>
                  <a:txBody>
                    <a:bodyPr/>
                    <a:lstStyle/>
                    <a:p>
                      <a:r>
                        <a:rPr lang="nl-NL" sz="2400" dirty="0"/>
                        <a:t>Gemiddeld</a:t>
                      </a:r>
                    </a:p>
                    <a:p>
                      <a:r>
                        <a:rPr lang="en-US" sz="2000" dirty="0"/>
                        <a:t>(</a:t>
                      </a:r>
                      <a:r>
                        <a:rPr lang="nl-NL" sz="2000" dirty="0"/>
                        <a:t>10.000 runs)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400" dirty="0"/>
                        <a:t>€ </a:t>
                      </a:r>
                      <a:r>
                        <a:rPr lang="nl-NL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56.590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400" dirty="0"/>
                        <a:t>€ </a:t>
                      </a:r>
                      <a:r>
                        <a:rPr lang="nl-NL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56.631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400" dirty="0">
                          <a:solidFill>
                            <a:srgbClr val="FF0000"/>
                          </a:solidFill>
                        </a:rPr>
                        <a:t>+ € 41</a:t>
                      </a:r>
                      <a:endParaRPr lang="nl-NL" sz="24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994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390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6A68BC3-FBDF-CA4A-899D-420C0A37A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7906" y="6298130"/>
            <a:ext cx="365760" cy="365760"/>
          </a:xfrm>
          <a:noFill/>
        </p:spPr>
        <p:txBody>
          <a:bodyPr/>
          <a:lstStyle/>
          <a:p>
            <a:fld id="{7B7EC746-8A1D-F049-A01F-A1A75F5FA88E}" type="slidenum">
              <a:rPr lang="nl-NL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fld>
            <a:endParaRPr lang="nl-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C520BD22-54AD-4B9F-A6CF-722C5E64FB2E}"/>
              </a:ext>
            </a:extLst>
          </p:cNvPr>
          <p:cNvSpPr txBox="1">
            <a:spLocks/>
          </p:cNvSpPr>
          <p:nvPr/>
        </p:nvSpPr>
        <p:spPr>
          <a:xfrm>
            <a:off x="2231136" y="289778"/>
            <a:ext cx="7729728" cy="701907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Optimale positie batterijen</a:t>
            </a:r>
          </a:p>
        </p:txBody>
      </p:sp>
      <p:graphicFrame>
        <p:nvGraphicFramePr>
          <p:cNvPr id="6" name="Tijdelijke aanduiding voor inhoud 3">
            <a:extLst>
              <a:ext uri="{FF2B5EF4-FFF2-40B4-BE49-F238E27FC236}">
                <a16:creationId xmlns:a16="http://schemas.microsoft.com/office/drawing/2014/main" id="{4C5ED407-A60F-AD4E-85A4-0A4AC9A2FA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1793199"/>
              </p:ext>
            </p:extLst>
          </p:nvPr>
        </p:nvGraphicFramePr>
        <p:xfrm>
          <a:off x="1756902" y="2205026"/>
          <a:ext cx="8678196" cy="1499938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92732">
                  <a:extLst>
                    <a:ext uri="{9D8B030D-6E8A-4147-A177-3AD203B41FA5}">
                      <a16:colId xmlns:a16="http://schemas.microsoft.com/office/drawing/2014/main" val="1911488686"/>
                    </a:ext>
                  </a:extLst>
                </a:gridCol>
                <a:gridCol w="2892732">
                  <a:extLst>
                    <a:ext uri="{9D8B030D-6E8A-4147-A177-3AD203B41FA5}">
                      <a16:colId xmlns:a16="http://schemas.microsoft.com/office/drawing/2014/main" val="1910292821"/>
                    </a:ext>
                  </a:extLst>
                </a:gridCol>
                <a:gridCol w="2892732">
                  <a:extLst>
                    <a:ext uri="{9D8B030D-6E8A-4147-A177-3AD203B41FA5}">
                      <a16:colId xmlns:a16="http://schemas.microsoft.com/office/drawing/2014/main" val="3752730590"/>
                    </a:ext>
                  </a:extLst>
                </a:gridCol>
              </a:tblGrid>
              <a:tr h="749969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 err="1"/>
                        <a:t>Lowerbound</a:t>
                      </a:r>
                      <a:endParaRPr lang="nl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 err="1"/>
                        <a:t>Upperbound</a:t>
                      </a:r>
                      <a:endParaRPr lang="nl-N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56796"/>
                  </a:ext>
                </a:extLst>
              </a:tr>
              <a:tr h="749969">
                <a:tc>
                  <a:txBody>
                    <a:bodyPr/>
                    <a:lstStyle/>
                    <a:p>
                      <a:r>
                        <a:rPr lang="nl-NL" sz="2400" dirty="0"/>
                        <a:t>Alle wijken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400" kern="1200" dirty="0">
                          <a:effectLst/>
                        </a:rPr>
                        <a:t>€6.350</a:t>
                      </a:r>
                      <a:endParaRPr lang="nl-NL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400" kern="1200" dirty="0">
                          <a:effectLst/>
                        </a:rPr>
                        <a:t>€160.000</a:t>
                      </a:r>
                      <a:endParaRPr lang="nl-NL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994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902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6A68BC3-FBDF-CA4A-899D-420C0A37A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7906" y="6298130"/>
            <a:ext cx="365760" cy="365760"/>
          </a:xfrm>
          <a:noFill/>
        </p:spPr>
        <p:txBody>
          <a:bodyPr/>
          <a:lstStyle/>
          <a:p>
            <a:fld id="{7B7EC746-8A1D-F049-A01F-A1A75F5FA88E}" type="slidenum">
              <a:rPr lang="nl-NL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fld>
            <a:endParaRPr lang="nl-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C520BD22-54AD-4B9F-A6CF-722C5E64FB2E}"/>
              </a:ext>
            </a:extLst>
          </p:cNvPr>
          <p:cNvSpPr txBox="1">
            <a:spLocks/>
          </p:cNvSpPr>
          <p:nvPr/>
        </p:nvSpPr>
        <p:spPr>
          <a:xfrm>
            <a:off x="2231136" y="289778"/>
            <a:ext cx="7729728" cy="701907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Optimale positie batterijen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06215A-4676-4F3F-A7E1-3E182E269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20" y="1455139"/>
            <a:ext cx="6933894" cy="5200420"/>
          </a:xfrm>
          <a:prstGeom prst="rect">
            <a:avLst/>
          </a:prstGeom>
        </p:spPr>
      </p:pic>
      <p:sp>
        <p:nvSpPr>
          <p:cNvPr id="9" name="Tekstvak 6">
            <a:extLst>
              <a:ext uri="{FF2B5EF4-FFF2-40B4-BE49-F238E27FC236}">
                <a16:creationId xmlns:a16="http://schemas.microsoft.com/office/drawing/2014/main" id="{8AB6A2DA-C5FC-4EB0-A7B8-66B2A62D49B7}"/>
              </a:ext>
            </a:extLst>
          </p:cNvPr>
          <p:cNvSpPr txBox="1"/>
          <p:nvPr/>
        </p:nvSpPr>
        <p:spPr>
          <a:xfrm>
            <a:off x="7500153" y="1455139"/>
            <a:ext cx="441642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10.000 random batterij locaties + greedy</a:t>
            </a:r>
          </a:p>
          <a:p>
            <a:endParaRPr lang="nl-NL" sz="2800" dirty="0"/>
          </a:p>
          <a:p>
            <a:r>
              <a:rPr lang="nl-NL" sz="2800" dirty="0"/>
              <a:t>Gemiddelde: € 65.191</a:t>
            </a:r>
            <a:endParaRPr lang="nl-NL" sz="2800" dirty="0">
              <a:solidFill>
                <a:schemeClr val="dk1"/>
              </a:solidFill>
            </a:endParaRPr>
          </a:p>
          <a:p>
            <a:r>
              <a:rPr lang="nl-NL" sz="2800" dirty="0"/>
              <a:t>Minimum: €57.690</a:t>
            </a:r>
          </a:p>
          <a:p>
            <a:endParaRPr lang="nl-NL" sz="2800" dirty="0"/>
          </a:p>
          <a:p>
            <a:endParaRPr lang="nl-NL" sz="2800" dirty="0"/>
          </a:p>
          <a:p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2565753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6A68BC3-FBDF-CA4A-899D-420C0A37A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7906" y="6298130"/>
            <a:ext cx="365760" cy="365760"/>
          </a:xfrm>
          <a:noFill/>
        </p:spPr>
        <p:txBody>
          <a:bodyPr/>
          <a:lstStyle/>
          <a:p>
            <a:fld id="{7B7EC746-8A1D-F049-A01F-A1A75F5FA88E}" type="slidenum">
              <a:rPr lang="nl-NL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</a:t>
            </a:fld>
            <a:endParaRPr lang="nl-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C520BD22-54AD-4B9F-A6CF-722C5E64FB2E}"/>
              </a:ext>
            </a:extLst>
          </p:cNvPr>
          <p:cNvSpPr txBox="1">
            <a:spLocks/>
          </p:cNvSpPr>
          <p:nvPr/>
        </p:nvSpPr>
        <p:spPr>
          <a:xfrm>
            <a:off x="2231136" y="289778"/>
            <a:ext cx="7729728" cy="701907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Optimale positie batterijen</a:t>
            </a:r>
          </a:p>
        </p:txBody>
      </p:sp>
      <p:sp>
        <p:nvSpPr>
          <p:cNvPr id="6" name="Tekstvak 6">
            <a:extLst>
              <a:ext uri="{FF2B5EF4-FFF2-40B4-BE49-F238E27FC236}">
                <a16:creationId xmlns:a16="http://schemas.microsoft.com/office/drawing/2014/main" id="{D52CEA18-9948-4F8C-B6BD-F88DE907C070}"/>
              </a:ext>
            </a:extLst>
          </p:cNvPr>
          <p:cNvSpPr txBox="1"/>
          <p:nvPr/>
        </p:nvSpPr>
        <p:spPr>
          <a:xfrm>
            <a:off x="1028209" y="1751617"/>
            <a:ext cx="1013558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/>
              <a:t>K-means algoritme:</a:t>
            </a:r>
          </a:p>
          <a:p>
            <a:endParaRPr lang="nl-NL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Zoekt</a:t>
            </a:r>
            <a:r>
              <a:rPr lang="en-US" sz="2800" dirty="0"/>
              <a:t> </a:t>
            </a:r>
            <a:r>
              <a:rPr lang="en-US" sz="2800" dirty="0" err="1"/>
              <a:t>kortste</a:t>
            </a:r>
            <a:r>
              <a:rPr lang="en-US" sz="2800" dirty="0"/>
              <a:t> </a:t>
            </a:r>
            <a:r>
              <a:rPr lang="en-US" sz="2800" dirty="0" err="1"/>
              <a:t>afstand</a:t>
            </a:r>
            <a:r>
              <a:rPr lang="en-US" sz="2800" dirty="0"/>
              <a:t> </a:t>
            </a:r>
            <a:r>
              <a:rPr lang="en-US" sz="2800" dirty="0" err="1"/>
              <a:t>naar</a:t>
            </a:r>
            <a:r>
              <a:rPr lang="en-US" sz="2800" dirty="0"/>
              <a:t> </a:t>
            </a:r>
            <a:r>
              <a:rPr lang="en-US" sz="2800" dirty="0" err="1"/>
              <a:t>meest</a:t>
            </a:r>
            <a:r>
              <a:rPr lang="en-US" sz="2800" dirty="0"/>
              <a:t> </a:t>
            </a:r>
            <a:r>
              <a:rPr lang="en-US" sz="2800" dirty="0" err="1"/>
              <a:t>dichtbijzijnde</a:t>
            </a:r>
            <a:r>
              <a:rPr lang="en-US" sz="2800" dirty="0"/>
              <a:t> </a:t>
            </a:r>
            <a:r>
              <a:rPr lang="en-US" sz="2800" dirty="0" err="1"/>
              <a:t>batterijen</a:t>
            </a: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Totale</a:t>
            </a:r>
            <a:r>
              <a:rPr lang="en-US" sz="2400" dirty="0"/>
              <a:t> </a:t>
            </a:r>
            <a:r>
              <a:rPr lang="en-US" sz="2400" dirty="0" err="1"/>
              <a:t>afstand</a:t>
            </a:r>
            <a:r>
              <a:rPr lang="en-US" sz="2400" dirty="0"/>
              <a:t> </a:t>
            </a:r>
            <a:r>
              <a:rPr lang="en-US" sz="2400" dirty="0" err="1"/>
              <a:t>alle</a:t>
            </a:r>
            <a:r>
              <a:rPr lang="en-US" sz="2400" dirty="0"/>
              <a:t> </a:t>
            </a:r>
            <a:r>
              <a:rPr lang="en-US" sz="2400" dirty="0" err="1"/>
              <a:t>huizen</a:t>
            </a: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Werkt</a:t>
            </a:r>
            <a:r>
              <a:rPr lang="en-US" sz="2400" dirty="0"/>
              <a:t> door hill climbing: </a:t>
            </a:r>
            <a:r>
              <a:rPr lang="en-US" sz="2400" dirty="0" err="1"/>
              <a:t>vindt</a:t>
            </a:r>
            <a:r>
              <a:rPr lang="en-US" sz="2400" dirty="0"/>
              <a:t> </a:t>
            </a:r>
            <a:r>
              <a:rPr lang="en-US" sz="2400" dirty="0" err="1"/>
              <a:t>lokaal</a:t>
            </a:r>
            <a:r>
              <a:rPr lang="en-US" sz="2400" dirty="0"/>
              <a:t> optimum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10.000 </a:t>
            </a:r>
            <a:r>
              <a:rPr lang="en-US" sz="2400" dirty="0" err="1"/>
              <a:t>iteraties</a:t>
            </a: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nl-NL" sz="3200" dirty="0"/>
          </a:p>
          <a:p>
            <a:endParaRPr lang="nl-NL" sz="3200" dirty="0"/>
          </a:p>
        </p:txBody>
      </p:sp>
      <p:graphicFrame>
        <p:nvGraphicFramePr>
          <p:cNvPr id="7" name="Tijdelijke aanduiding voor inhoud 3">
            <a:extLst>
              <a:ext uri="{FF2B5EF4-FFF2-40B4-BE49-F238E27FC236}">
                <a16:creationId xmlns:a16="http://schemas.microsoft.com/office/drawing/2014/main" id="{759671D0-B4B1-4177-A6E4-EE422FA05B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0659932"/>
              </p:ext>
            </p:extLst>
          </p:nvPr>
        </p:nvGraphicFramePr>
        <p:xfrm>
          <a:off x="2307448" y="4530650"/>
          <a:ext cx="7577104" cy="1468476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894276">
                  <a:extLst>
                    <a:ext uri="{9D8B030D-6E8A-4147-A177-3AD203B41FA5}">
                      <a16:colId xmlns:a16="http://schemas.microsoft.com/office/drawing/2014/main" val="1911488686"/>
                    </a:ext>
                  </a:extLst>
                </a:gridCol>
                <a:gridCol w="1894276">
                  <a:extLst>
                    <a:ext uri="{9D8B030D-6E8A-4147-A177-3AD203B41FA5}">
                      <a16:colId xmlns:a16="http://schemas.microsoft.com/office/drawing/2014/main" val="3666279004"/>
                    </a:ext>
                  </a:extLst>
                </a:gridCol>
                <a:gridCol w="1894276">
                  <a:extLst>
                    <a:ext uri="{9D8B030D-6E8A-4147-A177-3AD203B41FA5}">
                      <a16:colId xmlns:a16="http://schemas.microsoft.com/office/drawing/2014/main" val="3752730590"/>
                    </a:ext>
                  </a:extLst>
                </a:gridCol>
                <a:gridCol w="1894276">
                  <a:extLst>
                    <a:ext uri="{9D8B030D-6E8A-4147-A177-3AD203B41FA5}">
                      <a16:colId xmlns:a16="http://schemas.microsoft.com/office/drawing/2014/main" val="4291435020"/>
                    </a:ext>
                  </a:extLst>
                </a:gridCol>
              </a:tblGrid>
              <a:tr h="706476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Random +</a:t>
                      </a:r>
                    </a:p>
                    <a:p>
                      <a:r>
                        <a:rPr lang="en-US" sz="2000" dirty="0"/>
                        <a:t>Greedy</a:t>
                      </a:r>
                      <a:endParaRPr lang="nl-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K-means +</a:t>
                      </a:r>
                    </a:p>
                    <a:p>
                      <a:r>
                        <a:rPr lang="en-US" sz="2000" dirty="0"/>
                        <a:t>Greedy</a:t>
                      </a:r>
                      <a:endParaRPr lang="nl-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Difference</a:t>
                      </a:r>
                      <a:endParaRPr lang="nl-N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56796"/>
                  </a:ext>
                </a:extLst>
              </a:tr>
              <a:tr h="749969">
                <a:tc>
                  <a:txBody>
                    <a:bodyPr/>
                    <a:lstStyle/>
                    <a:p>
                      <a:r>
                        <a:rPr lang="nl-NL" sz="2400" dirty="0"/>
                        <a:t>Gemiddeld</a:t>
                      </a:r>
                    </a:p>
                    <a:p>
                      <a:r>
                        <a:rPr lang="en-US" sz="2000" dirty="0"/>
                        <a:t>(</a:t>
                      </a:r>
                      <a:r>
                        <a:rPr lang="nl-NL" sz="2000" dirty="0"/>
                        <a:t>10.000 runs)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400" dirty="0"/>
                        <a:t>€ 65.191</a:t>
                      </a:r>
                      <a:endParaRPr lang="nl-NL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400" dirty="0"/>
                        <a:t>€ </a:t>
                      </a:r>
                      <a:endParaRPr lang="nl-NL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400" dirty="0">
                          <a:solidFill>
                            <a:srgbClr val="FF0000"/>
                          </a:solidFill>
                        </a:rPr>
                        <a:t>+ € 41</a:t>
                      </a:r>
                      <a:endParaRPr lang="nl-NL" sz="24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994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950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6A68BC3-FBDF-CA4A-899D-420C0A37A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7906" y="6298130"/>
            <a:ext cx="365760" cy="365760"/>
          </a:xfrm>
          <a:noFill/>
        </p:spPr>
        <p:txBody>
          <a:bodyPr/>
          <a:lstStyle/>
          <a:p>
            <a:fld id="{7B7EC746-8A1D-F049-A01F-A1A75F5FA88E}" type="slidenum">
              <a:rPr lang="nl-NL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fld>
            <a:endParaRPr lang="nl-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C520BD22-54AD-4B9F-A6CF-722C5E64FB2E}"/>
              </a:ext>
            </a:extLst>
          </p:cNvPr>
          <p:cNvSpPr txBox="1">
            <a:spLocks/>
          </p:cNvSpPr>
          <p:nvPr/>
        </p:nvSpPr>
        <p:spPr>
          <a:xfrm>
            <a:off x="2231136" y="289778"/>
            <a:ext cx="7729728" cy="701907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Random oplossing</a:t>
            </a:r>
          </a:p>
        </p:txBody>
      </p:sp>
      <p:sp>
        <p:nvSpPr>
          <p:cNvPr id="6" name="Tekstvak 6">
            <a:extLst>
              <a:ext uri="{FF2B5EF4-FFF2-40B4-BE49-F238E27FC236}">
                <a16:creationId xmlns:a16="http://schemas.microsoft.com/office/drawing/2014/main" id="{D52CEA18-9948-4F8C-B6BD-F88DE907C070}"/>
              </a:ext>
            </a:extLst>
          </p:cNvPr>
          <p:cNvSpPr txBox="1"/>
          <p:nvPr/>
        </p:nvSpPr>
        <p:spPr>
          <a:xfrm>
            <a:off x="7663542" y="1334514"/>
            <a:ext cx="43836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Random </a:t>
            </a:r>
            <a:r>
              <a:rPr lang="nl-NL" sz="2800" dirty="0" err="1"/>
              <a:t>connect</a:t>
            </a:r>
            <a:r>
              <a:rPr lang="nl-NL" sz="2800" dirty="0"/>
              <a:t>:</a:t>
            </a:r>
          </a:p>
          <a:p>
            <a:endParaRPr lang="en-US" sz="2800" dirty="0"/>
          </a:p>
          <a:p>
            <a:r>
              <a:rPr lang="en-US" sz="2800" dirty="0"/>
              <a:t>K</a:t>
            </a:r>
            <a:r>
              <a:rPr lang="nl-NL" sz="2800" dirty="0"/>
              <a:t>osten: € 75.979</a:t>
            </a:r>
          </a:p>
          <a:p>
            <a:endParaRPr lang="nl-NL" sz="2800" dirty="0"/>
          </a:p>
          <a:p>
            <a:endParaRPr lang="nl-NL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nl-NL" sz="3200" dirty="0"/>
          </a:p>
          <a:p>
            <a:endParaRPr lang="nl-NL" sz="3200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2B38D2E-EB3A-AA43-A464-23BF440E5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61" y="1334514"/>
            <a:ext cx="7170582" cy="537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4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6A68BC3-FBDF-CA4A-899D-420C0A37A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7906" y="6298130"/>
            <a:ext cx="365760" cy="365760"/>
          </a:xfrm>
          <a:noFill/>
        </p:spPr>
        <p:txBody>
          <a:bodyPr/>
          <a:lstStyle/>
          <a:p>
            <a:fld id="{7B7EC746-8A1D-F049-A01F-A1A75F5FA88E}" type="slidenum">
              <a:rPr lang="nl-NL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fld>
            <a:endParaRPr lang="nl-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C520BD22-54AD-4B9F-A6CF-722C5E64FB2E}"/>
              </a:ext>
            </a:extLst>
          </p:cNvPr>
          <p:cNvSpPr txBox="1">
            <a:spLocks/>
          </p:cNvSpPr>
          <p:nvPr/>
        </p:nvSpPr>
        <p:spPr>
          <a:xfrm>
            <a:off x="2231136" y="289778"/>
            <a:ext cx="7729728" cy="701907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Onze beste oplossing</a:t>
            </a:r>
          </a:p>
        </p:txBody>
      </p:sp>
      <p:sp>
        <p:nvSpPr>
          <p:cNvPr id="6" name="Tekstvak 6">
            <a:extLst>
              <a:ext uri="{FF2B5EF4-FFF2-40B4-BE49-F238E27FC236}">
                <a16:creationId xmlns:a16="http://schemas.microsoft.com/office/drawing/2014/main" id="{D52CEA18-9948-4F8C-B6BD-F88DE907C070}"/>
              </a:ext>
            </a:extLst>
          </p:cNvPr>
          <p:cNvSpPr txBox="1"/>
          <p:nvPr/>
        </p:nvSpPr>
        <p:spPr>
          <a:xfrm>
            <a:off x="7663542" y="1334514"/>
            <a:ext cx="438366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K-means algoritme + Greedy + Hill Climber:</a:t>
            </a:r>
          </a:p>
          <a:p>
            <a:endParaRPr lang="en-US" sz="2800" dirty="0"/>
          </a:p>
          <a:p>
            <a:r>
              <a:rPr lang="en-US" sz="2800" dirty="0"/>
              <a:t>K</a:t>
            </a:r>
            <a:r>
              <a:rPr lang="nl-NL" sz="2800" dirty="0" err="1"/>
              <a:t>osten</a:t>
            </a:r>
            <a:r>
              <a:rPr lang="nl-NL" sz="2800" dirty="0"/>
              <a:t>: € 40.255</a:t>
            </a:r>
          </a:p>
          <a:p>
            <a:endParaRPr lang="nl-NL" sz="2800" dirty="0"/>
          </a:p>
          <a:p>
            <a:endParaRPr lang="nl-NL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nl-NL" sz="3200" dirty="0"/>
          </a:p>
          <a:p>
            <a:endParaRPr lang="nl-NL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31335A-9023-4B8C-B645-94AF832A9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93" y="1334514"/>
            <a:ext cx="7170582" cy="537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5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6296E1-56B7-C34B-93B1-3EE0A36E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 / DISCUSSIE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6CE0836-6F39-3B4F-8C2C-D3970A0AB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8388738" cy="3101983"/>
          </a:xfrm>
        </p:spPr>
        <p:txBody>
          <a:bodyPr/>
          <a:lstStyle/>
          <a:p>
            <a:r>
              <a:rPr lang="nl-NL" sz="2400" dirty="0"/>
              <a:t>Beste resultaat met k-means + </a:t>
            </a:r>
            <a:r>
              <a:rPr lang="nl-NL" sz="2400" dirty="0" err="1"/>
              <a:t>greedy</a:t>
            </a:r>
            <a:r>
              <a:rPr lang="nl-NL" sz="2400" dirty="0"/>
              <a:t> + </a:t>
            </a:r>
            <a:r>
              <a:rPr lang="nl-NL" sz="2400" dirty="0" err="1"/>
              <a:t>hill</a:t>
            </a:r>
            <a:r>
              <a:rPr lang="nl-NL" sz="2400" dirty="0"/>
              <a:t> </a:t>
            </a:r>
            <a:r>
              <a:rPr lang="nl-NL" sz="2400" dirty="0" err="1"/>
              <a:t>climber</a:t>
            </a:r>
            <a:r>
              <a:rPr lang="nl-NL" sz="2400" dirty="0"/>
              <a:t>: </a:t>
            </a:r>
          </a:p>
          <a:p>
            <a:pPr marL="0" indent="0">
              <a:buNone/>
            </a:pPr>
            <a:r>
              <a:rPr lang="nl-NL" sz="2400" dirty="0"/>
              <a:t>	€ 40.255</a:t>
            </a:r>
            <a:br>
              <a:rPr lang="nl-NL" sz="2400" dirty="0"/>
            </a:br>
            <a:endParaRPr lang="nl-NL" sz="2400" dirty="0"/>
          </a:p>
          <a:p>
            <a:r>
              <a:rPr lang="nl-NL" sz="2400" dirty="0"/>
              <a:t>Lokale optima liggen dicht bij elkaar</a:t>
            </a:r>
            <a:br>
              <a:rPr lang="nl-NL" sz="2400" dirty="0"/>
            </a:br>
            <a:endParaRPr lang="nl-NL" sz="2400" dirty="0"/>
          </a:p>
          <a:p>
            <a:r>
              <a:rPr lang="nl-NL" sz="2400" dirty="0"/>
              <a:t>Swap functie verbeteren</a:t>
            </a:r>
          </a:p>
          <a:p>
            <a:endParaRPr lang="nl-NL" sz="2400" dirty="0"/>
          </a:p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468C2A7-36A8-7845-AD77-85DDB994C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C746-8A1D-F049-A01F-A1A75F5FA88E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0181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EE25F9-5813-EF4D-850D-607D2F34E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38044"/>
            <a:ext cx="7729728" cy="1188720"/>
          </a:xfrm>
        </p:spPr>
        <p:txBody>
          <a:bodyPr/>
          <a:lstStyle/>
          <a:p>
            <a:r>
              <a:rPr lang="nl-NL" dirty="0"/>
              <a:t>Vragen?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DCAA006-1DC5-3847-948A-9C3BACBD7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CF3A07A-DCBD-4F49-8EC4-253DFBCC0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C746-8A1D-F049-A01F-A1A75F5FA88E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2601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1BEA43-8CDA-EF44-B2CE-1CB059AC3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414D743B-D0B4-6D47-9098-2AF750A75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338689" y="2638425"/>
            <a:ext cx="5514622" cy="3101975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1FF2234-4216-9549-AB80-AF539F1FF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C746-8A1D-F049-A01F-A1A75F5FA88E}" type="slidenum">
              <a:rPr lang="nl-NL" smtClean="0"/>
              <a:t>18</a:t>
            </a:fld>
            <a:endParaRPr lang="nl-NL"/>
          </a:p>
        </p:txBody>
      </p:sp>
      <p:pic>
        <p:nvPicPr>
          <p:cNvPr id="6" name="zieke_shizzle">
            <a:hlinkClick r:id="" action="ppaction://media"/>
            <a:extLst>
              <a:ext uri="{FF2B5EF4-FFF2-40B4-BE49-F238E27FC236}">
                <a16:creationId xmlns:a16="http://schemas.microsoft.com/office/drawing/2014/main" id="{734D041D-C799-9A48-94EB-1953B350EEF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032000" y="304800"/>
            <a:ext cx="8128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2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92FE-98A6-42CC-9EAA-39853CE13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1BCD4-47D6-4DE7-ADE8-ADFA66792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3D249-D3AA-46D9-B721-4C980F58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C746-8A1D-F049-A01F-A1A75F5FA88E}" type="slidenum">
              <a:rPr lang="nl-NL" smtClean="0"/>
              <a:t>19</a:t>
            </a:fld>
            <a:endParaRPr lang="nl-NL"/>
          </a:p>
        </p:txBody>
      </p:sp>
      <p:graphicFrame>
        <p:nvGraphicFramePr>
          <p:cNvPr id="5" name="Tijdelijke aanduiding voor inhoud 3">
            <a:extLst>
              <a:ext uri="{FF2B5EF4-FFF2-40B4-BE49-F238E27FC236}">
                <a16:creationId xmlns:a16="http://schemas.microsoft.com/office/drawing/2014/main" id="{CAEA974D-35DC-3548-A89C-6311A032ED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1012489"/>
              </p:ext>
            </p:extLst>
          </p:nvPr>
        </p:nvGraphicFramePr>
        <p:xfrm>
          <a:off x="1756902" y="2638044"/>
          <a:ext cx="8678196" cy="2999876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92732">
                  <a:extLst>
                    <a:ext uri="{9D8B030D-6E8A-4147-A177-3AD203B41FA5}">
                      <a16:colId xmlns:a16="http://schemas.microsoft.com/office/drawing/2014/main" val="1911488686"/>
                    </a:ext>
                  </a:extLst>
                </a:gridCol>
                <a:gridCol w="2892732">
                  <a:extLst>
                    <a:ext uri="{9D8B030D-6E8A-4147-A177-3AD203B41FA5}">
                      <a16:colId xmlns:a16="http://schemas.microsoft.com/office/drawing/2014/main" val="1910292821"/>
                    </a:ext>
                  </a:extLst>
                </a:gridCol>
                <a:gridCol w="2892732">
                  <a:extLst>
                    <a:ext uri="{9D8B030D-6E8A-4147-A177-3AD203B41FA5}">
                      <a16:colId xmlns:a16="http://schemas.microsoft.com/office/drawing/2014/main" val="3752730590"/>
                    </a:ext>
                  </a:extLst>
                </a:gridCol>
              </a:tblGrid>
              <a:tr h="749969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 err="1"/>
                        <a:t>Lowerbound</a:t>
                      </a:r>
                      <a:endParaRPr lang="nl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 err="1"/>
                        <a:t>Upperbound</a:t>
                      </a:r>
                      <a:endParaRPr lang="nl-N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56796"/>
                  </a:ext>
                </a:extLst>
              </a:tr>
              <a:tr h="749969">
                <a:tc>
                  <a:txBody>
                    <a:bodyPr/>
                    <a:lstStyle/>
                    <a:p>
                      <a:r>
                        <a:rPr lang="nl-NL" sz="2400" dirty="0"/>
                        <a:t>Wijk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400" kern="1200" dirty="0">
                          <a:effectLst/>
                        </a:rPr>
                        <a:t>€ 53188</a:t>
                      </a:r>
                      <a:endParaRPr lang="nl-NL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400" kern="1200" dirty="0">
                          <a:effectLst/>
                        </a:rPr>
                        <a:t>€103030</a:t>
                      </a:r>
                      <a:endParaRPr lang="nl-NL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994395"/>
                  </a:ext>
                </a:extLst>
              </a:tr>
              <a:tr h="749969">
                <a:tc>
                  <a:txBody>
                    <a:bodyPr/>
                    <a:lstStyle/>
                    <a:p>
                      <a:r>
                        <a:rPr lang="nl-NL" sz="2400" dirty="0"/>
                        <a:t>Wijk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400" kern="1200" dirty="0">
                          <a:effectLst/>
                        </a:rPr>
                        <a:t>€ 45268</a:t>
                      </a:r>
                      <a:endParaRPr lang="nl-NL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400" kern="1200" dirty="0">
                          <a:effectLst/>
                        </a:rPr>
                        <a:t>€ 96253</a:t>
                      </a:r>
                      <a:endParaRPr lang="nl-NL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090891"/>
                  </a:ext>
                </a:extLst>
              </a:tr>
              <a:tr h="749969">
                <a:tc>
                  <a:txBody>
                    <a:bodyPr/>
                    <a:lstStyle/>
                    <a:p>
                      <a:r>
                        <a:rPr lang="nl-NL" sz="2400" dirty="0"/>
                        <a:t>Wijk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400" kern="1200" dirty="0">
                          <a:effectLst/>
                        </a:rPr>
                        <a:t>€ 42757</a:t>
                      </a:r>
                      <a:endParaRPr lang="nl-NL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400" kern="1200" dirty="0">
                          <a:effectLst/>
                        </a:rPr>
                        <a:t>€ 101491</a:t>
                      </a:r>
                      <a:endParaRPr lang="nl-NL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60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1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A6F6-B328-2F41-B98B-1494B8B3D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9778"/>
            <a:ext cx="7729728" cy="701907"/>
          </a:xfrm>
        </p:spPr>
        <p:txBody>
          <a:bodyPr>
            <a:normAutofit fontScale="90000"/>
          </a:bodyPr>
          <a:lstStyle/>
          <a:p>
            <a:r>
              <a:rPr lang="nl-NL" dirty="0"/>
              <a:t>Het probleem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63334F-F48D-CE49-8BF6-D71D59494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85" y="1878009"/>
            <a:ext cx="9557657" cy="701906"/>
          </a:xfrm>
        </p:spPr>
        <p:txBody>
          <a:bodyPr>
            <a:normAutofit/>
          </a:bodyPr>
          <a:lstStyle/>
          <a:p>
            <a:r>
              <a:rPr lang="en-US" sz="3200" dirty="0" err="1"/>
              <a:t>Huizen</a:t>
            </a:r>
            <a:r>
              <a:rPr lang="en-US" sz="3200" dirty="0"/>
              <a:t> </a:t>
            </a:r>
            <a:r>
              <a:rPr lang="en-US" sz="3200" dirty="0" err="1"/>
              <a:t>moeten</a:t>
            </a:r>
            <a:r>
              <a:rPr lang="en-US" sz="3200" dirty="0"/>
              <a:t> </a:t>
            </a:r>
            <a:r>
              <a:rPr lang="en-US" sz="3200" dirty="0" err="1"/>
              <a:t>energie</a:t>
            </a:r>
            <a:r>
              <a:rPr lang="en-US" sz="3200" dirty="0"/>
              <a:t> </a:t>
            </a:r>
            <a:r>
              <a:rPr lang="en-US" sz="3200" dirty="0" err="1"/>
              <a:t>kwijt</a:t>
            </a:r>
            <a:r>
              <a:rPr lang="en-US" sz="3200" dirty="0"/>
              <a:t> </a:t>
            </a:r>
            <a:r>
              <a:rPr lang="en-US" sz="3200" dirty="0" err="1"/>
              <a:t>aan</a:t>
            </a:r>
            <a:r>
              <a:rPr lang="en-US" sz="3200" dirty="0"/>
              <a:t> </a:t>
            </a:r>
            <a:r>
              <a:rPr lang="en-US" sz="3200" dirty="0" err="1"/>
              <a:t>batterijen</a:t>
            </a:r>
            <a:endParaRPr lang="nl-NL" sz="3200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D63B0B3-4E77-2C44-AB91-C90A4462A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6859" y="6250004"/>
            <a:ext cx="365760" cy="365760"/>
          </a:xfrm>
          <a:noFill/>
        </p:spPr>
        <p:txBody>
          <a:bodyPr/>
          <a:lstStyle/>
          <a:p>
            <a:fld id="{7B7EC746-8A1D-F049-A01F-A1A75F5FA88E}" type="slidenum">
              <a:rPr lang="nl-NL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fld>
            <a:endParaRPr lang="nl-NL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Tijdelijke aanduiding voor inhoud 3">
            <a:extLst>
              <a:ext uri="{FF2B5EF4-FFF2-40B4-BE49-F238E27FC236}">
                <a16:creationId xmlns:a16="http://schemas.microsoft.com/office/drawing/2014/main" id="{0F4EDBC6-4EDB-4F26-8536-7D5422DC07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832"/>
          <a:stretch/>
        </p:blipFill>
        <p:spPr>
          <a:xfrm>
            <a:off x="859212" y="2684013"/>
            <a:ext cx="4670731" cy="3468020"/>
          </a:xfrm>
          <a:prstGeom prst="rect">
            <a:avLst/>
          </a:prstGeom>
        </p:spPr>
      </p:pic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421B5B1C-E0EA-466F-80CC-C14CDE369582}"/>
              </a:ext>
            </a:extLst>
          </p:cNvPr>
          <p:cNvSpPr txBox="1">
            <a:spLocks/>
          </p:cNvSpPr>
          <p:nvPr/>
        </p:nvSpPr>
        <p:spPr>
          <a:xfrm>
            <a:off x="5977016" y="2684013"/>
            <a:ext cx="5050971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Kabelsegment</a:t>
            </a:r>
            <a:r>
              <a:rPr lang="en-US" sz="2800" dirty="0"/>
              <a:t> = </a:t>
            </a:r>
            <a:r>
              <a:rPr lang="nl-NL" sz="2800" dirty="0"/>
              <a:t>€ 9</a:t>
            </a:r>
          </a:p>
          <a:p>
            <a:r>
              <a:rPr lang="en-US" sz="2800" dirty="0" err="1"/>
              <a:t>Batterij</a:t>
            </a:r>
            <a:r>
              <a:rPr lang="en-US" sz="2800" dirty="0"/>
              <a:t> = </a:t>
            </a:r>
            <a:r>
              <a:rPr lang="nl-NL" sz="2800" dirty="0"/>
              <a:t>€ 5.000</a:t>
            </a:r>
          </a:p>
          <a:p>
            <a:endParaRPr lang="nl-NL" sz="2800" dirty="0"/>
          </a:p>
          <a:p>
            <a:pPr marL="0" indent="0">
              <a:buNone/>
            </a:pPr>
            <a:endParaRPr lang="nl-NL" sz="2800" dirty="0"/>
          </a:p>
          <a:p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3921051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1ABD7090-7481-0445-B0F7-C28755081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7585" t="8813" r="5957" b="5756"/>
          <a:stretch/>
        </p:blipFill>
        <p:spPr>
          <a:xfrm>
            <a:off x="577302" y="1590334"/>
            <a:ext cx="6552841" cy="4856328"/>
          </a:xfrm>
          <a:prstGeom prst="rect">
            <a:avLst/>
          </a:prstGeom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6A68BC3-FBDF-CA4A-899D-420C0A37A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7906" y="6298130"/>
            <a:ext cx="365760" cy="365760"/>
          </a:xfrm>
          <a:noFill/>
        </p:spPr>
        <p:txBody>
          <a:bodyPr/>
          <a:lstStyle/>
          <a:p>
            <a:fld id="{7B7EC746-8A1D-F049-A01F-A1A75F5FA88E}" type="slidenum">
              <a:rPr lang="nl-NL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fld>
            <a:endParaRPr lang="nl-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05C53D7E-A2A6-9241-AE3A-24CEE49D7FCE}"/>
              </a:ext>
            </a:extLst>
          </p:cNvPr>
          <p:cNvSpPr txBox="1"/>
          <p:nvPr/>
        </p:nvSpPr>
        <p:spPr>
          <a:xfrm>
            <a:off x="7235330" y="1766545"/>
            <a:ext cx="486075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3200" dirty="0"/>
              <a:t>3 verschillende wijken: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800" dirty="0"/>
              <a:t>5 batterijen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800" dirty="0"/>
              <a:t>150 huizen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3200" dirty="0"/>
              <a:t>Verschillende output huizen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3200" dirty="0"/>
              <a:t>Beperkte capaciteit batterijen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C520BD22-54AD-4B9F-A6CF-722C5E64FB2E}"/>
              </a:ext>
            </a:extLst>
          </p:cNvPr>
          <p:cNvSpPr txBox="1">
            <a:spLocks/>
          </p:cNvSpPr>
          <p:nvPr/>
        </p:nvSpPr>
        <p:spPr>
          <a:xfrm>
            <a:off x="2231136" y="289778"/>
            <a:ext cx="7729728" cy="701907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De case</a:t>
            </a:r>
          </a:p>
        </p:txBody>
      </p:sp>
    </p:spTree>
    <p:extLst>
      <p:ext uri="{BB962C8B-B14F-4D97-AF65-F5344CB8AC3E}">
        <p14:creationId xmlns:p14="http://schemas.microsoft.com/office/powerpoint/2010/main" val="3556948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6A68BC3-FBDF-CA4A-899D-420C0A37A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7906" y="6298130"/>
            <a:ext cx="365760" cy="365760"/>
          </a:xfrm>
          <a:noFill/>
        </p:spPr>
        <p:txBody>
          <a:bodyPr/>
          <a:lstStyle/>
          <a:p>
            <a:fld id="{7B7EC746-8A1D-F049-A01F-A1A75F5FA88E}" type="slidenum">
              <a:rPr lang="nl-NL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fld>
            <a:endParaRPr lang="nl-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C520BD22-54AD-4B9F-A6CF-722C5E64FB2E}"/>
              </a:ext>
            </a:extLst>
          </p:cNvPr>
          <p:cNvSpPr txBox="1">
            <a:spLocks/>
          </p:cNvSpPr>
          <p:nvPr/>
        </p:nvSpPr>
        <p:spPr>
          <a:xfrm>
            <a:off x="2231136" y="289778"/>
            <a:ext cx="7729728" cy="701907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STATESPACE</a:t>
            </a:r>
          </a:p>
        </p:txBody>
      </p:sp>
      <p:sp>
        <p:nvSpPr>
          <p:cNvPr id="10" name="Tijdelijke aanduiding voor inhoud 9">
            <a:extLst>
              <a:ext uri="{FF2B5EF4-FFF2-40B4-BE49-F238E27FC236}">
                <a16:creationId xmlns:a16="http://schemas.microsoft.com/office/drawing/2014/main" id="{BA2F5C36-8EB7-E345-80E5-397754939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graphicFrame>
        <p:nvGraphicFramePr>
          <p:cNvPr id="11" name="Tijdelijke aanduiding voor inhoud 3">
            <a:extLst>
              <a:ext uri="{FF2B5EF4-FFF2-40B4-BE49-F238E27FC236}">
                <a16:creationId xmlns:a16="http://schemas.microsoft.com/office/drawing/2014/main" id="{6C70CD59-2703-F04C-8C67-049E9799F8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7493928"/>
              </p:ext>
            </p:extLst>
          </p:nvPr>
        </p:nvGraphicFramePr>
        <p:xfrm>
          <a:off x="2269292" y="1220822"/>
          <a:ext cx="7653416" cy="1456445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959752">
                  <a:extLst>
                    <a:ext uri="{9D8B030D-6E8A-4147-A177-3AD203B41FA5}">
                      <a16:colId xmlns:a16="http://schemas.microsoft.com/office/drawing/2014/main" val="191148868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666279004"/>
                    </a:ext>
                  </a:extLst>
                </a:gridCol>
                <a:gridCol w="2950464">
                  <a:extLst>
                    <a:ext uri="{9D8B030D-6E8A-4147-A177-3AD203B41FA5}">
                      <a16:colId xmlns:a16="http://schemas.microsoft.com/office/drawing/2014/main" val="3752730590"/>
                    </a:ext>
                  </a:extLst>
                </a:gridCol>
              </a:tblGrid>
              <a:tr h="706476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Stationaire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batterijen</a:t>
                      </a:r>
                      <a:endParaRPr lang="nl-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000" dirty="0"/>
                        <a:t>Bewegende batterijen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56796"/>
                  </a:ext>
                </a:extLst>
              </a:tr>
              <a:tr h="749969">
                <a:tc>
                  <a:txBody>
                    <a:bodyPr/>
                    <a:lstStyle/>
                    <a:p>
                      <a:r>
                        <a:rPr lang="nl-NL" sz="2400" dirty="0" err="1"/>
                        <a:t>Statespace</a:t>
                      </a:r>
                      <a:endParaRPr lang="nl-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5</a:t>
                      </a:r>
                      <a:r>
                        <a:rPr lang="nl-NL" sz="2400" baseline="30000" dirty="0"/>
                        <a:t>150</a:t>
                      </a:r>
                      <a:endParaRPr lang="nl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2500</a:t>
                      </a:r>
                      <a:r>
                        <a:rPr lang="nl-NL" sz="24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nl-NL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5</a:t>
                      </a:r>
                      <a:r>
                        <a:rPr lang="nl-NL" sz="24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  <a:endParaRPr lang="nl-NL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994395"/>
                  </a:ext>
                </a:extLst>
              </a:tr>
            </a:tbl>
          </a:graphicData>
        </a:graphic>
      </p:graphicFrame>
      <p:graphicFrame>
        <p:nvGraphicFramePr>
          <p:cNvPr id="12" name="Tijdelijke aanduiding voor inhoud 3">
            <a:extLst>
              <a:ext uri="{FF2B5EF4-FFF2-40B4-BE49-F238E27FC236}">
                <a16:creationId xmlns:a16="http://schemas.microsoft.com/office/drawing/2014/main" id="{A1F487E5-EE62-DF4F-9723-C7C8931A2E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3881004"/>
              </p:ext>
            </p:extLst>
          </p:nvPr>
        </p:nvGraphicFramePr>
        <p:xfrm>
          <a:off x="2269292" y="3580171"/>
          <a:ext cx="7653417" cy="133305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551139">
                  <a:extLst>
                    <a:ext uri="{9D8B030D-6E8A-4147-A177-3AD203B41FA5}">
                      <a16:colId xmlns:a16="http://schemas.microsoft.com/office/drawing/2014/main" val="1911488686"/>
                    </a:ext>
                  </a:extLst>
                </a:gridCol>
                <a:gridCol w="2551139">
                  <a:extLst>
                    <a:ext uri="{9D8B030D-6E8A-4147-A177-3AD203B41FA5}">
                      <a16:colId xmlns:a16="http://schemas.microsoft.com/office/drawing/2014/main" val="1910292821"/>
                    </a:ext>
                  </a:extLst>
                </a:gridCol>
                <a:gridCol w="2551139">
                  <a:extLst>
                    <a:ext uri="{9D8B030D-6E8A-4147-A177-3AD203B41FA5}">
                      <a16:colId xmlns:a16="http://schemas.microsoft.com/office/drawing/2014/main" val="3752730590"/>
                    </a:ext>
                  </a:extLst>
                </a:gridCol>
              </a:tblGrid>
              <a:tr h="666527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 err="1"/>
                        <a:t>Lowerbound</a:t>
                      </a:r>
                      <a:endParaRPr lang="nl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 err="1"/>
                        <a:t>Upperbound</a:t>
                      </a:r>
                      <a:endParaRPr lang="nl-N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56796"/>
                  </a:ext>
                </a:extLst>
              </a:tr>
              <a:tr h="666527">
                <a:tc>
                  <a:txBody>
                    <a:bodyPr/>
                    <a:lstStyle/>
                    <a:p>
                      <a:r>
                        <a:rPr lang="nl-NL" sz="2400" dirty="0"/>
                        <a:t>Wijk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400" kern="1200" dirty="0">
                          <a:effectLst/>
                        </a:rPr>
                        <a:t>€ 53188</a:t>
                      </a:r>
                      <a:endParaRPr lang="nl-NL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400" kern="1200" dirty="0">
                          <a:effectLst/>
                        </a:rPr>
                        <a:t>€103030</a:t>
                      </a:r>
                      <a:endParaRPr lang="nl-NL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994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3844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6A68BC3-FBDF-CA4A-899D-420C0A37A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7906" y="6298130"/>
            <a:ext cx="365760" cy="365760"/>
          </a:xfrm>
          <a:noFill/>
        </p:spPr>
        <p:txBody>
          <a:bodyPr/>
          <a:lstStyle/>
          <a:p>
            <a:fld id="{7B7EC746-8A1D-F049-A01F-A1A75F5FA88E}" type="slidenum">
              <a:rPr lang="nl-NL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fld>
            <a:endParaRPr lang="nl-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05C53D7E-A2A6-9241-AE3A-24CEE49D7FCE}"/>
              </a:ext>
            </a:extLst>
          </p:cNvPr>
          <p:cNvSpPr txBox="1"/>
          <p:nvPr/>
        </p:nvSpPr>
        <p:spPr>
          <a:xfrm>
            <a:off x="1028209" y="1751617"/>
            <a:ext cx="101355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/>
              <a:t>Stap 1: 	Verbindt alle huizen aan een batterij</a:t>
            </a:r>
          </a:p>
          <a:p>
            <a:endParaRPr lang="nl-NL" sz="3200" dirty="0"/>
          </a:p>
          <a:p>
            <a:r>
              <a:rPr lang="nl-NL" sz="3200" dirty="0"/>
              <a:t>Stap 2:	Kabelafstand optimaliseren</a:t>
            </a:r>
          </a:p>
          <a:p>
            <a:endParaRPr lang="nl-NL" sz="3200" dirty="0"/>
          </a:p>
          <a:p>
            <a:r>
              <a:rPr lang="nl-NL" sz="3200" dirty="0"/>
              <a:t>Stap 3: 	Optimale positie batterijen vinden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C520BD22-54AD-4B9F-A6CF-722C5E64FB2E}"/>
              </a:ext>
            </a:extLst>
          </p:cNvPr>
          <p:cNvSpPr txBox="1">
            <a:spLocks/>
          </p:cNvSpPr>
          <p:nvPr/>
        </p:nvSpPr>
        <p:spPr>
          <a:xfrm>
            <a:off x="2231136" y="289778"/>
            <a:ext cx="7729728" cy="701907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866499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6A68BC3-FBDF-CA4A-899D-420C0A37A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7906" y="6298130"/>
            <a:ext cx="365760" cy="365760"/>
          </a:xfrm>
          <a:noFill/>
        </p:spPr>
        <p:txBody>
          <a:bodyPr/>
          <a:lstStyle/>
          <a:p>
            <a:fld id="{7B7EC746-8A1D-F049-A01F-A1A75F5FA88E}" type="slidenum">
              <a:rPr lang="nl-NL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fld>
            <a:endParaRPr lang="nl-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05C53D7E-A2A6-9241-AE3A-24CEE49D7FCE}"/>
              </a:ext>
            </a:extLst>
          </p:cNvPr>
          <p:cNvSpPr txBox="1"/>
          <p:nvPr/>
        </p:nvSpPr>
        <p:spPr>
          <a:xfrm>
            <a:off x="7500153" y="1455139"/>
            <a:ext cx="441642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10.000 random oplossingen</a:t>
            </a:r>
          </a:p>
          <a:p>
            <a:endParaRPr lang="nl-NL" sz="2800" dirty="0"/>
          </a:p>
          <a:p>
            <a:r>
              <a:rPr lang="nl-NL" sz="2800" dirty="0"/>
              <a:t>Gemiddelde: €75.979</a:t>
            </a:r>
          </a:p>
          <a:p>
            <a:r>
              <a:rPr lang="nl-NL" sz="2800" dirty="0"/>
              <a:t>Minimum: €69.865</a:t>
            </a:r>
          </a:p>
          <a:p>
            <a:endParaRPr lang="nl-NL" sz="2800" dirty="0"/>
          </a:p>
          <a:p>
            <a:endParaRPr lang="nl-NL" sz="2800" dirty="0"/>
          </a:p>
          <a:p>
            <a:endParaRPr lang="nl-NL" sz="28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C520BD22-54AD-4B9F-A6CF-722C5E64FB2E}"/>
              </a:ext>
            </a:extLst>
          </p:cNvPr>
          <p:cNvSpPr txBox="1">
            <a:spLocks/>
          </p:cNvSpPr>
          <p:nvPr/>
        </p:nvSpPr>
        <p:spPr>
          <a:xfrm>
            <a:off x="2231136" y="289778"/>
            <a:ext cx="7729728" cy="701907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Huizen verbinden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D3B7DE-F170-4298-AA1C-1E2A694EA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34" y="1357445"/>
            <a:ext cx="7075260" cy="530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122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6A68BC3-FBDF-CA4A-899D-420C0A37A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7906" y="6298130"/>
            <a:ext cx="365760" cy="365760"/>
          </a:xfrm>
          <a:noFill/>
        </p:spPr>
        <p:txBody>
          <a:bodyPr/>
          <a:lstStyle/>
          <a:p>
            <a:fld id="{7B7EC746-8A1D-F049-A01F-A1A75F5FA88E}" type="slidenum">
              <a:rPr lang="nl-NL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fld>
            <a:endParaRPr lang="nl-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05C53D7E-A2A6-9241-AE3A-24CEE49D7FCE}"/>
              </a:ext>
            </a:extLst>
          </p:cNvPr>
          <p:cNvSpPr txBox="1"/>
          <p:nvPr/>
        </p:nvSpPr>
        <p:spPr>
          <a:xfrm>
            <a:off x="1028209" y="1751617"/>
            <a:ext cx="1013558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/>
              <a:t>Greedy algoritme:</a:t>
            </a:r>
          </a:p>
          <a:p>
            <a:endParaRPr lang="nl-NL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/>
              <a:t>Verbindt huizen aan meest dichtbijzijnde mogelijke batterij.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3200" dirty="0"/>
          </a:p>
          <a:p>
            <a:endParaRPr lang="nl-NL" sz="3200" dirty="0"/>
          </a:p>
          <a:p>
            <a:r>
              <a:rPr lang="nl-NL" sz="3200" dirty="0"/>
              <a:t>	</a:t>
            </a:r>
          </a:p>
          <a:p>
            <a:endParaRPr lang="nl-NL" sz="3200" dirty="0"/>
          </a:p>
          <a:p>
            <a:endParaRPr lang="nl-NL" sz="32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C520BD22-54AD-4B9F-A6CF-722C5E64FB2E}"/>
              </a:ext>
            </a:extLst>
          </p:cNvPr>
          <p:cNvSpPr txBox="1">
            <a:spLocks/>
          </p:cNvSpPr>
          <p:nvPr/>
        </p:nvSpPr>
        <p:spPr>
          <a:xfrm>
            <a:off x="2231136" y="289778"/>
            <a:ext cx="7729728" cy="701907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Huizen verbinden</a:t>
            </a:r>
          </a:p>
        </p:txBody>
      </p:sp>
      <p:graphicFrame>
        <p:nvGraphicFramePr>
          <p:cNvPr id="6" name="Tijdelijke aanduiding voor inhoud 3">
            <a:extLst>
              <a:ext uri="{FF2B5EF4-FFF2-40B4-BE49-F238E27FC236}">
                <a16:creationId xmlns:a16="http://schemas.microsoft.com/office/drawing/2014/main" id="{40A072BF-7936-4EE3-966F-3155EA0BD9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0179619"/>
              </p:ext>
            </p:extLst>
          </p:nvPr>
        </p:nvGraphicFramePr>
        <p:xfrm>
          <a:off x="2133277" y="4309732"/>
          <a:ext cx="7577104" cy="1468476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894276">
                  <a:extLst>
                    <a:ext uri="{9D8B030D-6E8A-4147-A177-3AD203B41FA5}">
                      <a16:colId xmlns:a16="http://schemas.microsoft.com/office/drawing/2014/main" val="1911488686"/>
                    </a:ext>
                  </a:extLst>
                </a:gridCol>
                <a:gridCol w="1894276">
                  <a:extLst>
                    <a:ext uri="{9D8B030D-6E8A-4147-A177-3AD203B41FA5}">
                      <a16:colId xmlns:a16="http://schemas.microsoft.com/office/drawing/2014/main" val="3666279004"/>
                    </a:ext>
                  </a:extLst>
                </a:gridCol>
                <a:gridCol w="1894276">
                  <a:extLst>
                    <a:ext uri="{9D8B030D-6E8A-4147-A177-3AD203B41FA5}">
                      <a16:colId xmlns:a16="http://schemas.microsoft.com/office/drawing/2014/main" val="3752730590"/>
                    </a:ext>
                  </a:extLst>
                </a:gridCol>
                <a:gridCol w="1894276">
                  <a:extLst>
                    <a:ext uri="{9D8B030D-6E8A-4147-A177-3AD203B41FA5}">
                      <a16:colId xmlns:a16="http://schemas.microsoft.com/office/drawing/2014/main" val="4291435020"/>
                    </a:ext>
                  </a:extLst>
                </a:gridCol>
              </a:tblGrid>
              <a:tr h="706476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Random</a:t>
                      </a:r>
                      <a:endParaRPr lang="nl-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Greedy</a:t>
                      </a:r>
                      <a:endParaRPr lang="nl-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Difference</a:t>
                      </a:r>
                      <a:endParaRPr lang="nl-N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56796"/>
                  </a:ext>
                </a:extLst>
              </a:tr>
              <a:tr h="749969">
                <a:tc>
                  <a:txBody>
                    <a:bodyPr/>
                    <a:lstStyle/>
                    <a:p>
                      <a:r>
                        <a:rPr lang="nl-NL" sz="2400" dirty="0"/>
                        <a:t>Gemiddeld</a:t>
                      </a:r>
                    </a:p>
                    <a:p>
                      <a:r>
                        <a:rPr lang="en-US" sz="2000" dirty="0"/>
                        <a:t>(</a:t>
                      </a:r>
                      <a:r>
                        <a:rPr lang="nl-NL" sz="2000" dirty="0"/>
                        <a:t>10.0000 runs)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€ 75.979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400" dirty="0"/>
                        <a:t>€ </a:t>
                      </a:r>
                      <a:r>
                        <a:rPr lang="nl-NL" sz="2400" kern="1200" dirty="0">
                          <a:effectLst/>
                        </a:rPr>
                        <a:t>65.191</a:t>
                      </a:r>
                      <a:endParaRPr lang="nl-NL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400" dirty="0">
                          <a:solidFill>
                            <a:srgbClr val="008A3E"/>
                          </a:solidFill>
                        </a:rPr>
                        <a:t>- € 10.788</a:t>
                      </a:r>
                      <a:endParaRPr lang="nl-NL" sz="2400" kern="1200" dirty="0">
                        <a:solidFill>
                          <a:srgbClr val="008A3E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99439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A9BB4FC-EFC0-41E6-BE76-00E7C8449979}"/>
              </a:ext>
            </a:extLst>
          </p:cNvPr>
          <p:cNvSpPr txBox="1"/>
          <p:nvPr/>
        </p:nvSpPr>
        <p:spPr>
          <a:xfrm>
            <a:off x="2133277" y="5803902"/>
            <a:ext cx="77297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solidFill>
                  <a:srgbClr val="0070C0"/>
                </a:solidFill>
              </a:rPr>
              <a:t>Lower bound: € 53188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88663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6A68BC3-FBDF-CA4A-899D-420C0A37A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7906" y="6298130"/>
            <a:ext cx="365760" cy="365760"/>
          </a:xfrm>
          <a:noFill/>
        </p:spPr>
        <p:txBody>
          <a:bodyPr/>
          <a:lstStyle/>
          <a:p>
            <a:fld id="{7B7EC746-8A1D-F049-A01F-A1A75F5FA88E}" type="slidenum">
              <a:rPr lang="nl-NL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fld>
            <a:endParaRPr lang="nl-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05C53D7E-A2A6-9241-AE3A-24CEE49D7FCE}"/>
              </a:ext>
            </a:extLst>
          </p:cNvPr>
          <p:cNvSpPr txBox="1"/>
          <p:nvPr/>
        </p:nvSpPr>
        <p:spPr>
          <a:xfrm>
            <a:off x="1028209" y="1751617"/>
            <a:ext cx="1013558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/>
              <a:t>Algoritmes:</a:t>
            </a:r>
            <a:br>
              <a:rPr lang="nl-NL" sz="3200" dirty="0"/>
            </a:br>
            <a:endParaRPr lang="nl-NL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3200" dirty="0"/>
              <a:t>Hill </a:t>
            </a:r>
            <a:r>
              <a:rPr lang="nl-NL" sz="3200" dirty="0" err="1"/>
              <a:t>Climber</a:t>
            </a:r>
            <a:endParaRPr lang="nl-NL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3200" dirty="0"/>
              <a:t>Simulated annealing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3200" dirty="0"/>
          </a:p>
          <a:p>
            <a:endParaRPr lang="nl-NL" sz="3200" dirty="0"/>
          </a:p>
          <a:p>
            <a:endParaRPr lang="nl-NL" sz="3200" dirty="0"/>
          </a:p>
          <a:p>
            <a:endParaRPr lang="nl-NL" sz="3200" dirty="0"/>
          </a:p>
          <a:p>
            <a:endParaRPr lang="nl-NL" sz="3200" dirty="0"/>
          </a:p>
          <a:p>
            <a:endParaRPr lang="nl-NL" sz="32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C520BD22-54AD-4B9F-A6CF-722C5E64FB2E}"/>
              </a:ext>
            </a:extLst>
          </p:cNvPr>
          <p:cNvSpPr txBox="1">
            <a:spLocks/>
          </p:cNvSpPr>
          <p:nvPr/>
        </p:nvSpPr>
        <p:spPr>
          <a:xfrm>
            <a:off x="2231136" y="289778"/>
            <a:ext cx="7729728" cy="701907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Kabelafstand optimaliseren</a:t>
            </a:r>
          </a:p>
        </p:txBody>
      </p:sp>
    </p:spTree>
    <p:extLst>
      <p:ext uri="{BB962C8B-B14F-4D97-AF65-F5344CB8AC3E}">
        <p14:creationId xmlns:p14="http://schemas.microsoft.com/office/powerpoint/2010/main" val="317579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6A68BC3-FBDF-CA4A-899D-420C0A37A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7906" y="6298130"/>
            <a:ext cx="365760" cy="365760"/>
          </a:xfrm>
          <a:noFill/>
        </p:spPr>
        <p:txBody>
          <a:bodyPr/>
          <a:lstStyle/>
          <a:p>
            <a:fld id="{7B7EC746-8A1D-F049-A01F-A1A75F5FA88E}" type="slidenum">
              <a:rPr lang="nl-NL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fld>
            <a:endParaRPr lang="nl-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05C53D7E-A2A6-9241-AE3A-24CEE49D7FCE}"/>
              </a:ext>
            </a:extLst>
          </p:cNvPr>
          <p:cNvSpPr txBox="1"/>
          <p:nvPr/>
        </p:nvSpPr>
        <p:spPr>
          <a:xfrm>
            <a:off x="1028209" y="1751617"/>
            <a:ext cx="101355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/>
              <a:t>Hill Climber algoritme: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3200" dirty="0"/>
              <a:t>Verwisselt verbindingen tussen huizen en batterijen.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3200" dirty="0"/>
              <a:t>Swaps vaak niet mogelijk door verschillende outputs.</a:t>
            </a:r>
          </a:p>
          <a:p>
            <a:endParaRPr lang="nl-NL" sz="32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C520BD22-54AD-4B9F-A6CF-722C5E64FB2E}"/>
              </a:ext>
            </a:extLst>
          </p:cNvPr>
          <p:cNvSpPr txBox="1">
            <a:spLocks/>
          </p:cNvSpPr>
          <p:nvPr/>
        </p:nvSpPr>
        <p:spPr>
          <a:xfrm>
            <a:off x="2231136" y="289778"/>
            <a:ext cx="7729728" cy="701907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Kabelafstand optimaliseren</a:t>
            </a:r>
          </a:p>
        </p:txBody>
      </p:sp>
      <p:graphicFrame>
        <p:nvGraphicFramePr>
          <p:cNvPr id="6" name="Tijdelijke aanduiding voor inhoud 3">
            <a:extLst>
              <a:ext uri="{FF2B5EF4-FFF2-40B4-BE49-F238E27FC236}">
                <a16:creationId xmlns:a16="http://schemas.microsoft.com/office/drawing/2014/main" id="{BCBF8D7B-26EA-43E8-BECB-0A630A6278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9840503"/>
              </p:ext>
            </p:extLst>
          </p:nvPr>
        </p:nvGraphicFramePr>
        <p:xfrm>
          <a:off x="2307448" y="4551325"/>
          <a:ext cx="7577104" cy="1468476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894276">
                  <a:extLst>
                    <a:ext uri="{9D8B030D-6E8A-4147-A177-3AD203B41FA5}">
                      <a16:colId xmlns:a16="http://schemas.microsoft.com/office/drawing/2014/main" val="1911488686"/>
                    </a:ext>
                  </a:extLst>
                </a:gridCol>
                <a:gridCol w="1894276">
                  <a:extLst>
                    <a:ext uri="{9D8B030D-6E8A-4147-A177-3AD203B41FA5}">
                      <a16:colId xmlns:a16="http://schemas.microsoft.com/office/drawing/2014/main" val="3666279004"/>
                    </a:ext>
                  </a:extLst>
                </a:gridCol>
                <a:gridCol w="1894276">
                  <a:extLst>
                    <a:ext uri="{9D8B030D-6E8A-4147-A177-3AD203B41FA5}">
                      <a16:colId xmlns:a16="http://schemas.microsoft.com/office/drawing/2014/main" val="3752730590"/>
                    </a:ext>
                  </a:extLst>
                </a:gridCol>
                <a:gridCol w="1894276">
                  <a:extLst>
                    <a:ext uri="{9D8B030D-6E8A-4147-A177-3AD203B41FA5}">
                      <a16:colId xmlns:a16="http://schemas.microsoft.com/office/drawing/2014/main" val="4291435020"/>
                    </a:ext>
                  </a:extLst>
                </a:gridCol>
              </a:tblGrid>
              <a:tr h="706476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Greedy</a:t>
                      </a:r>
                      <a:endParaRPr lang="nl-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Hill Climber</a:t>
                      </a:r>
                      <a:endParaRPr lang="nl-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Difference</a:t>
                      </a:r>
                      <a:endParaRPr lang="nl-N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56796"/>
                  </a:ext>
                </a:extLst>
              </a:tr>
              <a:tr h="749969">
                <a:tc>
                  <a:txBody>
                    <a:bodyPr/>
                    <a:lstStyle/>
                    <a:p>
                      <a:r>
                        <a:rPr lang="nl-NL" sz="2400" dirty="0"/>
                        <a:t>Gemiddeld</a:t>
                      </a:r>
                    </a:p>
                    <a:p>
                      <a:r>
                        <a:rPr lang="en-US" sz="2000" dirty="0"/>
                        <a:t>(</a:t>
                      </a:r>
                      <a:r>
                        <a:rPr lang="nl-NL" sz="2000" dirty="0"/>
                        <a:t>10.000 runs)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€ </a:t>
                      </a:r>
                      <a:r>
                        <a:rPr lang="nl-NL" sz="2400" kern="1200" dirty="0">
                          <a:effectLst/>
                        </a:rPr>
                        <a:t>65.191</a:t>
                      </a:r>
                      <a:endParaRPr lang="nl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400" dirty="0"/>
                        <a:t>€ </a:t>
                      </a:r>
                      <a:r>
                        <a:rPr lang="nl-NL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56.590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400" dirty="0">
                          <a:solidFill>
                            <a:srgbClr val="008A3E"/>
                          </a:solidFill>
                        </a:rPr>
                        <a:t>- € 8.601</a:t>
                      </a:r>
                      <a:endParaRPr lang="nl-NL" sz="2400" kern="1200" dirty="0">
                        <a:solidFill>
                          <a:srgbClr val="008A3E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994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9648399"/>
      </p:ext>
    </p:extLst>
  </p:cSld>
  <p:clrMapOvr>
    <a:masterClrMapping/>
  </p:clrMapOvr>
</p:sld>
</file>

<file path=ppt/theme/theme1.xml><?xml version="1.0" encoding="utf-8"?>
<a:theme xmlns:a="http://schemas.openxmlformats.org/drawingml/2006/main" name="Pakket">
  <a:themeElements>
    <a:clrScheme name="Pakket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k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{E383A749-5868-FB4A-8123-F7C330D59A31}tf10001120</Template>
  <TotalTime>11250</TotalTime>
  <Words>404</Words>
  <Application>Microsoft Macintosh PowerPoint</Application>
  <PresentationFormat>Breedbeeld</PresentationFormat>
  <Paragraphs>200</Paragraphs>
  <Slides>19</Slides>
  <Notes>15</Notes>
  <HiddenSlides>0</HiddenSlides>
  <MMClips>1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3" baseType="lpstr">
      <vt:lpstr>Arial</vt:lpstr>
      <vt:lpstr>Calibri</vt:lpstr>
      <vt:lpstr>Gill Sans MT</vt:lpstr>
      <vt:lpstr>Pakket</vt:lpstr>
      <vt:lpstr>SmartGrid</vt:lpstr>
      <vt:lpstr>Het probleem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Conclusie / DISCUSSIE</vt:lpstr>
      <vt:lpstr>Vragen?</vt:lpstr>
      <vt:lpstr>PowerPoint-presentatie</vt:lpstr>
      <vt:lpstr>Extra slides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SmartGrid</dc:title>
  <dc:creator>Xandra Vos</dc:creator>
  <cp:lastModifiedBy>Xandra Vos</cp:lastModifiedBy>
  <cp:revision>92</cp:revision>
  <dcterms:created xsi:type="dcterms:W3CDTF">2018-10-31T14:38:57Z</dcterms:created>
  <dcterms:modified xsi:type="dcterms:W3CDTF">2018-12-17T22:18:47Z</dcterms:modified>
</cp:coreProperties>
</file>