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sldIdLst>
    <p:sldId id="256" r:id="rId2"/>
    <p:sldId id="257" r:id="rId3"/>
    <p:sldId id="261" r:id="rId4"/>
    <p:sldId id="260" r:id="rId5"/>
    <p:sldId id="262" r:id="rId6"/>
    <p:sldId id="258" r:id="rId7"/>
    <p:sldId id="259" r:id="rId8"/>
    <p:sldId id="270" r:id="rId9"/>
    <p:sldId id="263" r:id="rId10"/>
    <p:sldId id="271" r:id="rId11"/>
    <p:sldId id="272" r:id="rId12"/>
    <p:sldId id="27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A54F33-CEFE-45CD-8327-B1322F2B2A87}" v="63" dt="2019-11-11T01:34:20.222"/>
    <p1510:client id="{50940FBE-D552-2259-0C7C-D853B1BCB32E}" v="3585" dt="2019-11-13T22:05:54.5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271152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46311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798313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20112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851065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11/13/2019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015023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11/13/2019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060878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265847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98066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44135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319720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37736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11/13/2019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0146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11/13/2019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7947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11/13/2019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74832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6546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11/13/2019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62922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11/13/2019</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731078912"/>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74" r:id="rId5"/>
    <p:sldLayoutId id="2147483675" r:id="rId6"/>
    <p:sldLayoutId id="2147483676" r:id="rId7"/>
    <p:sldLayoutId id="2147483677" r:id="rId8"/>
    <p:sldLayoutId id="2147483678" r:id="rId9"/>
    <p:sldLayoutId id="2147483679" r:id="rId10"/>
    <p:sldLayoutId id="2147483680" r:id="rId11"/>
    <p:sldLayoutId id="2147483686" r:id="rId12"/>
    <p:sldLayoutId id="2147483681" r:id="rId13"/>
    <p:sldLayoutId id="2147483682" r:id="rId14"/>
    <p:sldLayoutId id="2147483683" r:id="rId15"/>
    <p:sldLayoutId id="2147483684" r:id="rId16"/>
    <p:sldLayoutId id="2147483685" r:id="rId17"/>
  </p:sldLayoutIdLst>
  <p:hf sldNum="0" hdr="0" ftr="0" dt="0"/>
  <p:txStyles>
    <p:titleStyle>
      <a:lvl1pPr algn="ctr" defTabSz="457200" rtl="0" eaLnBrk="1" latinLnBrk="0" hangingPunct="1">
        <a:lnSpc>
          <a:spcPct val="10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00000"/>
        </a:lnSpc>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kaggle.com/mousehead/songlyrics" TargetMode="External"/><Relationship Id="rId2" Type="http://schemas.openxmlformats.org/officeDocument/2006/relationships/hyperlink" Target="https://data.world/typhon/billboard-hot-100-songs-2000-2018-w-spotify-data-lyrics" TargetMode="External"/><Relationship Id="rId1" Type="http://schemas.openxmlformats.org/officeDocument/2006/relationships/slideLayout" Target="../slideLayouts/slideLayout2.xml"/><Relationship Id="rId4" Type="http://schemas.openxmlformats.org/officeDocument/2006/relationships/hyperlink" Target="https://spotipy.readthedocs.io/en/latest/"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s://www.ifpi.org/news/IFPI-GLOBAL-MUSIC-REPORT-2019"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2" Type="http://schemas.openxmlformats.org/officeDocument/2006/relationships/hyperlink" Target="https://spotipy.readthedocs.io/en/lates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mousehead/songlyrics" TargetMode="Externa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3">
            <a:extLst>
              <a:ext uri="{FF2B5EF4-FFF2-40B4-BE49-F238E27FC236}">
                <a16:creationId xmlns:a16="http://schemas.microsoft.com/office/drawing/2014/main" id="{336D2DF6-B897-437B-8F7D-F12B75C9C48E}"/>
              </a:ext>
            </a:extLst>
          </p:cNvPr>
          <p:cNvPicPr>
            <a:picLocks noChangeAspect="1"/>
          </p:cNvPicPr>
          <p:nvPr/>
        </p:nvPicPr>
        <p:blipFill rotWithShape="1">
          <a:blip r:embed="rId3">
            <a:alphaModFix amt="35000"/>
          </a:blip>
          <a:srcRect t="6657" r="-2" b="8946"/>
          <a:stretch/>
        </p:blipFill>
        <p:spPr>
          <a:xfrm>
            <a:off x="20" y="10"/>
            <a:ext cx="12191980" cy="6857990"/>
          </a:xfrm>
          <a:prstGeom prst="rect">
            <a:avLst/>
          </a:prstGeom>
        </p:spPr>
      </p:pic>
      <p:sp>
        <p:nvSpPr>
          <p:cNvPr id="2" name="Title 1"/>
          <p:cNvSpPr>
            <a:spLocks noGrp="1"/>
          </p:cNvSpPr>
          <p:nvPr>
            <p:ph type="ctrTitle"/>
          </p:nvPr>
        </p:nvSpPr>
        <p:spPr>
          <a:xfrm>
            <a:off x="1370693" y="1769540"/>
            <a:ext cx="9440034" cy="1828801"/>
          </a:xfrm>
        </p:spPr>
        <p:txBody>
          <a:bodyPr>
            <a:normAutofit/>
          </a:bodyPr>
          <a:lstStyle/>
          <a:p>
            <a:r>
              <a:rPr lang="en-US" dirty="0">
                <a:ln>
                  <a:solidFill>
                    <a:srgbClr val="000000">
                      <a:lumMod val="75000"/>
                      <a:lumOff val="25000"/>
                      <a:alpha val="10000"/>
                    </a:srgbClr>
                  </a:solidFill>
                </a:ln>
                <a:solidFill>
                  <a:schemeClr val="tx1"/>
                </a:solidFill>
                <a:effectLst>
                  <a:outerShdw blurRad="9525" dist="25400" dir="14640000" algn="tl" rotWithShape="0">
                    <a:srgbClr val="000000">
                      <a:alpha val="30000"/>
                    </a:srgbClr>
                  </a:outerShdw>
                </a:effectLst>
              </a:rPr>
              <a:t>Predicting Hit Songs</a:t>
            </a:r>
            <a:endParaRPr lang="en-US" dirty="0">
              <a:solidFill>
                <a:schemeClr val="tx1"/>
              </a:solidFill>
            </a:endParaRPr>
          </a:p>
        </p:txBody>
      </p:sp>
      <p:sp>
        <p:nvSpPr>
          <p:cNvPr id="3" name="Subtitle 2"/>
          <p:cNvSpPr>
            <a:spLocks noGrp="1"/>
          </p:cNvSpPr>
          <p:nvPr>
            <p:ph type="subTitle" idx="1"/>
          </p:nvPr>
        </p:nvSpPr>
        <p:spPr>
          <a:xfrm>
            <a:off x="1370693" y="3773489"/>
            <a:ext cx="9440034" cy="1049867"/>
          </a:xfrm>
        </p:spPr>
        <p:txBody>
          <a:bodyPr>
            <a:normAutofit/>
          </a:bodyPr>
          <a:lstStyle/>
          <a:p>
            <a:r>
              <a:rPr lang="en-US" dirty="0">
                <a:ln>
                  <a:solidFill>
                    <a:srgbClr val="000000">
                      <a:lumMod val="75000"/>
                      <a:lumOff val="25000"/>
                      <a:alpha val="10000"/>
                    </a:srgbClr>
                  </a:solidFill>
                </a:ln>
                <a:effectLst>
                  <a:outerShdw blurRad="9525" dist="25400" dir="14640000" algn="tl" rotWithShape="0">
                    <a:srgbClr val="000000">
                      <a:alpha val="30000"/>
                    </a:srgbClr>
                  </a:outerShdw>
                </a:effectLst>
              </a:rPr>
              <a:t>By: David Wiley</a:t>
            </a:r>
          </a:p>
          <a:p>
            <a:r>
              <a:rPr lang="en-US">
                <a:ln>
                  <a:solidFill>
                    <a:srgbClr val="000000">
                      <a:lumMod val="75000"/>
                      <a:lumOff val="25000"/>
                      <a:alpha val="10000"/>
                    </a:srgbClr>
                  </a:solidFill>
                </a:ln>
                <a:effectLst>
                  <a:outerShdw blurRad="9525" dist="25400" dir="14640000" algn="tl" rotWithShape="0">
                    <a:srgbClr val="000000">
                      <a:alpha val="30000"/>
                    </a:srgbClr>
                  </a:outerShdw>
                </a:effectLst>
              </a:rPr>
              <a:t>Advisor: Dr. Vasilis </a:t>
            </a:r>
            <a:r>
              <a:rPr lang="en-US" err="1">
                <a:ln>
                  <a:solidFill>
                    <a:srgbClr val="000000">
                      <a:lumMod val="75000"/>
                      <a:lumOff val="25000"/>
                      <a:alpha val="10000"/>
                    </a:srgbClr>
                  </a:solidFill>
                </a:ln>
                <a:effectLst>
                  <a:outerShdw blurRad="9525" dist="25400" dir="14640000" algn="tl" rotWithShape="0">
                    <a:srgbClr val="000000">
                      <a:alpha val="30000"/>
                    </a:srgbClr>
                  </a:outerShdw>
                </a:effectLst>
              </a:rPr>
              <a:t>Zafiris</a:t>
            </a:r>
            <a:endParaRPr lang="en-US">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9AF41-C3C9-4432-A16B-6530E8507FCA}"/>
              </a:ext>
            </a:extLst>
          </p:cNvPr>
          <p:cNvSpPr>
            <a:spLocks noGrp="1"/>
          </p:cNvSpPr>
          <p:nvPr>
            <p:ph type="title"/>
          </p:nvPr>
        </p:nvSpPr>
        <p:spPr/>
        <p:txBody>
          <a:bodyPr/>
          <a:lstStyle/>
          <a:p>
            <a:r>
              <a:rPr lang="en-US">
                <a:ln>
                  <a:solidFill>
                    <a:srgbClr val="000000">
                      <a:lumMod val="75000"/>
                      <a:lumOff val="25000"/>
                      <a:alpha val="10000"/>
                    </a:srgbClr>
                  </a:solidFill>
                </a:ln>
                <a:solidFill>
                  <a:schemeClr val="tx1"/>
                </a:solidFill>
                <a:effectLst>
                  <a:outerShdw blurRad="9525" dist="25400" dir="14640000" algn="tl" rotWithShape="0">
                    <a:srgbClr val="000000">
                      <a:alpha val="30000"/>
                    </a:srgbClr>
                  </a:outerShdw>
                </a:effectLst>
              </a:rPr>
              <a:t>RESULTS</a:t>
            </a:r>
          </a:p>
        </p:txBody>
      </p:sp>
      <p:sp>
        <p:nvSpPr>
          <p:cNvPr id="3" name="Content Placeholder 2">
            <a:extLst>
              <a:ext uri="{FF2B5EF4-FFF2-40B4-BE49-F238E27FC236}">
                <a16:creationId xmlns:a16="http://schemas.microsoft.com/office/drawing/2014/main" id="{AA351EBD-D1CD-4BF3-A791-566B71795E49}"/>
              </a:ext>
            </a:extLst>
          </p:cNvPr>
          <p:cNvSpPr>
            <a:spLocks noGrp="1"/>
          </p:cNvSpPr>
          <p:nvPr>
            <p:ph idx="1"/>
          </p:nvPr>
        </p:nvSpPr>
        <p:spPr/>
        <p:txBody>
          <a:bodyPr/>
          <a:lstStyle/>
          <a:p>
            <a:pPr indent="-305435"/>
            <a:r>
              <a:rPr lang="en-US">
                <a:ln>
                  <a:solidFill>
                    <a:srgbClr val="000000">
                      <a:lumMod val="75000"/>
                      <a:lumOff val="25000"/>
                      <a:alpha val="10000"/>
                    </a:srgbClr>
                  </a:solidFill>
                </a:ln>
                <a:solidFill>
                  <a:schemeClr val="tx1"/>
                </a:solidFill>
                <a:effectLst>
                  <a:outerShdw blurRad="9525" dist="25400" dir="14640000" algn="tl" rotWithShape="0">
                    <a:srgbClr val="000000">
                      <a:alpha val="30000"/>
                    </a:srgbClr>
                  </a:outerShdw>
                </a:effectLst>
              </a:rPr>
              <a:t>LogisticRegression – 69%</a:t>
            </a:r>
          </a:p>
          <a:p>
            <a:pPr indent="-305435"/>
            <a:r>
              <a:rPr lang="en-US">
                <a:ln>
                  <a:solidFill>
                    <a:srgbClr val="000000">
                      <a:lumMod val="75000"/>
                      <a:lumOff val="25000"/>
                      <a:alpha val="10000"/>
                    </a:srgbClr>
                  </a:solidFill>
                </a:ln>
                <a:solidFill>
                  <a:schemeClr val="tx1"/>
                </a:solidFill>
                <a:effectLst>
                  <a:outerShdw blurRad="9525" dist="25400" dir="14640000" algn="tl" rotWithShape="0">
                    <a:srgbClr val="000000">
                      <a:alpha val="30000"/>
                    </a:srgbClr>
                  </a:outerShdw>
                </a:effectLst>
              </a:rPr>
              <a:t>SGDClassifier – 69%</a:t>
            </a:r>
          </a:p>
          <a:p>
            <a:pPr indent="-305435"/>
            <a:r>
              <a:rPr lang="en-US">
                <a:ln>
                  <a:solidFill>
                    <a:srgbClr val="000000">
                      <a:lumMod val="75000"/>
                      <a:lumOff val="25000"/>
                      <a:alpha val="10000"/>
                    </a:srgbClr>
                  </a:solidFill>
                </a:ln>
                <a:solidFill>
                  <a:schemeClr val="tx1"/>
                </a:solidFill>
                <a:effectLst>
                  <a:outerShdw blurRad="9525" dist="25400" dir="14640000" algn="tl" rotWithShape="0">
                    <a:srgbClr val="000000">
                      <a:alpha val="30000"/>
                    </a:srgbClr>
                  </a:outerShdw>
                </a:effectLst>
              </a:rPr>
              <a:t>KNeighborsClassifier – 68%</a:t>
            </a:r>
          </a:p>
          <a:p>
            <a:pPr indent="-305435"/>
            <a:r>
              <a:rPr lang="en-US">
                <a:ln>
                  <a:solidFill>
                    <a:srgbClr val="000000">
                      <a:lumMod val="75000"/>
                      <a:lumOff val="25000"/>
                      <a:alpha val="10000"/>
                    </a:srgbClr>
                  </a:solidFill>
                </a:ln>
                <a:solidFill>
                  <a:schemeClr val="tx1"/>
                </a:solidFill>
                <a:effectLst>
                  <a:outerShdw blurRad="9525" dist="25400" dir="14640000" algn="tl" rotWithShape="0">
                    <a:srgbClr val="000000">
                      <a:alpha val="30000"/>
                    </a:srgbClr>
                  </a:outerShdw>
                </a:effectLst>
              </a:rPr>
              <a:t>RandomForestClassifier – 68%</a:t>
            </a:r>
          </a:p>
          <a:p>
            <a:pPr indent="-305435"/>
            <a:r>
              <a:rPr lang="en-US">
                <a:ln>
                  <a:solidFill>
                    <a:srgbClr val="000000">
                      <a:lumMod val="75000"/>
                      <a:lumOff val="25000"/>
                      <a:alpha val="10000"/>
                    </a:srgbClr>
                  </a:solidFill>
                </a:ln>
                <a:solidFill>
                  <a:schemeClr val="tx1"/>
                </a:solidFill>
                <a:effectLst>
                  <a:outerShdw blurRad="9525" dist="25400" dir="14640000" algn="tl" rotWithShape="0">
                    <a:srgbClr val="000000">
                      <a:alpha val="30000"/>
                    </a:srgbClr>
                  </a:outerShdw>
                </a:effectLst>
              </a:rPr>
              <a:t>LinearDiscriminantAnalysis – 69%</a:t>
            </a:r>
          </a:p>
          <a:p>
            <a:pPr indent="-305435"/>
            <a:r>
              <a:rPr lang="en-US">
                <a:ln>
                  <a:solidFill>
                    <a:srgbClr val="000000">
                      <a:lumMod val="75000"/>
                      <a:lumOff val="25000"/>
                      <a:alpha val="10000"/>
                    </a:srgbClr>
                  </a:solidFill>
                </a:ln>
                <a:solidFill>
                  <a:schemeClr val="tx1"/>
                </a:solidFill>
                <a:effectLst>
                  <a:outerShdw blurRad="9525" dist="25400" dir="14640000" algn="tl" rotWithShape="0">
                    <a:srgbClr val="000000">
                      <a:alpha val="30000"/>
                    </a:srgbClr>
                  </a:outerShdw>
                </a:effectLst>
              </a:rPr>
              <a:t>SVM – 68%</a:t>
            </a:r>
            <a:endParaRPr lang="en-US" dirty="0">
              <a:ln>
                <a:solidFill>
                  <a:srgbClr val="000000">
                    <a:lumMod val="75000"/>
                    <a:lumOff val="25000"/>
                    <a:alpha val="10000"/>
                  </a:srgbClr>
                </a:solidFill>
              </a:ln>
              <a:solidFill>
                <a:schemeClr val="tx1"/>
              </a:solidFill>
              <a:effectLst>
                <a:outerShdw blurRad="9525" dist="25400" dir="14640000" algn="tl" rotWithShape="0">
                  <a:srgbClr val="000000">
                    <a:alpha val="30000"/>
                  </a:srgbClr>
                </a:outerShdw>
              </a:effectLst>
            </a:endParaRPr>
          </a:p>
          <a:p>
            <a:pPr indent="-305435"/>
            <a:endParaRPr lang="en-US" dirty="0">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spTree>
    <p:extLst>
      <p:ext uri="{BB962C8B-B14F-4D97-AF65-F5344CB8AC3E}">
        <p14:creationId xmlns:p14="http://schemas.microsoft.com/office/powerpoint/2010/main" val="1807686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12198-C021-4C05-83E2-1651BF98EF39}"/>
              </a:ext>
            </a:extLst>
          </p:cNvPr>
          <p:cNvSpPr>
            <a:spLocks noGrp="1"/>
          </p:cNvSpPr>
          <p:nvPr>
            <p:ph type="title"/>
          </p:nvPr>
        </p:nvSpPr>
        <p:spPr/>
        <p:txBody>
          <a:bodyPr/>
          <a:lstStyle/>
          <a:p>
            <a:r>
              <a:rPr lang="en-US">
                <a:ln>
                  <a:solidFill>
                    <a:srgbClr val="000000">
                      <a:lumMod val="75000"/>
                      <a:lumOff val="25000"/>
                      <a:alpha val="10000"/>
                    </a:srgbClr>
                  </a:solidFill>
                </a:ln>
                <a:solidFill>
                  <a:schemeClr val="tx1"/>
                </a:solidFill>
                <a:effectLst>
                  <a:outerShdw blurRad="9525" dist="25400" dir="14640000" algn="tl" rotWithShape="0">
                    <a:srgbClr val="000000">
                      <a:alpha val="30000"/>
                    </a:srgbClr>
                  </a:outerShdw>
                </a:effectLst>
              </a:rPr>
              <a:t>DISCUSSION</a:t>
            </a:r>
            <a:endParaRPr lang="en-US">
              <a:solidFill>
                <a:schemeClr val="tx1"/>
              </a:solidFill>
            </a:endParaRPr>
          </a:p>
        </p:txBody>
      </p:sp>
      <p:sp>
        <p:nvSpPr>
          <p:cNvPr id="3" name="Content Placeholder 2">
            <a:extLst>
              <a:ext uri="{FF2B5EF4-FFF2-40B4-BE49-F238E27FC236}">
                <a16:creationId xmlns:a16="http://schemas.microsoft.com/office/drawing/2014/main" id="{CAF9C639-6B9F-4015-B7BA-5C465212C434}"/>
              </a:ext>
            </a:extLst>
          </p:cNvPr>
          <p:cNvSpPr>
            <a:spLocks noGrp="1"/>
          </p:cNvSpPr>
          <p:nvPr>
            <p:ph idx="1"/>
          </p:nvPr>
        </p:nvSpPr>
        <p:spPr/>
        <p:txBody>
          <a:bodyPr/>
          <a:lstStyle/>
          <a:p>
            <a:pPr indent="-305435"/>
            <a:r>
              <a:rPr lang="en-US">
                <a:ln>
                  <a:solidFill>
                    <a:srgbClr val="000000">
                      <a:lumMod val="75000"/>
                      <a:lumOff val="25000"/>
                      <a:alpha val="10000"/>
                    </a:srgbClr>
                  </a:solidFill>
                </a:ln>
                <a:solidFill>
                  <a:schemeClr val="tx1"/>
                </a:solidFill>
                <a:effectLst>
                  <a:outerShdw blurRad="9525" dist="25400" dir="14640000" algn="tl" rotWithShape="0">
                    <a:srgbClr val="000000">
                      <a:alpha val="30000"/>
                    </a:srgbClr>
                  </a:outerShdw>
                </a:effectLst>
              </a:rPr>
              <a:t>Accuracy is not currently at an acceptable standard</a:t>
            </a:r>
          </a:p>
          <a:p>
            <a:pPr marL="719455" lvl="1" indent="-269875"/>
            <a:r>
              <a:rPr lang="en-US">
                <a:ln>
                  <a:solidFill>
                    <a:srgbClr val="000000">
                      <a:lumMod val="75000"/>
                      <a:lumOff val="25000"/>
                      <a:alpha val="10000"/>
                    </a:srgbClr>
                  </a:solidFill>
                </a:ln>
                <a:solidFill>
                  <a:schemeClr val="tx1"/>
                </a:solidFill>
                <a:effectLst>
                  <a:outerShdw blurRad="9525" dist="25400" dir="14640000" algn="tl" rotWithShape="0">
                    <a:srgbClr val="000000">
                      <a:alpha val="30000"/>
                    </a:srgbClr>
                  </a:outerShdw>
                </a:effectLst>
                <a:ea typeface="+mn-lt"/>
                <a:cs typeface="+mn-lt"/>
              </a:rPr>
              <a:t>Wouldn't be able to make important/costly decisions with only a ~70% accuracy</a:t>
            </a:r>
          </a:p>
          <a:p>
            <a:pPr indent="-305435"/>
            <a:r>
              <a:rPr lang="en-US">
                <a:ln>
                  <a:solidFill>
                    <a:srgbClr val="000000">
                      <a:lumMod val="75000"/>
                      <a:lumOff val="25000"/>
                      <a:alpha val="10000"/>
                    </a:srgbClr>
                  </a:solidFill>
                </a:ln>
                <a:solidFill>
                  <a:schemeClr val="tx1"/>
                </a:solidFill>
                <a:effectLst>
                  <a:outerShdw blurRad="9525" dist="25400" dir="14640000" algn="tl" rotWithShape="0">
                    <a:srgbClr val="000000">
                      <a:alpha val="30000"/>
                    </a:srgbClr>
                  </a:outerShdw>
                </a:effectLst>
              </a:rPr>
              <a:t>Tweak parameters within scikit-learn functions to increase accuracy</a:t>
            </a:r>
          </a:p>
          <a:p>
            <a:pPr indent="-305435"/>
            <a:r>
              <a:rPr lang="en-US">
                <a:ln>
                  <a:solidFill>
                    <a:srgbClr val="000000">
                      <a:lumMod val="75000"/>
                      <a:lumOff val="25000"/>
                      <a:alpha val="10000"/>
                    </a:srgbClr>
                  </a:solidFill>
                </a:ln>
                <a:solidFill>
                  <a:schemeClr val="tx1"/>
                </a:solidFill>
                <a:effectLst>
                  <a:outerShdw blurRad="9525" dist="25400" dir="14640000" algn="tl" rotWithShape="0">
                    <a:srgbClr val="000000">
                      <a:alpha val="30000"/>
                    </a:srgbClr>
                  </a:outerShdw>
                </a:effectLst>
              </a:rPr>
              <a:t>Possibly not enough/inaccurate data</a:t>
            </a:r>
          </a:p>
          <a:p>
            <a:pPr indent="-305435"/>
            <a:r>
              <a:rPr lang="en-US">
                <a:ln>
                  <a:solidFill>
                    <a:srgbClr val="000000">
                      <a:lumMod val="75000"/>
                      <a:lumOff val="25000"/>
                      <a:alpha val="10000"/>
                    </a:srgbClr>
                  </a:solidFill>
                </a:ln>
                <a:solidFill>
                  <a:schemeClr val="tx1"/>
                </a:solidFill>
                <a:effectLst>
                  <a:outerShdw blurRad="9525" dist="25400" dir="14640000" algn="tl" rotWithShape="0">
                    <a:srgbClr val="000000">
                      <a:alpha val="30000"/>
                    </a:srgbClr>
                  </a:outerShdw>
                </a:effectLst>
              </a:rPr>
              <a:t>More testing</a:t>
            </a:r>
            <a:endParaRPr lang="en-US" dirty="0">
              <a:ln>
                <a:solidFill>
                  <a:srgbClr val="000000">
                    <a:lumMod val="75000"/>
                    <a:lumOff val="25000"/>
                    <a:alpha val="10000"/>
                  </a:srgbClr>
                </a:solidFill>
              </a:ln>
              <a:solidFill>
                <a:schemeClr val="tx1"/>
              </a:solidFill>
              <a:effectLst>
                <a:outerShdw blurRad="9525" dist="25400" dir="14640000" algn="tl" rotWithShape="0">
                  <a:srgbClr val="000000">
                    <a:alpha val="30000"/>
                  </a:srgbClr>
                </a:outerShdw>
              </a:effectLst>
            </a:endParaRPr>
          </a:p>
        </p:txBody>
      </p:sp>
    </p:spTree>
    <p:extLst>
      <p:ext uri="{BB962C8B-B14F-4D97-AF65-F5344CB8AC3E}">
        <p14:creationId xmlns:p14="http://schemas.microsoft.com/office/powerpoint/2010/main" val="3139832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E0ABD-7E3D-4097-81EB-8FBDFCB56302}"/>
              </a:ext>
            </a:extLst>
          </p:cNvPr>
          <p:cNvSpPr>
            <a:spLocks noGrp="1"/>
          </p:cNvSpPr>
          <p:nvPr>
            <p:ph type="title"/>
          </p:nvPr>
        </p:nvSpPr>
        <p:spPr/>
        <p:txBody>
          <a:bodyPr/>
          <a:lstStyle/>
          <a:p>
            <a:r>
              <a:rPr lang="en-US">
                <a:ln>
                  <a:solidFill>
                    <a:srgbClr val="000000">
                      <a:lumMod val="75000"/>
                      <a:lumOff val="25000"/>
                      <a:alpha val="10000"/>
                    </a:srgbClr>
                  </a:solidFill>
                </a:ln>
                <a:solidFill>
                  <a:schemeClr val="tx1"/>
                </a:solidFill>
                <a:effectLst>
                  <a:outerShdw blurRad="9525" dist="25400" dir="14640000" algn="tl" rotWithShape="0">
                    <a:srgbClr val="000000">
                      <a:alpha val="30000"/>
                    </a:srgbClr>
                  </a:outerShdw>
                </a:effectLst>
              </a:rPr>
              <a:t>REFERENCES</a:t>
            </a:r>
            <a:endParaRPr lang="en-US">
              <a:solidFill>
                <a:schemeClr val="tx1"/>
              </a:solidFill>
            </a:endParaRPr>
          </a:p>
        </p:txBody>
      </p:sp>
      <p:sp>
        <p:nvSpPr>
          <p:cNvPr id="3" name="Content Placeholder 2">
            <a:extLst>
              <a:ext uri="{FF2B5EF4-FFF2-40B4-BE49-F238E27FC236}">
                <a16:creationId xmlns:a16="http://schemas.microsoft.com/office/drawing/2014/main" id="{4EDE98D8-9356-4719-8BC5-662296284928}"/>
              </a:ext>
            </a:extLst>
          </p:cNvPr>
          <p:cNvSpPr>
            <a:spLocks noGrp="1"/>
          </p:cNvSpPr>
          <p:nvPr>
            <p:ph idx="1"/>
          </p:nvPr>
        </p:nvSpPr>
        <p:spPr/>
        <p:txBody>
          <a:bodyPr/>
          <a:lstStyle/>
          <a:p>
            <a:pPr indent="-305435">
              <a:buNone/>
            </a:pPr>
            <a:r>
              <a:rPr lang="en-US"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hlinkClick r:id="rId2"/>
              </a:rPr>
              <a:t>https://data.world/typhon/billboard-hot-100-songs-2000-2018-w-spotify-data-lyrics</a:t>
            </a:r>
            <a:endParaRPr lang="en-US">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buNone/>
            </a:pPr>
            <a:r>
              <a:rPr lang="en-US"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hlinkClick r:id="rId3"/>
              </a:rPr>
              <a:t>https://www.kaggle.com/mousehead/songlyrics</a:t>
            </a:r>
            <a:endParaRPr lang="en-US">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buNone/>
            </a:pPr>
            <a:r>
              <a:rPr lang="en-US"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hlinkClick r:id="rId4"/>
              </a:rPr>
              <a:t>https://spotipy.readthedocs.io/en/latest/</a:t>
            </a:r>
            <a:endParaRPr lang="en-US">
              <a:ln>
                <a:solidFill>
                  <a:srgbClr val="000000">
                    <a:lumMod val="75000"/>
                    <a:lumOff val="25000"/>
                    <a:alpha val="10000"/>
                  </a:srgbClr>
                </a:solidFill>
              </a:ln>
              <a:effectLst>
                <a:outerShdw blurRad="9525" dist="25400" dir="14640000" algn="tl" rotWithShape="0">
                  <a:srgbClr val="000000">
                    <a:alpha val="30000"/>
                  </a:srgbClr>
                </a:outerShdw>
              </a:effectLst>
            </a:endParaRPr>
          </a:p>
          <a:p>
            <a:pPr marL="37465" indent="0">
              <a:buNone/>
            </a:pPr>
            <a:endParaRPr lang="en-US" dirty="0">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spTree>
    <p:extLst>
      <p:ext uri="{BB962C8B-B14F-4D97-AF65-F5344CB8AC3E}">
        <p14:creationId xmlns:p14="http://schemas.microsoft.com/office/powerpoint/2010/main" val="518320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E65D4-9F15-4FE4-B86D-7E69E9EA577E}"/>
              </a:ext>
            </a:extLst>
          </p:cNvPr>
          <p:cNvSpPr>
            <a:spLocks noGrp="1"/>
          </p:cNvSpPr>
          <p:nvPr>
            <p:ph type="title"/>
          </p:nvPr>
        </p:nvSpPr>
        <p:spPr/>
        <p:txBody>
          <a:bodyPr/>
          <a:lstStyle/>
          <a:p>
            <a:r>
              <a:rPr lang="en-US" dirty="0">
                <a:ln>
                  <a:solidFill>
                    <a:srgbClr val="000000">
                      <a:lumMod val="75000"/>
                      <a:lumOff val="25000"/>
                      <a:alpha val="10000"/>
                    </a:srgbClr>
                  </a:solidFill>
                </a:ln>
                <a:solidFill>
                  <a:schemeClr val="tx1"/>
                </a:solidFill>
                <a:effectLst>
                  <a:outerShdw blurRad="9525" dist="25400" dir="14640000" algn="tl" rotWithShape="0">
                    <a:srgbClr val="000000">
                      <a:alpha val="30000"/>
                    </a:srgbClr>
                  </a:outerShdw>
                </a:effectLst>
              </a:rPr>
              <a:t>INTRODUCTION</a:t>
            </a:r>
          </a:p>
        </p:txBody>
      </p:sp>
      <p:sp>
        <p:nvSpPr>
          <p:cNvPr id="3" name="Content Placeholder 2">
            <a:extLst>
              <a:ext uri="{FF2B5EF4-FFF2-40B4-BE49-F238E27FC236}">
                <a16:creationId xmlns:a16="http://schemas.microsoft.com/office/drawing/2014/main" id="{196CF9A2-7407-449C-9257-90D7DDC436D9}"/>
              </a:ext>
            </a:extLst>
          </p:cNvPr>
          <p:cNvSpPr>
            <a:spLocks noGrp="1"/>
          </p:cNvSpPr>
          <p:nvPr>
            <p:ph idx="1"/>
          </p:nvPr>
        </p:nvSpPr>
        <p:spPr/>
        <p:txBody>
          <a:bodyPr>
            <a:normAutofit/>
          </a:bodyPr>
          <a:lstStyle/>
          <a:p>
            <a:pPr indent="-305435"/>
            <a:r>
              <a:rPr lang="en-US">
                <a:ln>
                  <a:solidFill>
                    <a:srgbClr val="000000">
                      <a:lumMod val="75000"/>
                      <a:lumOff val="25000"/>
                      <a:alpha val="10000"/>
                    </a:srgbClr>
                  </a:solidFill>
                </a:ln>
                <a:solidFill>
                  <a:schemeClr val="tx1"/>
                </a:solidFill>
                <a:effectLst>
                  <a:outerShdw blurRad="9525" dist="25400" dir="14640000" algn="tl" rotWithShape="0">
                    <a:srgbClr val="000000">
                      <a:alpha val="30000"/>
                    </a:srgbClr>
                  </a:outerShdw>
                </a:effectLst>
                <a:ea typeface="+mn-lt"/>
                <a:cs typeface="+mn-lt"/>
              </a:rPr>
              <a:t>Why? According to the IFPI's (International Federation of the Phonographic Industry) </a:t>
            </a:r>
            <a:r>
              <a:rPr lang="en-US" dirty="0">
                <a:ln>
                  <a:solidFill>
                    <a:srgbClr val="000000">
                      <a:lumMod val="75000"/>
                      <a:lumOff val="25000"/>
                      <a:alpha val="10000"/>
                    </a:srgbClr>
                  </a:solidFill>
                </a:ln>
                <a:solidFill>
                  <a:schemeClr val="tx1"/>
                </a:solidFill>
                <a:effectLst>
                  <a:outerShdw blurRad="9525" dist="25400" dir="14640000" algn="tl" rotWithShape="0">
                    <a:srgbClr val="000000">
                      <a:alpha val="30000"/>
                    </a:srgbClr>
                  </a:outerShdw>
                </a:effectLst>
                <a:ea typeface="+mn-lt"/>
                <a:cs typeface="+mn-lt"/>
                <a:hlinkClick r:id="rId2"/>
              </a:rPr>
              <a:t>Global Music Report 2019</a:t>
            </a:r>
            <a:r>
              <a:rPr lang="en-US" dirty="0">
                <a:ln>
                  <a:solidFill>
                    <a:srgbClr val="000000">
                      <a:lumMod val="75000"/>
                      <a:lumOff val="25000"/>
                      <a:alpha val="10000"/>
                    </a:srgbClr>
                  </a:solidFill>
                </a:ln>
                <a:solidFill>
                  <a:schemeClr val="tx1"/>
                </a:solidFill>
                <a:effectLst>
                  <a:outerShdw blurRad="9525" dist="25400" dir="14640000" algn="tl" rotWithShape="0">
                    <a:srgbClr val="000000">
                      <a:alpha val="30000"/>
                    </a:srgbClr>
                  </a:outerShdw>
                </a:effectLst>
                <a:ea typeface="+mn-lt"/>
                <a:cs typeface="+mn-lt"/>
              </a:rPr>
              <a:t>, the total revenue for 2018 was US$19.1 billion. The report also states the global recorded music market grew by 9.7% since 2017. With an increase in recorded music and the potential revenue it generates it is evident that being able to predict whether a song will be a hit could prove to be an extremely lucrative practice. </a:t>
            </a:r>
          </a:p>
          <a:p>
            <a:pPr indent="-305435"/>
            <a:r>
              <a:rPr lang="en-US">
                <a:ln>
                  <a:solidFill>
                    <a:srgbClr val="000000">
                      <a:lumMod val="75000"/>
                      <a:lumOff val="25000"/>
                      <a:alpha val="10000"/>
                    </a:srgbClr>
                  </a:solidFill>
                </a:ln>
                <a:solidFill>
                  <a:schemeClr val="tx1"/>
                </a:solidFill>
                <a:effectLst>
                  <a:outerShdw blurRad="9525" dist="25400" dir="14640000" algn="tl" rotWithShape="0">
                    <a:srgbClr val="000000">
                      <a:alpha val="30000"/>
                    </a:srgbClr>
                  </a:outerShdw>
                </a:effectLst>
                <a:ea typeface="+mn-lt"/>
                <a:cs typeface="+mn-lt"/>
              </a:rPr>
              <a:t>What? The Billboard has tracked the top 100 songs every week since 1955 and has since become the industry standard record chart in the United States. This will also be used as the popular standard to determine if a song is a hit.</a:t>
            </a:r>
            <a:endParaRPr lang="en-US">
              <a:ln>
                <a:solidFill>
                  <a:srgbClr val="000000">
                    <a:lumMod val="75000"/>
                    <a:lumOff val="25000"/>
                    <a:alpha val="10000"/>
                  </a:srgbClr>
                </a:solidFill>
              </a:ln>
              <a:solidFill>
                <a:schemeClr val="tx1"/>
              </a:solidFill>
              <a:effectLst>
                <a:outerShdw blurRad="9525" dist="25400" dir="14640000" algn="tl" rotWithShape="0">
                  <a:srgbClr val="000000">
                    <a:alpha val="30000"/>
                  </a:srgbClr>
                </a:outerShdw>
              </a:effectLst>
            </a:endParaRPr>
          </a:p>
          <a:p>
            <a:pPr indent="-305435"/>
            <a:endParaRPr lang="en-US" dirty="0">
              <a:ln>
                <a:solidFill>
                  <a:srgbClr val="000000">
                    <a:lumMod val="75000"/>
                    <a:lumOff val="25000"/>
                    <a:alpha val="10000"/>
                  </a:srgbClr>
                </a:solidFill>
              </a:ln>
              <a:solidFill>
                <a:schemeClr val="tx1"/>
              </a:solidFill>
              <a:effectLst>
                <a:outerShdw blurRad="9525" dist="25400" dir="14640000" algn="tl" rotWithShape="0">
                  <a:srgbClr val="000000">
                    <a:alpha val="30000"/>
                  </a:srgbClr>
                </a:outerShdw>
              </a:effectLst>
            </a:endParaRPr>
          </a:p>
        </p:txBody>
      </p:sp>
    </p:spTree>
    <p:extLst>
      <p:ext uri="{BB962C8B-B14F-4D97-AF65-F5344CB8AC3E}">
        <p14:creationId xmlns:p14="http://schemas.microsoft.com/office/powerpoint/2010/main" val="2130130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8CDD186-03E3-4AED-BEB6-0B3BEC2080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163C0D-C4F9-49C4-BA79-755B5BEFD0D2}"/>
              </a:ext>
            </a:extLst>
          </p:cNvPr>
          <p:cNvSpPr>
            <a:spLocks noGrp="1"/>
          </p:cNvSpPr>
          <p:nvPr>
            <p:ph type="title"/>
          </p:nvPr>
        </p:nvSpPr>
        <p:spPr>
          <a:xfrm>
            <a:off x="913795" y="609600"/>
            <a:ext cx="5978072" cy="1389798"/>
          </a:xfrm>
        </p:spPr>
        <p:txBody>
          <a:bodyPr>
            <a:normAutofit/>
          </a:bodyPr>
          <a:lstStyle/>
          <a:p>
            <a:r>
              <a:rPr lang="en-US">
                <a:ln>
                  <a:solidFill>
                    <a:srgbClr val="000000">
                      <a:lumMod val="75000"/>
                      <a:lumOff val="25000"/>
                      <a:alpha val="10000"/>
                    </a:srgbClr>
                  </a:solidFill>
                </a:ln>
                <a:solidFill>
                  <a:schemeClr val="tx1"/>
                </a:solidFill>
                <a:effectLst>
                  <a:outerShdw blurRad="9525" dist="25400" dir="14640000" algn="tl" rotWithShape="0">
                    <a:srgbClr val="000000">
                      <a:alpha val="30000"/>
                    </a:srgbClr>
                  </a:outerShdw>
                </a:effectLst>
              </a:rPr>
              <a:t>OBJECTIVE</a:t>
            </a:r>
            <a:endParaRPr lang="en-US">
              <a:solidFill>
                <a:schemeClr val="tx1"/>
              </a:solidFill>
            </a:endParaRPr>
          </a:p>
        </p:txBody>
      </p:sp>
      <p:sp>
        <p:nvSpPr>
          <p:cNvPr id="3" name="Content Placeholder 2">
            <a:extLst>
              <a:ext uri="{FF2B5EF4-FFF2-40B4-BE49-F238E27FC236}">
                <a16:creationId xmlns:a16="http://schemas.microsoft.com/office/drawing/2014/main" id="{BCDBA9BB-8A8C-414B-B6B4-BE6B2B3A49F8}"/>
              </a:ext>
            </a:extLst>
          </p:cNvPr>
          <p:cNvSpPr>
            <a:spLocks noGrp="1"/>
          </p:cNvSpPr>
          <p:nvPr>
            <p:ph idx="1"/>
          </p:nvPr>
        </p:nvSpPr>
        <p:spPr>
          <a:xfrm>
            <a:off x="913795" y="2149521"/>
            <a:ext cx="5978072" cy="3545327"/>
          </a:xfrm>
        </p:spPr>
        <p:txBody>
          <a:bodyPr anchor="ctr">
            <a:normAutofit/>
          </a:bodyPr>
          <a:lstStyle/>
          <a:p>
            <a:pPr indent="-305435">
              <a:buClr>
                <a:srgbClr val="E2B133"/>
              </a:buClr>
            </a:pPr>
            <a:r>
              <a:rPr lang="en-US">
                <a:ln>
                  <a:solidFill>
                    <a:srgbClr val="000000">
                      <a:lumMod val="75000"/>
                      <a:lumOff val="25000"/>
                      <a:alpha val="10000"/>
                    </a:srgbClr>
                  </a:solidFill>
                </a:ln>
                <a:solidFill>
                  <a:schemeClr val="tx1"/>
                </a:solidFill>
                <a:effectLst>
                  <a:outerShdw blurRad="9525" dist="25400" dir="14640000" algn="tl" rotWithShape="0">
                    <a:srgbClr val="000000">
                      <a:alpha val="30000"/>
                    </a:srgbClr>
                  </a:outerShdw>
                </a:effectLst>
                <a:ea typeface="+mn-lt"/>
                <a:cs typeface="+mn-lt"/>
              </a:rPr>
              <a:t>The objective is to use data analysis and machine learning techniques to predict the popularity of songs. </a:t>
            </a:r>
            <a:br>
              <a:rPr lang="en-US"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br>
            <a:endParaRPr lang="en-US">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endParaRPr>
          </a:p>
        </p:txBody>
      </p:sp>
      <p:pic>
        <p:nvPicPr>
          <p:cNvPr id="13" name="Picture 12">
            <a:extLst>
              <a:ext uri="{FF2B5EF4-FFF2-40B4-BE49-F238E27FC236}">
                <a16:creationId xmlns:a16="http://schemas.microsoft.com/office/drawing/2014/main" id="{1CF706DA-13E8-4A4F-9260-551FB8127B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232905" y="1"/>
            <a:ext cx="4959095" cy="6858000"/>
          </a:xfrm>
          <a:prstGeom prst="rect">
            <a:avLst/>
          </a:prstGeom>
        </p:spPr>
      </p:pic>
      <p:pic>
        <p:nvPicPr>
          <p:cNvPr id="4" name="Picture 4" descr="A close up of a logo&#10;&#10;Description generated with high confidence">
            <a:extLst>
              <a:ext uri="{FF2B5EF4-FFF2-40B4-BE49-F238E27FC236}">
                <a16:creationId xmlns:a16="http://schemas.microsoft.com/office/drawing/2014/main" id="{B03207F2-599C-43FF-9CC1-1AD2D7E316FF}"/>
              </a:ext>
            </a:extLst>
          </p:cNvPr>
          <p:cNvPicPr>
            <a:picLocks noChangeAspect="1"/>
          </p:cNvPicPr>
          <p:nvPr/>
        </p:nvPicPr>
        <p:blipFill rotWithShape="1">
          <a:blip r:embed="rId4"/>
          <a:srcRect l="14275" r="10887" b="-1"/>
          <a:stretch/>
        </p:blipFill>
        <p:spPr>
          <a:xfrm>
            <a:off x="7678736" y="643465"/>
            <a:ext cx="4003193" cy="2551176"/>
          </a:xfrm>
          <a:prstGeom prst="rect">
            <a:avLst/>
          </a:prstGeom>
        </p:spPr>
      </p:pic>
      <p:pic>
        <p:nvPicPr>
          <p:cNvPr id="6" name="Picture 6" descr="A picture containing drawing&#10;&#10;Description generated with very high confidence">
            <a:extLst>
              <a:ext uri="{FF2B5EF4-FFF2-40B4-BE49-F238E27FC236}">
                <a16:creationId xmlns:a16="http://schemas.microsoft.com/office/drawing/2014/main" id="{29640C4B-EAA3-4DCB-8D2B-F79B5A976C63}"/>
              </a:ext>
            </a:extLst>
          </p:cNvPr>
          <p:cNvPicPr>
            <a:picLocks noChangeAspect="1"/>
          </p:cNvPicPr>
          <p:nvPr/>
        </p:nvPicPr>
        <p:blipFill rotWithShape="1">
          <a:blip r:embed="rId5"/>
          <a:srcRect l="15388" r="2" b="2"/>
          <a:stretch/>
        </p:blipFill>
        <p:spPr>
          <a:xfrm>
            <a:off x="7678736" y="3294291"/>
            <a:ext cx="4003193" cy="2551176"/>
          </a:xfrm>
          <a:prstGeom prst="rect">
            <a:avLst/>
          </a:prstGeom>
        </p:spPr>
      </p:pic>
    </p:spTree>
    <p:extLst>
      <p:ext uri="{BB962C8B-B14F-4D97-AF65-F5344CB8AC3E}">
        <p14:creationId xmlns:p14="http://schemas.microsoft.com/office/powerpoint/2010/main" val="2235017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A2EA4-6EB0-4416-9A1B-54982352EB97}"/>
              </a:ext>
            </a:extLst>
          </p:cNvPr>
          <p:cNvSpPr>
            <a:spLocks noGrp="1"/>
          </p:cNvSpPr>
          <p:nvPr>
            <p:ph type="title"/>
          </p:nvPr>
        </p:nvSpPr>
        <p:spPr/>
        <p:txBody>
          <a:bodyPr/>
          <a:lstStyle/>
          <a:p>
            <a:r>
              <a:rPr lang="en-US">
                <a:ln>
                  <a:solidFill>
                    <a:srgbClr val="000000">
                      <a:lumMod val="75000"/>
                      <a:lumOff val="25000"/>
                      <a:alpha val="10000"/>
                    </a:srgbClr>
                  </a:solidFill>
                </a:ln>
                <a:solidFill>
                  <a:schemeClr val="tx1"/>
                </a:solidFill>
                <a:effectLst>
                  <a:outerShdw blurRad="9525" dist="25400" dir="14640000" algn="tl" rotWithShape="0">
                    <a:srgbClr val="000000">
                      <a:alpha val="30000"/>
                    </a:srgbClr>
                  </a:outerShdw>
                </a:effectLst>
              </a:rPr>
              <a:t>PROGRAMMING</a:t>
            </a:r>
            <a:endParaRPr lang="en-US"/>
          </a:p>
        </p:txBody>
      </p:sp>
      <p:sp>
        <p:nvSpPr>
          <p:cNvPr id="3" name="Content Placeholder 2">
            <a:extLst>
              <a:ext uri="{FF2B5EF4-FFF2-40B4-BE49-F238E27FC236}">
                <a16:creationId xmlns:a16="http://schemas.microsoft.com/office/drawing/2014/main" id="{2BC0EB5E-BF0D-4EC0-8CEF-6357F139F9D3}"/>
              </a:ext>
            </a:extLst>
          </p:cNvPr>
          <p:cNvSpPr>
            <a:spLocks noGrp="1"/>
          </p:cNvSpPr>
          <p:nvPr>
            <p:ph idx="1"/>
          </p:nvPr>
        </p:nvSpPr>
        <p:spPr/>
        <p:txBody>
          <a:bodyPr/>
          <a:lstStyle/>
          <a:p>
            <a:pPr indent="-305435"/>
            <a:r>
              <a:rPr lang="en-US">
                <a:ln>
                  <a:solidFill>
                    <a:srgbClr val="000000">
                      <a:lumMod val="75000"/>
                      <a:lumOff val="25000"/>
                      <a:alpha val="10000"/>
                    </a:srgbClr>
                  </a:solidFill>
                </a:ln>
                <a:solidFill>
                  <a:schemeClr val="tx1"/>
                </a:solidFill>
                <a:effectLst>
                  <a:outerShdw blurRad="9525" dist="25400" dir="14640000" algn="tl" rotWithShape="0">
                    <a:srgbClr val="000000">
                      <a:alpha val="30000"/>
                    </a:srgbClr>
                  </a:outerShdw>
                </a:effectLst>
              </a:rPr>
              <a:t>Everything is programmed in Python</a:t>
            </a:r>
          </a:p>
          <a:p>
            <a:pPr marL="719455" lvl="1" indent="-269875"/>
            <a:r>
              <a:rPr lang="en-US" sz="2000">
                <a:ln>
                  <a:solidFill>
                    <a:srgbClr val="000000">
                      <a:lumMod val="75000"/>
                      <a:lumOff val="25000"/>
                      <a:alpha val="10000"/>
                    </a:srgbClr>
                  </a:solidFill>
                </a:ln>
                <a:solidFill>
                  <a:schemeClr val="tx1"/>
                </a:solidFill>
                <a:effectLst>
                  <a:outerShdw blurRad="9525" dist="25400" dir="14640000" algn="tl" rotWithShape="0">
                    <a:srgbClr val="000000">
                      <a:alpha val="30000"/>
                    </a:srgbClr>
                  </a:outerShdw>
                </a:effectLst>
                <a:ea typeface="+mn-lt"/>
                <a:cs typeface="+mn-lt"/>
              </a:rPr>
              <a:t>Packages:</a:t>
            </a:r>
          </a:p>
          <a:p>
            <a:pPr marL="1025525" lvl="2" indent="-215900"/>
            <a:r>
              <a:rPr lang="en-US" sz="2000"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hlinkClick r:id="rId2"/>
              </a:rPr>
              <a:t>spotipy</a:t>
            </a:r>
            <a:endParaRPr lang="en-US" sz="2000"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endParaRPr>
          </a:p>
          <a:p>
            <a:pPr marL="1025525" lvl="2" indent="-215900"/>
            <a:r>
              <a:rPr lang="en-US" sz="2000">
                <a:ln>
                  <a:solidFill>
                    <a:srgbClr val="000000">
                      <a:lumMod val="75000"/>
                      <a:lumOff val="25000"/>
                      <a:alpha val="10000"/>
                    </a:srgbClr>
                  </a:solidFill>
                </a:ln>
                <a:solidFill>
                  <a:schemeClr val="tx1"/>
                </a:solidFill>
                <a:effectLst>
                  <a:outerShdw blurRad="9525" dist="25400" dir="14640000" algn="tl" rotWithShape="0">
                    <a:srgbClr val="000000">
                      <a:alpha val="30000"/>
                    </a:srgbClr>
                  </a:outerShdw>
                </a:effectLst>
                <a:ea typeface="+mn-lt"/>
                <a:cs typeface="+mn-lt"/>
              </a:rPr>
              <a:t>pandas, matplotlib, seaborn, sklearn</a:t>
            </a:r>
            <a:endParaRPr lang="en-US" sz="2000">
              <a:solidFill>
                <a:schemeClr val="tx1"/>
              </a:solidFill>
              <a:ea typeface="+mn-lt"/>
              <a:cs typeface="+mn-lt"/>
            </a:endParaRPr>
          </a:p>
          <a:p>
            <a:pPr indent="-305435"/>
            <a:endParaRPr lang="en-US"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marL="719455" lvl="1" indent="-269875"/>
            <a:endParaRPr lang="en-US"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endParaRPr>
          </a:p>
          <a:p>
            <a:pPr marL="1025525" lvl="2" indent="-215900"/>
            <a:endParaRPr lang="en-US"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endParaRPr>
          </a:p>
        </p:txBody>
      </p:sp>
    </p:spTree>
    <p:extLst>
      <p:ext uri="{BB962C8B-B14F-4D97-AF65-F5344CB8AC3E}">
        <p14:creationId xmlns:p14="http://schemas.microsoft.com/office/powerpoint/2010/main" val="1648131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8" name="Rectangle 10">
            <a:extLst>
              <a:ext uri="{FF2B5EF4-FFF2-40B4-BE49-F238E27FC236}">
                <a16:creationId xmlns:a16="http://schemas.microsoft.com/office/drawing/2014/main" id="{94AB646F-3BE3-47A3-B14F-9CB84F6BF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5119B3-847C-4F3B-8037-C6EC203643E0}"/>
              </a:ext>
            </a:extLst>
          </p:cNvPr>
          <p:cNvSpPr>
            <a:spLocks noGrp="1"/>
          </p:cNvSpPr>
          <p:nvPr>
            <p:ph type="title"/>
          </p:nvPr>
        </p:nvSpPr>
        <p:spPr>
          <a:xfrm>
            <a:off x="913795" y="609599"/>
            <a:ext cx="5978072" cy="1481150"/>
          </a:xfrm>
        </p:spPr>
        <p:txBody>
          <a:bodyPr>
            <a:normAutofit/>
          </a:bodyPr>
          <a:lstStyle/>
          <a:p>
            <a:r>
              <a:rPr lang="en-US">
                <a:ln>
                  <a:solidFill>
                    <a:srgbClr val="000000">
                      <a:lumMod val="75000"/>
                      <a:lumOff val="25000"/>
                      <a:alpha val="10000"/>
                    </a:srgbClr>
                  </a:solidFill>
                </a:ln>
                <a:solidFill>
                  <a:schemeClr val="tx1"/>
                </a:solidFill>
                <a:effectLst>
                  <a:outerShdw blurRad="9525" dist="25400" dir="14640000" algn="tl" rotWithShape="0">
                    <a:srgbClr val="000000">
                      <a:alpha val="30000"/>
                    </a:srgbClr>
                  </a:outerShdw>
                </a:effectLst>
              </a:rPr>
              <a:t>DATA</a:t>
            </a:r>
            <a:endParaRPr lang="en-US">
              <a:solidFill>
                <a:schemeClr val="tx1"/>
              </a:solidFill>
            </a:endParaRPr>
          </a:p>
        </p:txBody>
      </p:sp>
      <p:sp>
        <p:nvSpPr>
          <p:cNvPr id="3" name="Content Placeholder 2">
            <a:extLst>
              <a:ext uri="{FF2B5EF4-FFF2-40B4-BE49-F238E27FC236}">
                <a16:creationId xmlns:a16="http://schemas.microsoft.com/office/drawing/2014/main" id="{B6E6622E-DD3F-4B61-A58A-1FF58BB5CB82}"/>
              </a:ext>
            </a:extLst>
          </p:cNvPr>
          <p:cNvSpPr>
            <a:spLocks noGrp="1"/>
          </p:cNvSpPr>
          <p:nvPr>
            <p:ph idx="1"/>
          </p:nvPr>
        </p:nvSpPr>
        <p:spPr>
          <a:xfrm>
            <a:off x="913795" y="2279176"/>
            <a:ext cx="5978072" cy="3415672"/>
          </a:xfrm>
        </p:spPr>
        <p:txBody>
          <a:bodyPr anchor="ctr">
            <a:normAutofit/>
          </a:bodyPr>
          <a:lstStyle/>
          <a:p>
            <a:pPr indent="-305435"/>
            <a:r>
              <a:rPr lang="en-US">
                <a:ln>
                  <a:solidFill>
                    <a:srgbClr val="000000">
                      <a:lumMod val="75000"/>
                      <a:lumOff val="25000"/>
                      <a:alpha val="10000"/>
                    </a:srgbClr>
                  </a:solidFill>
                </a:ln>
                <a:solidFill>
                  <a:schemeClr val="tx1"/>
                </a:solidFill>
                <a:effectLst>
                  <a:outerShdw blurRad="9525" dist="25400" dir="14640000" algn="tl" rotWithShape="0">
                    <a:srgbClr val="000000">
                      <a:alpha val="30000"/>
                    </a:srgbClr>
                  </a:outerShdw>
                </a:effectLst>
                <a:ea typeface="+mn-lt"/>
                <a:cs typeface="+mn-lt"/>
              </a:rPr>
              <a:t>The data for popular songs will be scraped from the Billboard Top 100 website using Python. This part of the data will be used as the popular songs.</a:t>
            </a:r>
            <a:endParaRPr lang="en-US">
              <a:ln>
                <a:solidFill>
                  <a:srgbClr val="000000">
                    <a:lumMod val="75000"/>
                    <a:lumOff val="25000"/>
                    <a:alpha val="10000"/>
                  </a:srgbClr>
                </a:solidFill>
              </a:ln>
              <a:solidFill>
                <a:schemeClr val="tx1"/>
              </a:solidFill>
              <a:effectLst>
                <a:outerShdw blurRad="9525" dist="25400" dir="14640000" algn="tl" rotWithShape="0">
                  <a:srgbClr val="000000">
                    <a:alpha val="30000"/>
                  </a:srgbClr>
                </a:outerShdw>
              </a:effectLst>
            </a:endParaRPr>
          </a:p>
          <a:p>
            <a:pPr indent="-305435"/>
            <a:r>
              <a:rPr lang="en-US">
                <a:ln>
                  <a:solidFill>
                    <a:srgbClr val="000000">
                      <a:lumMod val="75000"/>
                      <a:lumOff val="25000"/>
                      <a:alpha val="10000"/>
                    </a:srgbClr>
                  </a:solidFill>
                </a:ln>
                <a:solidFill>
                  <a:schemeClr val="tx1"/>
                </a:solidFill>
                <a:effectLst>
                  <a:outerShdw blurRad="9525" dist="25400" dir="14640000" algn="tl" rotWithShape="0">
                    <a:srgbClr val="000000">
                      <a:alpha val="30000"/>
                    </a:srgbClr>
                  </a:outerShdw>
                </a:effectLst>
                <a:ea typeface="+mn-lt"/>
                <a:cs typeface="+mn-lt"/>
              </a:rPr>
              <a:t>The non-popular songs are being randomly pulled from a dataset downloaded from</a:t>
            </a:r>
            <a:r>
              <a:rPr lang="en-US"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a:t>
            </a:r>
            <a:r>
              <a:rPr lang="en-US"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hlinkClick r:id="rId3"/>
              </a:rPr>
              <a:t>Kaggle</a:t>
            </a:r>
            <a:endParaRPr lang="en-US"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endParaRPr>
          </a:p>
          <a:p>
            <a:pPr marL="719455" lvl="1" indent="-269875"/>
            <a:r>
              <a:rPr lang="en-US">
                <a:ln>
                  <a:solidFill>
                    <a:srgbClr val="000000">
                      <a:lumMod val="75000"/>
                      <a:lumOff val="25000"/>
                      <a:alpha val="10000"/>
                    </a:srgbClr>
                  </a:solidFill>
                </a:ln>
                <a:solidFill>
                  <a:schemeClr val="tx1"/>
                </a:solidFill>
                <a:effectLst>
                  <a:outerShdw blurRad="9525" dist="25400" dir="14640000" algn="tl" rotWithShape="0">
                    <a:srgbClr val="000000">
                      <a:alpha val="30000"/>
                    </a:srgbClr>
                  </a:outerShdw>
                </a:effectLst>
              </a:rPr>
              <a:t>There are 55,000+ songs included in this dataset</a:t>
            </a:r>
          </a:p>
          <a:p>
            <a:pPr marL="719455" lvl="1" indent="-269875"/>
            <a:r>
              <a:rPr lang="en-US">
                <a:ln>
                  <a:solidFill>
                    <a:srgbClr val="000000">
                      <a:lumMod val="75000"/>
                      <a:lumOff val="25000"/>
                      <a:alpha val="10000"/>
                    </a:srgbClr>
                  </a:solidFill>
                </a:ln>
                <a:solidFill>
                  <a:schemeClr val="tx1"/>
                </a:solidFill>
                <a:effectLst>
                  <a:outerShdw blurRad="9525" dist="25400" dir="14640000" algn="tl" rotWithShape="0">
                    <a:srgbClr val="000000">
                      <a:alpha val="30000"/>
                    </a:srgbClr>
                  </a:outerShdw>
                </a:effectLst>
              </a:rPr>
              <a:t>Since there are only ~7,400 in the Billboard dataset, ~7,400 are randomly pulled from this dataset so there is an even amount of popular and non-popular songs</a:t>
            </a:r>
          </a:p>
        </p:txBody>
      </p:sp>
      <p:pic>
        <p:nvPicPr>
          <p:cNvPr id="9" name="Picture 12">
            <a:extLst>
              <a:ext uri="{FF2B5EF4-FFF2-40B4-BE49-F238E27FC236}">
                <a16:creationId xmlns:a16="http://schemas.microsoft.com/office/drawing/2014/main" id="{E0BE7827-5B1A-4F37-BF70-19F7C5C6BDE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7501468" y="1"/>
            <a:ext cx="4690532" cy="6858000"/>
          </a:xfrm>
          <a:prstGeom prst="rect">
            <a:avLst/>
          </a:prstGeom>
        </p:spPr>
      </p:pic>
      <p:pic>
        <p:nvPicPr>
          <p:cNvPr id="4" name="Picture 4" descr="A picture containing drawing&#10;&#10;Description generated with very high confidence">
            <a:extLst>
              <a:ext uri="{FF2B5EF4-FFF2-40B4-BE49-F238E27FC236}">
                <a16:creationId xmlns:a16="http://schemas.microsoft.com/office/drawing/2014/main" id="{C0728DDF-D3FC-41E8-870A-FB2CD2C8570D}"/>
              </a:ext>
            </a:extLst>
          </p:cNvPr>
          <p:cNvPicPr>
            <a:picLocks noChangeAspect="1"/>
          </p:cNvPicPr>
          <p:nvPr/>
        </p:nvPicPr>
        <p:blipFill>
          <a:blip r:embed="rId5"/>
          <a:stretch>
            <a:fillRect/>
          </a:stretch>
        </p:blipFill>
        <p:spPr>
          <a:xfrm>
            <a:off x="7848600" y="992152"/>
            <a:ext cx="3699934" cy="1927296"/>
          </a:xfrm>
          <a:prstGeom prst="rect">
            <a:avLst/>
          </a:prstGeom>
        </p:spPr>
      </p:pic>
      <p:pic>
        <p:nvPicPr>
          <p:cNvPr id="6" name="Picture 6">
            <a:extLst>
              <a:ext uri="{FF2B5EF4-FFF2-40B4-BE49-F238E27FC236}">
                <a16:creationId xmlns:a16="http://schemas.microsoft.com/office/drawing/2014/main" id="{C67F43AC-09F3-4538-9559-DFA645C03A6D}"/>
              </a:ext>
            </a:extLst>
          </p:cNvPr>
          <p:cNvPicPr>
            <a:picLocks noChangeAspect="1"/>
          </p:cNvPicPr>
          <p:nvPr/>
        </p:nvPicPr>
        <p:blipFill>
          <a:blip r:embed="rId6"/>
          <a:stretch>
            <a:fillRect/>
          </a:stretch>
        </p:blipFill>
        <p:spPr>
          <a:xfrm>
            <a:off x="7848600" y="4063323"/>
            <a:ext cx="3699934" cy="1677747"/>
          </a:xfrm>
          <a:prstGeom prst="rect">
            <a:avLst/>
          </a:prstGeom>
        </p:spPr>
      </p:pic>
    </p:spTree>
    <p:extLst>
      <p:ext uri="{BB962C8B-B14F-4D97-AF65-F5344CB8AC3E}">
        <p14:creationId xmlns:p14="http://schemas.microsoft.com/office/powerpoint/2010/main" val="3067518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3897FC-A693-4656-8FCD-CF609C3B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D9913F-2705-47F7-9134-62ECB405BE35}"/>
              </a:ext>
            </a:extLst>
          </p:cNvPr>
          <p:cNvSpPr>
            <a:spLocks noGrp="1"/>
          </p:cNvSpPr>
          <p:nvPr>
            <p:ph type="title"/>
          </p:nvPr>
        </p:nvSpPr>
        <p:spPr>
          <a:xfrm>
            <a:off x="707900" y="643467"/>
            <a:ext cx="3946393" cy="1956298"/>
          </a:xfrm>
        </p:spPr>
        <p:txBody>
          <a:bodyPr>
            <a:normAutofit/>
          </a:bodyPr>
          <a:lstStyle/>
          <a:p>
            <a:pPr algn="l"/>
            <a:r>
              <a:rPr lang="en-US" sz="3600">
                <a:ln>
                  <a:solidFill>
                    <a:srgbClr val="000000">
                      <a:lumMod val="75000"/>
                      <a:lumOff val="25000"/>
                      <a:alpha val="10000"/>
                    </a:srgbClr>
                  </a:solidFill>
                </a:ln>
                <a:solidFill>
                  <a:schemeClr val="tx1"/>
                </a:solidFill>
                <a:effectLst>
                  <a:outerShdw blurRad="9525" dist="25400" dir="14640000" algn="tl" rotWithShape="0">
                    <a:srgbClr val="000000">
                      <a:alpha val="30000"/>
                    </a:srgbClr>
                  </a:outerShdw>
                </a:effectLst>
              </a:rPr>
              <a:t>What the data looks like:</a:t>
            </a:r>
            <a:endParaRPr lang="en-US" sz="3600">
              <a:solidFill>
                <a:schemeClr val="tx1"/>
              </a:solidFill>
            </a:endParaRPr>
          </a:p>
        </p:txBody>
      </p:sp>
      <p:sp>
        <p:nvSpPr>
          <p:cNvPr id="3" name="Content Placeholder 2">
            <a:extLst>
              <a:ext uri="{FF2B5EF4-FFF2-40B4-BE49-F238E27FC236}">
                <a16:creationId xmlns:a16="http://schemas.microsoft.com/office/drawing/2014/main" id="{9116CC29-13FC-4DA4-86BF-3D51D4C20219}"/>
              </a:ext>
            </a:extLst>
          </p:cNvPr>
          <p:cNvSpPr>
            <a:spLocks noGrp="1"/>
          </p:cNvSpPr>
          <p:nvPr>
            <p:ph idx="1"/>
          </p:nvPr>
        </p:nvSpPr>
        <p:spPr>
          <a:xfrm>
            <a:off x="5139768" y="643467"/>
            <a:ext cx="6430560" cy="1956298"/>
          </a:xfrm>
        </p:spPr>
        <p:txBody>
          <a:bodyPr anchor="ctr">
            <a:normAutofit/>
          </a:bodyPr>
          <a:lstStyle/>
          <a:p>
            <a:pPr marL="37465" indent="0">
              <a:buNone/>
            </a:pPr>
            <a:endParaRPr lang="en-US">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endParaRPr>
          </a:p>
          <a:p>
            <a:pPr indent="-305435"/>
            <a:endParaRPr lang="en-US" dirty="0">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pic>
        <p:nvPicPr>
          <p:cNvPr id="4" name="Picture 4" descr="A screenshot of a cell phone&#10;&#10;Description generated with very high confidence">
            <a:extLst>
              <a:ext uri="{FF2B5EF4-FFF2-40B4-BE49-F238E27FC236}">
                <a16:creationId xmlns:a16="http://schemas.microsoft.com/office/drawing/2014/main" id="{6A8947F7-8428-4660-9A4D-3AB9C0795C2D}"/>
              </a:ext>
            </a:extLst>
          </p:cNvPr>
          <p:cNvPicPr>
            <a:picLocks noChangeAspect="1"/>
          </p:cNvPicPr>
          <p:nvPr/>
        </p:nvPicPr>
        <p:blipFill>
          <a:blip r:embed="rId3"/>
          <a:stretch>
            <a:fillRect/>
          </a:stretch>
        </p:blipFill>
        <p:spPr>
          <a:xfrm>
            <a:off x="643468" y="2513512"/>
            <a:ext cx="10926860" cy="3522508"/>
          </a:xfrm>
          <a:prstGeom prst="rect">
            <a:avLst/>
          </a:prstGeom>
        </p:spPr>
      </p:pic>
    </p:spTree>
    <p:extLst>
      <p:ext uri="{BB962C8B-B14F-4D97-AF65-F5344CB8AC3E}">
        <p14:creationId xmlns:p14="http://schemas.microsoft.com/office/powerpoint/2010/main" val="1354085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6" name="Rectangle 10">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19C213-7522-4F8E-9DD1-EC7B608D7B26}"/>
              </a:ext>
            </a:extLst>
          </p:cNvPr>
          <p:cNvSpPr>
            <a:spLocks noGrp="1"/>
          </p:cNvSpPr>
          <p:nvPr>
            <p:ph type="title"/>
          </p:nvPr>
        </p:nvSpPr>
        <p:spPr>
          <a:xfrm>
            <a:off x="913795" y="965196"/>
            <a:ext cx="3153952" cy="1329769"/>
          </a:xfrm>
        </p:spPr>
        <p:txBody>
          <a:bodyPr>
            <a:normAutofit/>
          </a:bodyPr>
          <a:lstStyle/>
          <a:p>
            <a:pPr algn="l"/>
            <a:r>
              <a:rPr lang="en-US" sz="2400">
                <a:ln>
                  <a:solidFill>
                    <a:srgbClr val="000000">
                      <a:lumMod val="75000"/>
                      <a:lumOff val="25000"/>
                      <a:alpha val="10000"/>
                    </a:srgbClr>
                  </a:solidFill>
                </a:ln>
                <a:solidFill>
                  <a:schemeClr val="tx1"/>
                </a:solidFill>
                <a:effectLst>
                  <a:outerShdw blurRad="9525" dist="25400" dir="14640000" algn="tl" rotWithShape="0">
                    <a:srgbClr val="000000">
                      <a:alpha val="30000"/>
                    </a:srgbClr>
                  </a:outerShdw>
                </a:effectLst>
              </a:rPr>
              <a:t>CHARACTERISTICS</a:t>
            </a:r>
            <a:endParaRPr lang="en-US" sz="2400">
              <a:solidFill>
                <a:schemeClr val="tx1"/>
              </a:solidFill>
            </a:endParaRPr>
          </a:p>
        </p:txBody>
      </p:sp>
      <p:sp>
        <p:nvSpPr>
          <p:cNvPr id="7" name="Content Placeholder 7">
            <a:extLst>
              <a:ext uri="{FF2B5EF4-FFF2-40B4-BE49-F238E27FC236}">
                <a16:creationId xmlns:a16="http://schemas.microsoft.com/office/drawing/2014/main" id="{41C5B4C3-0892-4155-A678-DB9760EEF356}"/>
              </a:ext>
            </a:extLst>
          </p:cNvPr>
          <p:cNvSpPr>
            <a:spLocks noGrp="1"/>
          </p:cNvSpPr>
          <p:nvPr>
            <p:ph idx="1"/>
          </p:nvPr>
        </p:nvSpPr>
        <p:spPr>
          <a:xfrm>
            <a:off x="913796" y="2450353"/>
            <a:ext cx="3153952" cy="3340847"/>
          </a:xfrm>
        </p:spPr>
        <p:txBody>
          <a:bodyPr>
            <a:normAutofit/>
          </a:bodyPr>
          <a:lstStyle/>
          <a:p>
            <a:pPr indent="-305435"/>
            <a:r>
              <a:rPr lang="en-US" sz="1800">
                <a:ln>
                  <a:solidFill>
                    <a:srgbClr val="000000">
                      <a:lumMod val="75000"/>
                      <a:lumOff val="25000"/>
                      <a:alpha val="10000"/>
                    </a:srgbClr>
                  </a:solidFill>
                </a:ln>
                <a:solidFill>
                  <a:schemeClr val="tx1"/>
                </a:solidFill>
                <a:effectLst>
                  <a:outerShdw blurRad="9525" dist="25400" dir="14640000" algn="tl" rotWithShape="0">
                    <a:srgbClr val="000000">
                      <a:alpha val="30000"/>
                    </a:srgbClr>
                  </a:outerShdw>
                </a:effectLst>
              </a:rPr>
              <a:t>Values are calculated and provided by Spotify, calculations are unknown</a:t>
            </a:r>
            <a:endParaRPr lang="en-US">
              <a:ln>
                <a:solidFill>
                  <a:srgbClr val="000000">
                    <a:lumMod val="75000"/>
                    <a:lumOff val="25000"/>
                    <a:alpha val="10000"/>
                  </a:srgbClr>
                </a:solidFill>
              </a:ln>
              <a:solidFill>
                <a:schemeClr val="tx1"/>
              </a:solidFill>
              <a:effectLst>
                <a:outerShdw blurRad="9525" dist="25400" dir="14640000" algn="tl" rotWithShape="0">
                  <a:srgbClr val="000000">
                    <a:alpha val="30000"/>
                  </a:srgbClr>
                </a:outerShdw>
              </a:effectLst>
            </a:endParaRPr>
          </a:p>
          <a:p>
            <a:pPr indent="-305435"/>
            <a:r>
              <a:rPr lang="en-US" sz="1800">
                <a:ln>
                  <a:solidFill>
                    <a:srgbClr val="000000">
                      <a:lumMod val="75000"/>
                      <a:lumOff val="25000"/>
                      <a:alpha val="10000"/>
                    </a:srgbClr>
                  </a:solidFill>
                </a:ln>
                <a:solidFill>
                  <a:schemeClr val="tx1"/>
                </a:solidFill>
                <a:effectLst>
                  <a:outerShdw blurRad="9525" dist="25400" dir="14640000" algn="tl" rotWithShape="0">
                    <a:srgbClr val="000000">
                      <a:alpha val="30000"/>
                    </a:srgbClr>
                  </a:outerShdw>
                </a:effectLst>
              </a:rPr>
              <a:t>The characteristics are pulled directly from Spotify using the spotipy package in Python</a:t>
            </a:r>
          </a:p>
          <a:p>
            <a:pPr indent="-305435"/>
            <a:endParaRPr lang="en-US" sz="1800" dirty="0">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sp>
        <p:nvSpPr>
          <p:cNvPr id="9" name="Rectangle 12">
            <a:extLst>
              <a:ext uri="{FF2B5EF4-FFF2-40B4-BE49-F238E27FC236}">
                <a16:creationId xmlns:a16="http://schemas.microsoft.com/office/drawing/2014/main" id="{BEF75C5D-2BA1-43DF-A7EA-02C7DEC122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965196"/>
            <a:ext cx="6581364" cy="4781641"/>
          </a:xfrm>
          <a:prstGeom prst="rect">
            <a:avLst/>
          </a:prstGeom>
          <a:solidFill>
            <a:schemeClr val="tx1"/>
          </a:solidFill>
          <a:ln w="190500">
            <a:solidFill>
              <a:srgbClr val="FFFFFF">
                <a:alpha val="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screenshot of a social media post&#10;&#10;Description generated with very high confidence">
            <a:extLst>
              <a:ext uri="{FF2B5EF4-FFF2-40B4-BE49-F238E27FC236}">
                <a16:creationId xmlns:a16="http://schemas.microsoft.com/office/drawing/2014/main" id="{6DA08B25-DBDA-4228-9806-D809F224A4A7}"/>
              </a:ext>
            </a:extLst>
          </p:cNvPr>
          <p:cNvPicPr>
            <a:picLocks noChangeAspect="1"/>
          </p:cNvPicPr>
          <p:nvPr/>
        </p:nvPicPr>
        <p:blipFill>
          <a:blip r:embed="rId3"/>
          <a:stretch>
            <a:fillRect/>
          </a:stretch>
        </p:blipFill>
        <p:spPr>
          <a:xfrm>
            <a:off x="4638362" y="967755"/>
            <a:ext cx="6582919" cy="4747585"/>
          </a:xfrm>
          <a:prstGeom prst="rect">
            <a:avLst/>
          </a:prstGeom>
        </p:spPr>
      </p:pic>
    </p:spTree>
    <p:extLst>
      <p:ext uri="{BB962C8B-B14F-4D97-AF65-F5344CB8AC3E}">
        <p14:creationId xmlns:p14="http://schemas.microsoft.com/office/powerpoint/2010/main" val="597350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2A2456A0-13DF-4BA8-9BDD-168E874C4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323C69-28F6-419D-9203-C5FDD3789738}"/>
              </a:ext>
            </a:extLst>
          </p:cNvPr>
          <p:cNvSpPr>
            <a:spLocks noGrp="1"/>
          </p:cNvSpPr>
          <p:nvPr>
            <p:ph type="title"/>
          </p:nvPr>
        </p:nvSpPr>
        <p:spPr>
          <a:xfrm>
            <a:off x="913795" y="609600"/>
            <a:ext cx="5978072" cy="1556702"/>
          </a:xfrm>
        </p:spPr>
        <p:txBody>
          <a:bodyPr>
            <a:normAutofit/>
          </a:bodyPr>
          <a:lstStyle/>
          <a:p>
            <a:r>
              <a:rPr lang="en-US">
                <a:ln>
                  <a:solidFill>
                    <a:srgbClr val="000000">
                      <a:lumMod val="75000"/>
                      <a:lumOff val="25000"/>
                      <a:alpha val="10000"/>
                    </a:srgbClr>
                  </a:solidFill>
                </a:ln>
                <a:solidFill>
                  <a:schemeClr val="tx1"/>
                </a:solidFill>
                <a:effectLst>
                  <a:outerShdw blurRad="9525" dist="25400" dir="14640000" algn="tl" rotWithShape="0">
                    <a:srgbClr val="000000">
                      <a:alpha val="30000"/>
                    </a:srgbClr>
                  </a:outerShdw>
                </a:effectLst>
              </a:rPr>
              <a:t>DATA ANALYSIS</a:t>
            </a:r>
            <a:endParaRPr lang="en-US">
              <a:solidFill>
                <a:schemeClr val="tx1"/>
              </a:solidFill>
            </a:endParaRPr>
          </a:p>
        </p:txBody>
      </p:sp>
      <p:sp>
        <p:nvSpPr>
          <p:cNvPr id="3" name="Content Placeholder 2">
            <a:extLst>
              <a:ext uri="{FF2B5EF4-FFF2-40B4-BE49-F238E27FC236}">
                <a16:creationId xmlns:a16="http://schemas.microsoft.com/office/drawing/2014/main" id="{EE11D621-8487-43BB-A48D-CC21412507C9}"/>
              </a:ext>
            </a:extLst>
          </p:cNvPr>
          <p:cNvSpPr>
            <a:spLocks noGrp="1"/>
          </p:cNvSpPr>
          <p:nvPr>
            <p:ph idx="1"/>
          </p:nvPr>
        </p:nvSpPr>
        <p:spPr>
          <a:xfrm>
            <a:off x="913795" y="2354729"/>
            <a:ext cx="5978072" cy="3340119"/>
          </a:xfrm>
        </p:spPr>
        <p:txBody>
          <a:bodyPr anchor="t">
            <a:normAutofit/>
          </a:bodyPr>
          <a:lstStyle/>
          <a:p>
            <a:pPr indent="-305435"/>
            <a:r>
              <a:rPr lang="en-US">
                <a:ln>
                  <a:solidFill>
                    <a:srgbClr val="000000">
                      <a:lumMod val="75000"/>
                      <a:lumOff val="25000"/>
                      <a:alpha val="10000"/>
                    </a:srgbClr>
                  </a:solidFill>
                </a:ln>
                <a:solidFill>
                  <a:schemeClr val="tx1"/>
                </a:solidFill>
                <a:effectLst>
                  <a:outerShdw blurRad="9525" dist="25400" dir="14640000" algn="tl" rotWithShape="0">
                    <a:srgbClr val="000000">
                      <a:alpha val="30000"/>
                    </a:srgbClr>
                  </a:outerShdw>
                </a:effectLst>
              </a:rPr>
              <a:t>Calculating the correlation of each characteristic with the popularity</a:t>
            </a:r>
          </a:p>
          <a:p>
            <a:pPr indent="-305435"/>
            <a:r>
              <a:rPr lang="en-US">
                <a:ln>
                  <a:solidFill>
                    <a:srgbClr val="000000">
                      <a:lumMod val="75000"/>
                      <a:lumOff val="25000"/>
                      <a:alpha val="10000"/>
                    </a:srgbClr>
                  </a:solidFill>
                </a:ln>
                <a:solidFill>
                  <a:schemeClr val="tx1"/>
                </a:solidFill>
                <a:effectLst>
                  <a:outerShdw blurRad="9525" dist="25400" dir="14640000" algn="tl" rotWithShape="0">
                    <a:srgbClr val="000000">
                      <a:alpha val="30000"/>
                    </a:srgbClr>
                  </a:outerShdw>
                </a:effectLst>
              </a:rPr>
              <a:t>Strong correlation between loudness, danceability, energy, time_signature, speechiness, valence, liveness, instrumentalness, acousticness</a:t>
            </a:r>
          </a:p>
          <a:p>
            <a:pPr indent="-305435"/>
            <a:r>
              <a:rPr lang="en-US">
                <a:ln>
                  <a:solidFill>
                    <a:srgbClr val="000000">
                      <a:lumMod val="75000"/>
                      <a:lumOff val="25000"/>
                      <a:alpha val="10000"/>
                    </a:srgbClr>
                  </a:solidFill>
                </a:ln>
                <a:solidFill>
                  <a:schemeClr val="tx1"/>
                </a:solidFill>
                <a:effectLst>
                  <a:outerShdw blurRad="9525" dist="25400" dir="14640000" algn="tl" rotWithShape="0">
                    <a:srgbClr val="000000">
                      <a:alpha val="30000"/>
                    </a:srgbClr>
                  </a:outerShdw>
                </a:effectLst>
              </a:rPr>
              <a:t>These are the characteristics kept when sending the data through the machine learning models</a:t>
            </a:r>
            <a:endParaRPr lang="en-US" dirty="0">
              <a:ln>
                <a:solidFill>
                  <a:srgbClr val="000000">
                    <a:lumMod val="75000"/>
                    <a:lumOff val="25000"/>
                    <a:alpha val="10000"/>
                  </a:srgbClr>
                </a:solidFill>
              </a:ln>
              <a:solidFill>
                <a:schemeClr val="tx1"/>
              </a:solidFill>
              <a:effectLst>
                <a:outerShdw blurRad="9525" dist="25400" dir="14640000" algn="tl" rotWithShape="0">
                  <a:srgbClr val="000000">
                    <a:alpha val="30000"/>
                  </a:srgbClr>
                </a:outerShdw>
              </a:effectLst>
            </a:endParaRPr>
          </a:p>
          <a:p>
            <a:pPr indent="-305435"/>
            <a:endParaRPr lang="en-US" dirty="0">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pic>
        <p:nvPicPr>
          <p:cNvPr id="11" name="Picture 10">
            <a:extLst>
              <a:ext uri="{FF2B5EF4-FFF2-40B4-BE49-F238E27FC236}">
                <a16:creationId xmlns:a16="http://schemas.microsoft.com/office/drawing/2014/main" id="{7AEE9CAC-347C-43C2-AE87-6BC5566E60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232905" y="1"/>
            <a:ext cx="4959095" cy="6858000"/>
          </a:xfrm>
          <a:prstGeom prst="rect">
            <a:avLst/>
          </a:prstGeom>
        </p:spPr>
      </p:pic>
      <p:pic>
        <p:nvPicPr>
          <p:cNvPr id="4" name="Picture 4" descr="A screenshot of text&#10;&#10;Description generated with very high confidence">
            <a:extLst>
              <a:ext uri="{FF2B5EF4-FFF2-40B4-BE49-F238E27FC236}">
                <a16:creationId xmlns:a16="http://schemas.microsoft.com/office/drawing/2014/main" id="{F9040FE0-7F6B-475B-BA33-CC824C293173}"/>
              </a:ext>
            </a:extLst>
          </p:cNvPr>
          <p:cNvPicPr>
            <a:picLocks noChangeAspect="1"/>
          </p:cNvPicPr>
          <p:nvPr/>
        </p:nvPicPr>
        <p:blipFill>
          <a:blip r:embed="rId4"/>
          <a:stretch>
            <a:fillRect/>
          </a:stretch>
        </p:blipFill>
        <p:spPr>
          <a:xfrm>
            <a:off x="7552945" y="1180352"/>
            <a:ext cx="3995592" cy="4029597"/>
          </a:xfrm>
          <a:prstGeom prst="rect">
            <a:avLst/>
          </a:prstGeom>
        </p:spPr>
      </p:pic>
    </p:spTree>
    <p:extLst>
      <p:ext uri="{BB962C8B-B14F-4D97-AF65-F5344CB8AC3E}">
        <p14:creationId xmlns:p14="http://schemas.microsoft.com/office/powerpoint/2010/main" val="1779514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A0257-691C-48D4-88FE-8096D895BCE9}"/>
              </a:ext>
            </a:extLst>
          </p:cNvPr>
          <p:cNvSpPr>
            <a:spLocks noGrp="1"/>
          </p:cNvSpPr>
          <p:nvPr>
            <p:ph type="title"/>
          </p:nvPr>
        </p:nvSpPr>
        <p:spPr/>
        <p:txBody>
          <a:bodyPr/>
          <a:lstStyle/>
          <a:p>
            <a:r>
              <a:rPr lang="en-US">
                <a:ln>
                  <a:solidFill>
                    <a:srgbClr val="000000">
                      <a:lumMod val="75000"/>
                      <a:lumOff val="25000"/>
                      <a:alpha val="10000"/>
                    </a:srgbClr>
                  </a:solidFill>
                </a:ln>
                <a:solidFill>
                  <a:schemeClr val="tx1"/>
                </a:solidFill>
                <a:effectLst>
                  <a:outerShdw blurRad="9525" dist="25400" dir="14640000" algn="tl" rotWithShape="0">
                    <a:srgbClr val="000000">
                      <a:alpha val="30000"/>
                    </a:srgbClr>
                  </a:outerShdw>
                </a:effectLst>
              </a:rPr>
              <a:t>METHODS</a:t>
            </a:r>
            <a:endParaRPr lang="en-US">
              <a:solidFill>
                <a:schemeClr val="tx1"/>
              </a:solidFill>
            </a:endParaRPr>
          </a:p>
        </p:txBody>
      </p:sp>
      <p:sp>
        <p:nvSpPr>
          <p:cNvPr id="3" name="Content Placeholder 2">
            <a:extLst>
              <a:ext uri="{FF2B5EF4-FFF2-40B4-BE49-F238E27FC236}">
                <a16:creationId xmlns:a16="http://schemas.microsoft.com/office/drawing/2014/main" id="{0ABDE2EA-61FF-4948-BCFB-ED7B70E36250}"/>
              </a:ext>
            </a:extLst>
          </p:cNvPr>
          <p:cNvSpPr>
            <a:spLocks noGrp="1"/>
          </p:cNvSpPr>
          <p:nvPr>
            <p:ph idx="1"/>
          </p:nvPr>
        </p:nvSpPr>
        <p:spPr/>
        <p:txBody>
          <a:bodyPr/>
          <a:lstStyle/>
          <a:p>
            <a:pPr indent="-305435"/>
            <a:r>
              <a:rPr lang="en-US">
                <a:ln>
                  <a:solidFill>
                    <a:srgbClr val="000000">
                      <a:lumMod val="75000"/>
                      <a:lumOff val="25000"/>
                      <a:alpha val="10000"/>
                    </a:srgbClr>
                  </a:solidFill>
                </a:ln>
                <a:solidFill>
                  <a:schemeClr val="tx1"/>
                </a:solidFill>
                <a:effectLst>
                  <a:outerShdw blurRad="9525" dist="25400" dir="14640000" algn="tl" rotWithShape="0">
                    <a:srgbClr val="000000">
                      <a:alpha val="30000"/>
                    </a:srgbClr>
                  </a:outerShdw>
                </a:effectLst>
              </a:rPr>
              <a:t>Classification problem</a:t>
            </a:r>
          </a:p>
          <a:p>
            <a:pPr indent="-305435"/>
            <a:r>
              <a:rPr lang="en-US">
                <a:ln>
                  <a:solidFill>
                    <a:srgbClr val="000000">
                      <a:lumMod val="75000"/>
                      <a:lumOff val="25000"/>
                      <a:alpha val="10000"/>
                    </a:srgbClr>
                  </a:solidFill>
                </a:ln>
                <a:solidFill>
                  <a:schemeClr val="tx1"/>
                </a:solidFill>
                <a:effectLst>
                  <a:outerShdw blurRad="9525" dist="25400" dir="14640000" algn="tl" rotWithShape="0">
                    <a:srgbClr val="000000">
                      <a:alpha val="30000"/>
                    </a:srgbClr>
                  </a:outerShdw>
                </a:effectLst>
              </a:rPr>
              <a:t>Using the following machine learning methods:</a:t>
            </a:r>
          </a:p>
          <a:p>
            <a:pPr marL="719455" lvl="1" indent="-269875"/>
            <a:r>
              <a:rPr lang="en-US">
                <a:ln>
                  <a:solidFill>
                    <a:srgbClr val="000000">
                      <a:lumMod val="75000"/>
                      <a:lumOff val="25000"/>
                      <a:alpha val="10000"/>
                    </a:srgbClr>
                  </a:solidFill>
                </a:ln>
                <a:solidFill>
                  <a:schemeClr val="tx1"/>
                </a:solidFill>
                <a:effectLst>
                  <a:outerShdw blurRad="9525" dist="25400" dir="14640000" algn="tl" rotWithShape="0">
                    <a:srgbClr val="000000">
                      <a:alpha val="30000"/>
                    </a:srgbClr>
                  </a:outerShdw>
                </a:effectLst>
              </a:rPr>
              <a:t>Logistic Regression Classifier</a:t>
            </a:r>
          </a:p>
          <a:p>
            <a:pPr marL="719455" lvl="1" indent="-269875"/>
            <a:r>
              <a:rPr lang="en-US">
                <a:ln>
                  <a:solidFill>
                    <a:srgbClr val="000000">
                      <a:lumMod val="75000"/>
                      <a:lumOff val="25000"/>
                      <a:alpha val="10000"/>
                    </a:srgbClr>
                  </a:solidFill>
                </a:ln>
                <a:solidFill>
                  <a:schemeClr val="tx1"/>
                </a:solidFill>
                <a:effectLst>
                  <a:outerShdw blurRad="9525" dist="25400" dir="14640000" algn="tl" rotWithShape="0">
                    <a:srgbClr val="000000">
                      <a:alpha val="30000"/>
                    </a:srgbClr>
                  </a:outerShdw>
                </a:effectLst>
              </a:rPr>
              <a:t>Stochastic Gradient Descent Classifier</a:t>
            </a:r>
          </a:p>
          <a:p>
            <a:pPr marL="719455" lvl="1" indent="-269875"/>
            <a:r>
              <a:rPr lang="en-US">
                <a:ln>
                  <a:solidFill>
                    <a:srgbClr val="000000">
                      <a:lumMod val="75000"/>
                      <a:lumOff val="25000"/>
                      <a:alpha val="10000"/>
                    </a:srgbClr>
                  </a:solidFill>
                </a:ln>
                <a:solidFill>
                  <a:schemeClr val="tx1"/>
                </a:solidFill>
                <a:effectLst>
                  <a:outerShdw blurRad="9525" dist="25400" dir="14640000" algn="tl" rotWithShape="0">
                    <a:srgbClr val="000000">
                      <a:alpha val="30000"/>
                    </a:srgbClr>
                  </a:outerShdw>
                </a:effectLst>
              </a:rPr>
              <a:t>K-Nearest Neighbors Classifier</a:t>
            </a:r>
          </a:p>
          <a:p>
            <a:pPr marL="719455" lvl="1" indent="-269875"/>
            <a:r>
              <a:rPr lang="en-US">
                <a:ln>
                  <a:solidFill>
                    <a:srgbClr val="000000">
                      <a:lumMod val="75000"/>
                      <a:lumOff val="25000"/>
                      <a:alpha val="10000"/>
                    </a:srgbClr>
                  </a:solidFill>
                </a:ln>
                <a:solidFill>
                  <a:schemeClr val="tx1"/>
                </a:solidFill>
                <a:effectLst>
                  <a:outerShdw blurRad="9525" dist="25400" dir="14640000" algn="tl" rotWithShape="0">
                    <a:srgbClr val="000000">
                      <a:alpha val="30000"/>
                    </a:srgbClr>
                  </a:outerShdw>
                </a:effectLst>
              </a:rPr>
              <a:t>Random Forest Classifier</a:t>
            </a:r>
          </a:p>
          <a:p>
            <a:pPr marL="719455" lvl="1" indent="-269875"/>
            <a:r>
              <a:rPr lang="en-US">
                <a:ln>
                  <a:solidFill>
                    <a:srgbClr val="000000">
                      <a:lumMod val="75000"/>
                      <a:lumOff val="25000"/>
                      <a:alpha val="10000"/>
                    </a:srgbClr>
                  </a:solidFill>
                </a:ln>
                <a:solidFill>
                  <a:schemeClr val="tx1"/>
                </a:solidFill>
                <a:effectLst>
                  <a:outerShdw blurRad="9525" dist="25400" dir="14640000" algn="tl" rotWithShape="0">
                    <a:srgbClr val="000000">
                      <a:alpha val="30000"/>
                    </a:srgbClr>
                  </a:outerShdw>
                </a:effectLst>
              </a:rPr>
              <a:t>Linear Discriminant Analysis</a:t>
            </a:r>
          </a:p>
          <a:p>
            <a:pPr marL="719455" lvl="1" indent="-269875"/>
            <a:r>
              <a:rPr lang="en-US">
                <a:ln>
                  <a:solidFill>
                    <a:srgbClr val="000000">
                      <a:lumMod val="75000"/>
                      <a:lumOff val="25000"/>
                      <a:alpha val="10000"/>
                    </a:srgbClr>
                  </a:solidFill>
                </a:ln>
                <a:solidFill>
                  <a:schemeClr val="tx1"/>
                </a:solidFill>
                <a:effectLst>
                  <a:outerShdw blurRad="9525" dist="25400" dir="14640000" algn="tl" rotWithShape="0">
                    <a:srgbClr val="000000">
                      <a:alpha val="30000"/>
                    </a:srgbClr>
                  </a:outerShdw>
                </a:effectLst>
              </a:rPr>
              <a:t>Simple Vector Machine</a:t>
            </a:r>
            <a:endParaRPr lang="en-US" dirty="0">
              <a:ln>
                <a:solidFill>
                  <a:srgbClr val="000000">
                    <a:lumMod val="75000"/>
                    <a:lumOff val="25000"/>
                    <a:alpha val="10000"/>
                  </a:srgbClr>
                </a:solidFill>
              </a:ln>
              <a:solidFill>
                <a:schemeClr val="tx1"/>
              </a:solidFill>
              <a:effectLst>
                <a:outerShdw blurRad="9525" dist="25400" dir="14640000" algn="tl" rotWithShape="0">
                  <a:srgbClr val="000000">
                    <a:alpha val="30000"/>
                  </a:srgbClr>
                </a:outerShdw>
              </a:effectLst>
            </a:endParaRPr>
          </a:p>
        </p:txBody>
      </p:sp>
    </p:spTree>
    <p:extLst>
      <p:ext uri="{BB962C8B-B14F-4D97-AF65-F5344CB8AC3E}">
        <p14:creationId xmlns:p14="http://schemas.microsoft.com/office/powerpoint/2010/main" val="38789684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
      <a:dk1>
        <a:srgbClr val="000000"/>
      </a:dk1>
      <a:lt1>
        <a:srgbClr val="FFFFFF"/>
      </a:lt1>
      <a:dk2>
        <a:srgbClr val="3B2441"/>
      </a:dk2>
      <a:lt2>
        <a:srgbClr val="E8E2E2"/>
      </a:lt2>
      <a:accent1>
        <a:srgbClr val="20B2B5"/>
      </a:accent1>
      <a:accent2>
        <a:srgbClr val="1782D5"/>
      </a:accent2>
      <a:accent3>
        <a:srgbClr val="2945E7"/>
      </a:accent3>
      <a:accent4>
        <a:srgbClr val="6337DB"/>
      </a:accent4>
      <a:accent5>
        <a:srgbClr val="AB29E7"/>
      </a:accent5>
      <a:accent6>
        <a:srgbClr val="D517C1"/>
      </a:accent6>
      <a:hlink>
        <a:srgbClr val="C3504D"/>
      </a:hlink>
      <a:folHlink>
        <a:srgbClr val="7F7F7F"/>
      </a:folHlink>
    </a:clrScheme>
    <a:fontScheme name="Slate">
      <a:majorFont>
        <a:latin typeface="Gill Sans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SlateVTI</vt:lpstr>
      <vt:lpstr>Predicting Hit Songs</vt:lpstr>
      <vt:lpstr>INTRODUCTION</vt:lpstr>
      <vt:lpstr>OBJECTIVE</vt:lpstr>
      <vt:lpstr>PROGRAMMING</vt:lpstr>
      <vt:lpstr>DATA</vt:lpstr>
      <vt:lpstr>What the data looks like:</vt:lpstr>
      <vt:lpstr>CHARACTERISTICS</vt:lpstr>
      <vt:lpstr>DATA ANALYSIS</vt:lpstr>
      <vt:lpstr>METHODS</vt:lpstr>
      <vt:lpstr>RESULTS</vt:lpstr>
      <vt:lpstr>DISCUSSION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528</cp:revision>
  <dcterms:created xsi:type="dcterms:W3CDTF">2019-11-11T01:17:14Z</dcterms:created>
  <dcterms:modified xsi:type="dcterms:W3CDTF">2019-11-13T22:06:08Z</dcterms:modified>
</cp:coreProperties>
</file>