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3"/>
  </p:notesMasterIdLst>
  <p:sldIdLst>
    <p:sldId id="256" r:id="rId2"/>
    <p:sldId id="319" r:id="rId3"/>
    <p:sldId id="705" r:id="rId4"/>
    <p:sldId id="706" r:id="rId5"/>
    <p:sldId id="707" r:id="rId6"/>
    <p:sldId id="708" r:id="rId7"/>
    <p:sldId id="709" r:id="rId8"/>
    <p:sldId id="710" r:id="rId9"/>
    <p:sldId id="711" r:id="rId10"/>
    <p:sldId id="712" r:id="rId11"/>
    <p:sldId id="713" r:id="rId12"/>
    <p:sldId id="714" r:id="rId13"/>
    <p:sldId id="715" r:id="rId14"/>
    <p:sldId id="716" r:id="rId15"/>
    <p:sldId id="717" r:id="rId16"/>
    <p:sldId id="419" r:id="rId17"/>
    <p:sldId id="393" r:id="rId18"/>
    <p:sldId id="420" r:id="rId19"/>
    <p:sldId id="718" r:id="rId20"/>
    <p:sldId id="719" r:id="rId21"/>
    <p:sldId id="720" r:id="rId22"/>
    <p:sldId id="721" r:id="rId23"/>
    <p:sldId id="394" r:id="rId24"/>
    <p:sldId id="722" r:id="rId25"/>
    <p:sldId id="723" r:id="rId26"/>
    <p:sldId id="395" r:id="rId27"/>
    <p:sldId id="396" r:id="rId28"/>
    <p:sldId id="724" r:id="rId29"/>
    <p:sldId id="725" r:id="rId30"/>
    <p:sldId id="726" r:id="rId31"/>
    <p:sldId id="397" r:id="rId3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0A2C"/>
    <a:srgbClr val="9E022B"/>
    <a:srgbClr val="B8B8B8"/>
    <a:srgbClr val="8F8F8F"/>
    <a:srgbClr val="888888"/>
    <a:srgbClr val="767676"/>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E693A-A059-4AEE-9495-B78C9CFA8898}" type="datetimeFigureOut">
              <a:rPr lang="es-CO" smtClean="0"/>
              <a:t>22/04/2021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3AD5B-88A4-42E4-9EE2-18CFFA52744F}" type="slidenum">
              <a:rPr lang="es-CO" smtClean="0"/>
              <a:t>‹Nº›</a:t>
            </a:fld>
            <a:endParaRPr lang="es-CO"/>
          </a:p>
        </p:txBody>
      </p:sp>
    </p:spTree>
    <p:extLst>
      <p:ext uri="{BB962C8B-B14F-4D97-AF65-F5344CB8AC3E}">
        <p14:creationId xmlns:p14="http://schemas.microsoft.com/office/powerpoint/2010/main" val="226951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0CE95A-AFB1-4AA3-8B5F-E7A9AF3732F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E03F9D86-2DC3-4F59-8A4E-C0AEFC7115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D8CBE9BF-9DE4-4162-9BD7-7326931F5DB5}"/>
              </a:ext>
            </a:extLst>
          </p:cNvPr>
          <p:cNvSpPr>
            <a:spLocks noGrp="1"/>
          </p:cNvSpPr>
          <p:nvPr>
            <p:ph type="dt" sz="half" idx="10"/>
          </p:nvPr>
        </p:nvSpPr>
        <p:spPr/>
        <p:txBody>
          <a:bodyPr/>
          <a:lstStyle/>
          <a:p>
            <a:fld id="{92E55E48-F37E-4EEF-9FE7-17F2E2D8C9EB}" type="datetimeFigureOut">
              <a:rPr lang="en-US" smtClean="0"/>
              <a:t>4/22/2021</a:t>
            </a:fld>
            <a:endParaRPr lang="en-US"/>
          </a:p>
        </p:txBody>
      </p:sp>
      <p:sp>
        <p:nvSpPr>
          <p:cNvPr id="5" name="Marcador de pie de página 4">
            <a:extLst>
              <a:ext uri="{FF2B5EF4-FFF2-40B4-BE49-F238E27FC236}">
                <a16:creationId xmlns:a16="http://schemas.microsoft.com/office/drawing/2014/main" id="{48889555-FE2A-46E8-BDAB-9896456A5594}"/>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BF1182E-8BB1-4F7B-B351-141771B422B2}"/>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329374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425532-D936-4AA6-9F85-2C31248D7E7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8C7090-5F12-48B2-8E8A-6386755E593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6F3F239-9929-4752-8EF8-3849043E4918}"/>
              </a:ext>
            </a:extLst>
          </p:cNvPr>
          <p:cNvSpPr>
            <a:spLocks noGrp="1"/>
          </p:cNvSpPr>
          <p:nvPr>
            <p:ph type="dt" sz="half" idx="10"/>
          </p:nvPr>
        </p:nvSpPr>
        <p:spPr/>
        <p:txBody>
          <a:bodyPr/>
          <a:lstStyle/>
          <a:p>
            <a:fld id="{92E55E48-F37E-4EEF-9FE7-17F2E2D8C9EB}" type="datetimeFigureOut">
              <a:rPr lang="en-US" smtClean="0"/>
              <a:t>4/22/2021</a:t>
            </a:fld>
            <a:endParaRPr lang="en-US"/>
          </a:p>
        </p:txBody>
      </p:sp>
      <p:sp>
        <p:nvSpPr>
          <p:cNvPr id="5" name="Marcador de pie de página 4">
            <a:extLst>
              <a:ext uri="{FF2B5EF4-FFF2-40B4-BE49-F238E27FC236}">
                <a16:creationId xmlns:a16="http://schemas.microsoft.com/office/drawing/2014/main" id="{22EF618C-4062-4559-BB2C-36B490E3E08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FD774064-60C7-4E61-B668-F033C80A3DCB}"/>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3289793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9B858C3-5D8D-4FC9-8AFF-A22E238BA06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C991C48-D9FC-41F8-B84A-631B84D40E5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DAA10D5-4570-489F-87F8-99E669DDF194}"/>
              </a:ext>
            </a:extLst>
          </p:cNvPr>
          <p:cNvSpPr>
            <a:spLocks noGrp="1"/>
          </p:cNvSpPr>
          <p:nvPr>
            <p:ph type="dt" sz="half" idx="10"/>
          </p:nvPr>
        </p:nvSpPr>
        <p:spPr/>
        <p:txBody>
          <a:bodyPr/>
          <a:lstStyle/>
          <a:p>
            <a:fld id="{92E55E48-F37E-4EEF-9FE7-17F2E2D8C9EB}" type="datetimeFigureOut">
              <a:rPr lang="en-US" smtClean="0"/>
              <a:t>4/22/2021</a:t>
            </a:fld>
            <a:endParaRPr lang="en-US"/>
          </a:p>
        </p:txBody>
      </p:sp>
      <p:sp>
        <p:nvSpPr>
          <p:cNvPr id="5" name="Marcador de pie de página 4">
            <a:extLst>
              <a:ext uri="{FF2B5EF4-FFF2-40B4-BE49-F238E27FC236}">
                <a16:creationId xmlns:a16="http://schemas.microsoft.com/office/drawing/2014/main" id="{53CAFD80-0DE8-4A54-A4CE-6BE238440149}"/>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1725B4A9-A63E-4E27-AE19-89B83F336583}"/>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1802765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cxnSp>
        <p:nvCxnSpPr>
          <p:cNvPr id="8" name="Conector recto 7">
            <a:extLst>
              <a:ext uri="{FF2B5EF4-FFF2-40B4-BE49-F238E27FC236}">
                <a16:creationId xmlns:a16="http://schemas.microsoft.com/office/drawing/2014/main" id="{A73B10A0-9C51-F149-B66D-BE177729CECC}"/>
              </a:ext>
            </a:extLst>
          </p:cNvPr>
          <p:cNvCxnSpPr>
            <a:cxnSpLocks/>
          </p:cNvCxnSpPr>
          <p:nvPr userDrawn="1"/>
        </p:nvCxnSpPr>
        <p:spPr>
          <a:xfrm flipH="1">
            <a:off x="0" y="6444846"/>
            <a:ext cx="9645749" cy="0"/>
          </a:xfrm>
          <a:prstGeom prst="line">
            <a:avLst/>
          </a:prstGeom>
          <a:ln w="38100">
            <a:solidFill>
              <a:srgbClr val="C20140"/>
            </a:solidFill>
            <a:headEnd type="oval"/>
            <a:tailEnd type="none"/>
          </a:ln>
        </p:spPr>
        <p:style>
          <a:lnRef idx="1">
            <a:schemeClr val="accent1"/>
          </a:lnRef>
          <a:fillRef idx="0">
            <a:schemeClr val="accent1"/>
          </a:fillRef>
          <a:effectRef idx="0">
            <a:schemeClr val="accent1"/>
          </a:effectRef>
          <a:fontRef idx="minor">
            <a:schemeClr val="tx1"/>
          </a:fontRef>
        </p:style>
      </p:cxnSp>
      <p:pic>
        <p:nvPicPr>
          <p:cNvPr id="9" name="Imagen 8">
            <a:extLst>
              <a:ext uri="{FF2B5EF4-FFF2-40B4-BE49-F238E27FC236}">
                <a16:creationId xmlns:a16="http://schemas.microsoft.com/office/drawing/2014/main" id="{74338E5E-5E6E-4549-A21F-13E0216786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97819" y="0"/>
            <a:ext cx="1133475" cy="1133475"/>
          </a:xfrm>
          <a:prstGeom prst="rect">
            <a:avLst/>
          </a:prstGeom>
        </p:spPr>
      </p:pic>
      <p:pic>
        <p:nvPicPr>
          <p:cNvPr id="14" name="Imagen 13">
            <a:extLst>
              <a:ext uri="{FF2B5EF4-FFF2-40B4-BE49-F238E27FC236}">
                <a16:creationId xmlns:a16="http://schemas.microsoft.com/office/drawing/2014/main" id="{9B756A29-28EB-2147-B656-DD460583991C}"/>
              </a:ext>
            </a:extLst>
          </p:cNvPr>
          <p:cNvPicPr>
            <a:picLocks noChangeAspect="1"/>
          </p:cNvPicPr>
          <p:nvPr userDrawn="1"/>
        </p:nvPicPr>
        <p:blipFill>
          <a:blip r:embed="rId3"/>
          <a:stretch>
            <a:fillRect/>
          </a:stretch>
        </p:blipFill>
        <p:spPr>
          <a:xfrm>
            <a:off x="9943269" y="6248245"/>
            <a:ext cx="1909100" cy="393202"/>
          </a:xfrm>
          <a:prstGeom prst="rect">
            <a:avLst/>
          </a:prstGeom>
        </p:spPr>
      </p:pic>
    </p:spTree>
    <p:extLst>
      <p:ext uri="{BB962C8B-B14F-4D97-AF65-F5344CB8AC3E}">
        <p14:creationId xmlns:p14="http://schemas.microsoft.com/office/powerpoint/2010/main" val="3421470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446F45-26DE-4DBA-92E4-C8450602481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687AFAD-2004-45D6-8A9C-D0EBBF42234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FE44813-D87F-4B9E-88A9-7C758A8678C5}"/>
              </a:ext>
            </a:extLst>
          </p:cNvPr>
          <p:cNvSpPr>
            <a:spLocks noGrp="1"/>
          </p:cNvSpPr>
          <p:nvPr>
            <p:ph type="dt" sz="half" idx="10"/>
          </p:nvPr>
        </p:nvSpPr>
        <p:spPr/>
        <p:txBody>
          <a:bodyPr/>
          <a:lstStyle/>
          <a:p>
            <a:fld id="{92E55E48-F37E-4EEF-9FE7-17F2E2D8C9EB}" type="datetimeFigureOut">
              <a:rPr lang="en-US" smtClean="0"/>
              <a:t>4/22/2021</a:t>
            </a:fld>
            <a:endParaRPr lang="en-US"/>
          </a:p>
        </p:txBody>
      </p:sp>
      <p:sp>
        <p:nvSpPr>
          <p:cNvPr id="5" name="Marcador de pie de página 4">
            <a:extLst>
              <a:ext uri="{FF2B5EF4-FFF2-40B4-BE49-F238E27FC236}">
                <a16:creationId xmlns:a16="http://schemas.microsoft.com/office/drawing/2014/main" id="{82173CD0-53E4-49FE-95EF-CE2E2072905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B2C77EC-284A-445A-B2D8-F3E6EB8DBBFB}"/>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4254299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5BA2DE-57D3-413A-B8C7-3C8666FAD5F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D23447D-A984-4354-A920-B879CEFFD2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004AE7C-EE78-4691-A824-DC5EC2ECE4DE}"/>
              </a:ext>
            </a:extLst>
          </p:cNvPr>
          <p:cNvSpPr>
            <a:spLocks noGrp="1"/>
          </p:cNvSpPr>
          <p:nvPr>
            <p:ph type="dt" sz="half" idx="10"/>
          </p:nvPr>
        </p:nvSpPr>
        <p:spPr/>
        <p:txBody>
          <a:bodyPr/>
          <a:lstStyle/>
          <a:p>
            <a:fld id="{92E55E48-F37E-4EEF-9FE7-17F2E2D8C9EB}" type="datetimeFigureOut">
              <a:rPr lang="en-US" smtClean="0"/>
              <a:t>4/22/2021</a:t>
            </a:fld>
            <a:endParaRPr lang="en-US"/>
          </a:p>
        </p:txBody>
      </p:sp>
      <p:sp>
        <p:nvSpPr>
          <p:cNvPr id="5" name="Marcador de pie de página 4">
            <a:extLst>
              <a:ext uri="{FF2B5EF4-FFF2-40B4-BE49-F238E27FC236}">
                <a16:creationId xmlns:a16="http://schemas.microsoft.com/office/drawing/2014/main" id="{F8626589-41AA-4644-B0F0-58C5D889CB2E}"/>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C762C75F-556A-4188-A31D-0C23D8D8F82F}"/>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140725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95EC2C-666C-4DC9-8A1B-1C20E3207FC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9B60A6A-BF50-4AEE-AC91-EA3F4031FEB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7AB9AEB0-0848-4E3D-B07B-B66C09EC136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2413B17-795D-4EEC-9D19-D84C457B9D71}"/>
              </a:ext>
            </a:extLst>
          </p:cNvPr>
          <p:cNvSpPr>
            <a:spLocks noGrp="1"/>
          </p:cNvSpPr>
          <p:nvPr>
            <p:ph type="dt" sz="half" idx="10"/>
          </p:nvPr>
        </p:nvSpPr>
        <p:spPr/>
        <p:txBody>
          <a:bodyPr/>
          <a:lstStyle/>
          <a:p>
            <a:fld id="{92E55E48-F37E-4EEF-9FE7-17F2E2D8C9EB}" type="datetimeFigureOut">
              <a:rPr lang="en-US" smtClean="0"/>
              <a:t>4/22/2021</a:t>
            </a:fld>
            <a:endParaRPr lang="en-US"/>
          </a:p>
        </p:txBody>
      </p:sp>
      <p:sp>
        <p:nvSpPr>
          <p:cNvPr id="6" name="Marcador de pie de página 5">
            <a:extLst>
              <a:ext uri="{FF2B5EF4-FFF2-40B4-BE49-F238E27FC236}">
                <a16:creationId xmlns:a16="http://schemas.microsoft.com/office/drawing/2014/main" id="{8FAF0629-712F-4948-B870-6200A3BBC1A4}"/>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91E54F4F-1807-4DA8-8B98-3976F062411E}"/>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2036543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E0439-BC71-4290-8CF2-1721A77EF74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CECACAC-FD10-486F-8961-179044FA8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021D551-D44B-40D0-9709-299AB3216EA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4EB122A7-4F0C-4D15-B965-C66AA53B8A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9EF24C4-A336-471E-BF66-5B79DE71EF7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BDADDC0B-DFFA-466B-A82C-7692E46EAF1E}"/>
              </a:ext>
            </a:extLst>
          </p:cNvPr>
          <p:cNvSpPr>
            <a:spLocks noGrp="1"/>
          </p:cNvSpPr>
          <p:nvPr>
            <p:ph type="dt" sz="half" idx="10"/>
          </p:nvPr>
        </p:nvSpPr>
        <p:spPr/>
        <p:txBody>
          <a:bodyPr/>
          <a:lstStyle/>
          <a:p>
            <a:fld id="{92E55E48-F37E-4EEF-9FE7-17F2E2D8C9EB}" type="datetimeFigureOut">
              <a:rPr lang="en-US" smtClean="0"/>
              <a:t>4/22/2021</a:t>
            </a:fld>
            <a:endParaRPr lang="en-US"/>
          </a:p>
        </p:txBody>
      </p:sp>
      <p:sp>
        <p:nvSpPr>
          <p:cNvPr id="8" name="Marcador de pie de página 7">
            <a:extLst>
              <a:ext uri="{FF2B5EF4-FFF2-40B4-BE49-F238E27FC236}">
                <a16:creationId xmlns:a16="http://schemas.microsoft.com/office/drawing/2014/main" id="{AA75354F-3591-4EBC-B3D2-E0CBC101A1B6}"/>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8E65B8B7-2E03-4A64-B1F0-B717420133F2}"/>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467704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E7ACF3-E289-490B-A3D6-7D8D57DF2F9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B94768F-0E41-42FE-86C8-561492D6DB04}"/>
              </a:ext>
            </a:extLst>
          </p:cNvPr>
          <p:cNvSpPr>
            <a:spLocks noGrp="1"/>
          </p:cNvSpPr>
          <p:nvPr>
            <p:ph type="dt" sz="half" idx="10"/>
          </p:nvPr>
        </p:nvSpPr>
        <p:spPr/>
        <p:txBody>
          <a:bodyPr/>
          <a:lstStyle/>
          <a:p>
            <a:fld id="{92E55E48-F37E-4EEF-9FE7-17F2E2D8C9EB}" type="datetimeFigureOut">
              <a:rPr lang="en-US" smtClean="0"/>
              <a:t>4/22/2021</a:t>
            </a:fld>
            <a:endParaRPr lang="en-US"/>
          </a:p>
        </p:txBody>
      </p:sp>
      <p:sp>
        <p:nvSpPr>
          <p:cNvPr id="4" name="Marcador de pie de página 3">
            <a:extLst>
              <a:ext uri="{FF2B5EF4-FFF2-40B4-BE49-F238E27FC236}">
                <a16:creationId xmlns:a16="http://schemas.microsoft.com/office/drawing/2014/main" id="{FF10FBE8-05FA-462E-9E68-ECD547D77689}"/>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95EC618A-420D-4F11-83F0-3F647D6AC55A}"/>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196185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4447030-1520-468B-AAB7-0A08D608BA95}"/>
              </a:ext>
            </a:extLst>
          </p:cNvPr>
          <p:cNvSpPr>
            <a:spLocks noGrp="1"/>
          </p:cNvSpPr>
          <p:nvPr>
            <p:ph type="dt" sz="half" idx="10"/>
          </p:nvPr>
        </p:nvSpPr>
        <p:spPr/>
        <p:txBody>
          <a:bodyPr/>
          <a:lstStyle/>
          <a:p>
            <a:fld id="{92E55E48-F37E-4EEF-9FE7-17F2E2D8C9EB}" type="datetimeFigureOut">
              <a:rPr lang="en-US" smtClean="0"/>
              <a:t>4/22/2021</a:t>
            </a:fld>
            <a:endParaRPr lang="en-US"/>
          </a:p>
        </p:txBody>
      </p:sp>
      <p:sp>
        <p:nvSpPr>
          <p:cNvPr id="3" name="Marcador de pie de página 2">
            <a:extLst>
              <a:ext uri="{FF2B5EF4-FFF2-40B4-BE49-F238E27FC236}">
                <a16:creationId xmlns:a16="http://schemas.microsoft.com/office/drawing/2014/main" id="{C488F0A1-EBB9-4A57-ABFF-9B46FF7EAFB5}"/>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664E594F-46E4-43DF-BA52-FCBCEFE77239}"/>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3028085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6E651-E155-471D-9E0E-E0E449DACEF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ADB302E-E4EA-470A-B9B8-793378BD2A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989E8183-EC3B-4D88-8656-4355EA52B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F2F2980-842E-4255-9006-43D306F70932}"/>
              </a:ext>
            </a:extLst>
          </p:cNvPr>
          <p:cNvSpPr>
            <a:spLocks noGrp="1"/>
          </p:cNvSpPr>
          <p:nvPr>
            <p:ph type="dt" sz="half" idx="10"/>
          </p:nvPr>
        </p:nvSpPr>
        <p:spPr/>
        <p:txBody>
          <a:bodyPr/>
          <a:lstStyle/>
          <a:p>
            <a:fld id="{92E55E48-F37E-4EEF-9FE7-17F2E2D8C9EB}" type="datetimeFigureOut">
              <a:rPr lang="en-US" smtClean="0"/>
              <a:t>4/22/2021</a:t>
            </a:fld>
            <a:endParaRPr lang="en-US"/>
          </a:p>
        </p:txBody>
      </p:sp>
      <p:sp>
        <p:nvSpPr>
          <p:cNvPr id="6" name="Marcador de pie de página 5">
            <a:extLst>
              <a:ext uri="{FF2B5EF4-FFF2-40B4-BE49-F238E27FC236}">
                <a16:creationId xmlns:a16="http://schemas.microsoft.com/office/drawing/2014/main" id="{E064A68B-3D8A-492F-AF49-3A543C845297}"/>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B5645459-4137-41B0-8ED1-EA7192936FF5}"/>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1311600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367DBD-9EC9-4A6A-A340-75EC876EC9D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78139CB2-4AA8-44A7-BEAE-A8B450754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5ED7E78-BB2A-4C3D-9D63-8E480E14C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4AD60F9-B590-4CD4-A4E2-C80EAB8C4A2F}"/>
              </a:ext>
            </a:extLst>
          </p:cNvPr>
          <p:cNvSpPr>
            <a:spLocks noGrp="1"/>
          </p:cNvSpPr>
          <p:nvPr>
            <p:ph type="dt" sz="half" idx="10"/>
          </p:nvPr>
        </p:nvSpPr>
        <p:spPr/>
        <p:txBody>
          <a:bodyPr/>
          <a:lstStyle/>
          <a:p>
            <a:fld id="{92E55E48-F37E-4EEF-9FE7-17F2E2D8C9EB}" type="datetimeFigureOut">
              <a:rPr lang="en-US" smtClean="0"/>
              <a:t>4/22/2021</a:t>
            </a:fld>
            <a:endParaRPr lang="en-US"/>
          </a:p>
        </p:txBody>
      </p:sp>
      <p:sp>
        <p:nvSpPr>
          <p:cNvPr id="6" name="Marcador de pie de página 5">
            <a:extLst>
              <a:ext uri="{FF2B5EF4-FFF2-40B4-BE49-F238E27FC236}">
                <a16:creationId xmlns:a16="http://schemas.microsoft.com/office/drawing/2014/main" id="{FFB6C8CF-F956-404F-BCA9-3AC0D0DFE959}"/>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53C63EEF-9848-401A-8DE2-ABED2797A13E}"/>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1040831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B84E919-1337-4A24-9559-BB708A0D18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BE58EF0-153B-42D5-95F4-77CC9E65AC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E067DB7-E718-46E7-AD52-81C178AB5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55E48-F37E-4EEF-9FE7-17F2E2D8C9EB}" type="datetimeFigureOut">
              <a:rPr lang="en-US" smtClean="0"/>
              <a:t>4/22/2021</a:t>
            </a:fld>
            <a:endParaRPr lang="en-US"/>
          </a:p>
        </p:txBody>
      </p:sp>
      <p:sp>
        <p:nvSpPr>
          <p:cNvPr id="5" name="Marcador de pie de página 4">
            <a:extLst>
              <a:ext uri="{FF2B5EF4-FFF2-40B4-BE49-F238E27FC236}">
                <a16:creationId xmlns:a16="http://schemas.microsoft.com/office/drawing/2014/main" id="{4C0AD89E-B37C-4279-A1DE-9D25032B88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894CF89A-0D44-4627-B871-06136DB764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CA233-70D6-442A-89B0-F1AC64234F35}" type="slidenum">
              <a:rPr lang="en-US" smtClean="0"/>
              <a:t>‹Nº›</a:t>
            </a:fld>
            <a:endParaRPr lang="en-US"/>
          </a:p>
        </p:txBody>
      </p:sp>
    </p:spTree>
    <p:extLst>
      <p:ext uri="{BB962C8B-B14F-4D97-AF65-F5344CB8AC3E}">
        <p14:creationId xmlns:p14="http://schemas.microsoft.com/office/powerpoint/2010/main" val="29484720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22.sv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6.jpeg"/><Relationship Id="rId4" Type="http://schemas.openxmlformats.org/officeDocument/2006/relationships/hyperlink" Target="https://www.google.com/imgres?imgurl=https%3A%2F%2Fstatic.grainger.com%2Fimages%2F15-ecomma-078-OverheatingMotor.jpg&amp;imgrefurl=https%3A%2F%2Fwww.grainger.com%2Fknow-how%2Fequipment-information%2Fkh-infrared-camera-buying-guide&amp;tbnid=uAS0iaP8_qRQ1M&amp;vet=12ahUKEwiB6qe0yP_vAhVzm4QIHYItAZcQMygFegUIARC6AQ..i&amp;docid=G8NETaZXaGqQsM&amp;w=640&amp;h=480&amp;q=thermal%20image%20industral&amp;client=firefox-b-d&amp;ved=2ahUKEwiB6qe0yP_vAhVzm4QIHYItAZcQMygFegUIARC6AQ"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3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google.com/imgres?imgurl=https%3A%2F%2Fstatic.grainger.com%2Fimages%2F15-ecomma-078-OverheatingMotor.jpg&amp;imgrefurl=https%3A%2F%2Fwww.grainger.com%2Fknow-how%2Fequipment-information%2Fkh-infrared-camera-buying-guide&amp;tbnid=uAS0iaP8_qRQ1M&amp;vet=12ahUKEwiB6qe0yP_vAhVzm4QIHYItAZcQMygFegUIARC6AQ..i&amp;docid=G8NETaZXaGqQsM&amp;w=640&amp;h=480&amp;q=thermal%20image%20industral&amp;client=firefox-b-d&amp;ved=2ahUKEwiB6qe0yP_vAhVzm4QIHYItAZcQMygFegUIARC6AQ"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google.com/imgres?imgurl=https%3A%2F%2Fstatic.grainger.com%2Fimages%2F15-ecomma-078-OverheatingMotor.jpg&amp;imgrefurl=https%3A%2F%2Fwww.grainger.com%2Fknow-how%2Fequipment-information%2Fkh-infrared-camera-buying-guide&amp;tbnid=uAS0iaP8_qRQ1M&amp;vet=12ahUKEwiB6qe0yP_vAhVzm4QIHYItAZcQMygFegUIARC6AQ..i&amp;docid=G8NETaZXaGqQsM&amp;w=640&amp;h=480&amp;q=thermal%20image%20industral&amp;client=firefox-b-d&amp;ved=2ahUKEwiB6qe0yP_vAhVzm4QIHYItAZcQMygFegUIARC6AQ" TargetMode="Externa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Imagen que contiene firmar, camión, calle, hombre&#10;&#10;Descripción generada automáticamente">
            <a:extLst>
              <a:ext uri="{FF2B5EF4-FFF2-40B4-BE49-F238E27FC236}">
                <a16:creationId xmlns:a16="http://schemas.microsoft.com/office/drawing/2014/main" id="{F4920D4C-72B3-4E4F-825B-3A52C4310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750254"/>
          </a:xfrm>
          <a:prstGeom prst="rect">
            <a:avLst/>
          </a:prstGeom>
        </p:spPr>
      </p:pic>
      <p:sp>
        <p:nvSpPr>
          <p:cNvPr id="2" name="Rectángulo 1">
            <a:extLst>
              <a:ext uri="{FF2B5EF4-FFF2-40B4-BE49-F238E27FC236}">
                <a16:creationId xmlns:a16="http://schemas.microsoft.com/office/drawing/2014/main" id="{4D0ABD82-80BF-45E4-B5A8-43BBB86839BB}"/>
              </a:ext>
            </a:extLst>
          </p:cNvPr>
          <p:cNvSpPr/>
          <p:nvPr/>
        </p:nvSpPr>
        <p:spPr>
          <a:xfrm>
            <a:off x="858982" y="5361710"/>
            <a:ext cx="10231582" cy="1283090"/>
          </a:xfrm>
          <a:prstGeom prst="rect">
            <a:avLst/>
          </a:prstGeom>
          <a:solidFill>
            <a:srgbClr val="CF0A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200" dirty="0" err="1">
                <a:latin typeface="Arial Black" panose="020B0A04020102020204" pitchFamily="34" charset="0"/>
              </a:rPr>
              <a:t>Vision</a:t>
            </a:r>
            <a:r>
              <a:rPr lang="es-CO" sz="3200" dirty="0">
                <a:latin typeface="Arial Black" panose="020B0A04020102020204" pitchFamily="34" charset="0"/>
              </a:rPr>
              <a:t> Artificial 	aplicada en la industria</a:t>
            </a:r>
          </a:p>
        </p:txBody>
      </p:sp>
    </p:spTree>
    <p:extLst>
      <p:ext uri="{BB962C8B-B14F-4D97-AF65-F5344CB8AC3E}">
        <p14:creationId xmlns:p14="http://schemas.microsoft.com/office/powerpoint/2010/main" val="1663465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Monitoreo de condiciones</a:t>
            </a:r>
          </a:p>
        </p:txBody>
      </p:sp>
      <p:sp>
        <p:nvSpPr>
          <p:cNvPr id="11" name="CuadroTexto 1">
            <a:extLst>
              <a:ext uri="{FF2B5EF4-FFF2-40B4-BE49-F238E27FC236}">
                <a16:creationId xmlns:a16="http://schemas.microsoft.com/office/drawing/2014/main" id="{1CABBC5B-FF72-4F3A-9505-A3F70001EE14}"/>
              </a:ext>
            </a:extLst>
          </p:cNvPr>
          <p:cNvSpPr txBox="1">
            <a:spLocks noChangeArrowheads="1"/>
          </p:cNvSpPr>
          <p:nvPr/>
        </p:nvSpPr>
        <p:spPr bwMode="auto">
          <a:xfrm>
            <a:off x="2208213" y="1773238"/>
            <a:ext cx="61912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s-CO" altLang="es-ES" sz="2400"/>
              <a:t>Mecánica y fricción</a:t>
            </a:r>
          </a:p>
        </p:txBody>
      </p:sp>
      <p:pic>
        <p:nvPicPr>
          <p:cNvPr id="12" name="Picture 6" descr="http://www.flir4me.com/uploads/1/2/8/0/12804184/5081014_orig.jpg">
            <a:extLst>
              <a:ext uri="{FF2B5EF4-FFF2-40B4-BE49-F238E27FC236}">
                <a16:creationId xmlns:a16="http://schemas.microsoft.com/office/drawing/2014/main" id="{26AA6A6B-068D-4D7B-9BD7-1EB2E63D8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39" y="2636838"/>
            <a:ext cx="4224337"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http://www.flir.es/uploadedImages/CS_EMEA/Application_Stories/Electrical-Mechanical/Images/Rollers_Thermal.png">
            <a:extLst>
              <a:ext uri="{FF2B5EF4-FFF2-40B4-BE49-F238E27FC236}">
                <a16:creationId xmlns:a16="http://schemas.microsoft.com/office/drawing/2014/main" id="{E4C15DE9-F055-4C2E-8214-EA3A432DF5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414" y="2636838"/>
            <a:ext cx="4217987"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0" descr="http://www.flir.com.hk/uploadedImages/CS_EMEA/Application_Stories/Electrical-Mechanical/Images/Conveyer_Belt_Thermal.png">
            <a:extLst>
              <a:ext uri="{FF2B5EF4-FFF2-40B4-BE49-F238E27FC236}">
                <a16:creationId xmlns:a16="http://schemas.microsoft.com/office/drawing/2014/main" id="{396A31AF-8106-45B0-8D4C-D7462A5C3C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0675" y="2628900"/>
            <a:ext cx="4178300" cy="317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549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Monitoreo de condiciones</a:t>
            </a:r>
          </a:p>
        </p:txBody>
      </p:sp>
      <p:sp>
        <p:nvSpPr>
          <p:cNvPr id="9" name="CuadroTexto 1">
            <a:extLst>
              <a:ext uri="{FF2B5EF4-FFF2-40B4-BE49-F238E27FC236}">
                <a16:creationId xmlns:a16="http://schemas.microsoft.com/office/drawing/2014/main" id="{9368565D-503C-4B64-89D5-5492D390F024}"/>
              </a:ext>
            </a:extLst>
          </p:cNvPr>
          <p:cNvSpPr txBox="1">
            <a:spLocks noChangeArrowheads="1"/>
          </p:cNvSpPr>
          <p:nvPr/>
        </p:nvSpPr>
        <p:spPr bwMode="auto">
          <a:xfrm>
            <a:off x="2208213" y="1773238"/>
            <a:ext cx="61912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s-CO" altLang="es-ES" sz="2400"/>
              <a:t>Tanques y depósitos</a:t>
            </a:r>
          </a:p>
        </p:txBody>
      </p:sp>
      <p:pic>
        <p:nvPicPr>
          <p:cNvPr id="10" name="Picture 2" descr="http://infraredtraining.com/uploadedImages/InfraredTrainingcom/Gallery/Predictive_Maintenance/liquid_storage_tank_IR.jpg">
            <a:extLst>
              <a:ext uri="{FF2B5EF4-FFF2-40B4-BE49-F238E27FC236}">
                <a16:creationId xmlns:a16="http://schemas.microsoft.com/office/drawing/2014/main" id="{31A03644-CE46-4AC5-9B5B-45D1D2C48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4" y="2492376"/>
            <a:ext cx="6053137"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0352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Modos de transmisión de calor</a:t>
            </a:r>
          </a:p>
        </p:txBody>
      </p:sp>
      <p:pic>
        <p:nvPicPr>
          <p:cNvPr id="5" name="Picture 2" descr="http://www.monografias.com/trabajos88/calor-conceptos-y-tipos-transferencia-calor/image014.png">
            <a:extLst>
              <a:ext uri="{FF2B5EF4-FFF2-40B4-BE49-F238E27FC236}">
                <a16:creationId xmlns:a16="http://schemas.microsoft.com/office/drawing/2014/main" id="{FC112600-367A-49CF-B18F-25C627E47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6" y="1557339"/>
            <a:ext cx="6202363"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5224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Modos de transmisión de calor</a:t>
            </a:r>
          </a:p>
        </p:txBody>
      </p:sp>
      <p:sp>
        <p:nvSpPr>
          <p:cNvPr id="4" name="34 CuadroTexto">
            <a:extLst>
              <a:ext uri="{FF2B5EF4-FFF2-40B4-BE49-F238E27FC236}">
                <a16:creationId xmlns:a16="http://schemas.microsoft.com/office/drawing/2014/main" id="{EE089734-5D63-4BA6-8CDF-C18272629321}"/>
              </a:ext>
            </a:extLst>
          </p:cNvPr>
          <p:cNvSpPr txBox="1">
            <a:spLocks noChangeArrowheads="1"/>
          </p:cNvSpPr>
          <p:nvPr/>
        </p:nvSpPr>
        <p:spPr bwMode="auto">
          <a:xfrm>
            <a:off x="7369657" y="1628507"/>
            <a:ext cx="3234027"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CO" altLang="es-ES" sz="2000" b="1" i="1" dirty="0">
                <a:latin typeface="+mn-lt"/>
              </a:rPr>
              <a:t>CONDUCCIÓN</a:t>
            </a:r>
          </a:p>
          <a:p>
            <a:pPr>
              <a:spcBef>
                <a:spcPct val="0"/>
              </a:spcBef>
              <a:buFontTx/>
              <a:buNone/>
            </a:pPr>
            <a:endParaRPr lang="es-CO" altLang="es-ES" sz="2000" b="1" i="1" dirty="0">
              <a:latin typeface="+mn-lt"/>
            </a:endParaRPr>
          </a:p>
          <a:p>
            <a:pPr>
              <a:spcBef>
                <a:spcPct val="0"/>
              </a:spcBef>
              <a:buFontTx/>
              <a:buNone/>
            </a:pPr>
            <a:r>
              <a:rPr lang="en-US" altLang="es-ES" sz="2000" dirty="0">
                <a:latin typeface="+mn-lt"/>
              </a:rPr>
              <a:t>Es la diffusion de la </a:t>
            </a:r>
            <a:r>
              <a:rPr lang="en-US" altLang="es-ES" sz="2000" dirty="0" err="1">
                <a:latin typeface="+mn-lt"/>
              </a:rPr>
              <a:t>energía</a:t>
            </a:r>
            <a:r>
              <a:rPr lang="en-US" altLang="es-ES" sz="2000" dirty="0">
                <a:latin typeface="+mn-lt"/>
              </a:rPr>
              <a:t> </a:t>
            </a:r>
            <a:r>
              <a:rPr lang="en-US" altLang="es-ES" sz="2000" dirty="0" err="1">
                <a:latin typeface="+mn-lt"/>
              </a:rPr>
              <a:t>térmica</a:t>
            </a:r>
            <a:r>
              <a:rPr lang="en-US" altLang="es-ES" sz="2000" dirty="0">
                <a:latin typeface="+mn-lt"/>
              </a:rPr>
              <a:t> de un material o entre </a:t>
            </a:r>
            <a:r>
              <a:rPr lang="en-US" altLang="es-ES" sz="2000" dirty="0" err="1">
                <a:latin typeface="+mn-lt"/>
              </a:rPr>
              <a:t>varios</a:t>
            </a:r>
            <a:r>
              <a:rPr lang="en-US" altLang="es-ES" sz="2000" dirty="0">
                <a:latin typeface="+mn-lt"/>
              </a:rPr>
              <a:t> </a:t>
            </a:r>
            <a:r>
              <a:rPr lang="en-US" altLang="es-ES" sz="2000" dirty="0" err="1">
                <a:latin typeface="+mn-lt"/>
              </a:rPr>
              <a:t>materiales</a:t>
            </a:r>
            <a:r>
              <a:rPr lang="en-US" altLang="es-ES" sz="2000" dirty="0">
                <a:latin typeface="+mn-lt"/>
              </a:rPr>
              <a:t>. Entre </a:t>
            </a:r>
            <a:r>
              <a:rPr lang="en-US" altLang="es-ES" sz="2000" dirty="0" err="1">
                <a:latin typeface="+mn-lt"/>
              </a:rPr>
              <a:t>más</a:t>
            </a:r>
            <a:r>
              <a:rPr lang="en-US" altLang="es-ES" sz="2000" dirty="0">
                <a:latin typeface="+mn-lt"/>
              </a:rPr>
              <a:t> caliente </a:t>
            </a:r>
            <a:r>
              <a:rPr lang="en-US" altLang="es-ES" sz="2000" dirty="0" err="1">
                <a:latin typeface="+mn-lt"/>
              </a:rPr>
              <a:t>esté</a:t>
            </a:r>
            <a:r>
              <a:rPr lang="en-US" altLang="es-ES" sz="2000" dirty="0">
                <a:latin typeface="+mn-lt"/>
              </a:rPr>
              <a:t> un material </a:t>
            </a:r>
            <a:r>
              <a:rPr lang="en-US" altLang="es-ES" sz="2000" dirty="0" err="1">
                <a:latin typeface="+mn-lt"/>
              </a:rPr>
              <a:t>mayores</a:t>
            </a:r>
            <a:r>
              <a:rPr lang="en-US" altLang="es-ES" sz="2000" dirty="0">
                <a:latin typeface="+mn-lt"/>
              </a:rPr>
              <a:t> es </a:t>
            </a:r>
            <a:r>
              <a:rPr lang="en-US" altLang="es-ES" sz="2000" dirty="0" err="1">
                <a:latin typeface="+mn-lt"/>
              </a:rPr>
              <a:t>su</a:t>
            </a:r>
            <a:r>
              <a:rPr lang="en-US" altLang="es-ES" sz="2000" dirty="0">
                <a:latin typeface="+mn-lt"/>
              </a:rPr>
              <a:t> </a:t>
            </a:r>
            <a:r>
              <a:rPr lang="en-US" altLang="es-ES" sz="2000" dirty="0" err="1">
                <a:latin typeface="+mn-lt"/>
              </a:rPr>
              <a:t>energía</a:t>
            </a:r>
            <a:r>
              <a:rPr lang="en-US" altLang="es-ES" sz="2000" dirty="0">
                <a:latin typeface="+mn-lt"/>
              </a:rPr>
              <a:t> </a:t>
            </a:r>
            <a:r>
              <a:rPr lang="en-US" altLang="es-ES" sz="2000" dirty="0" err="1">
                <a:latin typeface="+mn-lt"/>
              </a:rPr>
              <a:t>cinética</a:t>
            </a:r>
            <a:r>
              <a:rPr lang="en-US" altLang="es-ES" sz="2000" dirty="0">
                <a:latin typeface="+mn-lt"/>
              </a:rPr>
              <a:t>. Si lo </a:t>
            </a:r>
            <a:r>
              <a:rPr lang="en-US" altLang="es-ES" sz="2000" dirty="0" err="1">
                <a:latin typeface="+mn-lt"/>
              </a:rPr>
              <a:t>analizamos</a:t>
            </a:r>
            <a:r>
              <a:rPr lang="en-US" altLang="es-ES" sz="2000" dirty="0">
                <a:latin typeface="+mn-lt"/>
              </a:rPr>
              <a:t> de </a:t>
            </a:r>
            <a:r>
              <a:rPr lang="en-US" altLang="es-ES" sz="2000" dirty="0" err="1">
                <a:latin typeface="+mn-lt"/>
              </a:rPr>
              <a:t>manera</a:t>
            </a:r>
            <a:r>
              <a:rPr lang="en-US" altLang="es-ES" sz="2000" dirty="0">
                <a:latin typeface="+mn-lt"/>
              </a:rPr>
              <a:t> molecular, </a:t>
            </a:r>
            <a:r>
              <a:rPr lang="en-US" altLang="es-ES" sz="2000" dirty="0" err="1">
                <a:latin typeface="+mn-lt"/>
              </a:rPr>
              <a:t>estas</a:t>
            </a:r>
            <a:r>
              <a:rPr lang="en-US" altLang="es-ES" sz="2000" dirty="0">
                <a:latin typeface="+mn-lt"/>
              </a:rPr>
              <a:t> </a:t>
            </a:r>
            <a:r>
              <a:rPr lang="en-US" altLang="es-ES" sz="2000" dirty="0" err="1">
                <a:latin typeface="+mn-lt"/>
              </a:rPr>
              <a:t>colisionan</a:t>
            </a:r>
            <a:r>
              <a:rPr lang="en-US" altLang="es-ES" sz="2000" dirty="0">
                <a:latin typeface="+mn-lt"/>
              </a:rPr>
              <a:t> entre </a:t>
            </a:r>
            <a:r>
              <a:rPr lang="en-US" altLang="es-ES" sz="2000" dirty="0" err="1">
                <a:latin typeface="+mn-lt"/>
              </a:rPr>
              <a:t>si</a:t>
            </a:r>
            <a:r>
              <a:rPr lang="en-US" altLang="es-ES" sz="2000" dirty="0">
                <a:latin typeface="+mn-lt"/>
              </a:rPr>
              <a:t> y </a:t>
            </a:r>
            <a:r>
              <a:rPr lang="en-US" altLang="es-ES" sz="2000" dirty="0" err="1">
                <a:latin typeface="+mn-lt"/>
              </a:rPr>
              <a:t>distribuyen</a:t>
            </a:r>
            <a:r>
              <a:rPr lang="en-US" altLang="es-ES" sz="2000" dirty="0">
                <a:latin typeface="+mn-lt"/>
              </a:rPr>
              <a:t> </a:t>
            </a:r>
            <a:r>
              <a:rPr lang="en-US" altLang="es-ES" sz="2000" dirty="0" err="1">
                <a:latin typeface="+mn-lt"/>
              </a:rPr>
              <a:t>esta</a:t>
            </a:r>
            <a:r>
              <a:rPr lang="en-US" altLang="es-ES" sz="2000" dirty="0">
                <a:latin typeface="+mn-lt"/>
              </a:rPr>
              <a:t> </a:t>
            </a:r>
            <a:r>
              <a:rPr lang="en-US" altLang="es-ES" sz="2000" dirty="0" err="1">
                <a:latin typeface="+mn-lt"/>
              </a:rPr>
              <a:t>energía</a:t>
            </a:r>
            <a:r>
              <a:rPr lang="en-US" altLang="es-ES" sz="2000" dirty="0">
                <a:latin typeface="+mn-lt"/>
              </a:rPr>
              <a:t> a lo largo del material hasta que se </a:t>
            </a:r>
            <a:r>
              <a:rPr lang="en-US" altLang="es-ES" sz="2000" dirty="0" err="1">
                <a:latin typeface="+mn-lt"/>
              </a:rPr>
              <a:t>iguale</a:t>
            </a:r>
            <a:r>
              <a:rPr lang="en-US" altLang="es-ES" sz="2000" dirty="0">
                <a:latin typeface="+mn-lt"/>
              </a:rPr>
              <a:t> la </a:t>
            </a:r>
            <a:r>
              <a:rPr lang="en-US" altLang="es-ES" sz="2000" dirty="0" err="1">
                <a:latin typeface="+mn-lt"/>
              </a:rPr>
              <a:t>energía</a:t>
            </a:r>
            <a:r>
              <a:rPr lang="en-US" altLang="es-ES" sz="2000" dirty="0">
                <a:latin typeface="+mn-lt"/>
              </a:rPr>
              <a:t> </a:t>
            </a:r>
            <a:r>
              <a:rPr lang="en-US" altLang="es-ES" sz="2000" dirty="0" err="1">
                <a:latin typeface="+mn-lt"/>
              </a:rPr>
              <a:t>en</a:t>
            </a:r>
            <a:r>
              <a:rPr lang="en-US" altLang="es-ES" sz="2000" dirty="0">
                <a:latin typeface="+mn-lt"/>
              </a:rPr>
              <a:t> </a:t>
            </a:r>
            <a:r>
              <a:rPr lang="en-US" altLang="es-ES" sz="2000" dirty="0" err="1">
                <a:latin typeface="+mn-lt"/>
              </a:rPr>
              <a:t>todo</a:t>
            </a:r>
            <a:r>
              <a:rPr lang="en-US" altLang="es-ES" sz="2000" dirty="0">
                <a:latin typeface="+mn-lt"/>
              </a:rPr>
              <a:t> el Sistema.</a:t>
            </a:r>
            <a:endParaRPr lang="es-CO" altLang="es-ES" sz="2400" dirty="0"/>
          </a:p>
        </p:txBody>
      </p:sp>
      <p:pic>
        <p:nvPicPr>
          <p:cNvPr id="8" name="Imagen 7">
            <a:extLst>
              <a:ext uri="{FF2B5EF4-FFF2-40B4-BE49-F238E27FC236}">
                <a16:creationId xmlns:a16="http://schemas.microsoft.com/office/drawing/2014/main" id="{93A5309B-7C31-41F1-B9C4-4CE3BA3B8207}"/>
              </a:ext>
            </a:extLst>
          </p:cNvPr>
          <p:cNvPicPr>
            <a:picLocks noChangeAspect="1"/>
          </p:cNvPicPr>
          <p:nvPr/>
        </p:nvPicPr>
        <p:blipFill rotWithShape="1">
          <a:blip r:embed="rId2">
            <a:extLst>
              <a:ext uri="{28A0092B-C50C-407E-A947-70E740481C1C}">
                <a14:useLocalDpi xmlns:a14="http://schemas.microsoft.com/office/drawing/2010/main" val="0"/>
              </a:ext>
            </a:extLst>
          </a:blip>
          <a:srcRect b="6365"/>
          <a:stretch/>
        </p:blipFill>
        <p:spPr>
          <a:xfrm>
            <a:off x="1343258" y="1986594"/>
            <a:ext cx="4962466" cy="2884811"/>
          </a:xfrm>
          <a:prstGeom prst="rect">
            <a:avLst/>
          </a:prstGeom>
        </p:spPr>
      </p:pic>
    </p:spTree>
    <p:extLst>
      <p:ext uri="{BB962C8B-B14F-4D97-AF65-F5344CB8AC3E}">
        <p14:creationId xmlns:p14="http://schemas.microsoft.com/office/powerpoint/2010/main" val="643577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Modos de transmisión de calor</a:t>
            </a:r>
          </a:p>
        </p:txBody>
      </p:sp>
      <p:sp>
        <p:nvSpPr>
          <p:cNvPr id="4" name="34 CuadroTexto">
            <a:extLst>
              <a:ext uri="{FF2B5EF4-FFF2-40B4-BE49-F238E27FC236}">
                <a16:creationId xmlns:a16="http://schemas.microsoft.com/office/drawing/2014/main" id="{EE089734-5D63-4BA6-8CDF-C18272629321}"/>
              </a:ext>
            </a:extLst>
          </p:cNvPr>
          <p:cNvSpPr txBox="1">
            <a:spLocks noChangeArrowheads="1"/>
          </p:cNvSpPr>
          <p:nvPr/>
        </p:nvSpPr>
        <p:spPr bwMode="auto">
          <a:xfrm>
            <a:off x="7369657" y="1628507"/>
            <a:ext cx="3234027"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ES" sz="2000" b="1" i="1" dirty="0">
                <a:latin typeface="+mn-lt"/>
              </a:rPr>
              <a:t>CONVECCIÓN</a:t>
            </a:r>
          </a:p>
          <a:p>
            <a:pPr>
              <a:spcBef>
                <a:spcPct val="0"/>
              </a:spcBef>
              <a:buFontTx/>
              <a:buNone/>
            </a:pPr>
            <a:endParaRPr lang="es-ES" altLang="es-ES" sz="2000" dirty="0">
              <a:latin typeface="+mn-lt"/>
            </a:endParaRPr>
          </a:p>
          <a:p>
            <a:pPr>
              <a:spcBef>
                <a:spcPct val="0"/>
              </a:spcBef>
              <a:buFontTx/>
              <a:buNone/>
            </a:pPr>
            <a:r>
              <a:rPr lang="es-ES" altLang="es-ES" sz="2000" dirty="0">
                <a:latin typeface="+mn-lt"/>
              </a:rPr>
              <a:t>La convección es el modo de transferencia de calor por la cual un fluido es puesto en movimiento, ya sea por la gravedad o por otra fuerza externa, por lo que el calor es transferido de un lugar a otro.</a:t>
            </a:r>
          </a:p>
          <a:p>
            <a:pPr>
              <a:spcBef>
                <a:spcPct val="0"/>
              </a:spcBef>
              <a:buFontTx/>
              <a:buNone/>
            </a:pPr>
            <a:endParaRPr lang="es-CO" altLang="es-ES" sz="2400" dirty="0"/>
          </a:p>
          <a:p>
            <a:pPr>
              <a:spcBef>
                <a:spcPct val="0"/>
              </a:spcBef>
              <a:buFontTx/>
              <a:buNone/>
            </a:pPr>
            <a:endParaRPr lang="es-CO" altLang="es-ES" sz="2400" dirty="0"/>
          </a:p>
        </p:txBody>
      </p:sp>
      <p:pic>
        <p:nvPicPr>
          <p:cNvPr id="5" name="Imagen 4">
            <a:extLst>
              <a:ext uri="{FF2B5EF4-FFF2-40B4-BE49-F238E27FC236}">
                <a16:creationId xmlns:a16="http://schemas.microsoft.com/office/drawing/2014/main" id="{A555C6F6-BF8F-47A7-937B-220B8EEB2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874" y="1833562"/>
            <a:ext cx="4171950" cy="3190875"/>
          </a:xfrm>
          <a:prstGeom prst="rect">
            <a:avLst/>
          </a:prstGeom>
        </p:spPr>
      </p:pic>
    </p:spTree>
    <p:extLst>
      <p:ext uri="{BB962C8B-B14F-4D97-AF65-F5344CB8AC3E}">
        <p14:creationId xmlns:p14="http://schemas.microsoft.com/office/powerpoint/2010/main" val="2412447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Modos de transmisión de calor</a:t>
            </a:r>
          </a:p>
        </p:txBody>
      </p:sp>
      <p:sp>
        <p:nvSpPr>
          <p:cNvPr id="4" name="34 CuadroTexto">
            <a:extLst>
              <a:ext uri="{FF2B5EF4-FFF2-40B4-BE49-F238E27FC236}">
                <a16:creationId xmlns:a16="http://schemas.microsoft.com/office/drawing/2014/main" id="{EE089734-5D63-4BA6-8CDF-C18272629321}"/>
              </a:ext>
            </a:extLst>
          </p:cNvPr>
          <p:cNvSpPr txBox="1">
            <a:spLocks noChangeArrowheads="1"/>
          </p:cNvSpPr>
          <p:nvPr/>
        </p:nvSpPr>
        <p:spPr bwMode="auto">
          <a:xfrm>
            <a:off x="7185099" y="1259392"/>
            <a:ext cx="3234027"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CO" altLang="es-ES" sz="2000" b="1" i="1" dirty="0">
                <a:latin typeface="+mn-lt"/>
              </a:rPr>
              <a:t>RADIACIÓN</a:t>
            </a:r>
          </a:p>
          <a:p>
            <a:pPr>
              <a:spcBef>
                <a:spcPct val="0"/>
              </a:spcBef>
              <a:buFontTx/>
              <a:buNone/>
            </a:pPr>
            <a:endParaRPr lang="es-CO" altLang="es-ES" sz="2000" b="1" i="1" dirty="0">
              <a:latin typeface="+mn-lt"/>
            </a:endParaRPr>
          </a:p>
          <a:p>
            <a:pPr>
              <a:spcBef>
                <a:spcPct val="0"/>
              </a:spcBef>
              <a:buFontTx/>
              <a:buNone/>
            </a:pPr>
            <a:r>
              <a:rPr lang="es-CO" altLang="es-ES" sz="2000" dirty="0">
                <a:latin typeface="+mn-lt"/>
              </a:rPr>
              <a:t>La transferencia de calor por emisión y absorción de radiación térmica es llamada transferencia de calor por radiación. Cambios en las configuraciones electrónicas de los átomos o moléculas, ya que es una onda electromagnética. Todos los cuerpos emiten radiación electromagnética, siendo su intensidad dependiente de la temperatura.</a:t>
            </a:r>
          </a:p>
          <a:p>
            <a:pPr>
              <a:spcBef>
                <a:spcPct val="0"/>
              </a:spcBef>
              <a:buFontTx/>
              <a:buNone/>
            </a:pPr>
            <a:endParaRPr lang="es-CO" altLang="es-ES" sz="2400" dirty="0"/>
          </a:p>
          <a:p>
            <a:pPr>
              <a:spcBef>
                <a:spcPct val="0"/>
              </a:spcBef>
              <a:buFontTx/>
              <a:buNone/>
            </a:pPr>
            <a:endParaRPr lang="es-CO" altLang="es-ES" sz="2400" dirty="0"/>
          </a:p>
        </p:txBody>
      </p:sp>
      <p:pic>
        <p:nvPicPr>
          <p:cNvPr id="6" name="Imagen 5">
            <a:extLst>
              <a:ext uri="{FF2B5EF4-FFF2-40B4-BE49-F238E27FC236}">
                <a16:creationId xmlns:a16="http://schemas.microsoft.com/office/drawing/2014/main" id="{7FE90DD9-4980-4146-9EDE-303B0D644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74" y="2004312"/>
            <a:ext cx="6000750" cy="3000375"/>
          </a:xfrm>
          <a:prstGeom prst="rect">
            <a:avLst/>
          </a:prstGeom>
        </p:spPr>
      </p:pic>
    </p:spTree>
    <p:extLst>
      <p:ext uri="{BB962C8B-B14F-4D97-AF65-F5344CB8AC3E}">
        <p14:creationId xmlns:p14="http://schemas.microsoft.com/office/powerpoint/2010/main" val="2821129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Ley de Planck</a:t>
            </a:r>
          </a:p>
        </p:txBody>
      </p:sp>
      <p:sp>
        <p:nvSpPr>
          <p:cNvPr id="7" name="CuadroTexto 6">
            <a:extLst>
              <a:ext uri="{FF2B5EF4-FFF2-40B4-BE49-F238E27FC236}">
                <a16:creationId xmlns:a16="http://schemas.microsoft.com/office/drawing/2014/main" id="{94835734-4467-4383-996F-36C416E8981D}"/>
              </a:ext>
            </a:extLst>
          </p:cNvPr>
          <p:cNvSpPr txBox="1"/>
          <p:nvPr/>
        </p:nvSpPr>
        <p:spPr>
          <a:xfrm>
            <a:off x="7822658" y="1212973"/>
            <a:ext cx="3544368" cy="2554545"/>
          </a:xfrm>
          <a:prstGeom prst="rect">
            <a:avLst/>
          </a:prstGeom>
          <a:noFill/>
        </p:spPr>
        <p:txBody>
          <a:bodyPr wrap="square">
            <a:spAutoFit/>
          </a:bodyPr>
          <a:lstStyle/>
          <a:p>
            <a:r>
              <a:rPr lang="es-CO" sz="2000" b="0" dirty="0"/>
              <a:t>Esta ley es la base de la termografía, ya que dice que todo cuerpo con temperatura mayor a 0K emite radiación electromagnética, con una distribución espectral dada por esta ley, que para un cuerpo negro ideal está escrita como</a:t>
            </a:r>
          </a:p>
        </p:txBody>
      </p:sp>
      <p:pic>
        <p:nvPicPr>
          <p:cNvPr id="14" name="Imagen 13">
            <a:extLst>
              <a:ext uri="{FF2B5EF4-FFF2-40B4-BE49-F238E27FC236}">
                <a16:creationId xmlns:a16="http://schemas.microsoft.com/office/drawing/2014/main" id="{1EECD317-DE8D-4B1D-9153-46A6CFCBE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766" y="1376392"/>
            <a:ext cx="5632390" cy="4505912"/>
          </a:xfrm>
          <a:prstGeom prst="rect">
            <a:avLst/>
          </a:prstGeom>
        </p:spPr>
      </p:pic>
      <p:pic>
        <p:nvPicPr>
          <p:cNvPr id="16" name="Gráfico 15">
            <a:extLst>
              <a:ext uri="{FF2B5EF4-FFF2-40B4-BE49-F238E27FC236}">
                <a16:creationId xmlns:a16="http://schemas.microsoft.com/office/drawing/2014/main" id="{756FEAF3-CE9F-44BE-8146-6E82FBD840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2658" y="4014327"/>
            <a:ext cx="3310387" cy="1034496"/>
          </a:xfrm>
          <a:prstGeom prst="rect">
            <a:avLst/>
          </a:prstGeom>
        </p:spPr>
      </p:pic>
    </p:spTree>
    <p:extLst>
      <p:ext uri="{BB962C8B-B14F-4D97-AF65-F5344CB8AC3E}">
        <p14:creationId xmlns:p14="http://schemas.microsoft.com/office/powerpoint/2010/main" val="4127529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Radiación del cuerpo negro</a:t>
            </a: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371D19F4-5568-4ECD-B388-B35B2AA13587}"/>
                  </a:ext>
                </a:extLst>
              </p:cNvPr>
              <p:cNvSpPr txBox="1"/>
              <p:nvPr/>
            </p:nvSpPr>
            <p:spPr>
              <a:xfrm>
                <a:off x="7389846" y="1384216"/>
                <a:ext cx="3648842" cy="4403513"/>
              </a:xfrm>
              <a:prstGeom prst="rect">
                <a:avLst/>
              </a:prstGeom>
              <a:noFill/>
            </p:spPr>
            <p:txBody>
              <a:bodyPr wrap="square" rtlCol="0">
                <a:spAutoFit/>
              </a:bodyPr>
              <a:lstStyle/>
              <a:p>
                <a:r>
                  <a:rPr lang="es-CO" dirty="0"/>
                  <a:t>Un cuerpo negro es un objeto idealizado que es capas de absorber radiación electromagnética en todas las longitudes de onda del espectro y de emitir en todas ellas. Este tipo de cuerpos cumplen con la ley de Planck y además con la ley de desplazamiento de </a:t>
                </a:r>
                <a:r>
                  <a:rPr lang="es-CO" dirty="0" err="1"/>
                  <a:t>Wien</a:t>
                </a:r>
                <a:r>
                  <a:rPr lang="es-CO" dirty="0"/>
                  <a:t>, que nos indica la temperatura a la que está un cuerpo dependiendo del pico de la distribución de Planck, de la forma</a:t>
                </a:r>
              </a:p>
              <a:p>
                <a:r>
                  <a:rPr lang="es-CO" b="0" dirty="0"/>
                  <a:t>	</a:t>
                </a:r>
                <a14:m>
                  <m:oMath xmlns:m="http://schemas.openxmlformats.org/officeDocument/2006/math">
                    <m:r>
                      <a:rPr lang="es-CO" b="0" i="1" smtClean="0">
                        <a:latin typeface="Cambria Math" panose="02040503050406030204" pitchFamily="18" charset="0"/>
                      </a:rPr>
                      <m:t>𝑇</m:t>
                    </m:r>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𝑏</m:t>
                        </m:r>
                      </m:num>
                      <m:den>
                        <m:sSub>
                          <m:sSubPr>
                            <m:ctrlPr>
                              <a:rPr lang="es-CO" b="0" i="1" smtClean="0">
                                <a:latin typeface="Cambria Math" panose="02040503050406030204" pitchFamily="18" charset="0"/>
                              </a:rPr>
                            </m:ctrlPr>
                          </m:sSubPr>
                          <m:e>
                            <m:r>
                              <a:rPr lang="es-CO" b="0" i="1" smtClean="0">
                                <a:latin typeface="Cambria Math" panose="02040503050406030204" pitchFamily="18" charset="0"/>
                              </a:rPr>
                              <m:t>𝜆</m:t>
                            </m:r>
                          </m:e>
                          <m:sub>
                            <m:r>
                              <a:rPr lang="es-CO" b="0" i="1" smtClean="0">
                                <a:latin typeface="Cambria Math" panose="02040503050406030204" pitchFamily="18" charset="0"/>
                              </a:rPr>
                              <m:t>𝑚𝑎𝑥</m:t>
                            </m:r>
                          </m:sub>
                        </m:sSub>
                      </m:den>
                    </m:f>
                  </m:oMath>
                </a14:m>
                <a:r>
                  <a:rPr lang="es-CO" dirty="0"/>
                  <a:t>,</a:t>
                </a:r>
              </a:p>
              <a:p>
                <a:r>
                  <a:rPr lang="es-CO" dirty="0"/>
                  <a:t>Donde </a:t>
                </a:r>
                <a14:m>
                  <m:oMath xmlns:m="http://schemas.openxmlformats.org/officeDocument/2006/math">
                    <m:r>
                      <a:rPr lang="es-CO" b="0" i="1" smtClean="0">
                        <a:latin typeface="Cambria Math" panose="02040503050406030204" pitchFamily="18" charset="0"/>
                      </a:rPr>
                      <m:t>𝑏</m:t>
                    </m:r>
                    <m:r>
                      <a:rPr lang="es-CO" b="0" i="1" smtClean="0">
                        <a:latin typeface="Cambria Math" panose="02040503050406030204" pitchFamily="18" charset="0"/>
                      </a:rPr>
                      <m:t> </m:t>
                    </m:r>
                  </m:oMath>
                </a14:m>
                <a:r>
                  <a:rPr lang="es-CO" dirty="0"/>
                  <a:t> es una constante de proporcionalidad.	 </a:t>
                </a:r>
              </a:p>
              <a:p>
                <a:endParaRPr lang="es-CO" dirty="0"/>
              </a:p>
            </p:txBody>
          </p:sp>
        </mc:Choice>
        <mc:Fallback xmlns="">
          <p:sp>
            <p:nvSpPr>
              <p:cNvPr id="9" name="CuadroTexto 8">
                <a:extLst>
                  <a:ext uri="{FF2B5EF4-FFF2-40B4-BE49-F238E27FC236}">
                    <a16:creationId xmlns:a16="http://schemas.microsoft.com/office/drawing/2014/main" id="{371D19F4-5568-4ECD-B388-B35B2AA13587}"/>
                  </a:ext>
                </a:extLst>
              </p:cNvPr>
              <p:cNvSpPr txBox="1">
                <a:spLocks noRot="1" noChangeAspect="1" noMove="1" noResize="1" noEditPoints="1" noAdjustHandles="1" noChangeArrowheads="1" noChangeShapeType="1" noTextEdit="1"/>
              </p:cNvSpPr>
              <p:nvPr/>
            </p:nvSpPr>
            <p:spPr>
              <a:xfrm>
                <a:off x="7389846" y="1384216"/>
                <a:ext cx="3648842" cy="4403513"/>
              </a:xfrm>
              <a:prstGeom prst="rect">
                <a:avLst/>
              </a:prstGeom>
              <a:blipFill>
                <a:blip r:embed="rId2"/>
                <a:stretch>
                  <a:fillRect l="-1336" t="-693" r="-2504"/>
                </a:stretch>
              </a:blipFill>
            </p:spPr>
            <p:txBody>
              <a:bodyPr/>
              <a:lstStyle/>
              <a:p>
                <a:r>
                  <a:rPr lang="es-CO">
                    <a:noFill/>
                  </a:rPr>
                  <a:t> </a:t>
                </a:r>
              </a:p>
            </p:txBody>
          </p:sp>
        </mc:Fallback>
      </mc:AlternateContent>
      <p:pic>
        <p:nvPicPr>
          <p:cNvPr id="4" name="Imagen 3">
            <a:extLst>
              <a:ext uri="{FF2B5EF4-FFF2-40B4-BE49-F238E27FC236}">
                <a16:creationId xmlns:a16="http://schemas.microsoft.com/office/drawing/2014/main" id="{9AE719BF-D8BE-449D-BFCB-459A38310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12" y="1957182"/>
            <a:ext cx="5239481" cy="2943636"/>
          </a:xfrm>
          <a:prstGeom prst="rect">
            <a:avLst/>
          </a:prstGeom>
        </p:spPr>
      </p:pic>
    </p:spTree>
    <p:extLst>
      <p:ext uri="{BB962C8B-B14F-4D97-AF65-F5344CB8AC3E}">
        <p14:creationId xmlns:p14="http://schemas.microsoft.com/office/powerpoint/2010/main" val="514677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Temperaturas de cuerpos negros</a:t>
            </a:r>
          </a:p>
        </p:txBody>
      </p:sp>
      <p:pic>
        <p:nvPicPr>
          <p:cNvPr id="4" name="Imagen 3">
            <a:extLst>
              <a:ext uri="{FF2B5EF4-FFF2-40B4-BE49-F238E27FC236}">
                <a16:creationId xmlns:a16="http://schemas.microsoft.com/office/drawing/2014/main" id="{9C302EB8-4E81-4579-A5F5-3A5F767B376A}"/>
              </a:ext>
            </a:extLst>
          </p:cNvPr>
          <p:cNvPicPr>
            <a:picLocks noChangeAspect="1"/>
          </p:cNvPicPr>
          <p:nvPr/>
        </p:nvPicPr>
        <p:blipFill rotWithShape="1">
          <a:blip r:embed="rId2">
            <a:extLst>
              <a:ext uri="{28A0092B-C50C-407E-A947-70E740481C1C}">
                <a14:useLocalDpi xmlns:a14="http://schemas.microsoft.com/office/drawing/2010/main" val="0"/>
              </a:ext>
            </a:extLst>
          </a:blip>
          <a:srcRect l="14835" t="11891" r="17951" b="21535"/>
          <a:stretch/>
        </p:blipFill>
        <p:spPr>
          <a:xfrm>
            <a:off x="2681056" y="1278383"/>
            <a:ext cx="6205492" cy="4609795"/>
          </a:xfrm>
          <a:prstGeom prst="rect">
            <a:avLst/>
          </a:prstGeom>
        </p:spPr>
      </p:pic>
    </p:spTree>
    <p:extLst>
      <p:ext uri="{BB962C8B-B14F-4D97-AF65-F5344CB8AC3E}">
        <p14:creationId xmlns:p14="http://schemas.microsoft.com/office/powerpoint/2010/main" val="4081900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Radiación incidente en un cuerpo</a:t>
            </a:r>
          </a:p>
        </p:txBody>
      </p:sp>
      <p:sp>
        <p:nvSpPr>
          <p:cNvPr id="5" name="Rectángulo 4">
            <a:extLst>
              <a:ext uri="{FF2B5EF4-FFF2-40B4-BE49-F238E27FC236}">
                <a16:creationId xmlns:a16="http://schemas.microsoft.com/office/drawing/2014/main" id="{0E2509DA-60D6-4EF1-AD6F-4123C1CC5C3A}"/>
              </a:ext>
            </a:extLst>
          </p:cNvPr>
          <p:cNvSpPr/>
          <p:nvPr/>
        </p:nvSpPr>
        <p:spPr>
          <a:xfrm>
            <a:off x="5664201" y="3716338"/>
            <a:ext cx="792163" cy="20891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6" name="CuadroTexto 5">
            <a:extLst>
              <a:ext uri="{FF2B5EF4-FFF2-40B4-BE49-F238E27FC236}">
                <a16:creationId xmlns:a16="http://schemas.microsoft.com/office/drawing/2014/main" id="{714DA18C-560A-495A-A549-5E16AA7E0BC3}"/>
              </a:ext>
            </a:extLst>
          </p:cNvPr>
          <p:cNvSpPr txBox="1">
            <a:spLocks noChangeArrowheads="1"/>
          </p:cNvSpPr>
          <p:nvPr/>
        </p:nvSpPr>
        <p:spPr bwMode="auto">
          <a:xfrm>
            <a:off x="5591175" y="5805489"/>
            <a:ext cx="1225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CO" altLang="es-CO" sz="1200" b="1" i="1"/>
              <a:t>OBJETIVO</a:t>
            </a:r>
            <a:endParaRPr lang="es-ES" altLang="es-CO" sz="1200" b="1" i="1"/>
          </a:p>
        </p:txBody>
      </p:sp>
      <p:sp>
        <p:nvSpPr>
          <p:cNvPr id="7" name="Elipse 6">
            <a:extLst>
              <a:ext uri="{FF2B5EF4-FFF2-40B4-BE49-F238E27FC236}">
                <a16:creationId xmlns:a16="http://schemas.microsoft.com/office/drawing/2014/main" id="{D6275B5C-C27A-44F4-83D0-E73FE88857A5}"/>
              </a:ext>
            </a:extLst>
          </p:cNvPr>
          <p:cNvSpPr/>
          <p:nvPr/>
        </p:nvSpPr>
        <p:spPr>
          <a:xfrm>
            <a:off x="8256588" y="3068638"/>
            <a:ext cx="647700" cy="647700"/>
          </a:xfrm>
          <a:prstGeom prst="ellipse">
            <a:avLst/>
          </a:prstGeom>
          <a:solidFill>
            <a:srgbClr val="FF0000"/>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cxnSp>
        <p:nvCxnSpPr>
          <p:cNvPr id="8" name="Conector recto de flecha 7">
            <a:extLst>
              <a:ext uri="{FF2B5EF4-FFF2-40B4-BE49-F238E27FC236}">
                <a16:creationId xmlns:a16="http://schemas.microsoft.com/office/drawing/2014/main" id="{D6FF7E2A-8A30-486B-B537-A2F2DDD20848}"/>
              </a:ext>
            </a:extLst>
          </p:cNvPr>
          <p:cNvCxnSpPr/>
          <p:nvPr/>
        </p:nvCxnSpPr>
        <p:spPr>
          <a:xfrm flipH="1">
            <a:off x="6532563" y="3716339"/>
            <a:ext cx="1579562" cy="76358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0DA727F4-BF38-4679-A5FC-51369074361C}"/>
              </a:ext>
            </a:extLst>
          </p:cNvPr>
          <p:cNvSpPr txBox="1">
            <a:spLocks noChangeArrowheads="1"/>
          </p:cNvSpPr>
          <p:nvPr/>
        </p:nvSpPr>
        <p:spPr bwMode="auto">
          <a:xfrm>
            <a:off x="8212138" y="3686176"/>
            <a:ext cx="12239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CO" altLang="es-CO" sz="1200" b="1" i="1"/>
              <a:t>FUENTE</a:t>
            </a:r>
            <a:endParaRPr lang="es-ES" altLang="es-CO" sz="1200" b="1" i="1"/>
          </a:p>
        </p:txBody>
      </p:sp>
      <p:sp>
        <p:nvSpPr>
          <p:cNvPr id="10" name="CuadroTexto 9">
            <a:extLst>
              <a:ext uri="{FF2B5EF4-FFF2-40B4-BE49-F238E27FC236}">
                <a16:creationId xmlns:a16="http://schemas.microsoft.com/office/drawing/2014/main" id="{92FF9237-9781-4D49-8870-45F6EFFA05FE}"/>
              </a:ext>
            </a:extLst>
          </p:cNvPr>
          <p:cNvSpPr txBox="1">
            <a:spLocks noChangeArrowheads="1"/>
          </p:cNvSpPr>
          <p:nvPr/>
        </p:nvSpPr>
        <p:spPr bwMode="auto">
          <a:xfrm>
            <a:off x="6859589" y="3597275"/>
            <a:ext cx="865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CO" altLang="es-CO" sz="1800" b="1" i="1">
                <a:solidFill>
                  <a:srgbClr val="FF0000"/>
                </a:solidFill>
              </a:rPr>
              <a:t>W inc</a:t>
            </a:r>
            <a:endParaRPr lang="es-ES" altLang="es-CO" sz="1800" b="1" i="1">
              <a:solidFill>
                <a:srgbClr val="FF0000"/>
              </a:solidFill>
            </a:endParaRPr>
          </a:p>
        </p:txBody>
      </p:sp>
      <p:cxnSp>
        <p:nvCxnSpPr>
          <p:cNvPr id="11" name="Conector recto de flecha 10">
            <a:extLst>
              <a:ext uri="{FF2B5EF4-FFF2-40B4-BE49-F238E27FC236}">
                <a16:creationId xmlns:a16="http://schemas.microsoft.com/office/drawing/2014/main" id="{C4E6AD63-67C0-4284-9453-36F8E5B886F1}"/>
              </a:ext>
            </a:extLst>
          </p:cNvPr>
          <p:cNvCxnSpPr/>
          <p:nvPr/>
        </p:nvCxnSpPr>
        <p:spPr>
          <a:xfrm flipH="1">
            <a:off x="4008439" y="4760914"/>
            <a:ext cx="1577975" cy="763587"/>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267D9DB2-0419-41B6-9EF9-5DB490BC6FDC}"/>
              </a:ext>
            </a:extLst>
          </p:cNvPr>
          <p:cNvCxnSpPr/>
          <p:nvPr/>
        </p:nvCxnSpPr>
        <p:spPr>
          <a:xfrm>
            <a:off x="6518276" y="4552950"/>
            <a:ext cx="1579563" cy="763588"/>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48A0854F-BA8B-44BD-A239-074A5A1197E1}"/>
              </a:ext>
            </a:extLst>
          </p:cNvPr>
          <p:cNvSpPr txBox="1">
            <a:spLocks noChangeArrowheads="1"/>
          </p:cNvSpPr>
          <p:nvPr/>
        </p:nvSpPr>
        <p:spPr bwMode="auto">
          <a:xfrm>
            <a:off x="7959725" y="5286375"/>
            <a:ext cx="865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CO" altLang="es-CO" sz="1800" b="1" i="1"/>
              <a:t>W </a:t>
            </a:r>
            <a:r>
              <a:rPr lang="el-GR" altLang="es-CO" sz="1800" b="1" i="1"/>
              <a:t>ρ</a:t>
            </a:r>
            <a:endParaRPr lang="es-ES" altLang="es-CO" sz="1800" b="1" i="1"/>
          </a:p>
        </p:txBody>
      </p:sp>
      <p:sp>
        <p:nvSpPr>
          <p:cNvPr id="14" name="CuadroTexto 13">
            <a:extLst>
              <a:ext uri="{FF2B5EF4-FFF2-40B4-BE49-F238E27FC236}">
                <a16:creationId xmlns:a16="http://schemas.microsoft.com/office/drawing/2014/main" id="{8B2A0A9C-58D7-4341-A9E4-8CCE8B6BC891}"/>
              </a:ext>
            </a:extLst>
          </p:cNvPr>
          <p:cNvSpPr txBox="1">
            <a:spLocks noChangeArrowheads="1"/>
          </p:cNvSpPr>
          <p:nvPr/>
        </p:nvSpPr>
        <p:spPr bwMode="auto">
          <a:xfrm>
            <a:off x="3648075" y="4957764"/>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CO" altLang="es-CO" sz="1800" b="1" i="1"/>
              <a:t>W </a:t>
            </a:r>
            <a:r>
              <a:rPr lang="el-GR" altLang="es-CO" sz="1800" b="1" i="1"/>
              <a:t>τ</a:t>
            </a:r>
            <a:endParaRPr lang="es-ES" altLang="es-CO" sz="1800" b="1" i="1"/>
          </a:p>
        </p:txBody>
      </p:sp>
      <p:sp>
        <p:nvSpPr>
          <p:cNvPr id="15" name="CuadroTexto 14">
            <a:extLst>
              <a:ext uri="{FF2B5EF4-FFF2-40B4-BE49-F238E27FC236}">
                <a16:creationId xmlns:a16="http://schemas.microsoft.com/office/drawing/2014/main" id="{19A419F7-E158-4B06-9747-DFF09FDC1148}"/>
              </a:ext>
            </a:extLst>
          </p:cNvPr>
          <p:cNvSpPr txBox="1">
            <a:spLocks noChangeArrowheads="1"/>
          </p:cNvSpPr>
          <p:nvPr/>
        </p:nvSpPr>
        <p:spPr bwMode="auto">
          <a:xfrm>
            <a:off x="5715000" y="3781425"/>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CO" altLang="es-CO" sz="1800" b="1" i="1"/>
              <a:t>W </a:t>
            </a:r>
            <a:r>
              <a:rPr lang="el-GR" altLang="es-CO" sz="1800" b="1" i="1"/>
              <a:t>α</a:t>
            </a:r>
            <a:endParaRPr lang="es-ES" altLang="es-CO" sz="1800" b="1" i="1"/>
          </a:p>
        </p:txBody>
      </p:sp>
      <p:sp>
        <p:nvSpPr>
          <p:cNvPr id="16" name="Arco 15">
            <a:extLst>
              <a:ext uri="{FF2B5EF4-FFF2-40B4-BE49-F238E27FC236}">
                <a16:creationId xmlns:a16="http://schemas.microsoft.com/office/drawing/2014/main" id="{FAE6D237-0A31-4524-A299-BC9939D47B14}"/>
              </a:ext>
            </a:extLst>
          </p:cNvPr>
          <p:cNvSpPr/>
          <p:nvPr/>
        </p:nvSpPr>
        <p:spPr>
          <a:xfrm rot="16200000">
            <a:off x="6186489" y="4217989"/>
            <a:ext cx="504825" cy="619125"/>
          </a:xfrm>
          <a:prstGeom prst="arc">
            <a:avLst>
              <a:gd name="adj1" fmla="val 12334398"/>
              <a:gd name="adj2" fmla="val 20275443"/>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ES"/>
          </a:p>
        </p:txBody>
      </p:sp>
      <p:sp>
        <p:nvSpPr>
          <p:cNvPr id="17" name="Arco 16">
            <a:extLst>
              <a:ext uri="{FF2B5EF4-FFF2-40B4-BE49-F238E27FC236}">
                <a16:creationId xmlns:a16="http://schemas.microsoft.com/office/drawing/2014/main" id="{37E25C61-BD79-436D-8670-8C2DA5259A6A}"/>
              </a:ext>
            </a:extLst>
          </p:cNvPr>
          <p:cNvSpPr/>
          <p:nvPr/>
        </p:nvSpPr>
        <p:spPr>
          <a:xfrm rot="16200000">
            <a:off x="5988844" y="4171157"/>
            <a:ext cx="700088" cy="720725"/>
          </a:xfrm>
          <a:prstGeom prst="arc">
            <a:avLst>
              <a:gd name="adj1" fmla="val 12334398"/>
              <a:gd name="adj2" fmla="val 20275443"/>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ES"/>
          </a:p>
        </p:txBody>
      </p:sp>
      <p:sp>
        <p:nvSpPr>
          <p:cNvPr id="18" name="Arco 17">
            <a:extLst>
              <a:ext uri="{FF2B5EF4-FFF2-40B4-BE49-F238E27FC236}">
                <a16:creationId xmlns:a16="http://schemas.microsoft.com/office/drawing/2014/main" id="{4C1B4CBF-69DE-42DF-8538-73CD958740EB}"/>
              </a:ext>
            </a:extLst>
          </p:cNvPr>
          <p:cNvSpPr/>
          <p:nvPr/>
        </p:nvSpPr>
        <p:spPr>
          <a:xfrm rot="16200000">
            <a:off x="5815013" y="4143376"/>
            <a:ext cx="792163" cy="792162"/>
          </a:xfrm>
          <a:prstGeom prst="arc">
            <a:avLst>
              <a:gd name="adj1" fmla="val 12334398"/>
              <a:gd name="adj2" fmla="val 20275443"/>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ES"/>
          </a:p>
        </p:txBody>
      </p:sp>
      <p:sp>
        <p:nvSpPr>
          <p:cNvPr id="19" name="CuadroTexto 18">
            <a:extLst>
              <a:ext uri="{FF2B5EF4-FFF2-40B4-BE49-F238E27FC236}">
                <a16:creationId xmlns:a16="http://schemas.microsoft.com/office/drawing/2014/main" id="{8A75CA13-6F38-49CF-B4C5-F97CD02B5FD3}"/>
              </a:ext>
            </a:extLst>
          </p:cNvPr>
          <p:cNvSpPr txBox="1">
            <a:spLocks noChangeArrowheads="1"/>
          </p:cNvSpPr>
          <p:nvPr/>
        </p:nvSpPr>
        <p:spPr bwMode="auto">
          <a:xfrm>
            <a:off x="4521201" y="4052888"/>
            <a:ext cx="1217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CO" altLang="es-CO" sz="1800" dirty="0"/>
              <a:t>Absorción</a:t>
            </a:r>
            <a:endParaRPr lang="es-ES" altLang="es-CO" sz="1800" dirty="0"/>
          </a:p>
        </p:txBody>
      </p:sp>
      <p:sp>
        <p:nvSpPr>
          <p:cNvPr id="20" name="CuadroTexto 19">
            <a:extLst>
              <a:ext uri="{FF2B5EF4-FFF2-40B4-BE49-F238E27FC236}">
                <a16:creationId xmlns:a16="http://schemas.microsoft.com/office/drawing/2014/main" id="{D8E1DE5C-62F9-4339-8159-689AE68A4830}"/>
              </a:ext>
            </a:extLst>
          </p:cNvPr>
          <p:cNvSpPr txBox="1">
            <a:spLocks noChangeArrowheads="1"/>
          </p:cNvSpPr>
          <p:nvPr/>
        </p:nvSpPr>
        <p:spPr bwMode="auto">
          <a:xfrm>
            <a:off x="3429001" y="5654675"/>
            <a:ext cx="1590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CO" altLang="es-CO" sz="1800"/>
              <a:t>Transmisión</a:t>
            </a:r>
            <a:endParaRPr lang="es-ES" altLang="es-CO" sz="1800"/>
          </a:p>
        </p:txBody>
      </p:sp>
      <p:sp>
        <p:nvSpPr>
          <p:cNvPr id="21" name="CuadroTexto 20">
            <a:extLst>
              <a:ext uri="{FF2B5EF4-FFF2-40B4-BE49-F238E27FC236}">
                <a16:creationId xmlns:a16="http://schemas.microsoft.com/office/drawing/2014/main" id="{F5D3CC54-0ADC-449B-8156-70ADB9F14360}"/>
              </a:ext>
            </a:extLst>
          </p:cNvPr>
          <p:cNvSpPr txBox="1">
            <a:spLocks noChangeArrowheads="1"/>
          </p:cNvSpPr>
          <p:nvPr/>
        </p:nvSpPr>
        <p:spPr bwMode="auto">
          <a:xfrm>
            <a:off x="7843838" y="4797425"/>
            <a:ext cx="1592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CO" altLang="es-CO" sz="1800"/>
              <a:t>Reflexión</a:t>
            </a:r>
            <a:endParaRPr lang="es-ES" altLang="es-CO" sz="1800"/>
          </a:p>
        </p:txBody>
      </p:sp>
      <p:sp>
        <p:nvSpPr>
          <p:cNvPr id="22" name="CuadroTexto 1">
            <a:extLst>
              <a:ext uri="{FF2B5EF4-FFF2-40B4-BE49-F238E27FC236}">
                <a16:creationId xmlns:a16="http://schemas.microsoft.com/office/drawing/2014/main" id="{3A23AFCD-852E-4D60-9932-9F7D363B0208}"/>
              </a:ext>
            </a:extLst>
          </p:cNvPr>
          <p:cNvSpPr txBox="1">
            <a:spLocks noChangeArrowheads="1"/>
          </p:cNvSpPr>
          <p:nvPr/>
        </p:nvSpPr>
        <p:spPr bwMode="auto">
          <a:xfrm>
            <a:off x="2351089" y="1844675"/>
            <a:ext cx="77057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es-CO" altLang="es-CO" sz="2000" dirty="0">
                <a:latin typeface="+mn-lt"/>
              </a:rPr>
              <a:t>Radiación incidente es toda la radiación que llega a un cuerpo procedente de su entorno.</a:t>
            </a:r>
            <a:endParaRPr lang="es-ES" altLang="es-CO" sz="2400" b="1" i="1" dirty="0">
              <a:latin typeface="+mn-lt"/>
            </a:endParaRPr>
          </a:p>
        </p:txBody>
      </p:sp>
    </p:spTree>
    <p:extLst>
      <p:ext uri="{BB962C8B-B14F-4D97-AF65-F5344CB8AC3E}">
        <p14:creationId xmlns:p14="http://schemas.microsoft.com/office/powerpoint/2010/main" val="190017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9" grpId="0"/>
      <p:bldP spid="10" grpId="0"/>
      <p:bldP spid="13" grpId="0"/>
      <p:bldP spid="14" grpId="0"/>
      <p:bldP spid="15" grpId="0"/>
      <p:bldP spid="19"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a:t>
            </a:r>
          </a:p>
        </p:txBody>
      </p:sp>
      <p:sp>
        <p:nvSpPr>
          <p:cNvPr id="7" name="CuadroTexto 6">
            <a:extLst>
              <a:ext uri="{FF2B5EF4-FFF2-40B4-BE49-F238E27FC236}">
                <a16:creationId xmlns:a16="http://schemas.microsoft.com/office/drawing/2014/main" id="{94835734-4467-4383-996F-36C416E8981D}"/>
              </a:ext>
            </a:extLst>
          </p:cNvPr>
          <p:cNvSpPr txBox="1"/>
          <p:nvPr/>
        </p:nvSpPr>
        <p:spPr>
          <a:xfrm>
            <a:off x="7822658" y="1212973"/>
            <a:ext cx="3544368" cy="3170099"/>
          </a:xfrm>
          <a:prstGeom prst="rect">
            <a:avLst/>
          </a:prstGeom>
          <a:noFill/>
        </p:spPr>
        <p:txBody>
          <a:bodyPr wrap="square">
            <a:spAutoFit/>
          </a:bodyPr>
          <a:lstStyle/>
          <a:p>
            <a:r>
              <a:rPr lang="es-CO" sz="2000" b="0" dirty="0"/>
              <a:t>Técnica de adquisición de imágene</a:t>
            </a:r>
            <a:r>
              <a:rPr lang="es-CO" sz="2000" dirty="0"/>
              <a:t>s en una parte del espectro electromagnético del infrarrojo medio que permite determinar de manera precisa la temperatura de la superficie de los cuerpos, los cuales emiten radiación en este rango del espectro debido a su temperatura.</a:t>
            </a:r>
            <a:endParaRPr lang="es-CO" sz="2000" b="0" dirty="0"/>
          </a:p>
        </p:txBody>
      </p:sp>
      <p:pic>
        <p:nvPicPr>
          <p:cNvPr id="10" name="Imagen 9">
            <a:extLst>
              <a:ext uri="{FF2B5EF4-FFF2-40B4-BE49-F238E27FC236}">
                <a16:creationId xmlns:a16="http://schemas.microsoft.com/office/drawing/2014/main" id="{27689BD0-2D33-469F-B025-6663AD0BA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805" y="1124783"/>
            <a:ext cx="2814171" cy="2109598"/>
          </a:xfrm>
          <a:prstGeom prst="rect">
            <a:avLst/>
          </a:prstGeom>
        </p:spPr>
      </p:pic>
      <p:pic>
        <p:nvPicPr>
          <p:cNvPr id="12" name="Imagen 11">
            <a:extLst>
              <a:ext uri="{FF2B5EF4-FFF2-40B4-BE49-F238E27FC236}">
                <a16:creationId xmlns:a16="http://schemas.microsoft.com/office/drawing/2014/main" id="{A62701DA-E3EE-43A4-BCFF-0384F2668B77}"/>
              </a:ext>
            </a:extLst>
          </p:cNvPr>
          <p:cNvPicPr>
            <a:picLocks noChangeAspect="1"/>
          </p:cNvPicPr>
          <p:nvPr/>
        </p:nvPicPr>
        <p:blipFill rotWithShape="1">
          <a:blip r:embed="rId3">
            <a:extLst>
              <a:ext uri="{28A0092B-C50C-407E-A947-70E740481C1C}">
                <a14:useLocalDpi xmlns:a14="http://schemas.microsoft.com/office/drawing/2010/main" val="0"/>
              </a:ext>
            </a:extLst>
          </a:blip>
          <a:srcRect t="15646" b="23398"/>
          <a:stretch/>
        </p:blipFill>
        <p:spPr>
          <a:xfrm>
            <a:off x="620788" y="3296525"/>
            <a:ext cx="6552859" cy="2995762"/>
          </a:xfrm>
          <a:prstGeom prst="rect">
            <a:avLst/>
          </a:prstGeom>
        </p:spPr>
      </p:pic>
      <p:pic>
        <p:nvPicPr>
          <p:cNvPr id="1026" name="Picture 2" descr="Things to Consider Before Buying an Infrared Camera - Grainger KnowHow">
            <a:hlinkClick r:id="rId4"/>
            <a:extLst>
              <a:ext uri="{FF2B5EF4-FFF2-40B4-BE49-F238E27FC236}">
                <a16:creationId xmlns:a16="http://schemas.microsoft.com/office/drawing/2014/main" id="{69428D10-218A-4566-A30A-FF5C07656F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5264" y="1148975"/>
            <a:ext cx="2780541" cy="2085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437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Radiación incidente en un cuerpo</a:t>
            </a:r>
          </a:p>
        </p:txBody>
      </p:sp>
      <p:sp>
        <p:nvSpPr>
          <p:cNvPr id="23" name="CuadroTexto 22">
            <a:extLst>
              <a:ext uri="{FF2B5EF4-FFF2-40B4-BE49-F238E27FC236}">
                <a16:creationId xmlns:a16="http://schemas.microsoft.com/office/drawing/2014/main" id="{62B29994-9A21-4DBC-9FF6-59C0566C9750}"/>
              </a:ext>
            </a:extLst>
          </p:cNvPr>
          <p:cNvSpPr txBox="1"/>
          <p:nvPr/>
        </p:nvSpPr>
        <p:spPr>
          <a:xfrm>
            <a:off x="2351089" y="1844675"/>
            <a:ext cx="7705725" cy="3416300"/>
          </a:xfrm>
          <a:prstGeom prst="rect">
            <a:avLst/>
          </a:prstGeom>
          <a:noFill/>
        </p:spPr>
        <p:txBody>
          <a:bodyPr>
            <a:spAutoFit/>
          </a:bodyPr>
          <a:lstStyle/>
          <a:p>
            <a:pPr algn="just">
              <a:defRPr/>
            </a:pPr>
            <a:r>
              <a:rPr lang="es-CO" sz="2400" dirty="0"/>
              <a:t>DE LA RADIACIÓN TOTAL </a:t>
            </a:r>
            <a:r>
              <a:rPr lang="es-CO" sz="2400" b="1" i="1" dirty="0"/>
              <a:t>INCIDENTE</a:t>
            </a:r>
            <a:r>
              <a:rPr lang="es-CO" sz="2400" dirty="0"/>
              <a:t> SOBRE EL OBJETIVO, UNA CIERTA PORPORCIÓN SERÁ:</a:t>
            </a:r>
          </a:p>
          <a:p>
            <a:pPr marL="342900" indent="-342900" algn="just">
              <a:buFontTx/>
              <a:buChar char="-"/>
              <a:defRPr/>
            </a:pPr>
            <a:r>
              <a:rPr lang="es-CO" sz="2400" b="1" i="1" dirty="0"/>
              <a:t>ABSORBIDA</a:t>
            </a:r>
          </a:p>
          <a:p>
            <a:pPr marL="342900" indent="-342900" algn="just">
              <a:buFontTx/>
              <a:buChar char="-"/>
              <a:defRPr/>
            </a:pPr>
            <a:r>
              <a:rPr lang="es-CO" sz="2400" b="1" i="1" dirty="0"/>
              <a:t>REFLEJADA</a:t>
            </a:r>
          </a:p>
          <a:p>
            <a:pPr marL="342900" indent="-342900" algn="just">
              <a:buFontTx/>
              <a:buChar char="-"/>
              <a:defRPr/>
            </a:pPr>
            <a:r>
              <a:rPr lang="es-CO" sz="2400" b="1" i="1" dirty="0"/>
              <a:t>TRANSMITIDA</a:t>
            </a:r>
          </a:p>
          <a:p>
            <a:pPr marL="342900" indent="-342900" algn="just">
              <a:buFontTx/>
              <a:buChar char="-"/>
              <a:defRPr/>
            </a:pPr>
            <a:endParaRPr lang="es-CO" sz="2400" b="1" i="1" dirty="0"/>
          </a:p>
          <a:p>
            <a:pPr algn="just">
              <a:defRPr/>
            </a:pPr>
            <a:r>
              <a:rPr lang="es-CO" sz="2400" dirty="0"/>
              <a:t>POR TANTO:</a:t>
            </a:r>
          </a:p>
          <a:p>
            <a:pPr algn="just">
              <a:defRPr/>
            </a:pPr>
            <a:endParaRPr lang="es-CO" sz="2400" dirty="0"/>
          </a:p>
          <a:p>
            <a:pPr algn="just">
              <a:defRPr/>
            </a:pPr>
            <a:endParaRPr lang="es-ES" sz="2400" dirty="0"/>
          </a:p>
        </p:txBody>
      </p:sp>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EC7DC2EF-C6B5-41A3-9AE9-95AC5DCC69AB}"/>
                  </a:ext>
                </a:extLst>
              </p:cNvPr>
              <p:cNvSpPr txBox="1">
                <a:spLocks noChangeArrowheads="1"/>
              </p:cNvSpPr>
              <p:nvPr/>
            </p:nvSpPr>
            <p:spPr bwMode="auto">
              <a:xfrm>
                <a:off x="2810312" y="4957764"/>
                <a:ext cx="6454339" cy="5619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14:m>
                  <m:oMathPara xmlns:m="http://schemas.openxmlformats.org/officeDocument/2006/math">
                    <m:oMathParaPr>
                      <m:jc m:val="centerGroup"/>
                    </m:oMathParaPr>
                    <m:oMath xmlns:m="http://schemas.openxmlformats.org/officeDocument/2006/math">
                      <m:sSub>
                        <m:sSubPr>
                          <m:ctrlPr>
                            <a:rPr lang="es-CO" altLang="es-CO" sz="2800" b="1" i="1" dirty="0" smtClean="0">
                              <a:latin typeface="Cambria Math" panose="02040503050406030204" pitchFamily="18" charset="0"/>
                            </a:rPr>
                          </m:ctrlPr>
                        </m:sSubPr>
                        <m:e>
                          <m:r>
                            <a:rPr lang="es-CO" altLang="es-CO" sz="2800" b="1" i="1" dirty="0" smtClean="0">
                              <a:latin typeface="Cambria Math" panose="02040503050406030204" pitchFamily="18" charset="0"/>
                            </a:rPr>
                            <m:t>𝑾</m:t>
                          </m:r>
                        </m:e>
                        <m:sub>
                          <m:r>
                            <a:rPr lang="el-GR" altLang="es-CO" sz="2800" b="1" i="1" dirty="0">
                              <a:latin typeface="Cambria Math" panose="02040503050406030204" pitchFamily="18" charset="0"/>
                            </a:rPr>
                            <m:t>𝜶</m:t>
                          </m:r>
                        </m:sub>
                      </m:sSub>
                      <m:r>
                        <a:rPr lang="es-ES" altLang="es-CO" sz="2800" b="1" i="1" dirty="0">
                          <a:latin typeface="Cambria Math" panose="02040503050406030204" pitchFamily="18" charset="0"/>
                        </a:rPr>
                        <m:t> + </m:t>
                      </m:r>
                      <m:sSub>
                        <m:sSubPr>
                          <m:ctrlPr>
                            <a:rPr lang="es-CO" altLang="es-CO" sz="2800" b="1" i="1" dirty="0" smtClean="0">
                              <a:latin typeface="Cambria Math" panose="02040503050406030204" pitchFamily="18" charset="0"/>
                            </a:rPr>
                          </m:ctrlPr>
                        </m:sSubPr>
                        <m:e>
                          <m:r>
                            <a:rPr lang="es-CO" altLang="es-CO" sz="2800" b="1" i="1" dirty="0">
                              <a:latin typeface="Cambria Math" panose="02040503050406030204" pitchFamily="18" charset="0"/>
                            </a:rPr>
                            <m:t>𝑾</m:t>
                          </m:r>
                        </m:e>
                        <m:sub>
                          <m:r>
                            <a:rPr lang="el-GR" altLang="es-CO" sz="2800" b="1" i="1" dirty="0">
                              <a:latin typeface="Cambria Math" panose="02040503050406030204" pitchFamily="18" charset="0"/>
                            </a:rPr>
                            <m:t>𝝆</m:t>
                          </m:r>
                        </m:sub>
                      </m:sSub>
                      <m:r>
                        <a:rPr lang="es-ES" altLang="es-CO" sz="2800" b="1" i="1" dirty="0">
                          <a:latin typeface="Cambria Math" panose="02040503050406030204" pitchFamily="18" charset="0"/>
                        </a:rPr>
                        <m:t> + </m:t>
                      </m:r>
                      <m:sSub>
                        <m:sSubPr>
                          <m:ctrlPr>
                            <a:rPr lang="es-CO" altLang="es-CO" sz="2800" b="1" i="1" dirty="0" smtClean="0">
                              <a:latin typeface="Cambria Math" panose="02040503050406030204" pitchFamily="18" charset="0"/>
                            </a:rPr>
                          </m:ctrlPr>
                        </m:sSubPr>
                        <m:e>
                          <m:r>
                            <a:rPr lang="es-CO" altLang="es-CO" sz="2800" b="1" i="1" dirty="0" smtClean="0">
                              <a:latin typeface="Cambria Math" panose="02040503050406030204" pitchFamily="18" charset="0"/>
                            </a:rPr>
                            <m:t>𝑾</m:t>
                          </m:r>
                        </m:e>
                        <m:sub>
                          <m:r>
                            <a:rPr lang="el-GR" altLang="es-CO" sz="2800" b="1" i="1" dirty="0" smtClean="0">
                              <a:latin typeface="Cambria Math" panose="02040503050406030204" pitchFamily="18" charset="0"/>
                            </a:rPr>
                            <m:t>𝝉</m:t>
                          </m:r>
                        </m:sub>
                      </m:sSub>
                      <m:r>
                        <a:rPr lang="es-CO" altLang="es-CO" sz="2800" b="1" i="1" dirty="0" smtClean="0">
                          <a:latin typeface="Cambria Math" panose="02040503050406030204" pitchFamily="18" charset="0"/>
                        </a:rPr>
                        <m:t>  </m:t>
                      </m:r>
                      <m:r>
                        <a:rPr lang="es-CO" altLang="es-CO" sz="2800" b="1" i="1" dirty="0">
                          <a:latin typeface="Cambria Math" panose="02040503050406030204" pitchFamily="18" charset="0"/>
                        </a:rPr>
                        <m:t>= </m:t>
                      </m:r>
                      <m:sSub>
                        <m:sSubPr>
                          <m:ctrlPr>
                            <a:rPr lang="es-CO" altLang="es-CO" sz="2800" b="1" i="1" dirty="0" smtClean="0">
                              <a:solidFill>
                                <a:srgbClr val="C00000"/>
                              </a:solidFill>
                              <a:latin typeface="Cambria Math" panose="02040503050406030204" pitchFamily="18" charset="0"/>
                            </a:rPr>
                          </m:ctrlPr>
                        </m:sSubPr>
                        <m:e>
                          <m:r>
                            <a:rPr lang="es-CO" altLang="es-CO" sz="2800" b="1" i="1" dirty="0" err="1">
                              <a:solidFill>
                                <a:srgbClr val="C00000"/>
                              </a:solidFill>
                              <a:latin typeface="Cambria Math" panose="02040503050406030204" pitchFamily="18" charset="0"/>
                            </a:rPr>
                            <m:t>𝑾</m:t>
                          </m:r>
                        </m:e>
                        <m:sub>
                          <m:r>
                            <a:rPr lang="es-CO" altLang="es-CO" sz="2800" b="1" i="1" dirty="0" err="1">
                              <a:solidFill>
                                <a:srgbClr val="C00000"/>
                              </a:solidFill>
                              <a:latin typeface="Cambria Math" panose="02040503050406030204" pitchFamily="18" charset="0"/>
                            </a:rPr>
                            <m:t>𝒊𝒏𝒄</m:t>
                          </m:r>
                        </m:sub>
                      </m:sSub>
                      <m:r>
                        <a:rPr lang="es-CO" altLang="es-CO" sz="2800" b="1" i="1" dirty="0">
                          <a:latin typeface="Cambria Math" panose="02040503050406030204" pitchFamily="18" charset="0"/>
                        </a:rPr>
                        <m:t> = </m:t>
                      </m:r>
                      <m:r>
                        <a:rPr lang="es-CO" altLang="es-CO" sz="2800" b="1" i="1" dirty="0">
                          <a:latin typeface="Cambria Math" panose="02040503050406030204" pitchFamily="18" charset="0"/>
                        </a:rPr>
                        <m:t>𝟏𝟎𝟎</m:t>
                      </m:r>
                      <m:r>
                        <a:rPr lang="es-CO" altLang="es-CO" sz="2800" b="1" i="1" dirty="0">
                          <a:latin typeface="Cambria Math" panose="02040503050406030204" pitchFamily="18" charset="0"/>
                        </a:rPr>
                        <m:t>% </m:t>
                      </m:r>
                    </m:oMath>
                  </m:oMathPara>
                </a14:m>
                <a:endParaRPr lang="es-ES" altLang="es-CO" sz="2800" b="1" i="1" dirty="0"/>
              </a:p>
            </p:txBody>
          </p:sp>
        </mc:Choice>
        <mc:Fallback xmlns="">
          <p:sp>
            <p:nvSpPr>
              <p:cNvPr id="24" name="CuadroTexto 23">
                <a:extLst>
                  <a:ext uri="{FF2B5EF4-FFF2-40B4-BE49-F238E27FC236}">
                    <a16:creationId xmlns:a16="http://schemas.microsoft.com/office/drawing/2014/main" id="{EC7DC2EF-C6B5-41A3-9AE9-95AC5DCC69AB}"/>
                  </a:ext>
                </a:extLst>
              </p:cNvPr>
              <p:cNvSpPr txBox="1">
                <a:spLocks noRot="1" noChangeAspect="1" noMove="1" noResize="1" noEditPoints="1" noAdjustHandles="1" noChangeArrowheads="1" noChangeShapeType="1" noTextEdit="1"/>
              </p:cNvSpPr>
              <p:nvPr/>
            </p:nvSpPr>
            <p:spPr bwMode="auto">
              <a:xfrm>
                <a:off x="2810312" y="4957764"/>
                <a:ext cx="6454339" cy="561949"/>
              </a:xfrm>
              <a:prstGeom prst="rect">
                <a:avLst/>
              </a:prstGeom>
              <a:blipFill>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Tree>
    <p:extLst>
      <p:ext uri="{BB962C8B-B14F-4D97-AF65-F5344CB8AC3E}">
        <p14:creationId xmlns:p14="http://schemas.microsoft.com/office/powerpoint/2010/main" val="61393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Radiación incidente en un cuerpo</a:t>
            </a:r>
          </a:p>
        </p:txBody>
      </p:sp>
      <p:sp>
        <p:nvSpPr>
          <p:cNvPr id="5" name="CuadroTexto 4">
            <a:extLst>
              <a:ext uri="{FF2B5EF4-FFF2-40B4-BE49-F238E27FC236}">
                <a16:creationId xmlns:a16="http://schemas.microsoft.com/office/drawing/2014/main" id="{28993AA5-CBEC-46FC-82AC-E8D77A054214}"/>
              </a:ext>
            </a:extLst>
          </p:cNvPr>
          <p:cNvSpPr txBox="1"/>
          <p:nvPr/>
        </p:nvSpPr>
        <p:spPr>
          <a:xfrm>
            <a:off x="2351089" y="1844675"/>
            <a:ext cx="7705725" cy="3416320"/>
          </a:xfrm>
          <a:prstGeom prst="rect">
            <a:avLst/>
          </a:prstGeom>
          <a:noFill/>
        </p:spPr>
        <p:txBody>
          <a:bodyPr>
            <a:spAutoFit/>
          </a:bodyPr>
          <a:lstStyle/>
          <a:p>
            <a:pPr algn="just">
              <a:defRPr/>
            </a:pPr>
            <a:r>
              <a:rPr lang="es-CO" sz="2400" dirty="0"/>
              <a:t>UN CUERPO TIENE CIERTA </a:t>
            </a:r>
            <a:r>
              <a:rPr lang="es-CO" sz="2400" i="1" dirty="0"/>
              <a:t>CAPACIDAD</a:t>
            </a:r>
            <a:r>
              <a:rPr lang="es-CO" sz="2400" dirty="0"/>
              <a:t> O HABILIDAD PARA:</a:t>
            </a:r>
          </a:p>
          <a:p>
            <a:pPr marL="342900" indent="-342900" algn="just">
              <a:buFont typeface="Arial" panose="020B0604020202020204" pitchFamily="34" charset="0"/>
              <a:buChar char="•"/>
              <a:defRPr/>
            </a:pPr>
            <a:r>
              <a:rPr lang="es-CO" sz="2400" b="1" i="1" u="sng" dirty="0"/>
              <a:t>ABSORBER</a:t>
            </a:r>
            <a:r>
              <a:rPr lang="es-CO" sz="2400" dirty="0"/>
              <a:t> – LLAMADA </a:t>
            </a:r>
            <a:r>
              <a:rPr lang="es-CO" sz="2400" i="1" dirty="0"/>
              <a:t>ABSORTIVIDAD</a:t>
            </a:r>
            <a:r>
              <a:rPr lang="es-CO" sz="2400" dirty="0"/>
              <a:t> </a:t>
            </a:r>
            <a:r>
              <a:rPr lang="el-GR" sz="2400" b="1" i="1" dirty="0"/>
              <a:t>α</a:t>
            </a:r>
            <a:endParaRPr lang="es-CO" sz="2400" b="1" i="1" dirty="0"/>
          </a:p>
          <a:p>
            <a:pPr marL="342900" indent="-342900" algn="just">
              <a:buFont typeface="Arial" panose="020B0604020202020204" pitchFamily="34" charset="0"/>
              <a:buChar char="•"/>
              <a:defRPr/>
            </a:pPr>
            <a:r>
              <a:rPr lang="es-CO" sz="2400" b="1" i="1" u="sng" dirty="0"/>
              <a:t>REFLEJAR </a:t>
            </a:r>
            <a:r>
              <a:rPr lang="es-CO" sz="2400" dirty="0"/>
              <a:t>– LLAMADA </a:t>
            </a:r>
            <a:r>
              <a:rPr lang="es-CO" sz="2400" i="1" dirty="0"/>
              <a:t>REFLECTIVIDAD</a:t>
            </a:r>
            <a:r>
              <a:rPr lang="es-CO" sz="2400" dirty="0"/>
              <a:t> </a:t>
            </a:r>
            <a:r>
              <a:rPr lang="el-GR" sz="2400" b="1" i="1" dirty="0"/>
              <a:t>ρ</a:t>
            </a:r>
            <a:endParaRPr lang="es-CO" sz="2400" b="1" i="1" dirty="0"/>
          </a:p>
          <a:p>
            <a:pPr marL="342900" indent="-342900" algn="just">
              <a:buFont typeface="Arial" panose="020B0604020202020204" pitchFamily="34" charset="0"/>
              <a:buChar char="•"/>
              <a:defRPr/>
            </a:pPr>
            <a:r>
              <a:rPr lang="es-CO" sz="2400" b="1" i="1" u="sng" dirty="0"/>
              <a:t>TRANSMITIR</a:t>
            </a:r>
            <a:r>
              <a:rPr lang="es-CO" sz="2400" b="1" i="1" dirty="0"/>
              <a:t> – </a:t>
            </a:r>
            <a:r>
              <a:rPr lang="es-CO" sz="2400" dirty="0"/>
              <a:t>LLAMADA </a:t>
            </a:r>
            <a:r>
              <a:rPr lang="es-CO" sz="2400" i="1" dirty="0"/>
              <a:t>TRANSMISIVIDAD</a:t>
            </a:r>
            <a:r>
              <a:rPr lang="es-CO" sz="2400" dirty="0"/>
              <a:t> </a:t>
            </a:r>
            <a:r>
              <a:rPr lang="el-GR" sz="2400" b="1" i="1" dirty="0"/>
              <a:t>τ</a:t>
            </a:r>
            <a:endParaRPr lang="es-CO" sz="2400" b="1" i="1" dirty="0"/>
          </a:p>
          <a:p>
            <a:pPr algn="just">
              <a:defRPr/>
            </a:pPr>
            <a:endParaRPr lang="es-CO" sz="2400" b="1" i="1" dirty="0"/>
          </a:p>
          <a:p>
            <a:pPr algn="just">
              <a:defRPr/>
            </a:pPr>
            <a:endParaRPr lang="es-CO" sz="2400" b="1" i="1" dirty="0"/>
          </a:p>
          <a:p>
            <a:pPr algn="just">
              <a:defRPr/>
            </a:pPr>
            <a:r>
              <a:rPr lang="es-CO" sz="2400" b="1" i="1" dirty="0"/>
              <a:t>LA SUMA DE LAS TRES SIEMPRE SERÁ IGUAL A 1</a:t>
            </a:r>
            <a:endParaRPr lang="es-CO" sz="2400" dirty="0"/>
          </a:p>
          <a:p>
            <a:pPr algn="just">
              <a:defRPr/>
            </a:pPr>
            <a:endParaRPr lang="es-CO" sz="2400" dirty="0"/>
          </a:p>
          <a:p>
            <a:pPr algn="just">
              <a:defRPr/>
            </a:pPr>
            <a:endParaRPr lang="es-ES" sz="2400" dirty="0"/>
          </a:p>
        </p:txBody>
      </p:sp>
      <p:sp>
        <p:nvSpPr>
          <p:cNvPr id="6" name="CuadroTexto 5">
            <a:extLst>
              <a:ext uri="{FF2B5EF4-FFF2-40B4-BE49-F238E27FC236}">
                <a16:creationId xmlns:a16="http://schemas.microsoft.com/office/drawing/2014/main" id="{40BC5AAD-FE19-4FF4-BCA2-35964EF60DF7}"/>
              </a:ext>
            </a:extLst>
          </p:cNvPr>
          <p:cNvSpPr txBox="1">
            <a:spLocks noChangeArrowheads="1"/>
          </p:cNvSpPr>
          <p:nvPr/>
        </p:nvSpPr>
        <p:spPr bwMode="auto">
          <a:xfrm>
            <a:off x="5159376" y="4999039"/>
            <a:ext cx="2557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l-GR" altLang="es-CO" sz="2800" b="1" i="1" dirty="0"/>
              <a:t>α</a:t>
            </a:r>
            <a:r>
              <a:rPr lang="es-ES" altLang="es-CO" sz="2800" b="1" i="1" dirty="0"/>
              <a:t> + </a:t>
            </a:r>
            <a:r>
              <a:rPr lang="es-CO" altLang="es-CO" sz="2800" b="1" i="1" dirty="0"/>
              <a:t> </a:t>
            </a:r>
            <a:r>
              <a:rPr lang="el-GR" altLang="es-CO" sz="2800" b="1" i="1" dirty="0"/>
              <a:t>ρ</a:t>
            </a:r>
            <a:r>
              <a:rPr lang="es-ES" altLang="es-CO" sz="2800" b="1" i="1" dirty="0"/>
              <a:t> + </a:t>
            </a:r>
            <a:r>
              <a:rPr lang="el-GR" altLang="es-CO" sz="2800" b="1" i="1" dirty="0"/>
              <a:t>τ</a:t>
            </a:r>
            <a:r>
              <a:rPr lang="es-CO" altLang="es-CO" sz="2800" b="1" i="1" dirty="0"/>
              <a:t>  = 1</a:t>
            </a:r>
            <a:endParaRPr lang="es-ES" altLang="es-CO" sz="2800" b="1" i="1" dirty="0"/>
          </a:p>
        </p:txBody>
      </p:sp>
    </p:spTree>
    <p:extLst>
      <p:ext uri="{BB962C8B-B14F-4D97-AF65-F5344CB8AC3E}">
        <p14:creationId xmlns:p14="http://schemas.microsoft.com/office/powerpoint/2010/main" val="227108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Radiación saliente</a:t>
            </a:r>
          </a:p>
        </p:txBody>
      </p:sp>
      <p:sp>
        <p:nvSpPr>
          <p:cNvPr id="7" name="CuadroTexto 1">
            <a:extLst>
              <a:ext uri="{FF2B5EF4-FFF2-40B4-BE49-F238E27FC236}">
                <a16:creationId xmlns:a16="http://schemas.microsoft.com/office/drawing/2014/main" id="{FA435F9E-6C9C-4EFC-9363-C4C1A600E562}"/>
              </a:ext>
            </a:extLst>
          </p:cNvPr>
          <p:cNvSpPr txBox="1">
            <a:spLocks noChangeArrowheads="1"/>
          </p:cNvSpPr>
          <p:nvPr/>
        </p:nvSpPr>
        <p:spPr bwMode="auto">
          <a:xfrm>
            <a:off x="2351089" y="1844676"/>
            <a:ext cx="7705725"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es-CO" altLang="es-CO" sz="2400"/>
              <a:t>RADIACIÓN SALIENTE ES TODA LA RADIACIÓN QUE ABANDONA LA </a:t>
            </a:r>
            <a:r>
              <a:rPr lang="es-CO" altLang="es-CO" sz="2400" b="1" i="1"/>
              <a:t>SUPERFICIE </a:t>
            </a:r>
            <a:r>
              <a:rPr lang="es-CO" altLang="es-CO" sz="2400"/>
              <a:t>DE UN CUERPO, INDEPENDIENTEMENTE DE SU FUENTE(S) ORIGINAL(ES).</a:t>
            </a:r>
          </a:p>
          <a:p>
            <a:pPr algn="just">
              <a:spcBef>
                <a:spcPct val="0"/>
              </a:spcBef>
              <a:buFontTx/>
              <a:buNone/>
            </a:pPr>
            <a:endParaRPr lang="es-CO" altLang="es-CO" sz="2400" b="1" i="1"/>
          </a:p>
          <a:p>
            <a:pPr algn="just">
              <a:spcBef>
                <a:spcPct val="0"/>
              </a:spcBef>
              <a:buFontTx/>
              <a:buNone/>
            </a:pPr>
            <a:r>
              <a:rPr lang="es-CO" altLang="es-CO" sz="2400"/>
              <a:t>LA RADIACIÓN SALIENTE SE PUEDE ORIGINAR A PARTIR DE DIFERENTES FUENTES Y </a:t>
            </a:r>
            <a:r>
              <a:rPr lang="es-CO" altLang="es-CO" sz="2400" u="sng"/>
              <a:t>LA DEL PROPIO CUERPO</a:t>
            </a:r>
            <a:endParaRPr lang="es-ES" altLang="es-CO" sz="2400" u="sng"/>
          </a:p>
        </p:txBody>
      </p:sp>
    </p:spTree>
    <p:extLst>
      <p:ext uri="{BB962C8B-B14F-4D97-AF65-F5344CB8AC3E}">
        <p14:creationId xmlns:p14="http://schemas.microsoft.com/office/powerpoint/2010/main" val="295948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Emisividad </a:t>
                </a:r>
                <a14:m>
                  <m:oMath xmlns:m="http://schemas.openxmlformats.org/officeDocument/2006/math">
                    <m:r>
                      <a:rPr lang="es-CO" sz="2800" b="1" i="1" smtClean="0">
                        <a:solidFill>
                          <a:srgbClr val="C00040"/>
                        </a:solidFill>
                        <a:latin typeface="Cambria Math" panose="02040503050406030204" pitchFamily="18" charset="0"/>
                        <a:cs typeface="DIN Pro Medium" panose="020B0604020101020102" pitchFamily="34" charset="0"/>
                      </a:rPr>
                      <m:t>𝜺</m:t>
                    </m:r>
                    <m:r>
                      <a:rPr lang="es-CO" sz="2800" b="1" i="1" smtClean="0">
                        <a:solidFill>
                          <a:srgbClr val="C00040"/>
                        </a:solidFill>
                        <a:latin typeface="Cambria Math" panose="02040503050406030204" pitchFamily="18" charset="0"/>
                        <a:cs typeface="DIN Pro Medium" panose="020B0604020101020102" pitchFamily="34" charset="0"/>
                      </a:rPr>
                      <m:t> </m:t>
                    </m:r>
                  </m:oMath>
                </a14:m>
                <a:endParaRPr lang="es-CO" sz="2800" b="1" dirty="0">
                  <a:solidFill>
                    <a:srgbClr val="C00040"/>
                  </a:solidFill>
                  <a:latin typeface="DIN Pro Medium" panose="020B0604020101020102" pitchFamily="34" charset="0"/>
                  <a:cs typeface="DIN Pro Medium" panose="020B0604020101020102" pitchFamily="34" charset="0"/>
                </a:endParaRPr>
              </a:p>
            </p:txBody>
          </p:sp>
        </mc:Choice>
        <mc:Fallback xmlns="">
          <p:sp>
            <p:nvSpPr>
              <p:cNvPr id="3" name="CuadroTexto 2">
                <a:extLst>
                  <a:ext uri="{FF2B5EF4-FFF2-40B4-BE49-F238E27FC236}">
                    <a16:creationId xmlns:a16="http://schemas.microsoft.com/office/drawing/2014/main" id="{2B35ED37-71C7-4AA1-A813-6F9049F35B79}"/>
                  </a:ext>
                </a:extLst>
              </p:cNvPr>
              <p:cNvSpPr txBox="1">
                <a:spLocks noRot="1" noChangeAspect="1" noMove="1" noResize="1" noEditPoints="1" noAdjustHandles="1" noChangeArrowheads="1" noChangeShapeType="1" noTextEdit="1"/>
              </p:cNvSpPr>
              <p:nvPr/>
            </p:nvSpPr>
            <p:spPr>
              <a:xfrm>
                <a:off x="824974" y="442944"/>
                <a:ext cx="9182355" cy="523220"/>
              </a:xfrm>
              <a:prstGeom prst="rect">
                <a:avLst/>
              </a:prstGeom>
              <a:blipFill>
                <a:blip r:embed="rId2"/>
                <a:stretch>
                  <a:fillRect l="-1327" t="-11765" b="-34118"/>
                </a:stretch>
              </a:blipFill>
            </p:spPr>
            <p:txBody>
              <a:bodyPr/>
              <a:lstStyle/>
              <a:p>
                <a:r>
                  <a:rPr lang="es-CO">
                    <a:noFill/>
                  </a:rPr>
                  <a:t> </a:t>
                </a:r>
              </a:p>
            </p:txBody>
          </p:sp>
        </mc:Fallback>
      </mc:AlternateContent>
      <p:sp>
        <p:nvSpPr>
          <p:cNvPr id="10" name="CuadroTexto 9">
            <a:extLst>
              <a:ext uri="{FF2B5EF4-FFF2-40B4-BE49-F238E27FC236}">
                <a16:creationId xmlns:a16="http://schemas.microsoft.com/office/drawing/2014/main" id="{40924FFD-BC34-46AB-9228-57AB7597524F}"/>
              </a:ext>
            </a:extLst>
          </p:cNvPr>
          <p:cNvSpPr txBox="1"/>
          <p:nvPr/>
        </p:nvSpPr>
        <p:spPr>
          <a:xfrm>
            <a:off x="7224227" y="1349146"/>
            <a:ext cx="4233765" cy="3970318"/>
          </a:xfrm>
          <a:prstGeom prst="rect">
            <a:avLst/>
          </a:prstGeom>
          <a:noFill/>
        </p:spPr>
        <p:txBody>
          <a:bodyPr wrap="square">
            <a:spAutoFit/>
          </a:bodyPr>
          <a:lstStyle/>
          <a:p>
            <a:r>
              <a:rPr lang="es-CO" dirty="0"/>
              <a:t>La emisividad es el parámetro que nos indica la cantidad de información térmica que nos puede arrojar un cuerpo. Un cuerpo negro tiene una emisividad de 1, lo que indica que está convirtiendo toda esa energía térmica en radiación. Materiales con alta emisividad son el agua, madera, papel. Materiales con baja emisividad son los metales principalmente.</a:t>
            </a:r>
          </a:p>
          <a:p>
            <a:r>
              <a:rPr lang="es-CO" dirty="0"/>
              <a:t>Este parámetro puede variar ampliamente con la textura del material, ya que materiales más rugosos son menos reflectivos y por ende tienen mayor emisividad.</a:t>
            </a:r>
          </a:p>
        </p:txBody>
      </p:sp>
      <p:pic>
        <p:nvPicPr>
          <p:cNvPr id="5" name="Imagen 4">
            <a:extLst>
              <a:ext uri="{FF2B5EF4-FFF2-40B4-BE49-F238E27FC236}">
                <a16:creationId xmlns:a16="http://schemas.microsoft.com/office/drawing/2014/main" id="{1FB08558-5913-4AF0-91A1-E69D7FBD7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543004"/>
            <a:ext cx="4762500" cy="3381375"/>
          </a:xfrm>
          <a:prstGeom prst="rect">
            <a:avLst/>
          </a:prstGeom>
        </p:spPr>
      </p:pic>
    </p:spTree>
    <p:extLst>
      <p:ext uri="{BB962C8B-B14F-4D97-AF65-F5344CB8AC3E}">
        <p14:creationId xmlns:p14="http://schemas.microsoft.com/office/powerpoint/2010/main" val="658284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Emisividad </a:t>
                </a:r>
                <a14:m>
                  <m:oMath xmlns:m="http://schemas.openxmlformats.org/officeDocument/2006/math">
                    <m:r>
                      <a:rPr lang="es-CO" sz="2800" b="1" i="1" smtClean="0">
                        <a:solidFill>
                          <a:srgbClr val="C00040"/>
                        </a:solidFill>
                        <a:latin typeface="Cambria Math" panose="02040503050406030204" pitchFamily="18" charset="0"/>
                        <a:cs typeface="DIN Pro Medium" panose="020B0604020101020102" pitchFamily="34" charset="0"/>
                      </a:rPr>
                      <m:t>𝜺</m:t>
                    </m:r>
                  </m:oMath>
                </a14:m>
                <a:endParaRPr lang="es-CO" sz="2800" b="1" dirty="0">
                  <a:solidFill>
                    <a:srgbClr val="C00040"/>
                  </a:solidFill>
                  <a:latin typeface="DIN Pro Medium" panose="020B0604020101020102" pitchFamily="34" charset="0"/>
                  <a:cs typeface="DIN Pro Medium" panose="020B0604020101020102" pitchFamily="34" charset="0"/>
                </a:endParaRPr>
              </a:p>
            </p:txBody>
          </p:sp>
        </mc:Choice>
        <mc:Fallback xmlns="">
          <p:sp>
            <p:nvSpPr>
              <p:cNvPr id="3" name="CuadroTexto 2">
                <a:extLst>
                  <a:ext uri="{FF2B5EF4-FFF2-40B4-BE49-F238E27FC236}">
                    <a16:creationId xmlns:a16="http://schemas.microsoft.com/office/drawing/2014/main" id="{2B35ED37-71C7-4AA1-A813-6F9049F35B79}"/>
                  </a:ext>
                </a:extLst>
              </p:cNvPr>
              <p:cNvSpPr txBox="1">
                <a:spLocks noRot="1" noChangeAspect="1" noMove="1" noResize="1" noEditPoints="1" noAdjustHandles="1" noChangeArrowheads="1" noChangeShapeType="1" noTextEdit="1"/>
              </p:cNvSpPr>
              <p:nvPr/>
            </p:nvSpPr>
            <p:spPr>
              <a:xfrm>
                <a:off x="824974" y="442944"/>
                <a:ext cx="9182355" cy="523220"/>
              </a:xfrm>
              <a:prstGeom prst="rect">
                <a:avLst/>
              </a:prstGeom>
              <a:blipFill>
                <a:blip r:embed="rId2"/>
                <a:stretch>
                  <a:fillRect l="-1327" t="-11765" b="-34118"/>
                </a:stretch>
              </a:blipFill>
            </p:spPr>
            <p:txBody>
              <a:bodyPr/>
              <a:lstStyle/>
              <a:p>
                <a:r>
                  <a:rPr lang="es-CO">
                    <a:noFill/>
                  </a:rPr>
                  <a:t> </a:t>
                </a:r>
              </a:p>
            </p:txBody>
          </p:sp>
        </mc:Fallback>
      </mc:AlternateContent>
      <p:sp>
        <p:nvSpPr>
          <p:cNvPr id="6" name="CuadroTexto 5">
            <a:extLst>
              <a:ext uri="{FF2B5EF4-FFF2-40B4-BE49-F238E27FC236}">
                <a16:creationId xmlns:a16="http://schemas.microsoft.com/office/drawing/2014/main" id="{B988A082-FE46-4EDC-BEB5-41686FFC3937}"/>
              </a:ext>
            </a:extLst>
          </p:cNvPr>
          <p:cNvSpPr txBox="1">
            <a:spLocks noChangeArrowheads="1"/>
          </p:cNvSpPr>
          <p:nvPr/>
        </p:nvSpPr>
        <p:spPr bwMode="auto">
          <a:xfrm>
            <a:off x="6763697" y="1258349"/>
            <a:ext cx="4158769"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es-CO" altLang="es-CO" sz="2000" b="1" i="1" dirty="0">
                <a:latin typeface="+mn-lt"/>
              </a:rPr>
              <a:t>Emisividad alta –</a:t>
            </a:r>
            <a:r>
              <a:rPr lang="es-CO" altLang="es-CO" sz="2000" dirty="0">
                <a:latin typeface="+mn-lt"/>
              </a:rPr>
              <a:t> La temperatura aparente es más cercana a la temperatura del cuerpo. se puede confiar en lo que se ve.</a:t>
            </a:r>
          </a:p>
          <a:p>
            <a:pPr algn="just">
              <a:spcBef>
                <a:spcPct val="0"/>
              </a:spcBef>
              <a:buFontTx/>
              <a:buNone/>
            </a:pPr>
            <a:endParaRPr lang="es-CO" altLang="es-CO" sz="2000" b="1" i="1" dirty="0">
              <a:latin typeface="+mn-lt"/>
            </a:endParaRPr>
          </a:p>
          <a:p>
            <a:pPr algn="just">
              <a:spcBef>
                <a:spcPct val="0"/>
              </a:spcBef>
              <a:buFontTx/>
              <a:buNone/>
            </a:pPr>
            <a:r>
              <a:rPr lang="es-CO" altLang="es-CO" sz="2000" b="1" i="1" dirty="0">
                <a:latin typeface="+mn-lt"/>
              </a:rPr>
              <a:t>Emisividad baja – </a:t>
            </a:r>
            <a:r>
              <a:rPr lang="es-CO" altLang="es-CO" sz="2000" dirty="0">
                <a:latin typeface="+mn-lt"/>
              </a:rPr>
              <a:t>La temperatura aparente es más cercana a la temperatura aparente de los objetos del entorno. No se puede confiar en lo que se ve.</a:t>
            </a:r>
          </a:p>
          <a:p>
            <a:pPr algn="just">
              <a:spcBef>
                <a:spcPct val="0"/>
              </a:spcBef>
              <a:buFontTx/>
              <a:buNone/>
            </a:pPr>
            <a:endParaRPr lang="es-CO" altLang="es-CO" sz="2000" b="1" i="1" dirty="0">
              <a:latin typeface="+mn-lt"/>
            </a:endParaRPr>
          </a:p>
          <a:p>
            <a:pPr algn="just">
              <a:spcBef>
                <a:spcPct val="0"/>
              </a:spcBef>
              <a:buFontTx/>
              <a:buNone/>
            </a:pPr>
            <a:r>
              <a:rPr lang="es-CO" altLang="es-CO" sz="2000" b="1" i="1" dirty="0">
                <a:latin typeface="+mn-lt"/>
              </a:rPr>
              <a:t>LA BAJA EMISIVIDAD MIENTE.</a:t>
            </a:r>
          </a:p>
          <a:p>
            <a:pPr algn="just">
              <a:spcBef>
                <a:spcPct val="0"/>
              </a:spcBef>
              <a:buFontTx/>
              <a:buNone/>
            </a:pPr>
            <a:endParaRPr lang="es-CO" altLang="es-CO" sz="2400" dirty="0"/>
          </a:p>
          <a:p>
            <a:pPr algn="just">
              <a:spcBef>
                <a:spcPct val="0"/>
              </a:spcBef>
              <a:buFontTx/>
              <a:buNone/>
            </a:pPr>
            <a:endParaRPr lang="es-ES" altLang="es-CO" sz="2400" dirty="0"/>
          </a:p>
        </p:txBody>
      </p:sp>
      <p:pic>
        <p:nvPicPr>
          <p:cNvPr id="4" name="Imagen 3">
            <a:extLst>
              <a:ext uri="{FF2B5EF4-FFF2-40B4-BE49-F238E27FC236}">
                <a16:creationId xmlns:a16="http://schemas.microsoft.com/office/drawing/2014/main" id="{80E1E075-0B7E-42CC-9638-81F400BBB689}"/>
              </a:ext>
            </a:extLst>
          </p:cNvPr>
          <p:cNvPicPr>
            <a:picLocks noChangeAspect="1"/>
          </p:cNvPicPr>
          <p:nvPr/>
        </p:nvPicPr>
        <p:blipFill rotWithShape="1">
          <a:blip r:embed="rId3">
            <a:extLst>
              <a:ext uri="{28A0092B-C50C-407E-A947-70E740481C1C}">
                <a14:useLocalDpi xmlns:a14="http://schemas.microsoft.com/office/drawing/2010/main" val="0"/>
              </a:ext>
            </a:extLst>
          </a:blip>
          <a:srcRect t="5534" b="14415"/>
          <a:stretch/>
        </p:blipFill>
        <p:spPr>
          <a:xfrm>
            <a:off x="166381" y="1812022"/>
            <a:ext cx="6372981" cy="2910980"/>
          </a:xfrm>
          <a:prstGeom prst="rect">
            <a:avLst/>
          </a:prstGeom>
        </p:spPr>
      </p:pic>
    </p:spTree>
    <p:extLst>
      <p:ext uri="{BB962C8B-B14F-4D97-AF65-F5344CB8AC3E}">
        <p14:creationId xmlns:p14="http://schemas.microsoft.com/office/powerpoint/2010/main" val="3325253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Factores que afectan la emisividad</a:t>
            </a:r>
          </a:p>
        </p:txBody>
      </p:sp>
      <p:sp>
        <p:nvSpPr>
          <p:cNvPr id="5" name="CuadroTexto 5">
            <a:extLst>
              <a:ext uri="{FF2B5EF4-FFF2-40B4-BE49-F238E27FC236}">
                <a16:creationId xmlns:a16="http://schemas.microsoft.com/office/drawing/2014/main" id="{478FA12C-C4EF-42DA-881A-8F6E2B2881DD}"/>
              </a:ext>
            </a:extLst>
          </p:cNvPr>
          <p:cNvSpPr txBox="1">
            <a:spLocks noChangeArrowheads="1"/>
          </p:cNvSpPr>
          <p:nvPr/>
        </p:nvSpPr>
        <p:spPr bwMode="auto">
          <a:xfrm>
            <a:off x="497121" y="1119610"/>
            <a:ext cx="10752515" cy="538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800100" indent="-34290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pPr>
            <a:r>
              <a:rPr lang="es-CO" altLang="es-CO" sz="2000" b="1" i="1" u="sng" dirty="0">
                <a:latin typeface="+mn-lt"/>
              </a:rPr>
              <a:t>MATERIAL</a:t>
            </a:r>
          </a:p>
          <a:p>
            <a:pPr lvl="1" algn="just">
              <a:spcBef>
                <a:spcPct val="0"/>
              </a:spcBef>
              <a:buFont typeface="Arial" panose="020B0604020202020204" pitchFamily="34" charset="0"/>
              <a:buChar char="•"/>
            </a:pPr>
            <a:r>
              <a:rPr lang="es-CO" altLang="es-CO" sz="2000" dirty="0">
                <a:latin typeface="+mn-lt"/>
              </a:rPr>
              <a:t>METALES: BAJA EMISIVIDAD EN PUROS, ALTA EMISIVIDAD EN OXIDADOS.</a:t>
            </a:r>
          </a:p>
          <a:p>
            <a:pPr lvl="1" algn="just">
              <a:spcBef>
                <a:spcPct val="0"/>
              </a:spcBef>
              <a:buFont typeface="Arial" panose="020B0604020202020204" pitchFamily="34" charset="0"/>
              <a:buChar char="•"/>
            </a:pPr>
            <a:r>
              <a:rPr lang="es-CO" altLang="es-CO" sz="2000" dirty="0">
                <a:latin typeface="+mn-lt"/>
              </a:rPr>
              <a:t>NO METALES: ALTA EMISIVIDAD</a:t>
            </a:r>
          </a:p>
          <a:p>
            <a:pPr algn="just">
              <a:spcBef>
                <a:spcPct val="0"/>
              </a:spcBef>
            </a:pPr>
            <a:r>
              <a:rPr lang="es-CO" altLang="es-CO" sz="2000" b="1" i="1" u="sng" dirty="0">
                <a:latin typeface="+mn-lt"/>
              </a:rPr>
              <a:t>COLOR</a:t>
            </a:r>
          </a:p>
          <a:p>
            <a:pPr lvl="1" algn="just">
              <a:spcBef>
                <a:spcPct val="0"/>
              </a:spcBef>
              <a:buFont typeface="Arial" panose="020B0604020202020204" pitchFamily="34" charset="0"/>
              <a:buChar char="•"/>
            </a:pPr>
            <a:r>
              <a:rPr lang="es-CO" altLang="es-CO" sz="2000" dirty="0">
                <a:latin typeface="+mn-lt"/>
              </a:rPr>
              <a:t>FORMA DE ABSORCIÓN</a:t>
            </a:r>
          </a:p>
          <a:p>
            <a:pPr algn="just">
              <a:spcBef>
                <a:spcPct val="0"/>
              </a:spcBef>
            </a:pPr>
            <a:r>
              <a:rPr lang="es-CO" altLang="es-CO" sz="2000" b="1" i="1" u="sng" dirty="0">
                <a:latin typeface="+mn-lt"/>
              </a:rPr>
              <a:t>ESTRUCTURA SUPERFICIAL</a:t>
            </a:r>
          </a:p>
          <a:p>
            <a:pPr lvl="1" algn="just">
              <a:spcBef>
                <a:spcPct val="0"/>
              </a:spcBef>
              <a:buFont typeface="Arial" panose="020B0604020202020204" pitchFamily="34" charset="0"/>
              <a:buChar char="•"/>
            </a:pPr>
            <a:r>
              <a:rPr lang="es-CO" altLang="es-CO" sz="2000" dirty="0">
                <a:latin typeface="+mn-lt"/>
              </a:rPr>
              <a:t>SUPERFICIES ÁSPERAS: ALTA EMISIVIDAD</a:t>
            </a:r>
          </a:p>
          <a:p>
            <a:pPr lvl="1" algn="just">
              <a:spcBef>
                <a:spcPct val="0"/>
              </a:spcBef>
              <a:buFont typeface="Arial" panose="020B0604020202020204" pitchFamily="34" charset="0"/>
              <a:buChar char="•"/>
            </a:pPr>
            <a:r>
              <a:rPr lang="es-CO" altLang="es-CO" sz="2000" dirty="0">
                <a:latin typeface="+mn-lt"/>
              </a:rPr>
              <a:t>SUPERFICIES LISAS: BAJA EMISIVIDAD</a:t>
            </a:r>
          </a:p>
          <a:p>
            <a:pPr algn="just">
              <a:spcBef>
                <a:spcPct val="0"/>
              </a:spcBef>
            </a:pPr>
            <a:r>
              <a:rPr lang="es-CO" altLang="es-CO" sz="2000" b="1" i="1" u="sng" dirty="0">
                <a:latin typeface="+mn-lt"/>
              </a:rPr>
              <a:t>GEOMETRÍA</a:t>
            </a:r>
          </a:p>
          <a:p>
            <a:pPr lvl="1" algn="just">
              <a:spcBef>
                <a:spcPct val="0"/>
              </a:spcBef>
              <a:buFont typeface="Arial" panose="020B0604020202020204" pitchFamily="34" charset="0"/>
              <a:buChar char="•"/>
            </a:pPr>
            <a:r>
              <a:rPr lang="es-CO" altLang="es-CO" sz="1600" dirty="0">
                <a:latin typeface="+mn-lt"/>
              </a:rPr>
              <a:t>PERFORACIONES GENERAN EFECTO CUERPO NEGRO.</a:t>
            </a:r>
            <a:r>
              <a:rPr lang="es-CO" altLang="es-CO" sz="2000" b="1" i="1" u="sng" dirty="0"/>
              <a:t> </a:t>
            </a:r>
          </a:p>
          <a:p>
            <a:pPr algn="just">
              <a:spcBef>
                <a:spcPct val="0"/>
              </a:spcBef>
            </a:pPr>
            <a:r>
              <a:rPr lang="es-CO" altLang="es-CO" sz="2000" b="1" i="1" u="sng" dirty="0">
                <a:latin typeface="+mn-lt"/>
              </a:rPr>
              <a:t>ÁNGULO</a:t>
            </a:r>
          </a:p>
          <a:p>
            <a:pPr lvl="1" algn="just">
              <a:spcBef>
                <a:spcPct val="0"/>
              </a:spcBef>
              <a:buFont typeface="Arial" panose="020B0604020202020204" pitchFamily="34" charset="0"/>
              <a:buChar char="•"/>
            </a:pPr>
            <a:r>
              <a:rPr lang="es-CO" altLang="es-CO" sz="2000" dirty="0">
                <a:latin typeface="+mn-lt"/>
              </a:rPr>
              <a:t>REFLEJOS</a:t>
            </a:r>
          </a:p>
          <a:p>
            <a:pPr algn="just">
              <a:spcBef>
                <a:spcPct val="0"/>
              </a:spcBef>
            </a:pPr>
            <a:r>
              <a:rPr lang="es-CO" altLang="es-CO" sz="2000" b="1" i="1" u="sng" dirty="0">
                <a:latin typeface="+mn-lt"/>
              </a:rPr>
              <a:t>COLOR</a:t>
            </a:r>
          </a:p>
          <a:p>
            <a:pPr lvl="1" algn="just">
              <a:spcBef>
                <a:spcPct val="0"/>
              </a:spcBef>
              <a:buFont typeface="Arial" panose="020B0604020202020204" pitchFamily="34" charset="0"/>
              <a:buChar char="•"/>
            </a:pPr>
            <a:r>
              <a:rPr lang="es-CO" altLang="es-CO" sz="2000" dirty="0">
                <a:latin typeface="+mn-lt"/>
              </a:rPr>
              <a:t>FORMA DE ABSORCIÓN</a:t>
            </a:r>
          </a:p>
          <a:p>
            <a:pPr algn="just">
              <a:spcBef>
                <a:spcPct val="0"/>
              </a:spcBef>
            </a:pPr>
            <a:r>
              <a:rPr lang="es-CO" altLang="es-CO" sz="2000" b="1" i="1" u="sng" dirty="0">
                <a:latin typeface="+mn-lt"/>
              </a:rPr>
              <a:t>TEMPERATURA</a:t>
            </a:r>
          </a:p>
          <a:p>
            <a:pPr lvl="1" algn="just">
              <a:spcBef>
                <a:spcPct val="0"/>
              </a:spcBef>
              <a:buFont typeface="Arial" panose="020B0604020202020204" pitchFamily="34" charset="0"/>
              <a:buChar char="•"/>
            </a:pPr>
            <a:r>
              <a:rPr lang="es-CO" altLang="es-CO" sz="2000" dirty="0">
                <a:latin typeface="+mn-lt"/>
              </a:rPr>
              <a:t>GRANDES VARIACIONES DE TEPERATURA PUEDEN AFECTAR LA EMISIVIDAD DE LA SUPERFICIE.</a:t>
            </a:r>
          </a:p>
          <a:p>
            <a:pPr lvl="1" algn="just">
              <a:spcBef>
                <a:spcPct val="0"/>
              </a:spcBef>
              <a:buFont typeface="Arial" panose="020B0604020202020204" pitchFamily="34" charset="0"/>
              <a:buChar char="•"/>
            </a:pPr>
            <a:endParaRPr lang="es-CO" altLang="es-CO" sz="2000" dirty="0">
              <a:latin typeface="+mn-lt"/>
            </a:endParaRPr>
          </a:p>
        </p:txBody>
      </p:sp>
    </p:spTree>
    <p:extLst>
      <p:ext uri="{BB962C8B-B14F-4D97-AF65-F5344CB8AC3E}">
        <p14:creationId xmlns:p14="http://schemas.microsoft.com/office/powerpoint/2010/main" val="2584438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Reflectividad </a:t>
                </a:r>
                <a14:m>
                  <m:oMath xmlns:m="http://schemas.openxmlformats.org/officeDocument/2006/math">
                    <m:r>
                      <a:rPr lang="es-CO" sz="2800" b="1" i="1" smtClean="0">
                        <a:solidFill>
                          <a:srgbClr val="C00040"/>
                        </a:solidFill>
                        <a:latin typeface="Cambria Math" panose="02040503050406030204" pitchFamily="18" charset="0"/>
                        <a:cs typeface="DIN Pro Medium" panose="020B0604020101020102" pitchFamily="34" charset="0"/>
                      </a:rPr>
                      <m:t>𝝆</m:t>
                    </m:r>
                  </m:oMath>
                </a14:m>
                <a:endParaRPr lang="es-CO" sz="2800" b="1" dirty="0">
                  <a:solidFill>
                    <a:srgbClr val="C00040"/>
                  </a:solidFill>
                  <a:latin typeface="DIN Pro Medium" panose="020B0604020101020102" pitchFamily="34" charset="0"/>
                  <a:cs typeface="DIN Pro Medium" panose="020B0604020101020102" pitchFamily="34" charset="0"/>
                </a:endParaRPr>
              </a:p>
            </p:txBody>
          </p:sp>
        </mc:Choice>
        <mc:Fallback xmlns="">
          <p:sp>
            <p:nvSpPr>
              <p:cNvPr id="3" name="CuadroTexto 2">
                <a:extLst>
                  <a:ext uri="{FF2B5EF4-FFF2-40B4-BE49-F238E27FC236}">
                    <a16:creationId xmlns:a16="http://schemas.microsoft.com/office/drawing/2014/main" id="{2B35ED37-71C7-4AA1-A813-6F9049F35B79}"/>
                  </a:ext>
                </a:extLst>
              </p:cNvPr>
              <p:cNvSpPr txBox="1">
                <a:spLocks noRot="1" noChangeAspect="1" noMove="1" noResize="1" noEditPoints="1" noAdjustHandles="1" noChangeArrowheads="1" noChangeShapeType="1" noTextEdit="1"/>
              </p:cNvSpPr>
              <p:nvPr/>
            </p:nvSpPr>
            <p:spPr>
              <a:xfrm>
                <a:off x="824974" y="442944"/>
                <a:ext cx="9182355" cy="523220"/>
              </a:xfrm>
              <a:prstGeom prst="rect">
                <a:avLst/>
              </a:prstGeom>
              <a:blipFill>
                <a:blip r:embed="rId2"/>
                <a:stretch>
                  <a:fillRect l="-1327" t="-11765" b="-34118"/>
                </a:stretch>
              </a:blipFill>
            </p:spPr>
            <p:txBody>
              <a:bodyPr/>
              <a:lstStyle/>
              <a:p>
                <a:r>
                  <a:rPr lang="es-CO">
                    <a:noFill/>
                  </a:rPr>
                  <a:t> </a:t>
                </a:r>
              </a:p>
            </p:txBody>
          </p:sp>
        </mc:Fallback>
      </mc:AlternateContent>
      <p:sp>
        <p:nvSpPr>
          <p:cNvPr id="10" name="CuadroTexto 9">
            <a:extLst>
              <a:ext uri="{FF2B5EF4-FFF2-40B4-BE49-F238E27FC236}">
                <a16:creationId xmlns:a16="http://schemas.microsoft.com/office/drawing/2014/main" id="{40924FFD-BC34-46AB-9228-57AB7597524F}"/>
              </a:ext>
            </a:extLst>
          </p:cNvPr>
          <p:cNvSpPr txBox="1"/>
          <p:nvPr/>
        </p:nvSpPr>
        <p:spPr>
          <a:xfrm>
            <a:off x="7224227" y="1349146"/>
            <a:ext cx="4233765" cy="2585323"/>
          </a:xfrm>
          <a:prstGeom prst="rect">
            <a:avLst/>
          </a:prstGeom>
          <a:noFill/>
        </p:spPr>
        <p:txBody>
          <a:bodyPr wrap="square">
            <a:spAutoFit/>
          </a:bodyPr>
          <a:lstStyle/>
          <a:p>
            <a:r>
              <a:rPr lang="es-CO" dirty="0"/>
              <a:t>Debido a que no todos los cuerpos son ideales, se tienen ciertos parámetros para cuantificar el comportamiento de ellos comparado con el de un cuerpo negro. La reflectividad es la capacidad de un cuerpo de reflejar la radiación que llega de fuentes externas. En un cuerpo negro este parámetro es cero.</a:t>
            </a:r>
          </a:p>
          <a:p>
            <a:pPr marL="285750" indent="-285750">
              <a:buFont typeface="Arial" panose="020B0604020202020204" pitchFamily="34" charset="0"/>
              <a:buChar char="•"/>
            </a:pPr>
            <a:endParaRPr lang="es-CO" dirty="0"/>
          </a:p>
        </p:txBody>
      </p:sp>
      <p:pic>
        <p:nvPicPr>
          <p:cNvPr id="5" name="Imagen 4">
            <a:extLst>
              <a:ext uri="{FF2B5EF4-FFF2-40B4-BE49-F238E27FC236}">
                <a16:creationId xmlns:a16="http://schemas.microsoft.com/office/drawing/2014/main" id="{9412E3FD-F577-4527-9A23-6757DDAC8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391" y="1662159"/>
            <a:ext cx="6537312" cy="3533682"/>
          </a:xfrm>
          <a:prstGeom prst="rect">
            <a:avLst/>
          </a:prstGeom>
        </p:spPr>
      </p:pic>
    </p:spTree>
    <p:extLst>
      <p:ext uri="{BB962C8B-B14F-4D97-AF65-F5344CB8AC3E}">
        <p14:creationId xmlns:p14="http://schemas.microsoft.com/office/powerpoint/2010/main" val="326963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Transmisividad </a:t>
                </a:r>
                <a14:m>
                  <m:oMath xmlns:m="http://schemas.openxmlformats.org/officeDocument/2006/math">
                    <m:r>
                      <a:rPr lang="es-CO" sz="2800" b="1" i="1" smtClean="0">
                        <a:solidFill>
                          <a:srgbClr val="C00040"/>
                        </a:solidFill>
                        <a:latin typeface="Cambria Math" panose="02040503050406030204" pitchFamily="18" charset="0"/>
                        <a:cs typeface="DIN Pro Medium" panose="020B0604020101020102" pitchFamily="34" charset="0"/>
                      </a:rPr>
                      <m:t>𝝉</m:t>
                    </m:r>
                  </m:oMath>
                </a14:m>
                <a:endParaRPr lang="es-CO" sz="2800" b="1" dirty="0">
                  <a:solidFill>
                    <a:srgbClr val="C00040"/>
                  </a:solidFill>
                  <a:latin typeface="DIN Pro Medium" panose="020B0604020101020102" pitchFamily="34" charset="0"/>
                  <a:cs typeface="DIN Pro Medium" panose="020B0604020101020102" pitchFamily="34" charset="0"/>
                </a:endParaRPr>
              </a:p>
            </p:txBody>
          </p:sp>
        </mc:Choice>
        <mc:Fallback xmlns="">
          <p:sp>
            <p:nvSpPr>
              <p:cNvPr id="3" name="CuadroTexto 2">
                <a:extLst>
                  <a:ext uri="{FF2B5EF4-FFF2-40B4-BE49-F238E27FC236}">
                    <a16:creationId xmlns:a16="http://schemas.microsoft.com/office/drawing/2014/main" id="{2B35ED37-71C7-4AA1-A813-6F9049F35B79}"/>
                  </a:ext>
                </a:extLst>
              </p:cNvPr>
              <p:cNvSpPr txBox="1">
                <a:spLocks noRot="1" noChangeAspect="1" noMove="1" noResize="1" noEditPoints="1" noAdjustHandles="1" noChangeArrowheads="1" noChangeShapeType="1" noTextEdit="1"/>
              </p:cNvSpPr>
              <p:nvPr/>
            </p:nvSpPr>
            <p:spPr>
              <a:xfrm>
                <a:off x="824974" y="442944"/>
                <a:ext cx="9182355" cy="523220"/>
              </a:xfrm>
              <a:prstGeom prst="rect">
                <a:avLst/>
              </a:prstGeom>
              <a:blipFill>
                <a:blip r:embed="rId2"/>
                <a:stretch>
                  <a:fillRect l="-1327" t="-11765" b="-34118"/>
                </a:stretch>
              </a:blipFill>
            </p:spPr>
            <p:txBody>
              <a:bodyPr/>
              <a:lstStyle/>
              <a:p>
                <a:r>
                  <a:rPr lang="es-CO">
                    <a:noFill/>
                  </a:rPr>
                  <a:t> </a:t>
                </a:r>
              </a:p>
            </p:txBody>
          </p:sp>
        </mc:Fallback>
      </mc:AlternateContent>
      <p:sp>
        <p:nvSpPr>
          <p:cNvPr id="10" name="CuadroTexto 9">
            <a:extLst>
              <a:ext uri="{FF2B5EF4-FFF2-40B4-BE49-F238E27FC236}">
                <a16:creationId xmlns:a16="http://schemas.microsoft.com/office/drawing/2014/main" id="{40924FFD-BC34-46AB-9228-57AB7597524F}"/>
              </a:ext>
            </a:extLst>
          </p:cNvPr>
          <p:cNvSpPr txBox="1"/>
          <p:nvPr/>
        </p:nvSpPr>
        <p:spPr>
          <a:xfrm>
            <a:off x="7137646" y="1096698"/>
            <a:ext cx="4339007" cy="2585323"/>
          </a:xfrm>
          <a:prstGeom prst="rect">
            <a:avLst/>
          </a:prstGeom>
          <a:noFill/>
        </p:spPr>
        <p:txBody>
          <a:bodyPr wrap="square">
            <a:spAutoFit/>
          </a:bodyPr>
          <a:lstStyle/>
          <a:p>
            <a:r>
              <a:rPr lang="es-CO" dirty="0"/>
              <a:t>La transmisividad es la capacidad de un cuerpo de permitir el paso a través de sí de radiación infrarroja. Ejemplos de alta transmisividad son por ejemplo una hoja de plástico. De baja transmisividad un ejemplo es el agua, ya que en el espectro infrarrojo esta no deja pasar mucha radiación debido a su alta absorción.</a:t>
            </a:r>
          </a:p>
          <a:p>
            <a:endParaRPr lang="es-CO" dirty="0"/>
          </a:p>
        </p:txBody>
      </p:sp>
      <p:pic>
        <p:nvPicPr>
          <p:cNvPr id="5" name="Imagen 4">
            <a:extLst>
              <a:ext uri="{FF2B5EF4-FFF2-40B4-BE49-F238E27FC236}">
                <a16:creationId xmlns:a16="http://schemas.microsoft.com/office/drawing/2014/main" id="{2B6191F3-3BB7-472C-9157-55F42D6A3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543004"/>
            <a:ext cx="4762500" cy="3381375"/>
          </a:xfrm>
          <a:prstGeom prst="rect">
            <a:avLst/>
          </a:prstGeom>
        </p:spPr>
      </p:pic>
    </p:spTree>
    <p:extLst>
      <p:ext uri="{BB962C8B-B14F-4D97-AF65-F5344CB8AC3E}">
        <p14:creationId xmlns:p14="http://schemas.microsoft.com/office/powerpoint/2010/main" val="4057135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Transmisividad </a:t>
                </a:r>
                <a14:m>
                  <m:oMath xmlns:m="http://schemas.openxmlformats.org/officeDocument/2006/math">
                    <m:r>
                      <a:rPr lang="es-CO" sz="2800" b="1" i="1" smtClean="0">
                        <a:solidFill>
                          <a:srgbClr val="C00040"/>
                        </a:solidFill>
                        <a:latin typeface="Cambria Math" panose="02040503050406030204" pitchFamily="18" charset="0"/>
                        <a:cs typeface="DIN Pro Medium" panose="020B0604020101020102" pitchFamily="34" charset="0"/>
                      </a:rPr>
                      <m:t>𝝉</m:t>
                    </m:r>
                  </m:oMath>
                </a14:m>
                <a:endParaRPr lang="es-CO" sz="2800" b="1" dirty="0">
                  <a:solidFill>
                    <a:srgbClr val="C00040"/>
                  </a:solidFill>
                  <a:latin typeface="DIN Pro Medium" panose="020B0604020101020102" pitchFamily="34" charset="0"/>
                  <a:cs typeface="DIN Pro Medium" panose="020B0604020101020102" pitchFamily="34" charset="0"/>
                </a:endParaRPr>
              </a:p>
            </p:txBody>
          </p:sp>
        </mc:Choice>
        <mc:Fallback xmlns="">
          <p:sp>
            <p:nvSpPr>
              <p:cNvPr id="3" name="CuadroTexto 2">
                <a:extLst>
                  <a:ext uri="{FF2B5EF4-FFF2-40B4-BE49-F238E27FC236}">
                    <a16:creationId xmlns:a16="http://schemas.microsoft.com/office/drawing/2014/main" id="{2B35ED37-71C7-4AA1-A813-6F9049F35B79}"/>
                  </a:ext>
                </a:extLst>
              </p:cNvPr>
              <p:cNvSpPr txBox="1">
                <a:spLocks noRot="1" noChangeAspect="1" noMove="1" noResize="1" noEditPoints="1" noAdjustHandles="1" noChangeArrowheads="1" noChangeShapeType="1" noTextEdit="1"/>
              </p:cNvSpPr>
              <p:nvPr/>
            </p:nvSpPr>
            <p:spPr>
              <a:xfrm>
                <a:off x="824974" y="442944"/>
                <a:ext cx="9182355" cy="523220"/>
              </a:xfrm>
              <a:prstGeom prst="rect">
                <a:avLst/>
              </a:prstGeom>
              <a:blipFill>
                <a:blip r:embed="rId2"/>
                <a:stretch>
                  <a:fillRect l="-1327" t="-11765" b="-34118"/>
                </a:stretch>
              </a:blipFill>
            </p:spPr>
            <p:txBody>
              <a:bodyPr/>
              <a:lstStyle/>
              <a:p>
                <a:r>
                  <a:rPr lang="es-CO">
                    <a:noFill/>
                  </a:rPr>
                  <a:t> </a:t>
                </a:r>
              </a:p>
            </p:txBody>
          </p:sp>
        </mc:Fallback>
      </mc:AlternateContent>
      <p:sp>
        <p:nvSpPr>
          <p:cNvPr id="10" name="CuadroTexto 9">
            <a:extLst>
              <a:ext uri="{FF2B5EF4-FFF2-40B4-BE49-F238E27FC236}">
                <a16:creationId xmlns:a16="http://schemas.microsoft.com/office/drawing/2014/main" id="{40924FFD-BC34-46AB-9228-57AB7597524F}"/>
              </a:ext>
            </a:extLst>
          </p:cNvPr>
          <p:cNvSpPr txBox="1"/>
          <p:nvPr/>
        </p:nvSpPr>
        <p:spPr>
          <a:xfrm>
            <a:off x="7137646" y="1096698"/>
            <a:ext cx="4339007" cy="2585323"/>
          </a:xfrm>
          <a:prstGeom prst="rect">
            <a:avLst/>
          </a:prstGeom>
          <a:noFill/>
        </p:spPr>
        <p:txBody>
          <a:bodyPr wrap="square">
            <a:spAutoFit/>
          </a:bodyPr>
          <a:lstStyle/>
          <a:p>
            <a:r>
              <a:rPr lang="es-CO" dirty="0"/>
              <a:t>La transmisividad es la capacidad de un cuerpo de permitir el paso a través de sí de radiación infrarroja. Ejemplos de alta transmisividad son por ejemplo una hoja de plástico. De baja transmisividad un ejemplo es el agua, ya que en el espectro infrarrojo esta no deja pasar mucha radiación debido a su alta absorción.</a:t>
            </a:r>
          </a:p>
          <a:p>
            <a:endParaRPr lang="es-CO" dirty="0"/>
          </a:p>
        </p:txBody>
      </p:sp>
      <p:pic>
        <p:nvPicPr>
          <p:cNvPr id="5" name="Imagen 4">
            <a:extLst>
              <a:ext uri="{FF2B5EF4-FFF2-40B4-BE49-F238E27FC236}">
                <a16:creationId xmlns:a16="http://schemas.microsoft.com/office/drawing/2014/main" id="{2B6191F3-3BB7-472C-9157-55F42D6A3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543004"/>
            <a:ext cx="4762500" cy="3381375"/>
          </a:xfrm>
          <a:prstGeom prst="rect">
            <a:avLst/>
          </a:prstGeom>
        </p:spPr>
      </p:pic>
    </p:spTree>
    <p:extLst>
      <p:ext uri="{BB962C8B-B14F-4D97-AF65-F5344CB8AC3E}">
        <p14:creationId xmlns:p14="http://schemas.microsoft.com/office/powerpoint/2010/main" val="2795529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Parámetros en un cuerpo negro</a:t>
            </a:r>
          </a:p>
        </p:txBody>
      </p:sp>
      <p:sp>
        <p:nvSpPr>
          <p:cNvPr id="6" name="Rectángulo 5">
            <a:extLst>
              <a:ext uri="{FF2B5EF4-FFF2-40B4-BE49-F238E27FC236}">
                <a16:creationId xmlns:a16="http://schemas.microsoft.com/office/drawing/2014/main" id="{877BA83F-48F9-4901-997B-0077D974DA66}"/>
              </a:ext>
            </a:extLst>
          </p:cNvPr>
          <p:cNvSpPr/>
          <p:nvPr/>
        </p:nvSpPr>
        <p:spPr>
          <a:xfrm>
            <a:off x="4440239" y="4368801"/>
            <a:ext cx="3240087" cy="1439863"/>
          </a:xfrm>
          <a:prstGeom prst="rect">
            <a:avLst/>
          </a:prstGeom>
          <a:solidFill>
            <a:srgbClr val="0070C0"/>
          </a:solidFill>
          <a:ln>
            <a:solidFill>
              <a:srgbClr val="0A0A7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7" name="Triángulo isósceles 6">
            <a:extLst>
              <a:ext uri="{FF2B5EF4-FFF2-40B4-BE49-F238E27FC236}">
                <a16:creationId xmlns:a16="http://schemas.microsoft.com/office/drawing/2014/main" id="{D4731DAA-CBB8-4871-89E7-9123C004E25F}"/>
              </a:ext>
            </a:extLst>
          </p:cNvPr>
          <p:cNvSpPr/>
          <p:nvPr/>
        </p:nvSpPr>
        <p:spPr>
          <a:xfrm rot="16200000">
            <a:off x="5860257" y="3880645"/>
            <a:ext cx="1192213" cy="244792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cxnSp>
        <p:nvCxnSpPr>
          <p:cNvPr id="8" name="Conector recto de flecha 7">
            <a:extLst>
              <a:ext uri="{FF2B5EF4-FFF2-40B4-BE49-F238E27FC236}">
                <a16:creationId xmlns:a16="http://schemas.microsoft.com/office/drawing/2014/main" id="{71B703C0-527F-40FC-AFA0-A1B65154CA5D}"/>
              </a:ext>
            </a:extLst>
          </p:cNvPr>
          <p:cNvCxnSpPr/>
          <p:nvPr/>
        </p:nvCxnSpPr>
        <p:spPr>
          <a:xfrm flipH="1">
            <a:off x="7712076" y="4329113"/>
            <a:ext cx="1395413" cy="284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F05684EF-825B-4678-81C6-81332BF79CA4}"/>
              </a:ext>
            </a:extLst>
          </p:cNvPr>
          <p:cNvCxnSpPr/>
          <p:nvPr/>
        </p:nvCxnSpPr>
        <p:spPr>
          <a:xfrm flipH="1" flipV="1">
            <a:off x="7680325" y="4772025"/>
            <a:ext cx="1098550" cy="279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9C280BDB-F5EB-474A-9A1A-AF37DC716DA2}"/>
              </a:ext>
            </a:extLst>
          </p:cNvPr>
          <p:cNvCxnSpPr/>
          <p:nvPr/>
        </p:nvCxnSpPr>
        <p:spPr>
          <a:xfrm flipH="1" flipV="1">
            <a:off x="7680325" y="4987925"/>
            <a:ext cx="1098550" cy="279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90074A28-9E33-41B5-8255-79EE2186B1E5}"/>
              </a:ext>
            </a:extLst>
          </p:cNvPr>
          <p:cNvCxnSpPr/>
          <p:nvPr/>
        </p:nvCxnSpPr>
        <p:spPr>
          <a:xfrm flipH="1">
            <a:off x="7680326" y="5027614"/>
            <a:ext cx="1071563" cy="2635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DCDB716C-4952-4391-8FF9-74E0E66475DE}"/>
              </a:ext>
            </a:extLst>
          </p:cNvPr>
          <p:cNvCxnSpPr/>
          <p:nvPr/>
        </p:nvCxnSpPr>
        <p:spPr>
          <a:xfrm flipH="1">
            <a:off x="7667626" y="5407026"/>
            <a:ext cx="1084263" cy="1047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4365BB37-E558-4FCB-8297-547AF17A8F31}"/>
              </a:ext>
            </a:extLst>
          </p:cNvPr>
          <p:cNvCxnSpPr/>
          <p:nvPr/>
        </p:nvCxnSpPr>
        <p:spPr>
          <a:xfrm flipH="1" flipV="1">
            <a:off x="7680325" y="5610225"/>
            <a:ext cx="960438" cy="2857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1552415-6B79-4FE1-8EB0-6EEA3C4C0D4B}"/>
              </a:ext>
            </a:extLst>
          </p:cNvPr>
          <p:cNvCxnSpPr/>
          <p:nvPr/>
        </p:nvCxnSpPr>
        <p:spPr>
          <a:xfrm flipH="1">
            <a:off x="5808663" y="4613275"/>
            <a:ext cx="1871662" cy="654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AC1300CD-6DB5-4DBE-AF63-1870F8DA7D59}"/>
              </a:ext>
            </a:extLst>
          </p:cNvPr>
          <p:cNvCxnSpPr/>
          <p:nvPr/>
        </p:nvCxnSpPr>
        <p:spPr>
          <a:xfrm flipH="1" flipV="1">
            <a:off x="5664201" y="5030789"/>
            <a:ext cx="144463" cy="2365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2BAA3B59-A9AB-403F-A0E7-87AF8D6802EC}"/>
              </a:ext>
            </a:extLst>
          </p:cNvPr>
          <p:cNvCxnSpPr/>
          <p:nvPr/>
        </p:nvCxnSpPr>
        <p:spPr>
          <a:xfrm flipH="1">
            <a:off x="5519738" y="5051425"/>
            <a:ext cx="144462"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9FEACD9E-8B29-4EA8-B71F-9CD8E8BCCE04}"/>
              </a:ext>
            </a:extLst>
          </p:cNvPr>
          <p:cNvCxnSpPr/>
          <p:nvPr/>
        </p:nvCxnSpPr>
        <p:spPr>
          <a:xfrm flipH="1" flipV="1">
            <a:off x="7212013" y="4675189"/>
            <a:ext cx="468312" cy="1095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024BF44C-F116-4D39-B356-8AA3E47ECA11}"/>
              </a:ext>
            </a:extLst>
          </p:cNvPr>
          <p:cNvCxnSpPr/>
          <p:nvPr/>
        </p:nvCxnSpPr>
        <p:spPr>
          <a:xfrm flipH="1">
            <a:off x="6203950" y="4684714"/>
            <a:ext cx="971550" cy="606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00AC1192-0E9B-4633-86F1-6BEECF53DEC4}"/>
              </a:ext>
            </a:extLst>
          </p:cNvPr>
          <p:cNvCxnSpPr/>
          <p:nvPr/>
        </p:nvCxnSpPr>
        <p:spPr>
          <a:xfrm flipH="1" flipV="1">
            <a:off x="5857876" y="4975225"/>
            <a:ext cx="346075" cy="292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CE6C4445-09CB-4F9A-97EE-E749A1806D5D}"/>
              </a:ext>
            </a:extLst>
          </p:cNvPr>
          <p:cNvCxnSpPr/>
          <p:nvPr/>
        </p:nvCxnSpPr>
        <p:spPr>
          <a:xfrm flipH="1">
            <a:off x="5648325" y="4987925"/>
            <a:ext cx="184150" cy="2111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88BEF570-D0A1-463F-849C-3879A43F1103}"/>
              </a:ext>
            </a:extLst>
          </p:cNvPr>
          <p:cNvCxnSpPr/>
          <p:nvPr/>
        </p:nvCxnSpPr>
        <p:spPr>
          <a:xfrm flipH="1">
            <a:off x="6959601" y="5267326"/>
            <a:ext cx="752475" cy="2444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64BC4687-2A46-49DE-9449-D96551C8B874}"/>
              </a:ext>
            </a:extLst>
          </p:cNvPr>
          <p:cNvCxnSpPr/>
          <p:nvPr/>
        </p:nvCxnSpPr>
        <p:spPr>
          <a:xfrm flipH="1" flipV="1">
            <a:off x="6329364" y="4846638"/>
            <a:ext cx="630237" cy="6604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04D16341-1842-4702-8279-AC79B849F2C7}"/>
              </a:ext>
            </a:extLst>
          </p:cNvPr>
          <p:cNvCxnSpPr/>
          <p:nvPr/>
        </p:nvCxnSpPr>
        <p:spPr>
          <a:xfrm flipH="1">
            <a:off x="5902325" y="4867275"/>
            <a:ext cx="446088" cy="36353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8D6AF01C-11BC-4296-AB71-4FA6032DCAF4}"/>
              </a:ext>
            </a:extLst>
          </p:cNvPr>
          <p:cNvCxnSpPr/>
          <p:nvPr/>
        </p:nvCxnSpPr>
        <p:spPr>
          <a:xfrm flipH="1" flipV="1">
            <a:off x="5610225" y="4987925"/>
            <a:ext cx="292100" cy="2794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6" name="CuadroTexto 4">
            <a:extLst>
              <a:ext uri="{FF2B5EF4-FFF2-40B4-BE49-F238E27FC236}">
                <a16:creationId xmlns:a16="http://schemas.microsoft.com/office/drawing/2014/main" id="{6EA49385-1CE8-4B6E-9AA6-AF4D52642722}"/>
              </a:ext>
            </a:extLst>
          </p:cNvPr>
          <p:cNvSpPr txBox="1">
            <a:spLocks noChangeArrowheads="1"/>
          </p:cNvSpPr>
          <p:nvPr/>
        </p:nvSpPr>
        <p:spPr bwMode="auto">
          <a:xfrm>
            <a:off x="4611688" y="3500439"/>
            <a:ext cx="3186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l-GR" altLang="es-CO" sz="2800" b="1" i="1" dirty="0"/>
              <a:t>α</a:t>
            </a:r>
            <a:r>
              <a:rPr lang="es-ES" altLang="es-CO" sz="2800" b="1" i="1" dirty="0"/>
              <a:t> = 1   </a:t>
            </a:r>
            <a:r>
              <a:rPr lang="es-CO" altLang="es-CO" sz="2800" b="1" i="1" dirty="0"/>
              <a:t> (</a:t>
            </a:r>
            <a:r>
              <a:rPr lang="el-GR" altLang="es-CO" sz="2800" b="1" i="1" dirty="0"/>
              <a:t>ρ</a:t>
            </a:r>
            <a:r>
              <a:rPr lang="es-ES" altLang="es-CO" sz="2800" b="1" i="1" dirty="0"/>
              <a:t> + </a:t>
            </a:r>
            <a:r>
              <a:rPr lang="el-GR" altLang="es-CO" sz="2800" b="1" i="1" dirty="0"/>
              <a:t>τ</a:t>
            </a:r>
            <a:r>
              <a:rPr lang="es-CO" altLang="es-CO" sz="2800" b="1" i="1" dirty="0"/>
              <a:t>  = 0)</a:t>
            </a:r>
            <a:endParaRPr lang="es-ES" altLang="es-CO" sz="2800" b="1" i="1" dirty="0"/>
          </a:p>
        </p:txBody>
      </p:sp>
      <p:sp>
        <p:nvSpPr>
          <p:cNvPr id="27" name="CuadroTexto 5">
            <a:extLst>
              <a:ext uri="{FF2B5EF4-FFF2-40B4-BE49-F238E27FC236}">
                <a16:creationId xmlns:a16="http://schemas.microsoft.com/office/drawing/2014/main" id="{1B329A50-5620-4CBC-8EA7-62F0635BDDA2}"/>
              </a:ext>
            </a:extLst>
          </p:cNvPr>
          <p:cNvSpPr txBox="1">
            <a:spLocks noChangeArrowheads="1"/>
          </p:cNvSpPr>
          <p:nvPr/>
        </p:nvSpPr>
        <p:spPr bwMode="auto">
          <a:xfrm>
            <a:off x="2351089" y="1844676"/>
            <a:ext cx="77057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es-CO" altLang="es-CO" sz="2000" dirty="0"/>
              <a:t>Un cuerpo negro ideal absorberá el 100% de la radiación incidente.</a:t>
            </a:r>
          </a:p>
          <a:p>
            <a:pPr algn="just">
              <a:spcBef>
                <a:spcPct val="0"/>
              </a:spcBef>
              <a:buFontTx/>
              <a:buNone/>
            </a:pPr>
            <a:endParaRPr lang="es-CO" altLang="es-CO" sz="2000" dirty="0"/>
          </a:p>
          <a:p>
            <a:pPr algn="just">
              <a:spcBef>
                <a:spcPct val="0"/>
              </a:spcBef>
              <a:buFontTx/>
              <a:buNone/>
            </a:pPr>
            <a:r>
              <a:rPr lang="es-CO" altLang="es-CO" sz="2000" dirty="0"/>
              <a:t>Para un cuerpo negro </a:t>
            </a:r>
          </a:p>
          <a:p>
            <a:pPr algn="just">
              <a:spcBef>
                <a:spcPct val="0"/>
              </a:spcBef>
              <a:buFontTx/>
              <a:buNone/>
            </a:pPr>
            <a:endParaRPr lang="es-CO" altLang="es-CO" sz="2400" dirty="0"/>
          </a:p>
          <a:p>
            <a:pPr algn="just">
              <a:spcBef>
                <a:spcPct val="0"/>
              </a:spcBef>
              <a:buFontTx/>
              <a:buNone/>
            </a:pPr>
            <a:endParaRPr lang="es-ES" altLang="es-CO" sz="2400" dirty="0"/>
          </a:p>
        </p:txBody>
      </p:sp>
    </p:spTree>
    <p:extLst>
      <p:ext uri="{BB962C8B-B14F-4D97-AF65-F5344CB8AC3E}">
        <p14:creationId xmlns:p14="http://schemas.microsoft.com/office/powerpoint/2010/main" val="3211158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Ejemplo de una imagen infrarroja</a:t>
            </a:r>
          </a:p>
        </p:txBody>
      </p:sp>
      <p:sp>
        <p:nvSpPr>
          <p:cNvPr id="7" name="CuadroTexto 6">
            <a:extLst>
              <a:ext uri="{FF2B5EF4-FFF2-40B4-BE49-F238E27FC236}">
                <a16:creationId xmlns:a16="http://schemas.microsoft.com/office/drawing/2014/main" id="{94835734-4467-4383-996F-36C416E8981D}"/>
              </a:ext>
            </a:extLst>
          </p:cNvPr>
          <p:cNvSpPr txBox="1"/>
          <p:nvPr/>
        </p:nvSpPr>
        <p:spPr>
          <a:xfrm>
            <a:off x="6958592" y="2413337"/>
            <a:ext cx="3544368" cy="1015663"/>
          </a:xfrm>
          <a:prstGeom prst="rect">
            <a:avLst/>
          </a:prstGeom>
          <a:noFill/>
        </p:spPr>
        <p:txBody>
          <a:bodyPr wrap="square">
            <a:spAutoFit/>
          </a:bodyPr>
          <a:lstStyle/>
          <a:p>
            <a:pPr algn="just">
              <a:spcBef>
                <a:spcPct val="0"/>
              </a:spcBef>
              <a:buFontTx/>
              <a:buNone/>
            </a:pPr>
            <a:r>
              <a:rPr lang="es-CO" altLang="es-ES" sz="2000" dirty="0"/>
              <a:t>DISTRIBUIÓN DE INTENSIDAD DE RADIACIÓN EN UNA IMAGEN VISIBLE</a:t>
            </a:r>
            <a:endParaRPr lang="es-ES" altLang="es-ES" sz="2000" dirty="0"/>
          </a:p>
        </p:txBody>
      </p:sp>
      <p:pic>
        <p:nvPicPr>
          <p:cNvPr id="8" name="Picture 2" descr="Thermal image of juvenile forest elephant">
            <a:extLst>
              <a:ext uri="{FF2B5EF4-FFF2-40B4-BE49-F238E27FC236}">
                <a16:creationId xmlns:a16="http://schemas.microsoft.com/office/drawing/2014/main" id="{4F149152-3970-46FC-A65A-9A5E076C3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1495659"/>
            <a:ext cx="3960813"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5081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Parámetros en un cuerpo negro</a:t>
            </a:r>
          </a:p>
        </p:txBody>
      </p:sp>
      <p:sp>
        <p:nvSpPr>
          <p:cNvPr id="28" name="CuadroTexto 5">
            <a:extLst>
              <a:ext uri="{FF2B5EF4-FFF2-40B4-BE49-F238E27FC236}">
                <a16:creationId xmlns:a16="http://schemas.microsoft.com/office/drawing/2014/main" id="{5E212A3C-B678-40A7-8467-92F2298F1227}"/>
              </a:ext>
            </a:extLst>
          </p:cNvPr>
          <p:cNvSpPr txBox="1">
            <a:spLocks noChangeArrowheads="1"/>
          </p:cNvSpPr>
          <p:nvPr/>
        </p:nvSpPr>
        <p:spPr bwMode="auto">
          <a:xfrm>
            <a:off x="2351089" y="1844676"/>
            <a:ext cx="770572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es-CO" altLang="es-CO" sz="2000" dirty="0">
                <a:latin typeface="+mn-lt"/>
              </a:rPr>
              <a:t>Un cuerpo negro ideal emitirá el 100% de su energía como radiación.</a:t>
            </a:r>
          </a:p>
          <a:p>
            <a:pPr algn="just">
              <a:spcBef>
                <a:spcPct val="0"/>
              </a:spcBef>
              <a:buFontTx/>
              <a:buNone/>
            </a:pPr>
            <a:endParaRPr lang="es-CO" altLang="es-CO" sz="2000" dirty="0">
              <a:latin typeface="+mn-lt"/>
            </a:endParaRPr>
          </a:p>
          <a:p>
            <a:pPr algn="just">
              <a:spcBef>
                <a:spcPct val="0"/>
              </a:spcBef>
              <a:buFontTx/>
              <a:buNone/>
            </a:pPr>
            <a:r>
              <a:rPr lang="es-CO" altLang="es-CO" sz="2000" dirty="0">
                <a:latin typeface="+mn-lt"/>
              </a:rPr>
              <a:t>Para un cuerpo negro </a:t>
            </a:r>
          </a:p>
          <a:p>
            <a:pPr algn="just">
              <a:spcBef>
                <a:spcPct val="0"/>
              </a:spcBef>
              <a:buFontTx/>
              <a:buNone/>
            </a:pPr>
            <a:endParaRPr lang="es-CO" altLang="es-CO" sz="2400" dirty="0"/>
          </a:p>
          <a:p>
            <a:pPr algn="just">
              <a:spcBef>
                <a:spcPct val="0"/>
              </a:spcBef>
              <a:buFontTx/>
              <a:buNone/>
            </a:pPr>
            <a:endParaRPr lang="es-ES" altLang="es-CO" sz="2400" dirty="0"/>
          </a:p>
        </p:txBody>
      </p:sp>
      <p:sp>
        <p:nvSpPr>
          <p:cNvPr id="29" name="CuadroTexto 4">
            <a:extLst>
              <a:ext uri="{FF2B5EF4-FFF2-40B4-BE49-F238E27FC236}">
                <a16:creationId xmlns:a16="http://schemas.microsoft.com/office/drawing/2014/main" id="{9777A13F-1399-42E3-89DB-046751C58B0F}"/>
              </a:ext>
            </a:extLst>
          </p:cNvPr>
          <p:cNvSpPr txBox="1">
            <a:spLocks noChangeArrowheads="1"/>
          </p:cNvSpPr>
          <p:nvPr/>
        </p:nvSpPr>
        <p:spPr bwMode="auto">
          <a:xfrm>
            <a:off x="4611688" y="3500439"/>
            <a:ext cx="3186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ES" altLang="es-CO" sz="2800" b="1" i="1"/>
              <a:t> </a:t>
            </a:r>
            <a:r>
              <a:rPr lang="el-GR" altLang="es-CO" sz="2800" b="1" i="1"/>
              <a:t>ε </a:t>
            </a:r>
            <a:r>
              <a:rPr lang="es-ES" altLang="es-CO" sz="2800" b="1" i="1"/>
              <a:t>= 1   </a:t>
            </a:r>
            <a:r>
              <a:rPr lang="es-CO" altLang="es-CO" sz="2800" b="1" i="1"/>
              <a:t> (</a:t>
            </a:r>
            <a:r>
              <a:rPr lang="el-GR" altLang="es-CO" sz="2800" b="1" i="1"/>
              <a:t>ρ</a:t>
            </a:r>
            <a:r>
              <a:rPr lang="es-ES" altLang="es-CO" sz="2800" b="1" i="1"/>
              <a:t> + </a:t>
            </a:r>
            <a:r>
              <a:rPr lang="el-GR" altLang="es-CO" sz="2800" b="1" i="1"/>
              <a:t>τ</a:t>
            </a:r>
            <a:r>
              <a:rPr lang="es-CO" altLang="es-CO" sz="2800" b="1" i="1"/>
              <a:t>  = 0)</a:t>
            </a:r>
            <a:endParaRPr lang="es-ES" altLang="es-CO" sz="2800" b="1" i="1"/>
          </a:p>
        </p:txBody>
      </p:sp>
      <p:sp>
        <p:nvSpPr>
          <p:cNvPr id="30" name="Rectángulo 29">
            <a:extLst>
              <a:ext uri="{FF2B5EF4-FFF2-40B4-BE49-F238E27FC236}">
                <a16:creationId xmlns:a16="http://schemas.microsoft.com/office/drawing/2014/main" id="{346BE3BA-07B3-417C-9A43-BD508895BD4A}"/>
              </a:ext>
            </a:extLst>
          </p:cNvPr>
          <p:cNvSpPr/>
          <p:nvPr/>
        </p:nvSpPr>
        <p:spPr>
          <a:xfrm>
            <a:off x="4440239" y="4368801"/>
            <a:ext cx="3240087" cy="1439863"/>
          </a:xfrm>
          <a:prstGeom prst="rect">
            <a:avLst/>
          </a:prstGeom>
          <a:solidFill>
            <a:srgbClr val="FF0000"/>
          </a:solidFill>
          <a:ln>
            <a:solidFill>
              <a:srgbClr val="0A0A7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31" name="Triángulo isósceles 30">
            <a:extLst>
              <a:ext uri="{FF2B5EF4-FFF2-40B4-BE49-F238E27FC236}">
                <a16:creationId xmlns:a16="http://schemas.microsoft.com/office/drawing/2014/main" id="{AF8869BB-FDBE-48A3-84A5-E154242EAC25}"/>
              </a:ext>
            </a:extLst>
          </p:cNvPr>
          <p:cNvSpPr/>
          <p:nvPr/>
        </p:nvSpPr>
        <p:spPr>
          <a:xfrm rot="16200000">
            <a:off x="5860257" y="3880645"/>
            <a:ext cx="1192213" cy="244792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cxnSp>
        <p:nvCxnSpPr>
          <p:cNvPr id="32" name="Conector recto de flecha 31">
            <a:extLst>
              <a:ext uri="{FF2B5EF4-FFF2-40B4-BE49-F238E27FC236}">
                <a16:creationId xmlns:a16="http://schemas.microsoft.com/office/drawing/2014/main" id="{D672F548-ECF6-474C-B2B4-94AC3203DCBF}"/>
              </a:ext>
            </a:extLst>
          </p:cNvPr>
          <p:cNvCxnSpPr/>
          <p:nvPr/>
        </p:nvCxnSpPr>
        <p:spPr>
          <a:xfrm>
            <a:off x="7651751" y="4592638"/>
            <a:ext cx="1000125" cy="492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17337420-DD63-43F4-A6BA-35E529224B3E}"/>
              </a:ext>
            </a:extLst>
          </p:cNvPr>
          <p:cNvCxnSpPr/>
          <p:nvPr/>
        </p:nvCxnSpPr>
        <p:spPr>
          <a:xfrm flipV="1">
            <a:off x="7680325" y="4772025"/>
            <a:ext cx="1098550" cy="279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BEE78CFC-97BC-482D-8935-F87FAA61AB9A}"/>
              </a:ext>
            </a:extLst>
          </p:cNvPr>
          <p:cNvCxnSpPr/>
          <p:nvPr/>
        </p:nvCxnSpPr>
        <p:spPr>
          <a:xfrm flipV="1">
            <a:off x="7680325" y="4987925"/>
            <a:ext cx="1098550" cy="279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9ECC58C8-0C3F-4415-AFC4-70E349ADC3E7}"/>
              </a:ext>
            </a:extLst>
          </p:cNvPr>
          <p:cNvCxnSpPr/>
          <p:nvPr/>
        </p:nvCxnSpPr>
        <p:spPr>
          <a:xfrm>
            <a:off x="7694613" y="4889501"/>
            <a:ext cx="1071562" cy="2635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D5011B56-B316-41A1-A54A-24FA3A1B5FEB}"/>
              </a:ext>
            </a:extLst>
          </p:cNvPr>
          <p:cNvCxnSpPr/>
          <p:nvPr/>
        </p:nvCxnSpPr>
        <p:spPr>
          <a:xfrm>
            <a:off x="7667626" y="5407026"/>
            <a:ext cx="1084263" cy="1047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5CA448D4-4AAE-4A58-898C-15E43D1C3BAB}"/>
              </a:ext>
            </a:extLst>
          </p:cNvPr>
          <p:cNvCxnSpPr/>
          <p:nvPr/>
        </p:nvCxnSpPr>
        <p:spPr>
          <a:xfrm>
            <a:off x="7712075" y="5589589"/>
            <a:ext cx="928688" cy="206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FF4F9D2A-AD3C-4D11-897B-CD26D4FFE0A9}"/>
              </a:ext>
            </a:extLst>
          </p:cNvPr>
          <p:cNvCxnSpPr/>
          <p:nvPr/>
        </p:nvCxnSpPr>
        <p:spPr>
          <a:xfrm flipH="1">
            <a:off x="5808663" y="4613275"/>
            <a:ext cx="1871662" cy="654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a16="http://schemas.microsoft.com/office/drawing/2014/main" id="{297531C3-D920-4B28-AEC0-7BF228B94FE7}"/>
              </a:ext>
            </a:extLst>
          </p:cNvPr>
          <p:cNvCxnSpPr/>
          <p:nvPr/>
        </p:nvCxnSpPr>
        <p:spPr>
          <a:xfrm flipH="1" flipV="1">
            <a:off x="5664201" y="5030789"/>
            <a:ext cx="144463" cy="2365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4483AC18-DCC6-4CFF-93CE-5D9AE7C5EDED}"/>
              </a:ext>
            </a:extLst>
          </p:cNvPr>
          <p:cNvCxnSpPr/>
          <p:nvPr/>
        </p:nvCxnSpPr>
        <p:spPr>
          <a:xfrm flipH="1">
            <a:off x="5519738" y="5051425"/>
            <a:ext cx="144462"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3E58B92A-A583-4661-B5E3-7756CFA8D5C7}"/>
              </a:ext>
            </a:extLst>
          </p:cNvPr>
          <p:cNvCxnSpPr/>
          <p:nvPr/>
        </p:nvCxnSpPr>
        <p:spPr>
          <a:xfrm flipH="1" flipV="1">
            <a:off x="7212013" y="4675189"/>
            <a:ext cx="468312" cy="1095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cto 41">
            <a:extLst>
              <a:ext uri="{FF2B5EF4-FFF2-40B4-BE49-F238E27FC236}">
                <a16:creationId xmlns:a16="http://schemas.microsoft.com/office/drawing/2014/main" id="{543C7880-A390-4D15-8D6D-583C480B8C23}"/>
              </a:ext>
            </a:extLst>
          </p:cNvPr>
          <p:cNvCxnSpPr/>
          <p:nvPr/>
        </p:nvCxnSpPr>
        <p:spPr>
          <a:xfrm flipH="1">
            <a:off x="6203950" y="4684714"/>
            <a:ext cx="971550" cy="606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CB9085ED-BFD7-4236-8D14-8BCA78028B04}"/>
              </a:ext>
            </a:extLst>
          </p:cNvPr>
          <p:cNvCxnSpPr/>
          <p:nvPr/>
        </p:nvCxnSpPr>
        <p:spPr>
          <a:xfrm flipH="1" flipV="1">
            <a:off x="5857876" y="4975225"/>
            <a:ext cx="346075" cy="292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E8A08675-E581-49B5-82ED-08B49CE9909B}"/>
              </a:ext>
            </a:extLst>
          </p:cNvPr>
          <p:cNvCxnSpPr/>
          <p:nvPr/>
        </p:nvCxnSpPr>
        <p:spPr>
          <a:xfrm flipH="1">
            <a:off x="5648325" y="4987925"/>
            <a:ext cx="184150" cy="2111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Conector recto 44">
            <a:extLst>
              <a:ext uri="{FF2B5EF4-FFF2-40B4-BE49-F238E27FC236}">
                <a16:creationId xmlns:a16="http://schemas.microsoft.com/office/drawing/2014/main" id="{F54C2920-03E1-4F85-855B-54899EF4A3B6}"/>
              </a:ext>
            </a:extLst>
          </p:cNvPr>
          <p:cNvCxnSpPr/>
          <p:nvPr/>
        </p:nvCxnSpPr>
        <p:spPr>
          <a:xfrm flipH="1">
            <a:off x="6959601" y="5267326"/>
            <a:ext cx="752475" cy="2444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B2DBEE7A-E599-4682-A757-F92BAE1FE8FD}"/>
              </a:ext>
            </a:extLst>
          </p:cNvPr>
          <p:cNvCxnSpPr/>
          <p:nvPr/>
        </p:nvCxnSpPr>
        <p:spPr>
          <a:xfrm flipH="1" flipV="1">
            <a:off x="6329364" y="4846638"/>
            <a:ext cx="630237" cy="6604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A805ED52-B595-4419-92BB-F02CAA325D76}"/>
              </a:ext>
            </a:extLst>
          </p:cNvPr>
          <p:cNvCxnSpPr/>
          <p:nvPr/>
        </p:nvCxnSpPr>
        <p:spPr>
          <a:xfrm flipH="1">
            <a:off x="5902325" y="4867275"/>
            <a:ext cx="446088" cy="36353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AD746D4A-B707-4CD8-B60F-5CDC722756C8}"/>
              </a:ext>
            </a:extLst>
          </p:cNvPr>
          <p:cNvCxnSpPr/>
          <p:nvPr/>
        </p:nvCxnSpPr>
        <p:spPr>
          <a:xfrm flipH="1" flipV="1">
            <a:off x="5610225" y="4987925"/>
            <a:ext cx="292100" cy="2794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234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Sensores térmicos (</a:t>
            </a:r>
            <a:r>
              <a:rPr lang="es-CO" sz="2800" b="1" dirty="0" err="1">
                <a:solidFill>
                  <a:srgbClr val="C00040"/>
                </a:solidFill>
                <a:latin typeface="DIN Pro Medium" panose="020B0604020101020102" pitchFamily="34" charset="0"/>
                <a:cs typeface="DIN Pro Medium" panose="020B0604020101020102" pitchFamily="34" charset="0"/>
              </a:rPr>
              <a:t>Microbolómetro</a:t>
            </a:r>
            <a:r>
              <a:rPr lang="es-CO" sz="2800" b="1" dirty="0">
                <a:solidFill>
                  <a:srgbClr val="C00040"/>
                </a:solidFill>
                <a:latin typeface="DIN Pro Medium" panose="020B0604020101020102" pitchFamily="34" charset="0"/>
                <a:cs typeface="DIN Pro Medium" panose="020B0604020101020102" pitchFamily="34" charset="0"/>
              </a:rPr>
              <a:t>)</a:t>
            </a:r>
          </a:p>
        </p:txBody>
      </p:sp>
      <p:pic>
        <p:nvPicPr>
          <p:cNvPr id="4" name="Imagen 3">
            <a:extLst>
              <a:ext uri="{FF2B5EF4-FFF2-40B4-BE49-F238E27FC236}">
                <a16:creationId xmlns:a16="http://schemas.microsoft.com/office/drawing/2014/main" id="{23F8E411-15D4-4FC2-A0E1-78C6A9E5A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785" y="2669405"/>
            <a:ext cx="4762500" cy="1714500"/>
          </a:xfrm>
          <a:prstGeom prst="rect">
            <a:avLst/>
          </a:prstGeom>
        </p:spPr>
      </p:pic>
      <p:sp>
        <p:nvSpPr>
          <p:cNvPr id="5" name="CuadroTexto 4">
            <a:extLst>
              <a:ext uri="{FF2B5EF4-FFF2-40B4-BE49-F238E27FC236}">
                <a16:creationId xmlns:a16="http://schemas.microsoft.com/office/drawing/2014/main" id="{7383758E-8D6B-445F-9772-1557B48BD64C}"/>
              </a:ext>
            </a:extLst>
          </p:cNvPr>
          <p:cNvSpPr txBox="1"/>
          <p:nvPr/>
        </p:nvSpPr>
        <p:spPr>
          <a:xfrm>
            <a:off x="7137646" y="1096698"/>
            <a:ext cx="4339007" cy="2862322"/>
          </a:xfrm>
          <a:prstGeom prst="rect">
            <a:avLst/>
          </a:prstGeom>
          <a:noFill/>
        </p:spPr>
        <p:txBody>
          <a:bodyPr wrap="square">
            <a:spAutoFit/>
          </a:bodyPr>
          <a:lstStyle/>
          <a:p>
            <a:r>
              <a:rPr lang="es-CO" dirty="0"/>
              <a:t>Es el sensor usado para la detección de radiación térmica en el espectro del infrarrojo. Consta de un material absorbente en el infrarrojo que se calienta y genera cambios en la resistencia del sensor, los cuales se ven reflejados como un cambio en la corriente que circula por allí, la cual se lee electrónicamente para la lectura de intensidad pixel a pixel.</a:t>
            </a:r>
          </a:p>
          <a:p>
            <a:endParaRPr lang="es-CO" dirty="0"/>
          </a:p>
        </p:txBody>
      </p:sp>
    </p:spTree>
    <p:extLst>
      <p:ext uri="{BB962C8B-B14F-4D97-AF65-F5344CB8AC3E}">
        <p14:creationId xmlns:p14="http://schemas.microsoft.com/office/powerpoint/2010/main" val="313409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Ventajas</a:t>
            </a:r>
          </a:p>
        </p:txBody>
      </p:sp>
      <p:sp>
        <p:nvSpPr>
          <p:cNvPr id="5" name="34 CuadroTexto">
            <a:extLst>
              <a:ext uri="{FF2B5EF4-FFF2-40B4-BE49-F238E27FC236}">
                <a16:creationId xmlns:a16="http://schemas.microsoft.com/office/drawing/2014/main" id="{DD59E836-2D43-4AEE-B022-6CD5EF6E9930}"/>
              </a:ext>
            </a:extLst>
          </p:cNvPr>
          <p:cNvSpPr txBox="1">
            <a:spLocks noChangeArrowheads="1"/>
          </p:cNvSpPr>
          <p:nvPr/>
        </p:nvSpPr>
        <p:spPr bwMode="auto">
          <a:xfrm>
            <a:off x="6019891" y="1690062"/>
            <a:ext cx="585021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pPr>
            <a:r>
              <a:rPr lang="es-CO" altLang="es-ES" sz="2000" dirty="0"/>
              <a:t>No necesita contacto directo:	Mantiene fuera de peligro al usuario.	No es intrusiva, no afecta al objeto de estudio.</a:t>
            </a:r>
          </a:p>
          <a:p>
            <a:pPr>
              <a:spcBef>
                <a:spcPct val="0"/>
              </a:spcBef>
            </a:pPr>
            <a:r>
              <a:rPr lang="es-CO" altLang="es-ES" sz="2000" dirty="0"/>
              <a:t>Es bidimensional: Permite comparar fácilmente diferentes zonas del objeto. </a:t>
            </a:r>
          </a:p>
          <a:p>
            <a:pPr>
              <a:spcBef>
                <a:spcPct val="0"/>
              </a:spcBef>
            </a:pPr>
            <a:r>
              <a:rPr lang="es-CO" altLang="es-ES" sz="2000" dirty="0"/>
              <a:t>Se realiza en tiempo real:  Visualización rápida de objetos estacionarios, captura rápida de objetos en movimiento y captura de procesos térmicos transitorios.</a:t>
            </a:r>
            <a:endParaRPr lang="es-ES" altLang="es-ES" sz="2000" dirty="0"/>
          </a:p>
        </p:txBody>
      </p:sp>
      <p:pic>
        <p:nvPicPr>
          <p:cNvPr id="6" name="Picture 2" descr="Things to Consider Before Buying an Infrared Camera - Grainger KnowHow">
            <a:hlinkClick r:id="rId2"/>
            <a:extLst>
              <a:ext uri="{FF2B5EF4-FFF2-40B4-BE49-F238E27FC236}">
                <a16:creationId xmlns:a16="http://schemas.microsoft.com/office/drawing/2014/main" id="{95104B29-FD60-4375-ADBE-F7FB4D913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929" y="1996262"/>
            <a:ext cx="3590910" cy="2693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95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Aplicaciones</a:t>
            </a:r>
          </a:p>
        </p:txBody>
      </p:sp>
      <p:sp>
        <p:nvSpPr>
          <p:cNvPr id="5" name="34 CuadroTexto">
            <a:extLst>
              <a:ext uri="{FF2B5EF4-FFF2-40B4-BE49-F238E27FC236}">
                <a16:creationId xmlns:a16="http://schemas.microsoft.com/office/drawing/2014/main" id="{DD59E836-2D43-4AEE-B022-6CD5EF6E9930}"/>
              </a:ext>
            </a:extLst>
          </p:cNvPr>
          <p:cNvSpPr txBox="1">
            <a:spLocks noChangeArrowheads="1"/>
          </p:cNvSpPr>
          <p:nvPr/>
        </p:nvSpPr>
        <p:spPr bwMode="auto">
          <a:xfrm>
            <a:off x="6019891" y="1690062"/>
            <a:ext cx="585021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pPr>
            <a:r>
              <a:rPr lang="es-CO" altLang="es-ES" sz="2000" dirty="0"/>
              <a:t>Mantenimiento preventivo</a:t>
            </a:r>
            <a:r>
              <a:rPr lang="es-ES" altLang="es-ES" sz="2000" dirty="0"/>
              <a:t>.</a:t>
            </a:r>
          </a:p>
          <a:p>
            <a:pPr>
              <a:spcBef>
                <a:spcPct val="0"/>
              </a:spcBef>
            </a:pPr>
            <a:r>
              <a:rPr lang="es-ES" altLang="es-ES" sz="2000" dirty="0"/>
              <a:t>Investigación y desarrollo.</a:t>
            </a:r>
          </a:p>
          <a:p>
            <a:pPr>
              <a:spcBef>
                <a:spcPct val="0"/>
              </a:spcBef>
            </a:pPr>
            <a:r>
              <a:rPr lang="es-ES" altLang="es-ES" sz="2000" dirty="0"/>
              <a:t>Medicina y veterinaria.</a:t>
            </a:r>
          </a:p>
          <a:p>
            <a:pPr>
              <a:spcBef>
                <a:spcPct val="0"/>
              </a:spcBef>
            </a:pPr>
            <a:r>
              <a:rPr lang="es-ES" altLang="es-ES" sz="2000" dirty="0"/>
              <a:t>Control de calidad y monitoreo de procesos.</a:t>
            </a:r>
          </a:p>
          <a:p>
            <a:pPr>
              <a:spcBef>
                <a:spcPct val="0"/>
              </a:spcBef>
            </a:pPr>
            <a:r>
              <a:rPr lang="es-ES" altLang="es-ES" sz="2000" dirty="0"/>
              <a:t>Ensayos no destructivos y muchos mas…</a:t>
            </a:r>
          </a:p>
        </p:txBody>
      </p:sp>
      <p:pic>
        <p:nvPicPr>
          <p:cNvPr id="6" name="Picture 2" descr="Things to Consider Before Buying an Infrared Camera - Grainger KnowHow">
            <a:hlinkClick r:id="rId2"/>
            <a:extLst>
              <a:ext uri="{FF2B5EF4-FFF2-40B4-BE49-F238E27FC236}">
                <a16:creationId xmlns:a16="http://schemas.microsoft.com/office/drawing/2014/main" id="{95104B29-FD60-4375-ADBE-F7FB4D913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929" y="1996262"/>
            <a:ext cx="3590910" cy="2693183"/>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0E3A6C79-A714-43AD-AF51-4D787CFC4F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4929" y="1996262"/>
            <a:ext cx="3592663" cy="2693182"/>
          </a:xfrm>
          <a:prstGeom prst="rect">
            <a:avLst/>
          </a:prstGeom>
        </p:spPr>
      </p:pic>
    </p:spTree>
    <p:extLst>
      <p:ext uri="{BB962C8B-B14F-4D97-AF65-F5344CB8AC3E}">
        <p14:creationId xmlns:p14="http://schemas.microsoft.com/office/powerpoint/2010/main" val="185192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Monitoreo de condiciones</a:t>
            </a:r>
          </a:p>
        </p:txBody>
      </p:sp>
      <p:sp>
        <p:nvSpPr>
          <p:cNvPr id="8" name="CuadroTexto 1">
            <a:extLst>
              <a:ext uri="{FF2B5EF4-FFF2-40B4-BE49-F238E27FC236}">
                <a16:creationId xmlns:a16="http://schemas.microsoft.com/office/drawing/2014/main" id="{8C3EF777-0419-4F98-BE09-49DD72DFA9F2}"/>
              </a:ext>
            </a:extLst>
          </p:cNvPr>
          <p:cNvSpPr txBox="1">
            <a:spLocks noChangeArrowheads="1"/>
          </p:cNvSpPr>
          <p:nvPr/>
        </p:nvSpPr>
        <p:spPr bwMode="auto">
          <a:xfrm>
            <a:off x="2208213" y="1773238"/>
            <a:ext cx="619125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s-CO" altLang="es-ES" sz="2400" dirty="0"/>
              <a:t>Mantenimiento eléctrico</a:t>
            </a:r>
          </a:p>
          <a:p>
            <a:pPr>
              <a:lnSpc>
                <a:spcPct val="150000"/>
              </a:lnSpc>
              <a:spcBef>
                <a:spcPct val="0"/>
              </a:spcBef>
            </a:pPr>
            <a:r>
              <a:rPr lang="es-CO" altLang="es-ES" sz="2400" dirty="0"/>
              <a:t>Edificaciones</a:t>
            </a:r>
          </a:p>
          <a:p>
            <a:pPr>
              <a:lnSpc>
                <a:spcPct val="150000"/>
              </a:lnSpc>
              <a:spcBef>
                <a:spcPct val="0"/>
              </a:spcBef>
            </a:pPr>
            <a:r>
              <a:rPr lang="es-CO" altLang="es-ES" sz="2400" dirty="0"/>
              <a:t>Hornos y Calderas</a:t>
            </a:r>
          </a:p>
          <a:p>
            <a:pPr>
              <a:lnSpc>
                <a:spcPct val="150000"/>
              </a:lnSpc>
              <a:spcBef>
                <a:spcPct val="0"/>
              </a:spcBef>
            </a:pPr>
            <a:r>
              <a:rPr lang="es-CO" altLang="es-ES" sz="2400" dirty="0"/>
              <a:t>Mecánica y fricción</a:t>
            </a:r>
          </a:p>
          <a:p>
            <a:pPr>
              <a:lnSpc>
                <a:spcPct val="150000"/>
              </a:lnSpc>
              <a:spcBef>
                <a:spcPct val="0"/>
              </a:spcBef>
            </a:pPr>
            <a:r>
              <a:rPr lang="es-CO" altLang="es-ES" sz="2400" dirty="0"/>
              <a:t>Tanques y depósitos</a:t>
            </a:r>
            <a:endParaRPr lang="es-ES" altLang="es-ES" sz="2400" dirty="0"/>
          </a:p>
        </p:txBody>
      </p:sp>
    </p:spTree>
    <p:extLst>
      <p:ext uri="{BB962C8B-B14F-4D97-AF65-F5344CB8AC3E}">
        <p14:creationId xmlns:p14="http://schemas.microsoft.com/office/powerpoint/2010/main" val="279861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Monitoreo de condiciones</a:t>
            </a:r>
          </a:p>
        </p:txBody>
      </p:sp>
      <p:sp>
        <p:nvSpPr>
          <p:cNvPr id="4" name="CuadroTexto 1">
            <a:extLst>
              <a:ext uri="{FF2B5EF4-FFF2-40B4-BE49-F238E27FC236}">
                <a16:creationId xmlns:a16="http://schemas.microsoft.com/office/drawing/2014/main" id="{915C767A-C050-4FF0-AF7E-A9B27AD6E92A}"/>
              </a:ext>
            </a:extLst>
          </p:cNvPr>
          <p:cNvSpPr txBox="1">
            <a:spLocks noChangeArrowheads="1"/>
          </p:cNvSpPr>
          <p:nvPr/>
        </p:nvSpPr>
        <p:spPr bwMode="auto">
          <a:xfrm>
            <a:off x="2208213" y="1773238"/>
            <a:ext cx="61912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s-CO" altLang="es-ES" sz="2400" dirty="0"/>
              <a:t>Mantenimiento eléctrico</a:t>
            </a:r>
          </a:p>
        </p:txBody>
      </p:sp>
      <p:pic>
        <p:nvPicPr>
          <p:cNvPr id="5" name="Picture 2" descr="http://powerpoint-engineering.com/wp-content/uploads/2012/04/2_Fluke-Blog-20100705-1_low-300x280.jpg">
            <a:extLst>
              <a:ext uri="{FF2B5EF4-FFF2-40B4-BE49-F238E27FC236}">
                <a16:creationId xmlns:a16="http://schemas.microsoft.com/office/drawing/2014/main" id="{EA8C6320-54DF-445A-A821-4F2C1790C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4" y="2484439"/>
            <a:ext cx="3546475" cy="330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http://vertassets.blob.core.windows.net/image/97774111/97774111-27ce-4197-9ec6-a0780041cdf3/fliratspr43_imagea.jpg">
            <a:extLst>
              <a:ext uri="{FF2B5EF4-FFF2-40B4-BE49-F238E27FC236}">
                <a16:creationId xmlns:a16="http://schemas.microsoft.com/office/drawing/2014/main" id="{F57D443E-1539-45DB-8413-3970B2441D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364" y="2500313"/>
            <a:ext cx="3240087"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603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Monitoreo de condiciones</a:t>
            </a:r>
          </a:p>
        </p:txBody>
      </p:sp>
      <p:sp>
        <p:nvSpPr>
          <p:cNvPr id="7" name="CuadroTexto 1">
            <a:extLst>
              <a:ext uri="{FF2B5EF4-FFF2-40B4-BE49-F238E27FC236}">
                <a16:creationId xmlns:a16="http://schemas.microsoft.com/office/drawing/2014/main" id="{780858C8-2FB3-4681-AD0A-1B905E46C46B}"/>
              </a:ext>
            </a:extLst>
          </p:cNvPr>
          <p:cNvSpPr txBox="1">
            <a:spLocks noChangeArrowheads="1"/>
          </p:cNvSpPr>
          <p:nvPr/>
        </p:nvSpPr>
        <p:spPr bwMode="auto">
          <a:xfrm>
            <a:off x="2208213" y="1756460"/>
            <a:ext cx="61912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s-CO" altLang="es-ES" sz="2400"/>
              <a:t>Edificaciones</a:t>
            </a:r>
          </a:p>
        </p:txBody>
      </p:sp>
      <p:pic>
        <p:nvPicPr>
          <p:cNvPr id="8" name="Picture 2" descr="https://encrypted-tbn2.gstatic.com/images?q=tbn:ANd9GcRJjRFZH2U7Ngj4hyFcZ8e9w3VHpmRaK74ma8_wR4QVt06DALjN">
            <a:extLst>
              <a:ext uri="{FF2B5EF4-FFF2-40B4-BE49-F238E27FC236}">
                <a16:creationId xmlns:a16="http://schemas.microsoft.com/office/drawing/2014/main" id="{C59679BB-A8F6-49BE-AF0B-E8ADA2B48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75" y="2620060"/>
            <a:ext cx="4319588" cy="32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9687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824974" y="442944"/>
            <a:ext cx="9182355" cy="523220"/>
          </a:xfrm>
          <a:prstGeom prst="rect">
            <a:avLst/>
          </a:prstGeom>
          <a:noFill/>
        </p:spPr>
        <p:txBody>
          <a:bodyPr wrap="square" rtlCol="0">
            <a:spAutoFit/>
          </a:bodyPr>
          <a:lstStyle/>
          <a:p>
            <a:r>
              <a:rPr lang="es-CO" sz="2800" b="1" dirty="0">
                <a:solidFill>
                  <a:srgbClr val="C00040"/>
                </a:solidFill>
                <a:latin typeface="DIN Pro Medium" panose="020B0604020101020102" pitchFamily="34" charset="0"/>
                <a:cs typeface="DIN Pro Medium" panose="020B0604020101020102" pitchFamily="34" charset="0"/>
              </a:rPr>
              <a:t>Termografía: Monitoreo de condiciones</a:t>
            </a:r>
          </a:p>
        </p:txBody>
      </p:sp>
      <p:sp>
        <p:nvSpPr>
          <p:cNvPr id="5" name="CuadroTexto 1">
            <a:extLst>
              <a:ext uri="{FF2B5EF4-FFF2-40B4-BE49-F238E27FC236}">
                <a16:creationId xmlns:a16="http://schemas.microsoft.com/office/drawing/2014/main" id="{E2EF7D5E-64CF-47EB-8C52-34CFEAADEEE7}"/>
              </a:ext>
            </a:extLst>
          </p:cNvPr>
          <p:cNvSpPr txBox="1">
            <a:spLocks noChangeArrowheads="1"/>
          </p:cNvSpPr>
          <p:nvPr/>
        </p:nvSpPr>
        <p:spPr bwMode="auto">
          <a:xfrm>
            <a:off x="2208213" y="1773238"/>
            <a:ext cx="61912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s-CO" altLang="es-ES" sz="2400"/>
              <a:t>Hornos y calderas</a:t>
            </a:r>
          </a:p>
        </p:txBody>
      </p:sp>
      <p:pic>
        <p:nvPicPr>
          <p:cNvPr id="6" name="Picture 2" descr="http://farm8.static.flickr.com/7249/13719250425_04443258d9_m.jpg">
            <a:extLst>
              <a:ext uri="{FF2B5EF4-FFF2-40B4-BE49-F238E27FC236}">
                <a16:creationId xmlns:a16="http://schemas.microsoft.com/office/drawing/2014/main" id="{34DCF99F-773E-4F06-8BF0-4EC1A97B1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6138" y="2492375"/>
            <a:ext cx="3581400" cy="358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493408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10994</TotalTime>
  <Words>1260</Words>
  <Application>Microsoft Office PowerPoint</Application>
  <PresentationFormat>Panorámica</PresentationFormat>
  <Paragraphs>127</Paragraphs>
  <Slides>31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31</vt:i4>
      </vt:variant>
    </vt:vector>
  </HeadingPairs>
  <TitlesOfParts>
    <vt:vector size="38" baseType="lpstr">
      <vt:lpstr>Arial</vt:lpstr>
      <vt:lpstr>Arial Black</vt:lpstr>
      <vt:lpstr>Calibri</vt:lpstr>
      <vt:lpstr>Calibri Light</vt:lpstr>
      <vt:lpstr>Cambria Math</vt:lpstr>
      <vt:lpstr>DIN Pro Medium</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Camilo  Navarro Saiz</dc:creator>
  <cp:lastModifiedBy>manuel jaramillo gaviria</cp:lastModifiedBy>
  <cp:revision>151</cp:revision>
  <dcterms:created xsi:type="dcterms:W3CDTF">2020-08-21T23:46:37Z</dcterms:created>
  <dcterms:modified xsi:type="dcterms:W3CDTF">2021-04-22T16:08:51Z</dcterms:modified>
</cp:coreProperties>
</file>