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60" r:id="rId5"/>
    <p:sldId id="259" r:id="rId6"/>
    <p:sldId id="261" r:id="rId7"/>
    <p:sldId id="262" r:id="rId8"/>
    <p:sldId id="280" r:id="rId9"/>
    <p:sldId id="264" r:id="rId10"/>
    <p:sldId id="265" r:id="rId11"/>
    <p:sldId id="277" r:id="rId12"/>
    <p:sldId id="279" r:id="rId13"/>
  </p:sldIdLst>
  <p:sldSz cx="12192000" cy="6858000"/>
  <p:notesSz cx="6858000" cy="9144000"/>
  <p:embeddedFontLst>
    <p:embeddedFont>
      <p:font typeface="Arial Black" panose="020B0A04020102020204" pitchFamily="34" charset="0"/>
      <p:regular r:id="rId15"/>
      <p:bold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8493F6-D506-40C1-A63E-1FE69E32DDF2}">
  <a:tblStyle styleId="{A78493F6-D506-40C1-A63E-1FE69E32DDF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68" d="100"/>
          <a:sy n="68"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7"/>
        <p:cNvGrpSpPr/>
        <p:nvPr/>
      </p:nvGrpSpPr>
      <p:grpSpPr>
        <a:xfrm>
          <a:off x="0" y="0"/>
          <a:ext cx="0" cy="0"/>
          <a:chOff x="0" y="0"/>
          <a:chExt cx="0" cy="0"/>
        </a:xfrm>
      </p:grpSpPr>
      <p:cxnSp>
        <p:nvCxnSpPr>
          <p:cNvPr id="18" name="Google Shape;18;p3"/>
          <p:cNvCxnSpPr/>
          <p:nvPr/>
        </p:nvCxnSpPr>
        <p:spPr>
          <a:xfrm rot="10800000">
            <a:off x="0" y="6444846"/>
            <a:ext cx="9645749" cy="0"/>
          </a:xfrm>
          <a:prstGeom prst="straightConnector1">
            <a:avLst/>
          </a:prstGeom>
          <a:noFill/>
          <a:ln w="38100" cap="flat" cmpd="sng">
            <a:solidFill>
              <a:srgbClr val="C20140"/>
            </a:solidFill>
            <a:prstDash val="solid"/>
            <a:miter lim="800000"/>
            <a:headEnd type="oval" w="med" len="med"/>
            <a:tailEnd type="none" w="sm" len="sm"/>
          </a:ln>
        </p:spPr>
      </p:cxnSp>
      <p:pic>
        <p:nvPicPr>
          <p:cNvPr id="19" name="Google Shape;19;p3"/>
          <p:cNvPicPr preferRelativeResize="0"/>
          <p:nvPr/>
        </p:nvPicPr>
        <p:blipFill rotWithShape="1">
          <a:blip r:embed="rId2">
            <a:alphaModFix/>
          </a:blip>
          <a:srcRect/>
          <a:stretch/>
        </p:blipFill>
        <p:spPr>
          <a:xfrm>
            <a:off x="10897819" y="0"/>
            <a:ext cx="1133475" cy="1133475"/>
          </a:xfrm>
          <a:prstGeom prst="rect">
            <a:avLst/>
          </a:prstGeom>
          <a:noFill/>
          <a:ln>
            <a:noFill/>
          </a:ln>
        </p:spPr>
      </p:pic>
      <p:pic>
        <p:nvPicPr>
          <p:cNvPr id="20" name="Google Shape;20;p3"/>
          <p:cNvPicPr preferRelativeResize="0"/>
          <p:nvPr/>
        </p:nvPicPr>
        <p:blipFill rotWithShape="1">
          <a:blip r:embed="rId3">
            <a:alphaModFix/>
          </a:blip>
          <a:srcRect/>
          <a:stretch/>
        </p:blipFill>
        <p:spPr>
          <a:xfrm>
            <a:off x="9943269" y="6248245"/>
            <a:ext cx="1909100" cy="3932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upport.cognex.com/en/downloads/in-sight/software-firm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4" descr="Imagen que contiene firmar, camión, calle, hombre&#10;&#10;Descripción generada automáticamente"/>
          <p:cNvPicPr preferRelativeResize="0"/>
          <p:nvPr/>
        </p:nvPicPr>
        <p:blipFill rotWithShape="1">
          <a:blip r:embed="rId3">
            <a:alphaModFix/>
          </a:blip>
          <a:srcRect/>
          <a:stretch/>
        </p:blipFill>
        <p:spPr>
          <a:xfrm>
            <a:off x="0" y="0"/>
            <a:ext cx="12192000" cy="6750254"/>
          </a:xfrm>
          <a:prstGeom prst="rect">
            <a:avLst/>
          </a:prstGeom>
          <a:noFill/>
          <a:ln>
            <a:noFill/>
          </a:ln>
        </p:spPr>
      </p:pic>
      <p:sp>
        <p:nvSpPr>
          <p:cNvPr id="89" name="Google Shape;89;p14"/>
          <p:cNvSpPr/>
          <p:nvPr/>
        </p:nvSpPr>
        <p:spPr>
          <a:xfrm>
            <a:off x="858982" y="5361710"/>
            <a:ext cx="10231582" cy="1283090"/>
          </a:xfrm>
          <a:prstGeom prst="rect">
            <a:avLst/>
          </a:prstGeom>
          <a:solidFill>
            <a:srgbClr val="CF0A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3200" b="0" i="0" u="none" strike="noStrike" cap="none">
                <a:solidFill>
                  <a:schemeClr val="lt1"/>
                </a:solidFill>
                <a:latin typeface="Arial Black"/>
                <a:ea typeface="Arial Black"/>
                <a:cs typeface="Arial Black"/>
                <a:sym typeface="Arial Black"/>
              </a:rPr>
              <a:t>Vision Artificial 	aplicada en la industria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p:nvPr/>
        </p:nvSpPr>
        <p:spPr>
          <a:xfrm>
            <a:off x="250723" y="243671"/>
            <a:ext cx="10530347"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US" sz="2400" b="1" dirty="0">
                <a:solidFill>
                  <a:srgbClr val="C00040"/>
                </a:solidFill>
              </a:rPr>
              <a:t>EASY BUILDER</a:t>
            </a:r>
            <a:endParaRPr dirty="0"/>
          </a:p>
          <a:p>
            <a:pPr marL="0" marR="0" lvl="0" indent="0" algn="ctr" rtl="0">
              <a:spcBef>
                <a:spcPts val="0"/>
              </a:spcBef>
              <a:spcAft>
                <a:spcPts val="0"/>
              </a:spcAft>
              <a:buNone/>
            </a:pPr>
            <a:endParaRPr sz="2400" b="1" dirty="0">
              <a:solidFill>
                <a:srgbClr val="C00040"/>
              </a:solidFill>
              <a:latin typeface="Arial"/>
              <a:ea typeface="Arial"/>
              <a:cs typeface="Arial"/>
              <a:sym typeface="Arial"/>
            </a:endParaRPr>
          </a:p>
        </p:txBody>
      </p:sp>
      <p:sp>
        <p:nvSpPr>
          <p:cNvPr id="6" name="CuadroTexto 5">
            <a:extLst>
              <a:ext uri="{FF2B5EF4-FFF2-40B4-BE49-F238E27FC236}">
                <a16:creationId xmlns:a16="http://schemas.microsoft.com/office/drawing/2014/main" id="{5F891F3D-C9D2-4363-8018-EA4292CAE637}"/>
              </a:ext>
            </a:extLst>
          </p:cNvPr>
          <p:cNvSpPr txBox="1"/>
          <p:nvPr/>
        </p:nvSpPr>
        <p:spPr>
          <a:xfrm>
            <a:off x="1027590" y="1333121"/>
            <a:ext cx="4148091" cy="2031325"/>
          </a:xfrm>
          <a:prstGeom prst="rect">
            <a:avLst/>
          </a:prstGeom>
          <a:noFill/>
        </p:spPr>
        <p:txBody>
          <a:bodyPr wrap="square">
            <a:spAutoFit/>
          </a:bodyPr>
          <a:lstStyle/>
          <a:p>
            <a:r>
              <a:rPr lang="es-ES" dirty="0"/>
              <a:t>En este modo podremos configurar imágenes y herramientas de detección de manera simple mediante una interfaz grafica sin necesidad de realizar ningún código las salidas de  inspección se presentaran en la interfaz de resultados, en </a:t>
            </a:r>
            <a:r>
              <a:rPr lang="es-ES" dirty="0" err="1"/>
              <a:t>eñ</a:t>
            </a:r>
            <a:r>
              <a:rPr lang="es-ES" dirty="0"/>
              <a:t> ejemplo podemos observar la detección de un circulo mediante una herramienta cualquier imagen que llegue no circular será un error para el sistema</a:t>
            </a:r>
          </a:p>
        </p:txBody>
      </p:sp>
      <p:pic>
        <p:nvPicPr>
          <p:cNvPr id="4" name="Imagen 3">
            <a:extLst>
              <a:ext uri="{FF2B5EF4-FFF2-40B4-BE49-F238E27FC236}">
                <a16:creationId xmlns:a16="http://schemas.microsoft.com/office/drawing/2014/main" id="{7138D75B-9272-4976-910B-ADBA32F019DD}"/>
              </a:ext>
            </a:extLst>
          </p:cNvPr>
          <p:cNvPicPr>
            <a:picLocks noChangeAspect="1"/>
          </p:cNvPicPr>
          <p:nvPr/>
        </p:nvPicPr>
        <p:blipFill>
          <a:blip r:embed="rId3"/>
          <a:stretch>
            <a:fillRect/>
          </a:stretch>
        </p:blipFill>
        <p:spPr>
          <a:xfrm>
            <a:off x="5937510" y="1333121"/>
            <a:ext cx="5615298" cy="2670386"/>
          </a:xfrm>
          <a:prstGeom prst="rect">
            <a:avLst/>
          </a:prstGeom>
        </p:spPr>
      </p:pic>
      <p:pic>
        <p:nvPicPr>
          <p:cNvPr id="7" name="Imagen 6">
            <a:extLst>
              <a:ext uri="{FF2B5EF4-FFF2-40B4-BE49-F238E27FC236}">
                <a16:creationId xmlns:a16="http://schemas.microsoft.com/office/drawing/2014/main" id="{1F560435-9CE8-411F-B3D6-BD9A1889076D}"/>
              </a:ext>
            </a:extLst>
          </p:cNvPr>
          <p:cNvPicPr>
            <a:picLocks noChangeAspect="1"/>
          </p:cNvPicPr>
          <p:nvPr/>
        </p:nvPicPr>
        <p:blipFill>
          <a:blip r:embed="rId4"/>
          <a:stretch>
            <a:fillRect/>
          </a:stretch>
        </p:blipFill>
        <p:spPr>
          <a:xfrm>
            <a:off x="834646" y="3773729"/>
            <a:ext cx="4533978" cy="24178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p:nvPr/>
        </p:nvSpPr>
        <p:spPr>
          <a:xfrm>
            <a:off x="607995" y="989282"/>
            <a:ext cx="9671631"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dirty="0">
                <a:solidFill>
                  <a:schemeClr val="dk1"/>
                </a:solidFill>
                <a:latin typeface="Calibri"/>
                <a:cs typeface="Calibri"/>
                <a:sym typeface="Calibri"/>
              </a:rPr>
              <a:t>En una fabrica automotriz se tiene un sensor en la cual se quiere clasificar los tipos de </a:t>
            </a:r>
            <a:r>
              <a:rPr lang="es-CO" sz="2400" dirty="0" err="1">
                <a:solidFill>
                  <a:schemeClr val="dk1"/>
                </a:solidFill>
                <a:latin typeface="Calibri"/>
                <a:cs typeface="Calibri"/>
                <a:sym typeface="Calibri"/>
              </a:rPr>
              <a:t>bomper</a:t>
            </a:r>
            <a:r>
              <a:rPr lang="es-CO" sz="2400" dirty="0">
                <a:solidFill>
                  <a:schemeClr val="dk1"/>
                </a:solidFill>
                <a:latin typeface="Calibri"/>
                <a:cs typeface="Calibri"/>
                <a:sym typeface="Calibri"/>
              </a:rPr>
              <a:t>, se proporcionara una base de datos con imágenes de distintos </a:t>
            </a:r>
            <a:r>
              <a:rPr lang="es-CO" sz="2400" dirty="0" err="1">
                <a:solidFill>
                  <a:schemeClr val="dk1"/>
                </a:solidFill>
                <a:latin typeface="Calibri"/>
                <a:cs typeface="Calibri"/>
                <a:sym typeface="Calibri"/>
              </a:rPr>
              <a:t>bompers</a:t>
            </a:r>
            <a:r>
              <a:rPr lang="es-CO" sz="2400" dirty="0">
                <a:solidFill>
                  <a:schemeClr val="dk1"/>
                </a:solidFill>
                <a:latin typeface="Calibri"/>
                <a:cs typeface="Calibri"/>
                <a:sym typeface="Calibri"/>
              </a:rPr>
              <a:t> de automóvil y se deben separar según la referencia.</a:t>
            </a:r>
          </a:p>
          <a:p>
            <a:pPr marL="0" marR="0" lvl="0" indent="0" algn="l" rtl="0">
              <a:spcBef>
                <a:spcPts val="0"/>
              </a:spcBef>
              <a:spcAft>
                <a:spcPts val="0"/>
              </a:spcAft>
              <a:buNone/>
            </a:pPr>
            <a:endParaRPr lang="es-CO" sz="2400" dirty="0">
              <a:solidFill>
                <a:schemeClr val="dk1"/>
              </a:solidFill>
              <a:latin typeface="Calibri"/>
              <a:cs typeface="Calibri"/>
              <a:sym typeface="Calibri"/>
            </a:endParaRPr>
          </a:p>
          <a:p>
            <a:pPr marL="0" marR="0" lvl="0" indent="0" algn="l" rtl="0">
              <a:spcBef>
                <a:spcPts val="0"/>
              </a:spcBef>
              <a:spcAft>
                <a:spcPts val="0"/>
              </a:spcAft>
              <a:buNone/>
            </a:pPr>
            <a:r>
              <a:rPr lang="es-CO" sz="2400" dirty="0">
                <a:solidFill>
                  <a:schemeClr val="dk1"/>
                </a:solidFill>
                <a:latin typeface="Calibri"/>
                <a:cs typeface="Calibri"/>
                <a:sym typeface="Calibri"/>
              </a:rPr>
              <a:t>Realice un código donde se muestre que referencia de cada uno de los </a:t>
            </a:r>
            <a:r>
              <a:rPr lang="es-CO" sz="2400" dirty="0" err="1">
                <a:solidFill>
                  <a:schemeClr val="dk1"/>
                </a:solidFill>
                <a:latin typeface="Calibri"/>
                <a:cs typeface="Calibri"/>
                <a:sym typeface="Calibri"/>
              </a:rPr>
              <a:t>bómpers</a:t>
            </a:r>
            <a:r>
              <a:rPr lang="es-CO" sz="2400" dirty="0">
                <a:solidFill>
                  <a:schemeClr val="dk1"/>
                </a:solidFill>
                <a:latin typeface="Calibri"/>
                <a:cs typeface="Calibri"/>
                <a:sym typeface="Calibri"/>
              </a:rPr>
              <a:t>.</a:t>
            </a:r>
          </a:p>
        </p:txBody>
      </p:sp>
      <p:sp>
        <p:nvSpPr>
          <p:cNvPr id="256" name="Google Shape;256;p35"/>
          <p:cNvSpPr txBox="1"/>
          <p:nvPr/>
        </p:nvSpPr>
        <p:spPr>
          <a:xfrm>
            <a:off x="1394470" y="409630"/>
            <a:ext cx="918235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800" b="1" dirty="0">
                <a:solidFill>
                  <a:srgbClr val="C00040"/>
                </a:solidFill>
                <a:latin typeface="Arial"/>
                <a:ea typeface="Arial"/>
                <a:cs typeface="Arial"/>
                <a:sym typeface="Arial"/>
              </a:rPr>
              <a:t>Ejercicio:</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11" name="CuadroTexto 10">
            <a:extLst>
              <a:ext uri="{FF2B5EF4-FFF2-40B4-BE49-F238E27FC236}">
                <a16:creationId xmlns:a16="http://schemas.microsoft.com/office/drawing/2014/main" id="{76035F5E-3A52-49D7-BFD5-F6EA24E9C0E8}"/>
              </a:ext>
            </a:extLst>
          </p:cNvPr>
          <p:cNvSpPr txBox="1"/>
          <p:nvPr/>
        </p:nvSpPr>
        <p:spPr>
          <a:xfrm>
            <a:off x="2897944" y="568964"/>
            <a:ext cx="6105378" cy="307777"/>
          </a:xfrm>
          <a:prstGeom prst="rect">
            <a:avLst/>
          </a:prstGeom>
          <a:noFill/>
        </p:spPr>
        <p:txBody>
          <a:bodyPr wrap="square">
            <a:spAutoFit/>
          </a:bodyPr>
          <a:lstStyle/>
          <a:p>
            <a:pPr marL="0" marR="0" lvl="0" indent="0" algn="ctr" rtl="0">
              <a:spcBef>
                <a:spcPts val="0"/>
              </a:spcBef>
              <a:spcAft>
                <a:spcPts val="0"/>
              </a:spcAft>
              <a:buNone/>
            </a:pPr>
            <a:r>
              <a:rPr lang="es-CO" sz="1400" b="1" dirty="0">
                <a:solidFill>
                  <a:srgbClr val="C00040"/>
                </a:solidFill>
                <a:latin typeface="Arial"/>
                <a:ea typeface="Arial"/>
                <a:cs typeface="Arial"/>
                <a:sym typeface="Arial"/>
              </a:rPr>
              <a:t>Ejercicio:</a:t>
            </a:r>
            <a:endParaRPr lang="es-CO" dirty="0"/>
          </a:p>
        </p:txBody>
      </p:sp>
      <p:sp>
        <p:nvSpPr>
          <p:cNvPr id="12" name="Google Shape;255;p35">
            <a:extLst>
              <a:ext uri="{FF2B5EF4-FFF2-40B4-BE49-F238E27FC236}">
                <a16:creationId xmlns:a16="http://schemas.microsoft.com/office/drawing/2014/main" id="{3FE179D6-BAC0-4F28-9763-7339C9A1BD5B}"/>
              </a:ext>
            </a:extLst>
          </p:cNvPr>
          <p:cNvSpPr txBox="1"/>
          <p:nvPr/>
        </p:nvSpPr>
        <p:spPr>
          <a:xfrm>
            <a:off x="607995" y="989282"/>
            <a:ext cx="9671631"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dirty="0">
                <a:solidFill>
                  <a:schemeClr val="dk1"/>
                </a:solidFill>
                <a:latin typeface="Calibri"/>
                <a:cs typeface="Calibri"/>
                <a:sym typeface="Calibri"/>
              </a:rPr>
              <a:t>En una manufacturera de envases se desea inspeccionar los daños en los envases que se encuentran presentes en las pestañas y el interior del mismo, usted deberá realizar un código con las imágenes proporcionadas para identificar que envases no son aptos.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p:nvPr/>
        </p:nvSpPr>
        <p:spPr>
          <a:xfrm>
            <a:off x="824974" y="442944"/>
            <a:ext cx="9182355"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u="none" strike="noStrike" cap="none" dirty="0">
                <a:solidFill>
                  <a:srgbClr val="C00040"/>
                </a:solidFill>
                <a:latin typeface="Arial"/>
                <a:ea typeface="Arial"/>
                <a:cs typeface="Arial"/>
                <a:sym typeface="Arial"/>
              </a:rPr>
              <a:t>Cámaras: </a:t>
            </a:r>
            <a:r>
              <a:rPr lang="es-CO" sz="2800" b="1" dirty="0">
                <a:solidFill>
                  <a:srgbClr val="C00040"/>
                </a:solidFill>
              </a:rPr>
              <a:t>Tipos</a:t>
            </a:r>
          </a:p>
        </p:txBody>
      </p:sp>
      <p:pic>
        <p:nvPicPr>
          <p:cNvPr id="95" name="Google Shape;95;p15" descr="Cámaras de Visión Artificial – Escaneo de Área | FLIR Systems"/>
          <p:cNvPicPr preferRelativeResize="0"/>
          <p:nvPr/>
        </p:nvPicPr>
        <p:blipFill rotWithShape="1">
          <a:blip r:embed="rId3">
            <a:alphaModFix/>
          </a:blip>
          <a:srcRect/>
          <a:stretch/>
        </p:blipFill>
        <p:spPr>
          <a:xfrm>
            <a:off x="493971" y="4365481"/>
            <a:ext cx="3521943" cy="1749146"/>
          </a:xfrm>
          <a:prstGeom prst="rect">
            <a:avLst/>
          </a:prstGeom>
          <a:noFill/>
          <a:ln>
            <a:noFill/>
          </a:ln>
        </p:spPr>
      </p:pic>
      <p:sp>
        <p:nvSpPr>
          <p:cNvPr id="96" name="Google Shape;96;p15"/>
          <p:cNvSpPr txBox="1"/>
          <p:nvPr/>
        </p:nvSpPr>
        <p:spPr>
          <a:xfrm>
            <a:off x="493971" y="1080773"/>
            <a:ext cx="4369342" cy="31700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000" dirty="0">
                <a:solidFill>
                  <a:schemeClr val="dk1"/>
                </a:solidFill>
                <a:latin typeface="Calibri"/>
                <a:ea typeface="Calibri"/>
                <a:cs typeface="Calibri"/>
                <a:sym typeface="Calibri"/>
              </a:rPr>
              <a:t>Convencionales</a:t>
            </a:r>
          </a:p>
          <a:p>
            <a:pPr marL="0" marR="0" lvl="0" indent="0" algn="l" rtl="0">
              <a:spcBef>
                <a:spcPts val="0"/>
              </a:spcBef>
              <a:spcAft>
                <a:spcPts val="0"/>
              </a:spcAft>
              <a:buNone/>
            </a:pPr>
            <a:endParaRPr lang="es-CO"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2000" dirty="0">
                <a:solidFill>
                  <a:schemeClr val="dk1"/>
                </a:solidFill>
                <a:latin typeface="Calibri"/>
                <a:ea typeface="Calibri"/>
                <a:cs typeface="Calibri"/>
                <a:sym typeface="Calibri"/>
              </a:rPr>
              <a:t>Las cámaras son  dispositivos de adquisición de imágenes que reciben un patrón de iluminación de un sistema óptico y convierte la señal de los fotones en señales eléctricas  digitales que representa las variaciones temporales y espaciales de la luz incidente. </a:t>
            </a:r>
            <a:endParaRPr sz="2000" b="0" dirty="0">
              <a:solidFill>
                <a:schemeClr val="dk1"/>
              </a:solidFill>
              <a:latin typeface="Calibri"/>
              <a:ea typeface="Calibri"/>
              <a:cs typeface="Calibri"/>
              <a:sym typeface="Calibri"/>
            </a:endParaRPr>
          </a:p>
        </p:txBody>
      </p:sp>
      <p:sp>
        <p:nvSpPr>
          <p:cNvPr id="97" name="Google Shape;97;p15"/>
          <p:cNvSpPr txBox="1"/>
          <p:nvPr/>
        </p:nvSpPr>
        <p:spPr>
          <a:xfrm>
            <a:off x="6302326" y="947981"/>
            <a:ext cx="5159733" cy="37240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000" dirty="0">
                <a:solidFill>
                  <a:schemeClr val="dk1"/>
                </a:solidFill>
                <a:latin typeface="Calibri"/>
                <a:ea typeface="Calibri"/>
                <a:cs typeface="Calibri"/>
                <a:sym typeface="Calibri"/>
              </a:rPr>
              <a:t>SMART</a:t>
            </a:r>
            <a:r>
              <a:rPr lang="es-ES" sz="2800" b="0" i="0" dirty="0">
                <a:solidFill>
                  <a:srgbClr val="000000"/>
                </a:solidFill>
                <a:effectLst/>
                <a:latin typeface="Arial" panose="020B0604020202020204" pitchFamily="34" charset="0"/>
              </a:rPr>
              <a:t> </a:t>
            </a:r>
          </a:p>
          <a:p>
            <a:pPr marL="0" marR="0" lvl="0" indent="0" algn="l" rtl="0">
              <a:spcBef>
                <a:spcPts val="0"/>
              </a:spcBef>
              <a:spcAft>
                <a:spcPts val="0"/>
              </a:spcAft>
              <a:buNone/>
            </a:pPr>
            <a:endParaRPr lang="es-ES" sz="2800" b="0" i="0" dirty="0">
              <a:solidFill>
                <a:srgbClr val="000000"/>
              </a:solidFill>
              <a:effectLst/>
              <a:latin typeface="Arial" panose="020B0604020202020204" pitchFamily="34" charset="0"/>
            </a:endParaRPr>
          </a:p>
          <a:p>
            <a:pPr marL="0" marR="0" lvl="0" indent="0" algn="l" rtl="0">
              <a:spcBef>
                <a:spcPts val="0"/>
              </a:spcBef>
              <a:spcAft>
                <a:spcPts val="0"/>
              </a:spcAft>
              <a:buNone/>
            </a:pPr>
            <a:r>
              <a:rPr lang="es-ES" sz="2000" b="0" i="0" dirty="0">
                <a:solidFill>
                  <a:srgbClr val="000000"/>
                </a:solidFill>
                <a:effectLst/>
                <a:latin typeface="Calibri" panose="020F0502020204030204" pitchFamily="34" charset="0"/>
                <a:cs typeface="Calibri" panose="020F0502020204030204" pitchFamily="34" charset="0"/>
              </a:rPr>
              <a:t>Son sistemas de identificación y guiado de piezas. Estos sistemas de visión autónomos y de calidad industrial combinan una biblioteca de herramientas de visión avanzadas con una adquisición y procesamiento de imágenes a alta velocidad, se les considera un sistema embebido debido a su capacidad de auto procesamiento y generar salidas digitales.</a:t>
            </a:r>
          </a:p>
          <a:p>
            <a:pPr marL="0" marR="0" lvl="0" indent="0" algn="l" rtl="0">
              <a:spcBef>
                <a:spcPts val="0"/>
              </a:spcBef>
              <a:spcAft>
                <a:spcPts val="0"/>
              </a:spcAft>
              <a:buNone/>
            </a:pPr>
            <a:endParaRPr lang="es-CO" sz="2000" dirty="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4E03FD7F-3B95-4E9A-8274-468CAC556E48}"/>
              </a:ext>
            </a:extLst>
          </p:cNvPr>
          <p:cNvPicPr>
            <a:picLocks noChangeAspect="1"/>
          </p:cNvPicPr>
          <p:nvPr/>
        </p:nvPicPr>
        <p:blipFill>
          <a:blip r:embed="rId4"/>
          <a:stretch>
            <a:fillRect/>
          </a:stretch>
        </p:blipFill>
        <p:spPr>
          <a:xfrm>
            <a:off x="6302326" y="4380259"/>
            <a:ext cx="1697941" cy="1377485"/>
          </a:xfrm>
          <a:prstGeom prst="rect">
            <a:avLst/>
          </a:prstGeom>
        </p:spPr>
      </p:pic>
      <p:pic>
        <p:nvPicPr>
          <p:cNvPr id="5" name="Imagen 4">
            <a:extLst>
              <a:ext uri="{FF2B5EF4-FFF2-40B4-BE49-F238E27FC236}">
                <a16:creationId xmlns:a16="http://schemas.microsoft.com/office/drawing/2014/main" id="{402B0E2C-4CBD-4526-BACD-FB1C0844B00C}"/>
              </a:ext>
            </a:extLst>
          </p:cNvPr>
          <p:cNvPicPr>
            <a:picLocks noChangeAspect="1"/>
          </p:cNvPicPr>
          <p:nvPr/>
        </p:nvPicPr>
        <p:blipFill>
          <a:blip r:embed="rId5"/>
          <a:stretch>
            <a:fillRect/>
          </a:stretch>
        </p:blipFill>
        <p:spPr>
          <a:xfrm>
            <a:off x="8079671" y="4365480"/>
            <a:ext cx="1387491" cy="1377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p:nvPr/>
        </p:nvSpPr>
        <p:spPr>
          <a:xfrm>
            <a:off x="1178994" y="554681"/>
            <a:ext cx="9182355"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800" b="1" dirty="0">
                <a:solidFill>
                  <a:srgbClr val="C00040"/>
                </a:solidFill>
              </a:rPr>
              <a:t>Arquitectura convencionales</a:t>
            </a:r>
            <a:endParaRPr dirty="0"/>
          </a:p>
        </p:txBody>
      </p:sp>
      <p:sp>
        <p:nvSpPr>
          <p:cNvPr id="104" name="Google Shape;104;p16"/>
          <p:cNvSpPr txBox="1"/>
          <p:nvPr/>
        </p:nvSpPr>
        <p:spPr>
          <a:xfrm>
            <a:off x="1178994" y="1176375"/>
            <a:ext cx="9416701"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US" sz="2000" b="0" i="0" dirty="0">
                <a:solidFill>
                  <a:srgbClr val="202124"/>
                </a:solidFill>
                <a:latin typeface="arial"/>
                <a:ea typeface="arial"/>
                <a:cs typeface="arial"/>
                <a:sym typeface="arial"/>
              </a:rPr>
              <a:t>En las arquitecturas convencionales o como se suelen llamar en la industria PCVISION se suelen tener todos los elementos de manera separada para cumplir con el objetivo de adquisición, procesamiento y control , de esta manera se logra una integración tecnológica para cumplir con los objetivos del proyecto a realizar en visión artificial.</a:t>
            </a:r>
            <a:endParaRPr sz="2000" b="0" dirty="0">
              <a:solidFill>
                <a:schemeClr val="dk1"/>
              </a:solidFill>
              <a:latin typeface="Calibri"/>
              <a:ea typeface="Calibri"/>
              <a:cs typeface="Calibri"/>
              <a:sym typeface="Calibri"/>
            </a:endParaRPr>
          </a:p>
        </p:txBody>
      </p:sp>
      <p:pic>
        <p:nvPicPr>
          <p:cNvPr id="5" name="Imagen 4">
            <a:extLst>
              <a:ext uri="{FF2B5EF4-FFF2-40B4-BE49-F238E27FC236}">
                <a16:creationId xmlns:a16="http://schemas.microsoft.com/office/drawing/2014/main" id="{F6E05286-2AF8-41D5-A716-DD46A0150721}"/>
              </a:ext>
            </a:extLst>
          </p:cNvPr>
          <p:cNvPicPr>
            <a:picLocks noChangeAspect="1"/>
          </p:cNvPicPr>
          <p:nvPr/>
        </p:nvPicPr>
        <p:blipFill>
          <a:blip r:embed="rId3"/>
          <a:stretch>
            <a:fillRect/>
          </a:stretch>
        </p:blipFill>
        <p:spPr>
          <a:xfrm>
            <a:off x="3123027" y="3180333"/>
            <a:ext cx="4926916" cy="27911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1142105" y="265441"/>
            <a:ext cx="9182355"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800" b="1" dirty="0">
                <a:solidFill>
                  <a:srgbClr val="C00040"/>
                </a:solidFill>
              </a:rPr>
              <a:t>Arquitectura Smart</a:t>
            </a:r>
            <a:endParaRPr dirty="0"/>
          </a:p>
        </p:txBody>
      </p:sp>
      <p:sp>
        <p:nvSpPr>
          <p:cNvPr id="120" name="Google Shape;120;p18"/>
          <p:cNvSpPr txBox="1"/>
          <p:nvPr/>
        </p:nvSpPr>
        <p:spPr>
          <a:xfrm>
            <a:off x="1308295" y="1091987"/>
            <a:ext cx="10237193"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US" sz="2000" dirty="0">
                <a:solidFill>
                  <a:schemeClr val="dk1"/>
                </a:solidFill>
                <a:latin typeface="Calibri"/>
                <a:ea typeface="Calibri"/>
                <a:cs typeface="Calibri"/>
                <a:sym typeface="Calibri"/>
              </a:rPr>
              <a:t>Las arquitecturas Smart suelen contar únicamente con una cámara inteligente y la iluminación dimensionada para la aplicación las señales eléctricas pueden ser manejadas desde la cámara para generar las expulsiones de los productos, los reportes y estadísticos se realizan desde la misma cámara la cual nos facilita herramientas para no depender de un sistema de computo.</a:t>
            </a:r>
            <a:endParaRPr dirty="0"/>
          </a:p>
          <a:p>
            <a:pPr marL="0" marR="0" lvl="0" indent="0" algn="l" rtl="0">
              <a:spcBef>
                <a:spcPts val="0"/>
              </a:spcBef>
              <a:spcAft>
                <a:spcPts val="0"/>
              </a:spcAft>
              <a:buNone/>
            </a:pPr>
            <a:endParaRPr sz="2000" b="0" dirty="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867C6977-C709-4707-BF9C-40D338C24B8F}"/>
              </a:ext>
            </a:extLst>
          </p:cNvPr>
          <p:cNvPicPr>
            <a:picLocks noChangeAspect="1"/>
          </p:cNvPicPr>
          <p:nvPr/>
        </p:nvPicPr>
        <p:blipFill>
          <a:blip r:embed="rId3"/>
          <a:stretch>
            <a:fillRect/>
          </a:stretch>
        </p:blipFill>
        <p:spPr>
          <a:xfrm>
            <a:off x="3488786" y="2723162"/>
            <a:ext cx="5009125" cy="35827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p:nvPr/>
        </p:nvSpPr>
        <p:spPr>
          <a:xfrm>
            <a:off x="492370" y="2062690"/>
            <a:ext cx="4656406" cy="28622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2000" dirty="0">
                <a:solidFill>
                  <a:schemeClr val="dk1"/>
                </a:solidFill>
                <a:latin typeface="Calibri"/>
                <a:ea typeface="Calibri"/>
                <a:cs typeface="Calibri"/>
                <a:sym typeface="Calibri"/>
              </a:rPr>
              <a:t>La implementación de los sistemas de visión artificial van ligados a su complejidad entre mas complejo sea la inspección mas robusto debe ser la solución , en la industria los problemas de menor complejidad se suelen realizar con cámaras inteligentes mientras que los problemas de mayor complejidad se desarrollan con PCVISION.</a:t>
            </a:r>
            <a:endParaRPr sz="2000" b="0" dirty="0">
              <a:solidFill>
                <a:schemeClr val="dk1"/>
              </a:solidFill>
              <a:latin typeface="Calibri"/>
              <a:ea typeface="Calibri"/>
              <a:cs typeface="Calibri"/>
              <a:sym typeface="Calibri"/>
            </a:endParaRPr>
          </a:p>
        </p:txBody>
      </p:sp>
      <p:sp>
        <p:nvSpPr>
          <p:cNvPr id="111" name="Google Shape;111;p17"/>
          <p:cNvSpPr txBox="1"/>
          <p:nvPr/>
        </p:nvSpPr>
        <p:spPr>
          <a:xfrm>
            <a:off x="1603885" y="466062"/>
            <a:ext cx="9182355"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800" b="1" dirty="0">
                <a:solidFill>
                  <a:srgbClr val="C00040"/>
                </a:solidFill>
              </a:rPr>
              <a:t>Implementación y sistemas en ambientes industriales</a:t>
            </a:r>
            <a:endParaRPr dirty="0"/>
          </a:p>
        </p:txBody>
      </p:sp>
      <p:pic>
        <p:nvPicPr>
          <p:cNvPr id="3" name="Imagen 2">
            <a:extLst>
              <a:ext uri="{FF2B5EF4-FFF2-40B4-BE49-F238E27FC236}">
                <a16:creationId xmlns:a16="http://schemas.microsoft.com/office/drawing/2014/main" id="{0E1DD8F6-4CA0-43BC-9F49-9E604E3E12F0}"/>
              </a:ext>
            </a:extLst>
          </p:cNvPr>
          <p:cNvPicPr>
            <a:picLocks noChangeAspect="1"/>
          </p:cNvPicPr>
          <p:nvPr/>
        </p:nvPicPr>
        <p:blipFill>
          <a:blip r:embed="rId3"/>
          <a:stretch>
            <a:fillRect/>
          </a:stretch>
        </p:blipFill>
        <p:spPr>
          <a:xfrm>
            <a:off x="5996671" y="1854112"/>
            <a:ext cx="2093110" cy="3070860"/>
          </a:xfrm>
          <a:prstGeom prst="rect">
            <a:avLst/>
          </a:prstGeom>
        </p:spPr>
      </p:pic>
      <p:pic>
        <p:nvPicPr>
          <p:cNvPr id="5" name="Imagen 4">
            <a:extLst>
              <a:ext uri="{FF2B5EF4-FFF2-40B4-BE49-F238E27FC236}">
                <a16:creationId xmlns:a16="http://schemas.microsoft.com/office/drawing/2014/main" id="{1B9F0FEA-FC9C-49D8-9497-25B5A4701EA4}"/>
              </a:ext>
            </a:extLst>
          </p:cNvPr>
          <p:cNvPicPr>
            <a:picLocks noChangeAspect="1"/>
          </p:cNvPicPr>
          <p:nvPr/>
        </p:nvPicPr>
        <p:blipFill>
          <a:blip r:embed="rId4"/>
          <a:stretch>
            <a:fillRect/>
          </a:stretch>
        </p:blipFill>
        <p:spPr>
          <a:xfrm>
            <a:off x="8425941" y="1854112"/>
            <a:ext cx="2360299" cy="30708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1364974" y="527617"/>
            <a:ext cx="9182355"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b="1" dirty="0">
                <a:solidFill>
                  <a:srgbClr val="C00040"/>
                </a:solidFill>
              </a:rPr>
              <a:t>Implementación en ambientes industriales</a:t>
            </a:r>
            <a:endParaRPr dirty="0"/>
          </a:p>
        </p:txBody>
      </p:sp>
      <p:sp>
        <p:nvSpPr>
          <p:cNvPr id="6" name="Google Shape;113;p17">
            <a:extLst>
              <a:ext uri="{FF2B5EF4-FFF2-40B4-BE49-F238E27FC236}">
                <a16:creationId xmlns:a16="http://schemas.microsoft.com/office/drawing/2014/main" id="{8DD42F2F-BE0B-463A-8B0C-FD413FD4F222}"/>
              </a:ext>
            </a:extLst>
          </p:cNvPr>
          <p:cNvSpPr txBox="1"/>
          <p:nvPr/>
        </p:nvSpPr>
        <p:spPr>
          <a:xfrm>
            <a:off x="1188810" y="1061061"/>
            <a:ext cx="9182355" cy="2585283"/>
          </a:xfrm>
          <a:prstGeom prst="rect">
            <a:avLst/>
          </a:prstGeom>
          <a:noFill/>
          <a:ln>
            <a:noFill/>
          </a:ln>
        </p:spPr>
        <p:txBody>
          <a:bodyPr spcFirstLastPara="1" wrap="square" lIns="91425" tIns="45700" rIns="91425" bIns="45700" anchor="t" anchorCtr="0">
            <a:spAutoFit/>
          </a:bodyPr>
          <a:lstStyle/>
          <a:p>
            <a:pPr marL="342900" lvl="1" indent="-342900">
              <a:buFont typeface="+mj-lt"/>
              <a:buAutoNum type="arabicPeriod"/>
            </a:pPr>
            <a:r>
              <a:rPr lang="es-CO" sz="1800" dirty="0">
                <a:solidFill>
                  <a:schemeClr val="dk1"/>
                </a:solidFill>
                <a:latin typeface="Calibri"/>
                <a:ea typeface="Calibri"/>
                <a:cs typeface="Calibri"/>
                <a:sym typeface="Calibri"/>
              </a:rPr>
              <a:t>Tiempo de procesamiento: los sistemas PCVISION al tener un equipo dedicado a el procesamiento de la imagen tienden a tener menos tiempo de procesamiento para la misma tarea</a:t>
            </a:r>
          </a:p>
          <a:p>
            <a:pPr marL="342900" lvl="1" indent="-342900">
              <a:buFont typeface="+mj-lt"/>
              <a:buAutoNum type="arabicPeriod"/>
            </a:pPr>
            <a:r>
              <a:rPr lang="es-CO" sz="1800" dirty="0">
                <a:solidFill>
                  <a:schemeClr val="dk1"/>
                </a:solidFill>
                <a:latin typeface="Calibri"/>
                <a:ea typeface="Calibri"/>
                <a:cs typeface="Calibri"/>
                <a:sym typeface="Calibri"/>
              </a:rPr>
              <a:t>Costos los sistemas Smart suelen ser mas baratos debido al tiempo que se debe invertir aunque las cámaras en si son de mayor precio el tiempo de ejecución del proyecto se reduce significativamente</a:t>
            </a:r>
          </a:p>
          <a:p>
            <a:pPr marL="342900" lvl="1" indent="-342900">
              <a:buFont typeface="+mj-lt"/>
              <a:buAutoNum type="arabicPeriod"/>
            </a:pPr>
            <a:r>
              <a:rPr lang="es-CO" sz="1800" dirty="0">
                <a:solidFill>
                  <a:schemeClr val="dk1"/>
                </a:solidFill>
                <a:latin typeface="Calibri"/>
                <a:ea typeface="Calibri"/>
                <a:cs typeface="Calibri"/>
                <a:sym typeface="Calibri"/>
              </a:rPr>
              <a:t>Sistemas compactos, las arquitecturas Smart suelen ser compactas para soluciones rápidas incluso algunas cámaras suelen llevar iluminación embebida.</a:t>
            </a:r>
          </a:p>
          <a:p>
            <a:pPr marL="342900" lvl="1" indent="-342900">
              <a:buFont typeface="+mj-lt"/>
              <a:buAutoNum type="arabicPeriod"/>
            </a:pPr>
            <a:endParaRPr sz="1800" dirty="0">
              <a:solidFill>
                <a:schemeClr val="dk1"/>
              </a:solidFill>
              <a:latin typeface="Calibri"/>
              <a:ea typeface="Calibri"/>
              <a:cs typeface="Calibri"/>
              <a:sym typeface="Calibri"/>
            </a:endParaRPr>
          </a:p>
        </p:txBody>
      </p:sp>
      <p:pic>
        <p:nvPicPr>
          <p:cNvPr id="5" name="Imagen 4">
            <a:extLst>
              <a:ext uri="{FF2B5EF4-FFF2-40B4-BE49-F238E27FC236}">
                <a16:creationId xmlns:a16="http://schemas.microsoft.com/office/drawing/2014/main" id="{D0E65650-6E3F-41D0-A2C7-A6AEAAA9436C}"/>
              </a:ext>
            </a:extLst>
          </p:cNvPr>
          <p:cNvPicPr>
            <a:picLocks noChangeAspect="1"/>
          </p:cNvPicPr>
          <p:nvPr/>
        </p:nvPicPr>
        <p:blipFill>
          <a:blip r:embed="rId3"/>
          <a:stretch>
            <a:fillRect/>
          </a:stretch>
        </p:blipFill>
        <p:spPr>
          <a:xfrm>
            <a:off x="1820835" y="3646344"/>
            <a:ext cx="8270631" cy="26864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p:nvPr/>
        </p:nvSpPr>
        <p:spPr>
          <a:xfrm>
            <a:off x="2828511" y="769313"/>
            <a:ext cx="5642941"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800" b="1" dirty="0">
                <a:solidFill>
                  <a:srgbClr val="C00040"/>
                </a:solidFill>
              </a:rPr>
              <a:t>Programación SMART</a:t>
            </a:r>
            <a:endParaRPr dirty="0"/>
          </a:p>
        </p:txBody>
      </p:sp>
      <p:sp>
        <p:nvSpPr>
          <p:cNvPr id="136" name="Google Shape;136;p20"/>
          <p:cNvSpPr txBox="1"/>
          <p:nvPr/>
        </p:nvSpPr>
        <p:spPr>
          <a:xfrm>
            <a:off x="665825" y="1292493"/>
            <a:ext cx="10413378"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US" sz="2400" dirty="0">
                <a:solidFill>
                  <a:schemeClr val="dk1"/>
                </a:solidFill>
                <a:latin typeface="Calibri"/>
                <a:ea typeface="Calibri"/>
                <a:cs typeface="Calibri"/>
                <a:sym typeface="Calibri"/>
              </a:rPr>
              <a:t>La programación de las cámaras Smart se realizan mediante lenguajes de alto nivel proporcionado por el  fabricante, uno de los programas mas comunes en la industria es IN-SIGHT el cual sirve para configurar cámaras Cognex.</a:t>
            </a:r>
            <a:endParaRPr sz="2400" dirty="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ED3470C6-B311-4ED1-B55F-E558B0F15E23}"/>
              </a:ext>
            </a:extLst>
          </p:cNvPr>
          <p:cNvPicPr>
            <a:picLocks noChangeAspect="1"/>
          </p:cNvPicPr>
          <p:nvPr/>
        </p:nvPicPr>
        <p:blipFill>
          <a:blip r:embed="rId3"/>
          <a:stretch>
            <a:fillRect/>
          </a:stretch>
        </p:blipFill>
        <p:spPr>
          <a:xfrm>
            <a:off x="3306831" y="2565874"/>
            <a:ext cx="4686300" cy="3467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0;p22">
            <a:extLst>
              <a:ext uri="{FF2B5EF4-FFF2-40B4-BE49-F238E27FC236}">
                <a16:creationId xmlns:a16="http://schemas.microsoft.com/office/drawing/2014/main" id="{DCB157B8-B63D-4244-993B-D2BBD97C67A4}"/>
              </a:ext>
            </a:extLst>
          </p:cNvPr>
          <p:cNvSpPr txBox="1"/>
          <p:nvPr/>
        </p:nvSpPr>
        <p:spPr>
          <a:xfrm>
            <a:off x="1855237" y="430803"/>
            <a:ext cx="918235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b="1" dirty="0">
                <a:solidFill>
                  <a:srgbClr val="C00040"/>
                </a:solidFill>
              </a:rPr>
              <a:t>Descargar IN-SIGHT</a:t>
            </a:r>
            <a:endParaRPr sz="2400" b="1" dirty="0">
              <a:solidFill>
                <a:srgbClr val="C00040"/>
              </a:solidFill>
              <a:latin typeface="Arial"/>
              <a:ea typeface="Arial"/>
              <a:cs typeface="Arial"/>
              <a:sym typeface="Arial"/>
            </a:endParaRPr>
          </a:p>
        </p:txBody>
      </p:sp>
      <p:sp>
        <p:nvSpPr>
          <p:cNvPr id="3" name="Google Shape;151;p22">
            <a:extLst>
              <a:ext uri="{FF2B5EF4-FFF2-40B4-BE49-F238E27FC236}">
                <a16:creationId xmlns:a16="http://schemas.microsoft.com/office/drawing/2014/main" id="{943F46C6-AA0B-4EA0-B479-D1DD6004EC68}"/>
              </a:ext>
            </a:extLst>
          </p:cNvPr>
          <p:cNvSpPr txBox="1"/>
          <p:nvPr/>
        </p:nvSpPr>
        <p:spPr>
          <a:xfrm>
            <a:off x="1042589" y="965939"/>
            <a:ext cx="9573857" cy="19389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US" sz="2400" dirty="0">
                <a:solidFill>
                  <a:schemeClr val="dk1"/>
                </a:solidFill>
                <a:latin typeface="Calibri"/>
                <a:ea typeface="Calibri"/>
                <a:cs typeface="Calibri"/>
                <a:sym typeface="Calibri"/>
              </a:rPr>
              <a:t>Para trabajar en IN-SIGHT es necesario realizar la descarga mediante el siguiente link </a:t>
            </a:r>
            <a:r>
              <a:rPr lang="es-US" sz="2400" dirty="0">
                <a:solidFill>
                  <a:schemeClr val="dk1"/>
                </a:solidFill>
                <a:latin typeface="Calibri"/>
                <a:ea typeface="Calibri"/>
                <a:cs typeface="Calibri"/>
                <a:sym typeface="Calibri"/>
                <a:hlinkClick r:id="rId2"/>
              </a:rPr>
              <a:t>https://support.cognex.com/en/downloads/in-sight/software-firmware</a:t>
            </a:r>
            <a:r>
              <a:rPr lang="es-US" sz="2400" dirty="0">
                <a:solidFill>
                  <a:schemeClr val="dk1"/>
                </a:solidFill>
                <a:latin typeface="Calibri"/>
                <a:ea typeface="Calibri"/>
                <a:cs typeface="Calibri"/>
                <a:sym typeface="Calibri"/>
              </a:rPr>
              <a:t> una vez en la pagina descargaran la versión 6.1 en la sección de software y firmware</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pic>
        <p:nvPicPr>
          <p:cNvPr id="5" name="Imagen 4">
            <a:extLst>
              <a:ext uri="{FF2B5EF4-FFF2-40B4-BE49-F238E27FC236}">
                <a16:creationId xmlns:a16="http://schemas.microsoft.com/office/drawing/2014/main" id="{24AE4216-5793-4AB1-89E8-017B57BB1174}"/>
              </a:ext>
            </a:extLst>
          </p:cNvPr>
          <p:cNvPicPr>
            <a:picLocks noChangeAspect="1"/>
          </p:cNvPicPr>
          <p:nvPr/>
        </p:nvPicPr>
        <p:blipFill>
          <a:blip r:embed="rId3"/>
          <a:stretch>
            <a:fillRect/>
          </a:stretch>
        </p:blipFill>
        <p:spPr>
          <a:xfrm>
            <a:off x="2307101" y="2904891"/>
            <a:ext cx="6818142" cy="3153971"/>
          </a:xfrm>
          <a:prstGeom prst="rect">
            <a:avLst/>
          </a:prstGeom>
        </p:spPr>
      </p:pic>
    </p:spTree>
    <p:extLst>
      <p:ext uri="{BB962C8B-B14F-4D97-AF65-F5344CB8AC3E}">
        <p14:creationId xmlns:p14="http://schemas.microsoft.com/office/powerpoint/2010/main" val="167221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p:nvPr/>
        </p:nvSpPr>
        <p:spPr>
          <a:xfrm>
            <a:off x="1855237" y="430803"/>
            <a:ext cx="918235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b="1" dirty="0">
                <a:solidFill>
                  <a:srgbClr val="C00040"/>
                </a:solidFill>
              </a:rPr>
              <a:t>Configuración emulador</a:t>
            </a:r>
            <a:endParaRPr sz="2400" b="1" dirty="0">
              <a:solidFill>
                <a:srgbClr val="C00040"/>
              </a:solidFill>
              <a:latin typeface="Arial"/>
              <a:ea typeface="Arial"/>
              <a:cs typeface="Arial"/>
              <a:sym typeface="Arial"/>
            </a:endParaRPr>
          </a:p>
        </p:txBody>
      </p:sp>
      <p:sp>
        <p:nvSpPr>
          <p:cNvPr id="151" name="Google Shape;151;p22"/>
          <p:cNvSpPr txBox="1"/>
          <p:nvPr/>
        </p:nvSpPr>
        <p:spPr>
          <a:xfrm>
            <a:off x="1141062" y="926872"/>
            <a:ext cx="9573857" cy="19389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US" sz="2400" dirty="0">
                <a:solidFill>
                  <a:schemeClr val="dk1"/>
                </a:solidFill>
                <a:latin typeface="Calibri"/>
                <a:ea typeface="Calibri"/>
                <a:cs typeface="Calibri"/>
                <a:sym typeface="Calibri"/>
              </a:rPr>
              <a:t>Una vez descargado IN-SIGHT es necesario tener una Smart camera para su configuración o realizarlo desde el emulador local para esto deberemos ingresar a las opciones del sistema para agregar la clave de programación sin conexión (https://support.cognex.com/es-mx/InsightEmulatorKey)</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152" name="Google Shape;152;p22"/>
          <p:cNvSpPr/>
          <p:nvPr/>
        </p:nvSpPr>
        <p:spPr>
          <a:xfrm>
            <a:off x="2901821" y="4725719"/>
            <a:ext cx="345232" cy="71845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22"/>
          <p:cNvSpPr/>
          <p:nvPr/>
        </p:nvSpPr>
        <p:spPr>
          <a:xfrm>
            <a:off x="7848573" y="4742864"/>
            <a:ext cx="352451" cy="71845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22"/>
          <p:cNvSpPr/>
          <p:nvPr/>
        </p:nvSpPr>
        <p:spPr>
          <a:xfrm>
            <a:off x="8056218" y="4742864"/>
            <a:ext cx="352451" cy="71845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22"/>
          <p:cNvSpPr/>
          <p:nvPr/>
        </p:nvSpPr>
        <p:spPr>
          <a:xfrm>
            <a:off x="1642189" y="3389359"/>
            <a:ext cx="778792" cy="75343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162BEECD-4643-43C7-A48E-B61A82DA4B6B}"/>
              </a:ext>
            </a:extLst>
          </p:cNvPr>
          <p:cNvPicPr>
            <a:picLocks noChangeAspect="1"/>
          </p:cNvPicPr>
          <p:nvPr/>
        </p:nvPicPr>
        <p:blipFill>
          <a:blip r:embed="rId3"/>
          <a:stretch>
            <a:fillRect/>
          </a:stretch>
        </p:blipFill>
        <p:spPr>
          <a:xfrm>
            <a:off x="6745203" y="2854680"/>
            <a:ext cx="4694760" cy="3038212"/>
          </a:xfrm>
          <a:prstGeom prst="rect">
            <a:avLst/>
          </a:prstGeom>
        </p:spPr>
      </p:pic>
      <p:pic>
        <p:nvPicPr>
          <p:cNvPr id="4" name="Imagen 3">
            <a:extLst>
              <a:ext uri="{FF2B5EF4-FFF2-40B4-BE49-F238E27FC236}">
                <a16:creationId xmlns:a16="http://schemas.microsoft.com/office/drawing/2014/main" id="{322E72EC-EF75-4005-B76A-845289E4973B}"/>
              </a:ext>
            </a:extLst>
          </p:cNvPr>
          <p:cNvPicPr>
            <a:picLocks noChangeAspect="1"/>
          </p:cNvPicPr>
          <p:nvPr/>
        </p:nvPicPr>
        <p:blipFill>
          <a:blip r:embed="rId4"/>
          <a:stretch>
            <a:fillRect/>
          </a:stretch>
        </p:blipFill>
        <p:spPr>
          <a:xfrm>
            <a:off x="591214" y="2900228"/>
            <a:ext cx="5946344" cy="2918260"/>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7626</TotalTime>
  <Words>669</Words>
  <Application>Microsoft Office PowerPoint</Application>
  <PresentationFormat>Panorámica</PresentationFormat>
  <Paragraphs>32</Paragraphs>
  <Slides>12</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 Black</vt:lpstr>
      <vt:lpstr>arial</vt:lpstr>
      <vt:lpstr>Calibri</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INTECOL CAMPO</dc:creator>
  <cp:lastModifiedBy>mateo</cp:lastModifiedBy>
  <cp:revision>32</cp:revision>
  <dcterms:modified xsi:type="dcterms:W3CDTF">2021-05-07T15:00:02Z</dcterms:modified>
</cp:coreProperties>
</file>