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319" r:id="rId3"/>
    <p:sldId id="364" r:id="rId4"/>
    <p:sldId id="344" r:id="rId5"/>
    <p:sldId id="365" r:id="rId6"/>
    <p:sldId id="345" r:id="rId7"/>
    <p:sldId id="341" r:id="rId8"/>
    <p:sldId id="342" r:id="rId9"/>
    <p:sldId id="346" r:id="rId10"/>
    <p:sldId id="366" r:id="rId11"/>
    <p:sldId id="367" r:id="rId12"/>
    <p:sldId id="368" r:id="rId13"/>
    <p:sldId id="369" r:id="rId14"/>
    <p:sldId id="350" r:id="rId15"/>
    <p:sldId id="349" r:id="rId16"/>
    <p:sldId id="370" r:id="rId17"/>
    <p:sldId id="371" r:id="rId18"/>
    <p:sldId id="351" r:id="rId19"/>
    <p:sldId id="372" r:id="rId20"/>
    <p:sldId id="373" r:id="rId21"/>
    <p:sldId id="353" r:id="rId22"/>
    <p:sldId id="354" r:id="rId23"/>
    <p:sldId id="358" r:id="rId24"/>
    <p:sldId id="374" r:id="rId25"/>
    <p:sldId id="339" r:id="rId26"/>
    <p:sldId id="375" r:id="rId27"/>
    <p:sldId id="340" r:id="rId28"/>
    <p:sldId id="359" r:id="rId29"/>
    <p:sldId id="376" r:id="rId30"/>
    <p:sldId id="377" r:id="rId31"/>
    <p:sldId id="378"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0A2C"/>
    <a:srgbClr val="9E022B"/>
    <a:srgbClr val="B8B8B8"/>
    <a:srgbClr val="8F8F8F"/>
    <a:srgbClr val="888888"/>
    <a:srgbClr val="767676"/>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CE95A-AFB1-4AA3-8B5F-E7A9AF3732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03F9D86-2DC3-4F59-8A4E-C0AEFC711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8CBE9BF-9DE4-4162-9BD7-7326931F5DB5}"/>
              </a:ext>
            </a:extLst>
          </p:cNvPr>
          <p:cNvSpPr>
            <a:spLocks noGrp="1"/>
          </p:cNvSpPr>
          <p:nvPr>
            <p:ph type="dt" sz="half" idx="10"/>
          </p:nvPr>
        </p:nvSpPr>
        <p:spPr/>
        <p:txBody>
          <a:bodyPr/>
          <a:lstStyle/>
          <a:p>
            <a:fld id="{92E55E48-F37E-4EEF-9FE7-17F2E2D8C9EB}" type="datetimeFigureOut">
              <a:rPr lang="en-US" smtClean="0"/>
              <a:t>3/18/2021</a:t>
            </a:fld>
            <a:endParaRPr lang="en-US"/>
          </a:p>
        </p:txBody>
      </p:sp>
      <p:sp>
        <p:nvSpPr>
          <p:cNvPr id="5" name="Marcador de pie de página 4">
            <a:extLst>
              <a:ext uri="{FF2B5EF4-FFF2-40B4-BE49-F238E27FC236}">
                <a16:creationId xmlns:a16="http://schemas.microsoft.com/office/drawing/2014/main" id="{48889555-FE2A-46E8-BDAB-9896456A559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BF1182E-8BB1-4F7B-B351-141771B422B2}"/>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329374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25532-D936-4AA6-9F85-2C31248D7E7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8C7090-5F12-48B2-8E8A-6386755E593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6F3F239-9929-4752-8EF8-3849043E4918}"/>
              </a:ext>
            </a:extLst>
          </p:cNvPr>
          <p:cNvSpPr>
            <a:spLocks noGrp="1"/>
          </p:cNvSpPr>
          <p:nvPr>
            <p:ph type="dt" sz="half" idx="10"/>
          </p:nvPr>
        </p:nvSpPr>
        <p:spPr/>
        <p:txBody>
          <a:bodyPr/>
          <a:lstStyle/>
          <a:p>
            <a:fld id="{92E55E48-F37E-4EEF-9FE7-17F2E2D8C9EB}" type="datetimeFigureOut">
              <a:rPr lang="en-US" smtClean="0"/>
              <a:t>3/18/2021</a:t>
            </a:fld>
            <a:endParaRPr lang="en-US"/>
          </a:p>
        </p:txBody>
      </p:sp>
      <p:sp>
        <p:nvSpPr>
          <p:cNvPr id="5" name="Marcador de pie de página 4">
            <a:extLst>
              <a:ext uri="{FF2B5EF4-FFF2-40B4-BE49-F238E27FC236}">
                <a16:creationId xmlns:a16="http://schemas.microsoft.com/office/drawing/2014/main" id="{22EF618C-4062-4559-BB2C-36B490E3E08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FD774064-60C7-4E61-B668-F033C80A3DCB}"/>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328979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9B858C3-5D8D-4FC9-8AFF-A22E238BA06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C991C48-D9FC-41F8-B84A-631B84D40E5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DAA10D5-4570-489F-87F8-99E669DDF194}"/>
              </a:ext>
            </a:extLst>
          </p:cNvPr>
          <p:cNvSpPr>
            <a:spLocks noGrp="1"/>
          </p:cNvSpPr>
          <p:nvPr>
            <p:ph type="dt" sz="half" idx="10"/>
          </p:nvPr>
        </p:nvSpPr>
        <p:spPr/>
        <p:txBody>
          <a:bodyPr/>
          <a:lstStyle/>
          <a:p>
            <a:fld id="{92E55E48-F37E-4EEF-9FE7-17F2E2D8C9EB}" type="datetimeFigureOut">
              <a:rPr lang="en-US" smtClean="0"/>
              <a:t>3/18/2021</a:t>
            </a:fld>
            <a:endParaRPr lang="en-US"/>
          </a:p>
        </p:txBody>
      </p:sp>
      <p:sp>
        <p:nvSpPr>
          <p:cNvPr id="5" name="Marcador de pie de página 4">
            <a:extLst>
              <a:ext uri="{FF2B5EF4-FFF2-40B4-BE49-F238E27FC236}">
                <a16:creationId xmlns:a16="http://schemas.microsoft.com/office/drawing/2014/main" id="{53CAFD80-0DE8-4A54-A4CE-6BE23844014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725B4A9-A63E-4E27-AE19-89B83F336583}"/>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1802765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cxnSp>
        <p:nvCxnSpPr>
          <p:cNvPr id="8" name="Conector recto 7">
            <a:extLst>
              <a:ext uri="{FF2B5EF4-FFF2-40B4-BE49-F238E27FC236}">
                <a16:creationId xmlns:a16="http://schemas.microsoft.com/office/drawing/2014/main" id="{A73B10A0-9C51-F149-B66D-BE177729CECC}"/>
              </a:ext>
            </a:extLst>
          </p:cNvPr>
          <p:cNvCxnSpPr>
            <a:cxnSpLocks/>
          </p:cNvCxnSpPr>
          <p:nvPr userDrawn="1"/>
        </p:nvCxnSpPr>
        <p:spPr>
          <a:xfrm flipH="1">
            <a:off x="0" y="6444846"/>
            <a:ext cx="9645749" cy="0"/>
          </a:xfrm>
          <a:prstGeom prst="line">
            <a:avLst/>
          </a:prstGeom>
          <a:ln w="38100">
            <a:solidFill>
              <a:srgbClr val="C20140"/>
            </a:solidFill>
            <a:headEnd type="oval"/>
            <a:tailEnd type="none"/>
          </a:ln>
        </p:spPr>
        <p:style>
          <a:lnRef idx="1">
            <a:schemeClr val="accent1"/>
          </a:lnRef>
          <a:fillRef idx="0">
            <a:schemeClr val="accent1"/>
          </a:fillRef>
          <a:effectRef idx="0">
            <a:schemeClr val="accent1"/>
          </a:effectRef>
          <a:fontRef idx="minor">
            <a:schemeClr val="tx1"/>
          </a:fontRef>
        </p:style>
      </p:cxnSp>
      <p:pic>
        <p:nvPicPr>
          <p:cNvPr id="9" name="Imagen 8">
            <a:extLst>
              <a:ext uri="{FF2B5EF4-FFF2-40B4-BE49-F238E27FC236}">
                <a16:creationId xmlns:a16="http://schemas.microsoft.com/office/drawing/2014/main" id="{74338E5E-5E6E-4549-A21F-13E0216786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97819" y="0"/>
            <a:ext cx="1133475" cy="1133475"/>
          </a:xfrm>
          <a:prstGeom prst="rect">
            <a:avLst/>
          </a:prstGeom>
        </p:spPr>
      </p:pic>
      <p:pic>
        <p:nvPicPr>
          <p:cNvPr id="14" name="Imagen 13">
            <a:extLst>
              <a:ext uri="{FF2B5EF4-FFF2-40B4-BE49-F238E27FC236}">
                <a16:creationId xmlns:a16="http://schemas.microsoft.com/office/drawing/2014/main" id="{9B756A29-28EB-2147-B656-DD460583991C}"/>
              </a:ext>
            </a:extLst>
          </p:cNvPr>
          <p:cNvPicPr>
            <a:picLocks noChangeAspect="1"/>
          </p:cNvPicPr>
          <p:nvPr userDrawn="1"/>
        </p:nvPicPr>
        <p:blipFill>
          <a:blip r:embed="rId3"/>
          <a:stretch>
            <a:fillRect/>
          </a:stretch>
        </p:blipFill>
        <p:spPr>
          <a:xfrm>
            <a:off x="9943269" y="6248245"/>
            <a:ext cx="1909100" cy="393202"/>
          </a:xfrm>
          <a:prstGeom prst="rect">
            <a:avLst/>
          </a:prstGeom>
        </p:spPr>
      </p:pic>
    </p:spTree>
    <p:extLst>
      <p:ext uri="{BB962C8B-B14F-4D97-AF65-F5344CB8AC3E}">
        <p14:creationId xmlns:p14="http://schemas.microsoft.com/office/powerpoint/2010/main" val="342147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46F45-26DE-4DBA-92E4-C8450602481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687AFAD-2004-45D6-8A9C-D0EBBF42234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FE44813-D87F-4B9E-88A9-7C758A8678C5}"/>
              </a:ext>
            </a:extLst>
          </p:cNvPr>
          <p:cNvSpPr>
            <a:spLocks noGrp="1"/>
          </p:cNvSpPr>
          <p:nvPr>
            <p:ph type="dt" sz="half" idx="10"/>
          </p:nvPr>
        </p:nvSpPr>
        <p:spPr/>
        <p:txBody>
          <a:bodyPr/>
          <a:lstStyle/>
          <a:p>
            <a:fld id="{92E55E48-F37E-4EEF-9FE7-17F2E2D8C9EB}" type="datetimeFigureOut">
              <a:rPr lang="en-US" smtClean="0"/>
              <a:t>3/18/2021</a:t>
            </a:fld>
            <a:endParaRPr lang="en-US"/>
          </a:p>
        </p:txBody>
      </p:sp>
      <p:sp>
        <p:nvSpPr>
          <p:cNvPr id="5" name="Marcador de pie de página 4">
            <a:extLst>
              <a:ext uri="{FF2B5EF4-FFF2-40B4-BE49-F238E27FC236}">
                <a16:creationId xmlns:a16="http://schemas.microsoft.com/office/drawing/2014/main" id="{82173CD0-53E4-49FE-95EF-CE2E2072905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B2C77EC-284A-445A-B2D8-F3E6EB8DBBFB}"/>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425429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BA2DE-57D3-413A-B8C7-3C8666FAD5F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D23447D-A984-4354-A920-B879CEFFD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04AE7C-EE78-4691-A824-DC5EC2ECE4DE}"/>
              </a:ext>
            </a:extLst>
          </p:cNvPr>
          <p:cNvSpPr>
            <a:spLocks noGrp="1"/>
          </p:cNvSpPr>
          <p:nvPr>
            <p:ph type="dt" sz="half" idx="10"/>
          </p:nvPr>
        </p:nvSpPr>
        <p:spPr/>
        <p:txBody>
          <a:bodyPr/>
          <a:lstStyle/>
          <a:p>
            <a:fld id="{92E55E48-F37E-4EEF-9FE7-17F2E2D8C9EB}" type="datetimeFigureOut">
              <a:rPr lang="en-US" smtClean="0"/>
              <a:t>3/18/2021</a:t>
            </a:fld>
            <a:endParaRPr lang="en-US"/>
          </a:p>
        </p:txBody>
      </p:sp>
      <p:sp>
        <p:nvSpPr>
          <p:cNvPr id="5" name="Marcador de pie de página 4">
            <a:extLst>
              <a:ext uri="{FF2B5EF4-FFF2-40B4-BE49-F238E27FC236}">
                <a16:creationId xmlns:a16="http://schemas.microsoft.com/office/drawing/2014/main" id="{F8626589-41AA-4644-B0F0-58C5D889CB2E}"/>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762C75F-556A-4188-A31D-0C23D8D8F82F}"/>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14072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5EC2C-666C-4DC9-8A1B-1C20E3207FC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9B60A6A-BF50-4AEE-AC91-EA3F4031FEB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AB9AEB0-0848-4E3D-B07B-B66C09EC136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2413B17-795D-4EEC-9D19-D84C457B9D71}"/>
              </a:ext>
            </a:extLst>
          </p:cNvPr>
          <p:cNvSpPr>
            <a:spLocks noGrp="1"/>
          </p:cNvSpPr>
          <p:nvPr>
            <p:ph type="dt" sz="half" idx="10"/>
          </p:nvPr>
        </p:nvSpPr>
        <p:spPr/>
        <p:txBody>
          <a:bodyPr/>
          <a:lstStyle/>
          <a:p>
            <a:fld id="{92E55E48-F37E-4EEF-9FE7-17F2E2D8C9EB}" type="datetimeFigureOut">
              <a:rPr lang="en-US" smtClean="0"/>
              <a:t>3/18/2021</a:t>
            </a:fld>
            <a:endParaRPr lang="en-US"/>
          </a:p>
        </p:txBody>
      </p:sp>
      <p:sp>
        <p:nvSpPr>
          <p:cNvPr id="6" name="Marcador de pie de página 5">
            <a:extLst>
              <a:ext uri="{FF2B5EF4-FFF2-40B4-BE49-F238E27FC236}">
                <a16:creationId xmlns:a16="http://schemas.microsoft.com/office/drawing/2014/main" id="{8FAF0629-712F-4948-B870-6200A3BBC1A4}"/>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1E54F4F-1807-4DA8-8B98-3976F062411E}"/>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203654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E0439-BC71-4290-8CF2-1721A77EF74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CECACAC-FD10-486F-8961-179044FA8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021D551-D44B-40D0-9709-299AB3216EA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EB122A7-4F0C-4D15-B965-C66AA53B8A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9EF24C4-A336-471E-BF66-5B79DE71EF7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DADDC0B-DFFA-466B-A82C-7692E46EAF1E}"/>
              </a:ext>
            </a:extLst>
          </p:cNvPr>
          <p:cNvSpPr>
            <a:spLocks noGrp="1"/>
          </p:cNvSpPr>
          <p:nvPr>
            <p:ph type="dt" sz="half" idx="10"/>
          </p:nvPr>
        </p:nvSpPr>
        <p:spPr/>
        <p:txBody>
          <a:bodyPr/>
          <a:lstStyle/>
          <a:p>
            <a:fld id="{92E55E48-F37E-4EEF-9FE7-17F2E2D8C9EB}" type="datetimeFigureOut">
              <a:rPr lang="en-US" smtClean="0"/>
              <a:t>3/18/2021</a:t>
            </a:fld>
            <a:endParaRPr lang="en-US"/>
          </a:p>
        </p:txBody>
      </p:sp>
      <p:sp>
        <p:nvSpPr>
          <p:cNvPr id="8" name="Marcador de pie de página 7">
            <a:extLst>
              <a:ext uri="{FF2B5EF4-FFF2-40B4-BE49-F238E27FC236}">
                <a16:creationId xmlns:a16="http://schemas.microsoft.com/office/drawing/2014/main" id="{AA75354F-3591-4EBC-B3D2-E0CBC101A1B6}"/>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8E65B8B7-2E03-4A64-B1F0-B717420133F2}"/>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467704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E7ACF3-E289-490B-A3D6-7D8D57DF2F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B94768F-0E41-42FE-86C8-561492D6DB04}"/>
              </a:ext>
            </a:extLst>
          </p:cNvPr>
          <p:cNvSpPr>
            <a:spLocks noGrp="1"/>
          </p:cNvSpPr>
          <p:nvPr>
            <p:ph type="dt" sz="half" idx="10"/>
          </p:nvPr>
        </p:nvSpPr>
        <p:spPr/>
        <p:txBody>
          <a:bodyPr/>
          <a:lstStyle/>
          <a:p>
            <a:fld id="{92E55E48-F37E-4EEF-9FE7-17F2E2D8C9EB}" type="datetimeFigureOut">
              <a:rPr lang="en-US" smtClean="0"/>
              <a:t>3/18/2021</a:t>
            </a:fld>
            <a:endParaRPr lang="en-US"/>
          </a:p>
        </p:txBody>
      </p:sp>
      <p:sp>
        <p:nvSpPr>
          <p:cNvPr id="4" name="Marcador de pie de página 3">
            <a:extLst>
              <a:ext uri="{FF2B5EF4-FFF2-40B4-BE49-F238E27FC236}">
                <a16:creationId xmlns:a16="http://schemas.microsoft.com/office/drawing/2014/main" id="{FF10FBE8-05FA-462E-9E68-ECD547D77689}"/>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95EC618A-420D-4F11-83F0-3F647D6AC55A}"/>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196185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4447030-1520-468B-AAB7-0A08D608BA95}"/>
              </a:ext>
            </a:extLst>
          </p:cNvPr>
          <p:cNvSpPr>
            <a:spLocks noGrp="1"/>
          </p:cNvSpPr>
          <p:nvPr>
            <p:ph type="dt" sz="half" idx="10"/>
          </p:nvPr>
        </p:nvSpPr>
        <p:spPr/>
        <p:txBody>
          <a:bodyPr/>
          <a:lstStyle/>
          <a:p>
            <a:fld id="{92E55E48-F37E-4EEF-9FE7-17F2E2D8C9EB}" type="datetimeFigureOut">
              <a:rPr lang="en-US" smtClean="0"/>
              <a:t>3/18/2021</a:t>
            </a:fld>
            <a:endParaRPr lang="en-US"/>
          </a:p>
        </p:txBody>
      </p:sp>
      <p:sp>
        <p:nvSpPr>
          <p:cNvPr id="3" name="Marcador de pie de página 2">
            <a:extLst>
              <a:ext uri="{FF2B5EF4-FFF2-40B4-BE49-F238E27FC236}">
                <a16:creationId xmlns:a16="http://schemas.microsoft.com/office/drawing/2014/main" id="{C488F0A1-EBB9-4A57-ABFF-9B46FF7EAFB5}"/>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664E594F-46E4-43DF-BA52-FCBCEFE77239}"/>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302808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6E651-E155-471D-9E0E-E0E449DACEF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ADB302E-E4EA-470A-B9B8-793378BD2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989E8183-EC3B-4D88-8656-4355EA52B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F2F2980-842E-4255-9006-43D306F70932}"/>
              </a:ext>
            </a:extLst>
          </p:cNvPr>
          <p:cNvSpPr>
            <a:spLocks noGrp="1"/>
          </p:cNvSpPr>
          <p:nvPr>
            <p:ph type="dt" sz="half" idx="10"/>
          </p:nvPr>
        </p:nvSpPr>
        <p:spPr/>
        <p:txBody>
          <a:bodyPr/>
          <a:lstStyle/>
          <a:p>
            <a:fld id="{92E55E48-F37E-4EEF-9FE7-17F2E2D8C9EB}" type="datetimeFigureOut">
              <a:rPr lang="en-US" smtClean="0"/>
              <a:t>3/18/2021</a:t>
            </a:fld>
            <a:endParaRPr lang="en-US"/>
          </a:p>
        </p:txBody>
      </p:sp>
      <p:sp>
        <p:nvSpPr>
          <p:cNvPr id="6" name="Marcador de pie de página 5">
            <a:extLst>
              <a:ext uri="{FF2B5EF4-FFF2-40B4-BE49-F238E27FC236}">
                <a16:creationId xmlns:a16="http://schemas.microsoft.com/office/drawing/2014/main" id="{E064A68B-3D8A-492F-AF49-3A543C845297}"/>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B5645459-4137-41B0-8ED1-EA7192936FF5}"/>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131160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67DBD-9EC9-4A6A-A340-75EC876EC9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8139CB2-4AA8-44A7-BEAE-A8B450754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5ED7E78-BB2A-4C3D-9D63-8E480E14C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AD60F9-B590-4CD4-A4E2-C80EAB8C4A2F}"/>
              </a:ext>
            </a:extLst>
          </p:cNvPr>
          <p:cNvSpPr>
            <a:spLocks noGrp="1"/>
          </p:cNvSpPr>
          <p:nvPr>
            <p:ph type="dt" sz="half" idx="10"/>
          </p:nvPr>
        </p:nvSpPr>
        <p:spPr/>
        <p:txBody>
          <a:bodyPr/>
          <a:lstStyle/>
          <a:p>
            <a:fld id="{92E55E48-F37E-4EEF-9FE7-17F2E2D8C9EB}" type="datetimeFigureOut">
              <a:rPr lang="en-US" smtClean="0"/>
              <a:t>3/18/2021</a:t>
            </a:fld>
            <a:endParaRPr lang="en-US"/>
          </a:p>
        </p:txBody>
      </p:sp>
      <p:sp>
        <p:nvSpPr>
          <p:cNvPr id="6" name="Marcador de pie de página 5">
            <a:extLst>
              <a:ext uri="{FF2B5EF4-FFF2-40B4-BE49-F238E27FC236}">
                <a16:creationId xmlns:a16="http://schemas.microsoft.com/office/drawing/2014/main" id="{FFB6C8CF-F956-404F-BCA9-3AC0D0DFE95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53C63EEF-9848-401A-8DE2-ABED2797A13E}"/>
              </a:ext>
            </a:extLst>
          </p:cNvPr>
          <p:cNvSpPr>
            <a:spLocks noGrp="1"/>
          </p:cNvSpPr>
          <p:nvPr>
            <p:ph type="sldNum" sz="quarter" idx="12"/>
          </p:nvPr>
        </p:nvSpPr>
        <p:spPr/>
        <p:txBody>
          <a:bodyPr/>
          <a:lstStyle/>
          <a:p>
            <a:fld id="{3BBCA233-70D6-442A-89B0-F1AC64234F35}" type="slidenum">
              <a:rPr lang="en-US" smtClean="0"/>
              <a:t>‹Nº›</a:t>
            </a:fld>
            <a:endParaRPr lang="en-US"/>
          </a:p>
        </p:txBody>
      </p:sp>
    </p:spTree>
    <p:extLst>
      <p:ext uri="{BB962C8B-B14F-4D97-AF65-F5344CB8AC3E}">
        <p14:creationId xmlns:p14="http://schemas.microsoft.com/office/powerpoint/2010/main" val="104083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B84E919-1337-4A24-9559-BB708A0D1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BE58EF0-153B-42D5-95F4-77CC9E65A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E067DB7-E718-46E7-AD52-81C178AB5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55E48-F37E-4EEF-9FE7-17F2E2D8C9EB}" type="datetimeFigureOut">
              <a:rPr lang="en-US" smtClean="0"/>
              <a:t>3/18/2021</a:t>
            </a:fld>
            <a:endParaRPr lang="en-US"/>
          </a:p>
        </p:txBody>
      </p:sp>
      <p:sp>
        <p:nvSpPr>
          <p:cNvPr id="5" name="Marcador de pie de página 4">
            <a:extLst>
              <a:ext uri="{FF2B5EF4-FFF2-40B4-BE49-F238E27FC236}">
                <a16:creationId xmlns:a16="http://schemas.microsoft.com/office/drawing/2014/main" id="{4C0AD89E-B37C-4279-A1DE-9D25032B8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894CF89A-0D44-4627-B871-06136DB76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CA233-70D6-442A-89B0-F1AC64234F35}" type="slidenum">
              <a:rPr lang="en-US" smtClean="0"/>
              <a:t>‹Nº›</a:t>
            </a:fld>
            <a:endParaRPr lang="en-US"/>
          </a:p>
        </p:txBody>
      </p:sp>
    </p:spTree>
    <p:extLst>
      <p:ext uri="{BB962C8B-B14F-4D97-AF65-F5344CB8AC3E}">
        <p14:creationId xmlns:p14="http://schemas.microsoft.com/office/powerpoint/2010/main" val="29484720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hyperlink" Target="https://es.wikipedia.org/wiki/Iris" TargetMode="External"/><Relationship Id="rId13" Type="http://schemas.openxmlformats.org/officeDocument/2006/relationships/hyperlink" Target="https://es.wikipedia.org/wiki/Cristalino" TargetMode="External"/><Relationship Id="rId18" Type="http://schemas.openxmlformats.org/officeDocument/2006/relationships/hyperlink" Target="https://es.wikipedia.org/wiki/Disco_%C3%B3ptico_(oftalmolog%C3%ADa)" TargetMode="External"/><Relationship Id="rId3" Type="http://schemas.openxmlformats.org/officeDocument/2006/relationships/hyperlink" Target="https://es.wikipedia.org/wiki/C%C3%A1mara_posterior" TargetMode="External"/><Relationship Id="rId7" Type="http://schemas.openxmlformats.org/officeDocument/2006/relationships/hyperlink" Target="https://es.wikipedia.org/wiki/%C3%9Avea" TargetMode="External"/><Relationship Id="rId12" Type="http://schemas.openxmlformats.org/officeDocument/2006/relationships/hyperlink" Target="https://es.wikipedia.org/wiki/Ligamento_suspensorio_del_cristalino" TargetMode="External"/><Relationship Id="rId17" Type="http://schemas.openxmlformats.org/officeDocument/2006/relationships/hyperlink" Target="https://es.wikipedia.org/wiki/M%C3%A1cula_l%C3%BAtea" TargetMode="External"/><Relationship Id="rId2" Type="http://schemas.openxmlformats.org/officeDocument/2006/relationships/image" Target="../media/image39.png"/><Relationship Id="rId16" Type="http://schemas.openxmlformats.org/officeDocument/2006/relationships/hyperlink" Target="https://es.wikipedia.org/wiki/Retina" TargetMode="External"/><Relationship Id="rId20" Type="http://schemas.openxmlformats.org/officeDocument/2006/relationships/hyperlink" Target="https://es.wikipedia.org/wiki/F%C3%B3vea" TargetMode="External"/><Relationship Id="rId1" Type="http://schemas.openxmlformats.org/officeDocument/2006/relationships/slideLayout" Target="../slideLayouts/slideLayout12.xml"/><Relationship Id="rId6" Type="http://schemas.openxmlformats.org/officeDocument/2006/relationships/hyperlink" Target="https://es.wikipedia.org/wiki/Pupila" TargetMode="External"/><Relationship Id="rId11" Type="http://schemas.openxmlformats.org/officeDocument/2006/relationships/hyperlink" Target="https://es.wikipedia.org/wiki/Escler%C3%B3tica" TargetMode="External"/><Relationship Id="rId5" Type="http://schemas.openxmlformats.org/officeDocument/2006/relationships/hyperlink" Target="https://es.wikipedia.org/wiki/C%C3%B3rnea" TargetMode="External"/><Relationship Id="rId15" Type="http://schemas.openxmlformats.org/officeDocument/2006/relationships/hyperlink" Target="https://es.wikipedia.org/wiki/Conducto_hialoideo" TargetMode="External"/><Relationship Id="rId10" Type="http://schemas.openxmlformats.org/officeDocument/2006/relationships/hyperlink" Target="https://es.wikipedia.org/wiki/Coroides" TargetMode="External"/><Relationship Id="rId19" Type="http://schemas.openxmlformats.org/officeDocument/2006/relationships/hyperlink" Target="https://es.wikipedia.org/wiki/Nervio_%C3%B3ptico" TargetMode="External"/><Relationship Id="rId4" Type="http://schemas.openxmlformats.org/officeDocument/2006/relationships/hyperlink" Target="https://es.wikipedia.org/wiki/C%C3%A1mara_anterior" TargetMode="External"/><Relationship Id="rId9" Type="http://schemas.openxmlformats.org/officeDocument/2006/relationships/hyperlink" Target="https://es.wikipedia.org/wiki/Cuerpo_ciliar" TargetMode="External"/><Relationship Id="rId14" Type="http://schemas.openxmlformats.org/officeDocument/2006/relationships/hyperlink" Target="https://es.wikipedia.org/wiki/Humor_v%C3%ADtreo"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Imagen que contiene firmar, camión, calle, hombre&#10;&#10;Descripción generada automáticamente">
            <a:extLst>
              <a:ext uri="{FF2B5EF4-FFF2-40B4-BE49-F238E27FC236}">
                <a16:creationId xmlns:a16="http://schemas.microsoft.com/office/drawing/2014/main" id="{F4920D4C-72B3-4E4F-825B-3A52C4310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50254"/>
          </a:xfrm>
          <a:prstGeom prst="rect">
            <a:avLst/>
          </a:prstGeom>
        </p:spPr>
      </p:pic>
      <p:sp>
        <p:nvSpPr>
          <p:cNvPr id="2" name="Rectángulo 1">
            <a:extLst>
              <a:ext uri="{FF2B5EF4-FFF2-40B4-BE49-F238E27FC236}">
                <a16:creationId xmlns:a16="http://schemas.microsoft.com/office/drawing/2014/main" id="{4D0ABD82-80BF-45E4-B5A8-43BBB86839BB}"/>
              </a:ext>
            </a:extLst>
          </p:cNvPr>
          <p:cNvSpPr/>
          <p:nvPr/>
        </p:nvSpPr>
        <p:spPr>
          <a:xfrm>
            <a:off x="858982" y="5361710"/>
            <a:ext cx="10231582" cy="1283090"/>
          </a:xfrm>
          <a:prstGeom prst="rect">
            <a:avLst/>
          </a:prstGeom>
          <a:solidFill>
            <a:srgbClr val="CF0A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200" dirty="0" err="1">
                <a:latin typeface="Arial Black" panose="020B0A04020102020204" pitchFamily="34" charset="0"/>
              </a:rPr>
              <a:t>Vision</a:t>
            </a:r>
            <a:r>
              <a:rPr lang="es-CO" sz="3200" dirty="0">
                <a:latin typeface="Arial Black" panose="020B0A04020102020204" pitchFamily="34" charset="0"/>
              </a:rPr>
              <a:t> Artificial 	aplicada en la industria</a:t>
            </a:r>
          </a:p>
        </p:txBody>
      </p:sp>
    </p:spTree>
    <p:extLst>
      <p:ext uri="{BB962C8B-B14F-4D97-AF65-F5344CB8AC3E}">
        <p14:creationId xmlns:p14="http://schemas.microsoft.com/office/powerpoint/2010/main" val="166346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Ley de refracción o de Snell</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5DBD6534-222A-4822-86BB-DD4BBAFF77FF}"/>
                  </a:ext>
                </a:extLst>
              </p:cNvPr>
              <p:cNvSpPr txBox="1"/>
              <p:nvPr/>
            </p:nvSpPr>
            <p:spPr>
              <a:xfrm>
                <a:off x="6583309" y="1581742"/>
                <a:ext cx="4369342" cy="3785652"/>
              </a:xfrm>
              <a:prstGeom prst="rect">
                <a:avLst/>
              </a:prstGeom>
              <a:noFill/>
            </p:spPr>
            <p:txBody>
              <a:bodyPr wrap="square">
                <a:spAutoFit/>
              </a:bodyPr>
              <a:lstStyle/>
              <a:p>
                <a:r>
                  <a:rPr lang="en-US" sz="2400" dirty="0"/>
                  <a:t>La ley de </a:t>
                </a:r>
                <a:r>
                  <a:rPr lang="es-CO" sz="2400" dirty="0"/>
                  <a:t>refracción también se basa en este principio, pero dado que hay un cambio de medio con índice de refracción </a:t>
                </a:r>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𝑛</m:t>
                        </m:r>
                      </m:e>
                      <m:sub>
                        <m:r>
                          <a:rPr lang="es-CO" sz="2400" b="0" i="1" smtClean="0">
                            <a:latin typeface="Cambria Math" panose="02040503050406030204" pitchFamily="18" charset="0"/>
                          </a:rPr>
                          <m:t>1</m:t>
                        </m:r>
                      </m:sub>
                    </m:sSub>
                  </m:oMath>
                </a14:m>
                <a:r>
                  <a:rPr lang="en-US" sz="2400" dirty="0"/>
                  <a:t> a uno con </a:t>
                </a:r>
                <a:r>
                  <a:rPr lang="en-US" sz="2400" dirty="0" err="1"/>
                  <a:t>índice</a:t>
                </a:r>
                <a:r>
                  <a:rPr lang="en-US" sz="2400" dirty="0"/>
                  <a:t> de </a:t>
                </a:r>
                <a:r>
                  <a:rPr lang="en-US" sz="2400" dirty="0" err="1"/>
                  <a:t>refracción</a:t>
                </a:r>
                <a:r>
                  <a:rPr lang="en-US" sz="2400" dirty="0"/>
                  <a:t> </a:t>
                </a:r>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𝑛</m:t>
                        </m:r>
                      </m:e>
                      <m:sub>
                        <m:r>
                          <a:rPr lang="es-CO" sz="2400" b="0" i="1" smtClean="0">
                            <a:latin typeface="Cambria Math" panose="02040503050406030204" pitchFamily="18" charset="0"/>
                          </a:rPr>
                          <m:t>2</m:t>
                        </m:r>
                      </m:sub>
                    </m:sSub>
                  </m:oMath>
                </a14:m>
                <a:r>
                  <a:rPr lang="en-US" sz="2400" dirty="0"/>
                  <a:t> se </a:t>
                </a:r>
                <a:r>
                  <a:rPr lang="en-US" sz="2400" dirty="0" err="1"/>
                  <a:t>tiene</a:t>
                </a:r>
                <a:endParaRPr lang="en-US" sz="2400" dirty="0"/>
              </a:p>
              <a:p>
                <a:endParaRPr lang="en-US" sz="2400" dirty="0"/>
              </a:p>
              <a:p>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𝑛</m:t>
                        </m:r>
                      </m:e>
                      <m:sub>
                        <m:r>
                          <a:rPr lang="es-CO" sz="2400" b="0" i="1" smtClean="0">
                            <a:latin typeface="Cambria Math" panose="02040503050406030204" pitchFamily="18" charset="0"/>
                          </a:rPr>
                          <m:t>1</m:t>
                        </m:r>
                      </m:sub>
                    </m:sSub>
                    <m:func>
                      <m:funcPr>
                        <m:ctrlPr>
                          <a:rPr lang="es-CO" sz="2400" b="0" i="1" smtClean="0">
                            <a:latin typeface="Cambria Math" panose="02040503050406030204" pitchFamily="18" charset="0"/>
                          </a:rPr>
                        </m:ctrlPr>
                      </m:funcPr>
                      <m:fName>
                        <m:r>
                          <m:rPr>
                            <m:sty m:val="p"/>
                          </m:rPr>
                          <a:rPr lang="es-CO" sz="2400" b="0" i="0" smtClean="0">
                            <a:latin typeface="Cambria Math" panose="02040503050406030204" pitchFamily="18" charset="0"/>
                          </a:rPr>
                          <m:t>sin</m:t>
                        </m:r>
                      </m:fName>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 </m:t>
                            </m:r>
                            <m:r>
                              <a:rPr lang="es-CO" sz="2400" b="0" i="1" smtClean="0">
                                <a:latin typeface="Cambria Math" panose="02040503050406030204" pitchFamily="18" charset="0"/>
                              </a:rPr>
                              <m:t>𝛼</m:t>
                            </m:r>
                          </m:e>
                          <m:sub>
                            <m:r>
                              <a:rPr lang="es-CO" sz="2400" b="0" i="1" smtClean="0">
                                <a:latin typeface="Cambria Math" panose="02040503050406030204" pitchFamily="18" charset="0"/>
                              </a:rPr>
                              <m:t>𝑖</m:t>
                            </m:r>
                          </m:sub>
                        </m:sSub>
                      </m:e>
                    </m:func>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𝑛</m:t>
                        </m:r>
                      </m:e>
                      <m:sub>
                        <m:r>
                          <a:rPr lang="es-CO" sz="2400" b="0" i="1" smtClean="0">
                            <a:latin typeface="Cambria Math" panose="02040503050406030204" pitchFamily="18" charset="0"/>
                          </a:rPr>
                          <m:t>2</m:t>
                        </m:r>
                      </m:sub>
                    </m:sSub>
                    <m:func>
                      <m:funcPr>
                        <m:ctrlPr>
                          <a:rPr lang="es-CO" sz="2400" b="0" i="1" smtClean="0">
                            <a:latin typeface="Cambria Math" panose="02040503050406030204" pitchFamily="18" charset="0"/>
                          </a:rPr>
                        </m:ctrlPr>
                      </m:funcPr>
                      <m:fName>
                        <m:r>
                          <m:rPr>
                            <m:sty m:val="p"/>
                          </m:rPr>
                          <a:rPr lang="es-CO" sz="2400" b="0" i="0" smtClean="0">
                            <a:latin typeface="Cambria Math" panose="02040503050406030204" pitchFamily="18" charset="0"/>
                          </a:rPr>
                          <m:t>sin</m:t>
                        </m:r>
                      </m:fName>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𝛼</m:t>
                            </m:r>
                          </m:e>
                          <m:sub>
                            <m:r>
                              <a:rPr lang="es-CO" sz="2400" b="0" i="1" smtClean="0">
                                <a:latin typeface="Cambria Math" panose="02040503050406030204" pitchFamily="18" charset="0"/>
                              </a:rPr>
                              <m:t>𝑡</m:t>
                            </m:r>
                          </m:sub>
                        </m:sSub>
                      </m:e>
                    </m:func>
                  </m:oMath>
                </a14:m>
                <a:r>
                  <a:rPr lang="en-US" sz="2400" dirty="0"/>
                  <a:t> </a:t>
                </a:r>
              </a:p>
              <a:p>
                <a:endParaRPr lang="en-US" sz="2400" dirty="0"/>
              </a:p>
              <a:p>
                <a:r>
                  <a:rPr lang="en-US" sz="2400" dirty="0"/>
                  <a:t>La </a:t>
                </a:r>
                <a:r>
                  <a:rPr lang="en-US" sz="2400" dirty="0" err="1"/>
                  <a:t>cual</a:t>
                </a:r>
                <a:r>
                  <a:rPr lang="en-US" sz="2400" dirty="0"/>
                  <a:t> es </a:t>
                </a:r>
                <a:r>
                  <a:rPr lang="en-US" sz="2400" dirty="0" err="1"/>
                  <a:t>conocida</a:t>
                </a:r>
                <a:r>
                  <a:rPr lang="en-US" sz="2400" dirty="0"/>
                  <a:t> </a:t>
                </a:r>
                <a:r>
                  <a:rPr lang="en-US" sz="2400" dirty="0" err="1"/>
                  <a:t>también</a:t>
                </a:r>
                <a:r>
                  <a:rPr lang="en-US" sz="2400" dirty="0"/>
                  <a:t> </a:t>
                </a:r>
                <a:r>
                  <a:rPr lang="en-US" sz="2400" dirty="0" err="1"/>
                  <a:t>como</a:t>
                </a:r>
                <a:r>
                  <a:rPr lang="en-US" sz="2400" dirty="0"/>
                  <a:t> ley de Snell.</a:t>
                </a:r>
              </a:p>
            </p:txBody>
          </p:sp>
        </mc:Choice>
        <mc:Fallback xmlns="">
          <p:sp>
            <p:nvSpPr>
              <p:cNvPr id="5" name="CuadroTexto 4">
                <a:extLst>
                  <a:ext uri="{FF2B5EF4-FFF2-40B4-BE49-F238E27FC236}">
                    <a16:creationId xmlns:a16="http://schemas.microsoft.com/office/drawing/2014/main" id="{5DBD6534-222A-4822-86BB-DD4BBAFF77FF}"/>
                  </a:ext>
                </a:extLst>
              </p:cNvPr>
              <p:cNvSpPr txBox="1">
                <a:spLocks noRot="1" noChangeAspect="1" noMove="1" noResize="1" noEditPoints="1" noAdjustHandles="1" noChangeArrowheads="1" noChangeShapeType="1" noTextEdit="1"/>
              </p:cNvSpPr>
              <p:nvPr/>
            </p:nvSpPr>
            <p:spPr>
              <a:xfrm>
                <a:off x="6583309" y="1581742"/>
                <a:ext cx="4369342" cy="3785652"/>
              </a:xfrm>
              <a:prstGeom prst="rect">
                <a:avLst/>
              </a:prstGeom>
              <a:blipFill>
                <a:blip r:embed="rId2"/>
                <a:stretch>
                  <a:fillRect l="-2232" t="-1288" r="-1674" b="-2738"/>
                </a:stretch>
              </a:blipFill>
            </p:spPr>
            <p:txBody>
              <a:bodyPr/>
              <a:lstStyle/>
              <a:p>
                <a:r>
                  <a:rPr lang="es-CO">
                    <a:noFill/>
                  </a:rPr>
                  <a:t> </a:t>
                </a:r>
              </a:p>
            </p:txBody>
          </p:sp>
        </mc:Fallback>
      </mc:AlternateContent>
      <p:pic>
        <p:nvPicPr>
          <p:cNvPr id="6" name="Imagen 5">
            <a:extLst>
              <a:ext uri="{FF2B5EF4-FFF2-40B4-BE49-F238E27FC236}">
                <a16:creationId xmlns:a16="http://schemas.microsoft.com/office/drawing/2014/main" id="{B7431F47-1EE6-4302-B23F-2386B099B1FA}"/>
              </a:ext>
            </a:extLst>
          </p:cNvPr>
          <p:cNvPicPr>
            <a:picLocks noChangeAspect="1"/>
          </p:cNvPicPr>
          <p:nvPr/>
        </p:nvPicPr>
        <p:blipFill rotWithShape="1">
          <a:blip r:embed="rId3"/>
          <a:srcRect r="45003"/>
          <a:stretch/>
        </p:blipFill>
        <p:spPr>
          <a:xfrm>
            <a:off x="1239349" y="1722047"/>
            <a:ext cx="4227248" cy="4360094"/>
          </a:xfrm>
          <a:prstGeom prst="rect">
            <a:avLst/>
          </a:prstGeom>
        </p:spPr>
      </p:pic>
    </p:spTree>
    <p:extLst>
      <p:ext uri="{BB962C8B-B14F-4D97-AF65-F5344CB8AC3E}">
        <p14:creationId xmlns:p14="http://schemas.microsoft.com/office/powerpoint/2010/main" val="320698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Dispersión cromática</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5DBD6534-222A-4822-86BB-DD4BBAFF77FF}"/>
                  </a:ext>
                </a:extLst>
              </p:cNvPr>
              <p:cNvSpPr txBox="1"/>
              <p:nvPr/>
            </p:nvSpPr>
            <p:spPr>
              <a:xfrm>
                <a:off x="6176865" y="1180526"/>
                <a:ext cx="4917882" cy="4325736"/>
              </a:xfrm>
              <a:prstGeom prst="rect">
                <a:avLst/>
              </a:prstGeom>
              <a:noFill/>
            </p:spPr>
            <p:txBody>
              <a:bodyPr wrap="square">
                <a:spAutoFit/>
              </a:bodyPr>
              <a:lstStyle/>
              <a:p>
                <a:r>
                  <a:rPr lang="es-CO" sz="2400" dirty="0"/>
                  <a:t>Debido a que el índice de refracción está dado por </a:t>
                </a:r>
                <a14:m>
                  <m:oMath xmlns:m="http://schemas.openxmlformats.org/officeDocument/2006/math">
                    <m:rad>
                      <m:radPr>
                        <m:degHide m:val="on"/>
                        <m:ctrlPr>
                          <a:rPr lang="es-CO" sz="2400" b="0" i="1" smtClean="0">
                            <a:latin typeface="Cambria Math" panose="02040503050406030204" pitchFamily="18" charset="0"/>
                          </a:rPr>
                        </m:ctrlPr>
                      </m:radPr>
                      <m:deg/>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𝜖</m:t>
                            </m:r>
                          </m:e>
                          <m:sub>
                            <m:r>
                              <a:rPr lang="es-CO" sz="2400" b="0" i="1" smtClean="0">
                                <a:latin typeface="Cambria Math" panose="02040503050406030204" pitchFamily="18" charset="0"/>
                              </a:rPr>
                              <m:t>𝑟</m:t>
                            </m:r>
                          </m:sub>
                        </m:sSub>
                      </m:e>
                    </m:rad>
                  </m:oMath>
                </a14:m>
                <a:r>
                  <a:rPr lang="en-US" sz="2400" dirty="0"/>
                  <a:t>, </a:t>
                </a:r>
                <a:r>
                  <a:rPr lang="en-US" sz="2400" dirty="0" err="1"/>
                  <a:t>donde</a:t>
                </a:r>
                <a:r>
                  <a:rPr lang="en-US" sz="2400" dirty="0"/>
                  <a:t> </a:t>
                </a:r>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𝜖</m:t>
                        </m:r>
                      </m:e>
                      <m:sub>
                        <m:r>
                          <a:rPr lang="es-CO" sz="2400" b="0" i="1" smtClean="0">
                            <a:latin typeface="Cambria Math" panose="02040503050406030204" pitchFamily="18" charset="0"/>
                          </a:rPr>
                          <m:t>𝑟</m:t>
                        </m:r>
                      </m:sub>
                    </m:sSub>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𝜖</m:t>
                        </m:r>
                      </m:num>
                      <m:den>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𝜖</m:t>
                            </m:r>
                          </m:e>
                          <m:sub>
                            <m:r>
                              <a:rPr lang="es-CO" sz="2400" b="0" i="1" smtClean="0">
                                <a:latin typeface="Cambria Math" panose="02040503050406030204" pitchFamily="18" charset="0"/>
                              </a:rPr>
                              <m:t>0</m:t>
                            </m:r>
                          </m:sub>
                        </m:sSub>
                      </m:den>
                    </m:f>
                    <m:r>
                      <a:rPr lang="es-CO" sz="2400" b="0" i="1" smtClean="0">
                        <a:latin typeface="Cambria Math" panose="02040503050406030204" pitchFamily="18" charset="0"/>
                      </a:rPr>
                      <m:t>,</m:t>
                    </m:r>
                  </m:oMath>
                </a14:m>
                <a:r>
                  <a:rPr lang="en-US" sz="2400" dirty="0"/>
                  <a:t> temenos que </a:t>
                </a:r>
                <a:r>
                  <a:rPr lang="en-US" sz="2400" dirty="0" err="1"/>
                  <a:t>este</a:t>
                </a:r>
                <a:r>
                  <a:rPr lang="en-US" sz="2400" dirty="0"/>
                  <a:t> </a:t>
                </a:r>
                <a:r>
                  <a:rPr lang="en-US" sz="2400" dirty="0" err="1"/>
                  <a:t>va</a:t>
                </a:r>
                <a:r>
                  <a:rPr lang="en-US" sz="2400" dirty="0"/>
                  <a:t> a </a:t>
                </a:r>
                <a:r>
                  <a:rPr lang="en-US" sz="2400" dirty="0" err="1"/>
                  <a:t>tener</a:t>
                </a:r>
                <a:r>
                  <a:rPr lang="en-US" sz="2400" dirty="0"/>
                  <a:t> una </a:t>
                </a:r>
                <a:r>
                  <a:rPr lang="en-US" sz="2400" dirty="0" err="1"/>
                  <a:t>relación</a:t>
                </a:r>
                <a:r>
                  <a:rPr lang="en-US" sz="2400" dirty="0"/>
                  <a:t> de dispersion </a:t>
                </a:r>
                <a:r>
                  <a:rPr lang="en-US" sz="2400" dirty="0" err="1"/>
                  <a:t>dependiente</a:t>
                </a:r>
                <a:r>
                  <a:rPr lang="en-US" sz="2400" dirty="0"/>
                  <a:t> de la longitude de </a:t>
                </a:r>
                <a:r>
                  <a:rPr lang="en-US" sz="2400" dirty="0" err="1"/>
                  <a:t>onda</a:t>
                </a:r>
                <a:r>
                  <a:rPr lang="en-US" sz="2400" dirty="0"/>
                  <a:t>, dada por </a:t>
                </a:r>
              </a:p>
              <a:p>
                <a14:m>
                  <m:oMath xmlns:m="http://schemas.openxmlformats.org/officeDocument/2006/math">
                    <m:r>
                      <a:rPr lang="es-CO" sz="2400" b="0" i="1" smtClean="0">
                        <a:latin typeface="Cambria Math" panose="02040503050406030204" pitchFamily="18" charset="0"/>
                      </a:rPr>
                      <m:t>𝑛</m:t>
                    </m:r>
                    <m:r>
                      <a:rPr lang="es-CO" sz="2400" b="0" i="1" smtClean="0">
                        <a:latin typeface="Cambria Math" panose="02040503050406030204" pitchFamily="18" charset="0"/>
                      </a:rPr>
                      <m:t>=</m:t>
                    </m:r>
                    <m:r>
                      <a:rPr lang="es-CO" sz="2400" b="0" i="1" smtClean="0">
                        <a:latin typeface="Cambria Math" panose="02040503050406030204" pitchFamily="18" charset="0"/>
                      </a:rPr>
                      <m:t>𝑛</m:t>
                    </m:r>
                    <m:r>
                      <a:rPr lang="es-CO" sz="2400" b="0" i="1" smtClean="0">
                        <a:latin typeface="Cambria Math" panose="02040503050406030204" pitchFamily="18" charset="0"/>
                      </a:rPr>
                      <m:t>(</m:t>
                    </m:r>
                    <m:r>
                      <a:rPr lang="es-CO" sz="2400" b="0" i="1" smtClean="0">
                        <a:latin typeface="Cambria Math" panose="02040503050406030204" pitchFamily="18" charset="0"/>
                      </a:rPr>
                      <m:t>𝜆</m:t>
                    </m:r>
                    <m:r>
                      <a:rPr lang="es-CO" sz="2400" b="0" i="1" smtClean="0">
                        <a:latin typeface="Cambria Math" panose="02040503050406030204" pitchFamily="18" charset="0"/>
                      </a:rPr>
                      <m:t>)</m:t>
                    </m:r>
                  </m:oMath>
                </a14:m>
                <a:r>
                  <a:rPr lang="en-US" sz="2400" dirty="0"/>
                  <a:t> .</a:t>
                </a:r>
              </a:p>
              <a:p>
                <a:endParaRPr lang="en-US" sz="2400" dirty="0"/>
              </a:p>
              <a:p>
                <a:r>
                  <a:rPr lang="en-US" sz="2400" dirty="0" err="1"/>
                  <a:t>Esto</a:t>
                </a:r>
                <a:r>
                  <a:rPr lang="en-US" sz="2400" dirty="0"/>
                  <a:t> indica que para el </a:t>
                </a:r>
                <a:r>
                  <a:rPr lang="en-US" sz="2400" dirty="0" err="1"/>
                  <a:t>caso</a:t>
                </a:r>
                <a:r>
                  <a:rPr lang="en-US" sz="2400" dirty="0"/>
                  <a:t> de la </a:t>
                </a:r>
                <a:r>
                  <a:rPr lang="en-US" sz="2400" dirty="0" err="1"/>
                  <a:t>refracción</a:t>
                </a:r>
                <a:r>
                  <a:rPr lang="en-US" sz="2400" dirty="0"/>
                  <a:t>, las longitudes de </a:t>
                </a:r>
                <a:r>
                  <a:rPr lang="en-US" sz="2400" dirty="0" err="1"/>
                  <a:t>onda</a:t>
                </a:r>
                <a:r>
                  <a:rPr lang="en-US" sz="2400" dirty="0"/>
                  <a:t> </a:t>
                </a:r>
                <a:r>
                  <a:rPr lang="en-US" sz="2400" dirty="0" err="1"/>
                  <a:t>más</a:t>
                </a:r>
                <a:r>
                  <a:rPr lang="en-US" sz="2400" dirty="0"/>
                  <a:t> </a:t>
                </a:r>
                <a:r>
                  <a:rPr lang="en-US" sz="2400" dirty="0" err="1"/>
                  <a:t>pequeñas</a:t>
                </a:r>
                <a:r>
                  <a:rPr lang="en-US" sz="2400" dirty="0"/>
                  <a:t> son las que </a:t>
                </a:r>
                <a:r>
                  <a:rPr lang="en-US" sz="2400" dirty="0" err="1"/>
                  <a:t>más</a:t>
                </a:r>
                <a:r>
                  <a:rPr lang="en-US" sz="2400" dirty="0"/>
                  <a:t> van a </a:t>
                </a:r>
                <a:r>
                  <a:rPr lang="en-US" sz="2400" dirty="0" err="1"/>
                  <a:t>cambiar</a:t>
                </a:r>
                <a:r>
                  <a:rPr lang="en-US" sz="2400" dirty="0"/>
                  <a:t> </a:t>
                </a:r>
                <a:r>
                  <a:rPr lang="en-US" sz="2400" dirty="0" err="1"/>
                  <a:t>su</a:t>
                </a:r>
                <a:r>
                  <a:rPr lang="en-US" sz="2400" dirty="0"/>
                  <a:t> </a:t>
                </a:r>
                <a:r>
                  <a:rPr lang="en-US" sz="2400" dirty="0" err="1"/>
                  <a:t>ángulo</a:t>
                </a:r>
                <a:r>
                  <a:rPr lang="en-US" sz="2400" dirty="0"/>
                  <a:t> </a:t>
                </a:r>
                <a:r>
                  <a:rPr lang="en-US" sz="2400" dirty="0" err="1"/>
                  <a:t>transmitido</a:t>
                </a:r>
                <a:r>
                  <a:rPr lang="en-US" sz="2400" dirty="0"/>
                  <a:t> </a:t>
                </a:r>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𝛼</m:t>
                        </m:r>
                      </m:e>
                      <m:sub>
                        <m:r>
                          <a:rPr lang="es-CO" sz="2400" b="0" i="1" smtClean="0">
                            <a:latin typeface="Cambria Math" panose="02040503050406030204" pitchFamily="18" charset="0"/>
                          </a:rPr>
                          <m:t>𝑡</m:t>
                        </m:r>
                      </m:sub>
                    </m:sSub>
                  </m:oMath>
                </a14:m>
                <a:r>
                  <a:rPr lang="en-US" sz="2400" dirty="0"/>
                  <a:t>.</a:t>
                </a:r>
              </a:p>
            </p:txBody>
          </p:sp>
        </mc:Choice>
        <mc:Fallback xmlns="">
          <p:sp>
            <p:nvSpPr>
              <p:cNvPr id="5" name="CuadroTexto 4">
                <a:extLst>
                  <a:ext uri="{FF2B5EF4-FFF2-40B4-BE49-F238E27FC236}">
                    <a16:creationId xmlns:a16="http://schemas.microsoft.com/office/drawing/2014/main" id="{5DBD6534-222A-4822-86BB-DD4BBAFF77FF}"/>
                  </a:ext>
                </a:extLst>
              </p:cNvPr>
              <p:cNvSpPr txBox="1">
                <a:spLocks noRot="1" noChangeAspect="1" noMove="1" noResize="1" noEditPoints="1" noAdjustHandles="1" noChangeArrowheads="1" noChangeShapeType="1" noTextEdit="1"/>
              </p:cNvSpPr>
              <p:nvPr/>
            </p:nvSpPr>
            <p:spPr>
              <a:xfrm>
                <a:off x="6176865" y="1180526"/>
                <a:ext cx="4917882" cy="4325736"/>
              </a:xfrm>
              <a:prstGeom prst="rect">
                <a:avLst/>
              </a:prstGeom>
              <a:blipFill>
                <a:blip r:embed="rId2"/>
                <a:stretch>
                  <a:fillRect l="-1859" t="-1128" b="-2398"/>
                </a:stretch>
              </a:blipFill>
            </p:spPr>
            <p:txBody>
              <a:bodyPr/>
              <a:lstStyle/>
              <a:p>
                <a:r>
                  <a:rPr lang="es-CO">
                    <a:noFill/>
                  </a:rPr>
                  <a:t> </a:t>
                </a:r>
              </a:p>
            </p:txBody>
          </p:sp>
        </mc:Fallback>
      </mc:AlternateContent>
      <p:pic>
        <p:nvPicPr>
          <p:cNvPr id="4" name="Imagen 3">
            <a:extLst>
              <a:ext uri="{FF2B5EF4-FFF2-40B4-BE49-F238E27FC236}">
                <a16:creationId xmlns:a16="http://schemas.microsoft.com/office/drawing/2014/main" id="{28A3A60B-9089-434A-8837-1D588FFFCBC0}"/>
              </a:ext>
            </a:extLst>
          </p:cNvPr>
          <p:cNvPicPr>
            <a:picLocks noChangeAspect="1"/>
          </p:cNvPicPr>
          <p:nvPr/>
        </p:nvPicPr>
        <p:blipFill>
          <a:blip r:embed="rId3"/>
          <a:stretch>
            <a:fillRect/>
          </a:stretch>
        </p:blipFill>
        <p:spPr>
          <a:xfrm>
            <a:off x="925550" y="1937997"/>
            <a:ext cx="4923928" cy="3216966"/>
          </a:xfrm>
          <a:prstGeom prst="rect">
            <a:avLst/>
          </a:prstGeom>
        </p:spPr>
      </p:pic>
    </p:spTree>
    <p:extLst>
      <p:ext uri="{BB962C8B-B14F-4D97-AF65-F5344CB8AC3E}">
        <p14:creationId xmlns:p14="http://schemas.microsoft.com/office/powerpoint/2010/main" val="272305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Dispersión cromática</a:t>
            </a:r>
          </a:p>
        </p:txBody>
      </p:sp>
      <p:sp>
        <p:nvSpPr>
          <p:cNvPr id="5" name="CuadroTexto 4">
            <a:extLst>
              <a:ext uri="{FF2B5EF4-FFF2-40B4-BE49-F238E27FC236}">
                <a16:creationId xmlns:a16="http://schemas.microsoft.com/office/drawing/2014/main" id="{5DBD6534-222A-4822-86BB-DD4BBAFF77FF}"/>
              </a:ext>
            </a:extLst>
          </p:cNvPr>
          <p:cNvSpPr txBox="1"/>
          <p:nvPr/>
        </p:nvSpPr>
        <p:spPr>
          <a:xfrm>
            <a:off x="1520890" y="1180526"/>
            <a:ext cx="9573857" cy="1569660"/>
          </a:xfrm>
          <a:prstGeom prst="rect">
            <a:avLst/>
          </a:prstGeom>
          <a:noFill/>
        </p:spPr>
        <p:txBody>
          <a:bodyPr wrap="square">
            <a:spAutoFit/>
          </a:bodyPr>
          <a:lstStyle/>
          <a:p>
            <a:r>
              <a:rPr lang="es-CO" sz="2400" dirty="0"/>
              <a:t>Esto lleva a que ningún objeto emisor de luz no monocromática va a generar una imagen única, por lo que es necesario realizar aproximaciones que permitan llevar los sistemas formadores de imágenes a tener una aplicación tecnológica más viable.</a:t>
            </a:r>
            <a:endParaRPr lang="en-US" sz="2400" dirty="0"/>
          </a:p>
        </p:txBody>
      </p:sp>
      <p:pic>
        <p:nvPicPr>
          <p:cNvPr id="6" name="Imagen 5">
            <a:extLst>
              <a:ext uri="{FF2B5EF4-FFF2-40B4-BE49-F238E27FC236}">
                <a16:creationId xmlns:a16="http://schemas.microsoft.com/office/drawing/2014/main" id="{299592FE-5EFA-4808-BD83-4DEA69B684FB}"/>
              </a:ext>
            </a:extLst>
          </p:cNvPr>
          <p:cNvPicPr>
            <a:picLocks noChangeAspect="1"/>
          </p:cNvPicPr>
          <p:nvPr/>
        </p:nvPicPr>
        <p:blipFill>
          <a:blip r:embed="rId2"/>
          <a:stretch>
            <a:fillRect/>
          </a:stretch>
        </p:blipFill>
        <p:spPr>
          <a:xfrm>
            <a:off x="1364974" y="3324044"/>
            <a:ext cx="8406045" cy="1963890"/>
          </a:xfrm>
          <a:prstGeom prst="rect">
            <a:avLst/>
          </a:prstGeom>
        </p:spPr>
      </p:pic>
      <p:sp>
        <p:nvSpPr>
          <p:cNvPr id="7" name="Rectángulo 6">
            <a:extLst>
              <a:ext uri="{FF2B5EF4-FFF2-40B4-BE49-F238E27FC236}">
                <a16:creationId xmlns:a16="http://schemas.microsoft.com/office/drawing/2014/main" id="{EF9EB217-465D-44DA-9F05-9E626EEABE83}"/>
              </a:ext>
            </a:extLst>
          </p:cNvPr>
          <p:cNvSpPr/>
          <p:nvPr/>
        </p:nvSpPr>
        <p:spPr>
          <a:xfrm>
            <a:off x="2901821" y="4725719"/>
            <a:ext cx="345232" cy="718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C72F444E-7C79-458F-9006-CB23033F1122}"/>
              </a:ext>
            </a:extLst>
          </p:cNvPr>
          <p:cNvSpPr/>
          <p:nvPr/>
        </p:nvSpPr>
        <p:spPr>
          <a:xfrm>
            <a:off x="7848573" y="4742864"/>
            <a:ext cx="352451" cy="718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14F5A0CA-EF5F-45EE-9FA8-1B0E09A4C91A}"/>
              </a:ext>
            </a:extLst>
          </p:cNvPr>
          <p:cNvSpPr/>
          <p:nvPr/>
        </p:nvSpPr>
        <p:spPr>
          <a:xfrm>
            <a:off x="8056218" y="4742864"/>
            <a:ext cx="352451" cy="718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D9916DCC-44FB-4C8F-90C6-B20036034F3D}"/>
              </a:ext>
            </a:extLst>
          </p:cNvPr>
          <p:cNvSpPr/>
          <p:nvPr/>
        </p:nvSpPr>
        <p:spPr>
          <a:xfrm>
            <a:off x="1642189" y="3389359"/>
            <a:ext cx="778792" cy="753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9639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Aproximación paraxial</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5DBD6534-222A-4822-86BB-DD4BBAFF77FF}"/>
                  </a:ext>
                </a:extLst>
              </p:cNvPr>
              <p:cNvSpPr txBox="1"/>
              <p:nvPr/>
            </p:nvSpPr>
            <p:spPr>
              <a:xfrm>
                <a:off x="1364974" y="1105881"/>
                <a:ext cx="9573857" cy="6009337"/>
              </a:xfrm>
              <a:prstGeom prst="rect">
                <a:avLst/>
              </a:prstGeom>
              <a:noFill/>
            </p:spPr>
            <p:txBody>
              <a:bodyPr wrap="square">
                <a:spAutoFit/>
              </a:bodyPr>
              <a:lstStyle/>
              <a:p>
                <a:r>
                  <a:rPr lang="es-CO" sz="2400" dirty="0"/>
                  <a:t>Si restringimos los rayos que inciden en la interfaz entre estos dos medios, limitando los ángulos a ángulos pequeños (&lt;7°) y se realiza la expansión de la función seno en series de potencia, tenemos </a:t>
                </a:r>
              </a:p>
              <a:p>
                <a:endParaRPr lang="es-CO" sz="2400" dirty="0"/>
              </a:p>
              <a:p>
                <a:pPr/>
                <a14:m>
                  <m:oMathPara xmlns:m="http://schemas.openxmlformats.org/officeDocument/2006/math">
                    <m:oMathParaPr>
                      <m:jc m:val="centerGroup"/>
                    </m:oMathParaPr>
                    <m:oMath xmlns:m="http://schemas.openxmlformats.org/officeDocument/2006/math">
                      <m:func>
                        <m:funcPr>
                          <m:ctrlPr>
                            <a:rPr lang="es-CO" sz="2400" b="0" i="1" smtClean="0">
                              <a:latin typeface="Cambria Math" panose="02040503050406030204" pitchFamily="18" charset="0"/>
                            </a:rPr>
                          </m:ctrlPr>
                        </m:funcPr>
                        <m:fName>
                          <m:r>
                            <m:rPr>
                              <m:sty m:val="p"/>
                            </m:rPr>
                            <a:rPr lang="es-CO" sz="2400" b="0" i="0" smtClean="0">
                              <a:latin typeface="Cambria Math" panose="02040503050406030204" pitchFamily="18" charset="0"/>
                            </a:rPr>
                            <m:t>sin</m:t>
                          </m:r>
                        </m:fName>
                        <m:e>
                          <m:r>
                            <a:rPr lang="es-CO" sz="2400" b="0" i="1" smtClean="0">
                              <a:latin typeface="Cambria Math" panose="02040503050406030204" pitchFamily="18" charset="0"/>
                            </a:rPr>
                            <m:t>𝛼</m:t>
                          </m:r>
                          <m:r>
                            <a:rPr lang="es-CO" sz="2400" b="0" i="1" smtClean="0">
                              <a:latin typeface="Cambria Math" panose="02040503050406030204" pitchFamily="18" charset="0"/>
                            </a:rPr>
                            <m:t>=</m:t>
                          </m:r>
                          <m:r>
                            <a:rPr lang="es-CO" sz="2400" b="0" i="1" smtClean="0">
                              <a:latin typeface="Cambria Math" panose="02040503050406030204" pitchFamily="18" charset="0"/>
                            </a:rPr>
                            <m:t>𝛼</m:t>
                          </m:r>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𝛼</m:t>
                                  </m:r>
                                </m:e>
                                <m:sup>
                                  <m:r>
                                    <a:rPr lang="es-CO" sz="2400" b="0" i="1" smtClean="0">
                                      <a:latin typeface="Cambria Math" panose="02040503050406030204" pitchFamily="18" charset="0"/>
                                    </a:rPr>
                                    <m:t>3</m:t>
                                  </m:r>
                                </m:sup>
                              </m:sSup>
                            </m:num>
                            <m:den>
                              <m:r>
                                <a:rPr lang="es-CO" sz="2400" b="0" i="1" smtClean="0">
                                  <a:latin typeface="Cambria Math" panose="02040503050406030204" pitchFamily="18" charset="0"/>
                                </a:rPr>
                                <m:t>3!</m:t>
                              </m:r>
                            </m:den>
                          </m:f>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𝛼</m:t>
                                  </m:r>
                                </m:e>
                                <m:sup>
                                  <m:r>
                                    <a:rPr lang="es-CO" sz="2400" b="0" i="1" smtClean="0">
                                      <a:latin typeface="Cambria Math" panose="02040503050406030204" pitchFamily="18" charset="0"/>
                                    </a:rPr>
                                    <m:t>5</m:t>
                                  </m:r>
                                </m:sup>
                              </m:sSup>
                            </m:num>
                            <m:den>
                              <m:r>
                                <a:rPr lang="es-CO" sz="2400" b="0" i="1" smtClean="0">
                                  <a:latin typeface="Cambria Math" panose="02040503050406030204" pitchFamily="18" charset="0"/>
                                </a:rPr>
                                <m:t>5!</m:t>
                              </m:r>
                            </m:den>
                          </m:f>
                        </m:e>
                      </m:func>
                      <m:r>
                        <a:rPr lang="es-CO" sz="2400" b="0" i="1" smtClean="0">
                          <a:latin typeface="Cambria Math" panose="02040503050406030204" pitchFamily="18" charset="0"/>
                        </a:rPr>
                        <m:t>+…=</m:t>
                      </m:r>
                      <m:r>
                        <a:rPr lang="es-CO" sz="2400" b="0" i="1" smtClean="0">
                          <a:latin typeface="Cambria Math" panose="02040503050406030204" pitchFamily="18" charset="0"/>
                        </a:rPr>
                        <m:t>𝛼</m:t>
                      </m:r>
                    </m:oMath>
                  </m:oMathPara>
                </a14:m>
                <a:endParaRPr lang="en-US" sz="2400" dirty="0"/>
              </a:p>
              <a:p>
                <a:endParaRPr lang="en-US" sz="2400" dirty="0"/>
              </a:p>
              <a:p>
                <a:r>
                  <a:rPr lang="en-US" sz="2400" dirty="0"/>
                  <a:t>Con un error de </a:t>
                </a:r>
                <a:r>
                  <a:rPr lang="en-US" sz="2400" dirty="0" err="1"/>
                  <a:t>menos</a:t>
                </a:r>
                <a:r>
                  <a:rPr lang="en-US" sz="2400" dirty="0"/>
                  <a:t> del 1%. Con </a:t>
                </a:r>
                <a:r>
                  <a:rPr lang="en-US" sz="2400" dirty="0" err="1"/>
                  <a:t>esto</a:t>
                </a:r>
                <a:r>
                  <a:rPr lang="en-US" sz="2400" dirty="0"/>
                  <a:t>, la ley de Snell se </a:t>
                </a:r>
                <a:r>
                  <a:rPr lang="en-US" sz="2400" dirty="0" err="1"/>
                  <a:t>puede</a:t>
                </a:r>
                <a:r>
                  <a:rPr lang="en-US" sz="2400" dirty="0"/>
                  <a:t> </a:t>
                </a:r>
                <a:r>
                  <a:rPr lang="en-US" sz="2400" dirty="0" err="1"/>
                  <a:t>expresar</a:t>
                </a:r>
                <a:r>
                  <a:rPr lang="en-US" sz="2400" dirty="0"/>
                  <a:t> </a:t>
                </a:r>
                <a:r>
                  <a:rPr lang="en-US" sz="2400" dirty="0" err="1"/>
                  <a:t>como</a:t>
                </a:r>
                <a:r>
                  <a:rPr lang="en-US" sz="2400" dirty="0"/>
                  <a:t> </a:t>
                </a:r>
              </a:p>
              <a:p>
                <a:endParaRPr lang="en-US" sz="2400" dirty="0"/>
              </a:p>
              <a:p>
                <a:pPr/>
                <a14:m>
                  <m:oMathPara xmlns:m="http://schemas.openxmlformats.org/officeDocument/2006/math">
                    <m:oMathParaPr>
                      <m:jc m:val="centerGroup"/>
                    </m:oMathParaPr>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𝑛</m:t>
                          </m:r>
                        </m:e>
                        <m:sub>
                          <m:r>
                            <a:rPr lang="es-CO" sz="2400" b="0" i="1" smtClean="0">
                              <a:latin typeface="Cambria Math" panose="02040503050406030204" pitchFamily="18" charset="0"/>
                            </a:rPr>
                            <m:t>1</m:t>
                          </m:r>
                        </m:sub>
                      </m:sSub>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𝛼</m:t>
                          </m:r>
                        </m:e>
                        <m:sub>
                          <m:r>
                            <a:rPr lang="es-CO" sz="2400" b="0" i="1" smtClean="0">
                              <a:latin typeface="Cambria Math" panose="02040503050406030204" pitchFamily="18" charset="0"/>
                            </a:rPr>
                            <m:t>𝑖</m:t>
                          </m:r>
                        </m:sub>
                      </m:sSub>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𝑛</m:t>
                          </m:r>
                        </m:e>
                        <m:sub>
                          <m:r>
                            <a:rPr lang="es-CO" sz="2400" b="0" i="1" smtClean="0">
                              <a:latin typeface="Cambria Math" panose="02040503050406030204" pitchFamily="18" charset="0"/>
                            </a:rPr>
                            <m:t>2</m:t>
                          </m:r>
                        </m:sub>
                      </m:sSub>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𝛼</m:t>
                          </m:r>
                        </m:e>
                        <m:sub>
                          <m:r>
                            <a:rPr lang="es-CO" sz="2400" b="0" i="1" smtClean="0">
                              <a:latin typeface="Cambria Math" panose="02040503050406030204" pitchFamily="18" charset="0"/>
                            </a:rPr>
                            <m:t>𝑡</m:t>
                          </m:r>
                        </m:sub>
                      </m:sSub>
                    </m:oMath>
                  </m:oMathPara>
                </a14:m>
                <a:endParaRPr lang="en-US" sz="2400" dirty="0"/>
              </a:p>
              <a:p>
                <a:endParaRPr lang="en-US" sz="2400" dirty="0"/>
              </a:p>
              <a:p>
                <a:r>
                  <a:rPr lang="en-US" sz="2400" dirty="0" err="1"/>
                  <a:t>Liberando</a:t>
                </a:r>
                <a:r>
                  <a:rPr lang="en-US" sz="2400" dirty="0"/>
                  <a:t> </a:t>
                </a:r>
                <a:r>
                  <a:rPr lang="en-US" sz="2400" dirty="0" err="1"/>
                  <a:t>así</a:t>
                </a:r>
                <a:r>
                  <a:rPr lang="en-US" sz="2400" dirty="0"/>
                  <a:t> la </a:t>
                </a:r>
                <a:r>
                  <a:rPr lang="en-US" sz="2400" dirty="0" err="1"/>
                  <a:t>dependencia</a:t>
                </a:r>
                <a:r>
                  <a:rPr lang="en-US" sz="2400" dirty="0"/>
                  <a:t> no lineal del </a:t>
                </a:r>
                <a:r>
                  <a:rPr lang="en-US" sz="2400" dirty="0" err="1"/>
                  <a:t>sistema</a:t>
                </a:r>
                <a:r>
                  <a:rPr lang="en-US" sz="2400" dirty="0"/>
                  <a:t>. </a:t>
                </a:r>
                <a:r>
                  <a:rPr lang="en-US" sz="2400" dirty="0" err="1"/>
                  <a:t>Esto</a:t>
                </a:r>
                <a:r>
                  <a:rPr lang="en-US" sz="2400" dirty="0"/>
                  <a:t> es </a:t>
                </a:r>
                <a:r>
                  <a:rPr lang="en-US" sz="2400" dirty="0" err="1"/>
                  <a:t>conocido</a:t>
                </a:r>
                <a:r>
                  <a:rPr lang="en-US" sz="2400" dirty="0"/>
                  <a:t> </a:t>
                </a:r>
                <a:r>
                  <a:rPr lang="en-US" sz="2400" dirty="0" err="1"/>
                  <a:t>también</a:t>
                </a:r>
                <a:r>
                  <a:rPr lang="en-US" sz="2400" dirty="0"/>
                  <a:t> </a:t>
                </a:r>
                <a:r>
                  <a:rPr lang="en-US" sz="2400" dirty="0" err="1"/>
                  <a:t>como</a:t>
                </a:r>
                <a:r>
                  <a:rPr lang="en-US" sz="2400" dirty="0"/>
                  <a:t> </a:t>
                </a:r>
                <a:r>
                  <a:rPr lang="en-US" sz="2400" b="1" i="1" dirty="0" err="1"/>
                  <a:t>óptica</a:t>
                </a:r>
                <a:r>
                  <a:rPr lang="en-US" sz="2400" b="1" i="1" dirty="0"/>
                  <a:t> </a:t>
                </a:r>
                <a:r>
                  <a:rPr lang="en-US" sz="2400" b="1" i="1" dirty="0" err="1"/>
                  <a:t>Gaussiana</a:t>
                </a:r>
                <a:r>
                  <a:rPr lang="en-US" sz="2400" dirty="0"/>
                  <a:t>.</a:t>
                </a:r>
                <a:br>
                  <a:rPr lang="en-US" sz="2400" dirty="0"/>
                </a:br>
                <a:endParaRPr lang="en-US" sz="2400" dirty="0"/>
              </a:p>
              <a:p>
                <a:endParaRPr lang="en-US" sz="2400" dirty="0"/>
              </a:p>
            </p:txBody>
          </p:sp>
        </mc:Choice>
        <mc:Fallback xmlns="">
          <p:sp>
            <p:nvSpPr>
              <p:cNvPr id="5" name="CuadroTexto 4">
                <a:extLst>
                  <a:ext uri="{FF2B5EF4-FFF2-40B4-BE49-F238E27FC236}">
                    <a16:creationId xmlns:a16="http://schemas.microsoft.com/office/drawing/2014/main" id="{5DBD6534-222A-4822-86BB-DD4BBAFF77FF}"/>
                  </a:ext>
                </a:extLst>
              </p:cNvPr>
              <p:cNvSpPr txBox="1">
                <a:spLocks noRot="1" noChangeAspect="1" noMove="1" noResize="1" noEditPoints="1" noAdjustHandles="1" noChangeArrowheads="1" noChangeShapeType="1" noTextEdit="1"/>
              </p:cNvSpPr>
              <p:nvPr/>
            </p:nvSpPr>
            <p:spPr>
              <a:xfrm>
                <a:off x="1364974" y="1105881"/>
                <a:ext cx="9573857" cy="6009337"/>
              </a:xfrm>
              <a:prstGeom prst="rect">
                <a:avLst/>
              </a:prstGeom>
              <a:blipFill>
                <a:blip r:embed="rId2"/>
                <a:stretch>
                  <a:fillRect l="-1019" t="-811"/>
                </a:stretch>
              </a:blipFill>
            </p:spPr>
            <p:txBody>
              <a:bodyPr/>
              <a:lstStyle/>
              <a:p>
                <a:r>
                  <a:rPr lang="es-CO">
                    <a:noFill/>
                  </a:rPr>
                  <a:t> </a:t>
                </a:r>
              </a:p>
            </p:txBody>
          </p:sp>
        </mc:Fallback>
      </mc:AlternateContent>
      <p:sp>
        <p:nvSpPr>
          <p:cNvPr id="8" name="Rectángulo 7">
            <a:extLst>
              <a:ext uri="{FF2B5EF4-FFF2-40B4-BE49-F238E27FC236}">
                <a16:creationId xmlns:a16="http://schemas.microsoft.com/office/drawing/2014/main" id="{C72F444E-7C79-458F-9006-CB23033F1122}"/>
              </a:ext>
            </a:extLst>
          </p:cNvPr>
          <p:cNvSpPr/>
          <p:nvPr/>
        </p:nvSpPr>
        <p:spPr>
          <a:xfrm>
            <a:off x="7848573" y="4742864"/>
            <a:ext cx="352451" cy="718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14F5A0CA-EF5F-45EE-9FA8-1B0E09A4C91A}"/>
              </a:ext>
            </a:extLst>
          </p:cNvPr>
          <p:cNvSpPr/>
          <p:nvPr/>
        </p:nvSpPr>
        <p:spPr>
          <a:xfrm>
            <a:off x="8056218" y="4742864"/>
            <a:ext cx="352451" cy="7184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 name="Conector recto 3">
            <a:extLst>
              <a:ext uri="{FF2B5EF4-FFF2-40B4-BE49-F238E27FC236}">
                <a16:creationId xmlns:a16="http://schemas.microsoft.com/office/drawing/2014/main" id="{4C5CD032-A396-40FE-ACE2-E91FC489C14D}"/>
              </a:ext>
            </a:extLst>
          </p:cNvPr>
          <p:cNvCxnSpPr>
            <a:cxnSpLocks/>
          </p:cNvCxnSpPr>
          <p:nvPr/>
        </p:nvCxnSpPr>
        <p:spPr>
          <a:xfrm flipV="1">
            <a:off x="5935244" y="2705877"/>
            <a:ext cx="428882" cy="382556"/>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Conector recto 13">
            <a:extLst>
              <a:ext uri="{FF2B5EF4-FFF2-40B4-BE49-F238E27FC236}">
                <a16:creationId xmlns:a16="http://schemas.microsoft.com/office/drawing/2014/main" id="{061B7EC4-2812-47B0-9782-637BD13DB27D}"/>
              </a:ext>
            </a:extLst>
          </p:cNvPr>
          <p:cNvCxnSpPr>
            <a:cxnSpLocks/>
          </p:cNvCxnSpPr>
          <p:nvPr/>
        </p:nvCxnSpPr>
        <p:spPr>
          <a:xfrm flipV="1">
            <a:off x="6597718" y="2705877"/>
            <a:ext cx="428882" cy="382556"/>
          </a:xfrm>
          <a:prstGeom prst="line">
            <a:avLst/>
          </a:prstGeom>
          <a:ln w="19050"/>
        </p:spPr>
        <p:style>
          <a:lnRef idx="1">
            <a:schemeClr val="dk1"/>
          </a:lnRef>
          <a:fillRef idx="0">
            <a:schemeClr val="dk1"/>
          </a:fillRef>
          <a:effectRef idx="0">
            <a:schemeClr val="dk1"/>
          </a:effectRef>
          <a:fontRef idx="minor">
            <a:schemeClr val="tx1"/>
          </a:fontRef>
        </p:style>
      </p:cxnSp>
      <p:sp>
        <p:nvSpPr>
          <p:cNvPr id="15" name="CuadroTexto 14">
            <a:extLst>
              <a:ext uri="{FF2B5EF4-FFF2-40B4-BE49-F238E27FC236}">
                <a16:creationId xmlns:a16="http://schemas.microsoft.com/office/drawing/2014/main" id="{F1684FBD-B5E4-44C0-B758-BFAE41ABA484}"/>
              </a:ext>
            </a:extLst>
          </p:cNvPr>
          <p:cNvSpPr txBox="1"/>
          <p:nvPr/>
        </p:nvSpPr>
        <p:spPr>
          <a:xfrm>
            <a:off x="6307818" y="2495971"/>
            <a:ext cx="223935" cy="553998"/>
          </a:xfrm>
          <a:prstGeom prst="rect">
            <a:avLst/>
          </a:prstGeom>
          <a:noFill/>
        </p:spPr>
        <p:txBody>
          <a:bodyPr wrap="square" rtlCol="0">
            <a:spAutoFit/>
          </a:bodyPr>
          <a:lstStyle/>
          <a:p>
            <a:r>
              <a:rPr lang="es-CO" sz="1200" dirty="0"/>
              <a:t>0</a:t>
            </a:r>
          </a:p>
          <a:p>
            <a:endParaRPr lang="es-CO" dirty="0"/>
          </a:p>
        </p:txBody>
      </p:sp>
      <p:sp>
        <p:nvSpPr>
          <p:cNvPr id="16" name="CuadroTexto 15">
            <a:extLst>
              <a:ext uri="{FF2B5EF4-FFF2-40B4-BE49-F238E27FC236}">
                <a16:creationId xmlns:a16="http://schemas.microsoft.com/office/drawing/2014/main" id="{8A5BCF97-94FB-489B-942A-8657EFAA59F7}"/>
              </a:ext>
            </a:extLst>
          </p:cNvPr>
          <p:cNvSpPr txBox="1"/>
          <p:nvPr/>
        </p:nvSpPr>
        <p:spPr>
          <a:xfrm>
            <a:off x="6914632" y="2495971"/>
            <a:ext cx="223935" cy="553998"/>
          </a:xfrm>
          <a:prstGeom prst="rect">
            <a:avLst/>
          </a:prstGeom>
          <a:noFill/>
        </p:spPr>
        <p:txBody>
          <a:bodyPr wrap="square" rtlCol="0">
            <a:spAutoFit/>
          </a:bodyPr>
          <a:lstStyle/>
          <a:p>
            <a:r>
              <a:rPr lang="es-CO" sz="1200" dirty="0"/>
              <a:t>0</a:t>
            </a:r>
          </a:p>
          <a:p>
            <a:endParaRPr lang="es-CO" dirty="0"/>
          </a:p>
        </p:txBody>
      </p:sp>
    </p:spTree>
    <p:extLst>
      <p:ext uri="{BB962C8B-B14F-4D97-AF65-F5344CB8AC3E}">
        <p14:creationId xmlns:p14="http://schemas.microsoft.com/office/powerpoint/2010/main" val="169633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Aproximación paraxial</a:t>
            </a:r>
          </a:p>
        </p:txBody>
      </p:sp>
      <p:pic>
        <p:nvPicPr>
          <p:cNvPr id="7" name="Imagen 6">
            <a:extLst>
              <a:ext uri="{FF2B5EF4-FFF2-40B4-BE49-F238E27FC236}">
                <a16:creationId xmlns:a16="http://schemas.microsoft.com/office/drawing/2014/main" id="{1C8847E7-C33D-4BCD-8368-CCE244D48C61}"/>
              </a:ext>
            </a:extLst>
          </p:cNvPr>
          <p:cNvPicPr>
            <a:picLocks noChangeAspect="1"/>
          </p:cNvPicPr>
          <p:nvPr/>
        </p:nvPicPr>
        <p:blipFill>
          <a:blip r:embed="rId2"/>
          <a:stretch>
            <a:fillRect/>
          </a:stretch>
        </p:blipFill>
        <p:spPr>
          <a:xfrm>
            <a:off x="444433" y="2337293"/>
            <a:ext cx="5570703" cy="2370025"/>
          </a:xfrm>
          <a:prstGeom prst="rect">
            <a:avLst/>
          </a:prstGeom>
        </p:spPr>
      </p:pic>
      <p:sp>
        <p:nvSpPr>
          <p:cNvPr id="8" name="CuadroTexto 7">
            <a:extLst>
              <a:ext uri="{FF2B5EF4-FFF2-40B4-BE49-F238E27FC236}">
                <a16:creationId xmlns:a16="http://schemas.microsoft.com/office/drawing/2014/main" id="{8F3FD8E5-5B92-4BBB-9D5A-DB1D2958C96D}"/>
              </a:ext>
            </a:extLst>
          </p:cNvPr>
          <p:cNvSpPr txBox="1"/>
          <p:nvPr/>
        </p:nvSpPr>
        <p:spPr>
          <a:xfrm>
            <a:off x="6410130" y="1805677"/>
            <a:ext cx="4917882" cy="2677656"/>
          </a:xfrm>
          <a:prstGeom prst="rect">
            <a:avLst/>
          </a:prstGeom>
          <a:noFill/>
        </p:spPr>
        <p:txBody>
          <a:bodyPr wrap="square">
            <a:spAutoFit/>
          </a:bodyPr>
          <a:lstStyle/>
          <a:p>
            <a:r>
              <a:rPr lang="es-CO" sz="2400" dirty="0"/>
              <a:t>Utilizando esta restricción en la fabricación de dispositivos ópticos, es posible entonces generar una teoría simple que permite la caracterización de un sistema óptico en un sistema coordenado mediante el uso de relaciones geométricas básicas.</a:t>
            </a:r>
            <a:endParaRPr lang="en-US" sz="2400" dirty="0"/>
          </a:p>
        </p:txBody>
      </p:sp>
    </p:spTree>
    <p:extLst>
      <p:ext uri="{BB962C8B-B14F-4D97-AF65-F5344CB8AC3E}">
        <p14:creationId xmlns:p14="http://schemas.microsoft.com/office/powerpoint/2010/main" val="149721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Definiciones básicas</a:t>
            </a: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B3D757E2-4733-4833-BEC5-6EF577FCBFB9}"/>
                  </a:ext>
                </a:extLst>
              </p:cNvPr>
              <p:cNvSpPr txBox="1"/>
              <p:nvPr/>
            </p:nvSpPr>
            <p:spPr>
              <a:xfrm>
                <a:off x="1047814" y="1044179"/>
                <a:ext cx="10096371" cy="3664593"/>
              </a:xfrm>
              <a:prstGeom prst="rect">
                <a:avLst/>
              </a:prstGeom>
              <a:noFill/>
            </p:spPr>
            <p:txBody>
              <a:bodyPr wrap="square">
                <a:spAutoFit/>
              </a:bodyPr>
              <a:lstStyle/>
              <a:p>
                <a:r>
                  <a:rPr lang="es-CO" sz="2400" dirty="0"/>
                  <a:t>Se definen las siguientes convenciones para el tratamiento de los sistemas formadores de imágenes (SFI). Siempre se tiene en cuenta que para las orientaciones de las imágenes está como referencia la dirección de propagación de la luz.</a:t>
                </a:r>
              </a:p>
              <a:p>
                <a:endParaRPr lang="es-CO" sz="2400" dirty="0"/>
              </a:p>
              <a:p>
                <a:pPr marL="342900" indent="-342900">
                  <a:buFont typeface="Arial" panose="020B0604020202020204" pitchFamily="34" charset="0"/>
                  <a:buChar char="•"/>
                </a:pPr>
                <a:r>
                  <a:rPr lang="es-CO" sz="2400" dirty="0"/>
                  <a:t>Magnificación: </a:t>
                </a:r>
                <a14:m>
                  <m:oMath xmlns:m="http://schemas.openxmlformats.org/officeDocument/2006/math">
                    <m:r>
                      <a:rPr lang="es-CO" sz="2400" b="0" i="1" smtClean="0">
                        <a:latin typeface="Cambria Math" panose="02040503050406030204" pitchFamily="18" charset="0"/>
                      </a:rPr>
                      <m:t>𝛽</m:t>
                    </m:r>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𝑇𝑎𝑚𝑎</m:t>
                        </m:r>
                        <m:r>
                          <a:rPr lang="es-CO" sz="2400" b="0" i="1" smtClean="0">
                            <a:latin typeface="Cambria Math" panose="02040503050406030204" pitchFamily="18" charset="0"/>
                          </a:rPr>
                          <m:t>ñ</m:t>
                        </m:r>
                        <m:r>
                          <a:rPr lang="es-CO" sz="2400" b="0" i="1" smtClean="0">
                            <a:latin typeface="Cambria Math" panose="02040503050406030204" pitchFamily="18" charset="0"/>
                          </a:rPr>
                          <m:t>𝑜</m:t>
                        </m:r>
                        <m:r>
                          <a:rPr lang="es-CO" sz="2400" b="0" i="1" smtClean="0">
                            <a:latin typeface="Cambria Math" panose="02040503050406030204" pitchFamily="18" charset="0"/>
                          </a:rPr>
                          <m:t> </m:t>
                        </m:r>
                        <m:r>
                          <a:rPr lang="es-CO" sz="2400" b="0" i="1" smtClean="0">
                            <a:latin typeface="Cambria Math" panose="02040503050406030204" pitchFamily="18" charset="0"/>
                          </a:rPr>
                          <m:t>𝑑𝑒</m:t>
                        </m:r>
                        <m:r>
                          <a:rPr lang="es-CO" sz="2400" b="0" i="1" smtClean="0">
                            <a:latin typeface="Cambria Math" panose="02040503050406030204" pitchFamily="18" charset="0"/>
                          </a:rPr>
                          <m:t> </m:t>
                        </m:r>
                        <m:r>
                          <a:rPr lang="es-CO" sz="2400" b="0" i="1" smtClean="0">
                            <a:latin typeface="Cambria Math" panose="02040503050406030204" pitchFamily="18" charset="0"/>
                          </a:rPr>
                          <m:t>𝑙𝑎</m:t>
                        </m:r>
                        <m:r>
                          <a:rPr lang="es-CO" sz="2400" b="0" i="1" smtClean="0">
                            <a:latin typeface="Cambria Math" panose="02040503050406030204" pitchFamily="18" charset="0"/>
                          </a:rPr>
                          <m:t> </m:t>
                        </m:r>
                        <m:r>
                          <a:rPr lang="es-CO" sz="2400" b="0" i="1" smtClean="0">
                            <a:latin typeface="Cambria Math" panose="02040503050406030204" pitchFamily="18" charset="0"/>
                          </a:rPr>
                          <m:t>𝑖𝑚𝑎𝑔𝑒𝑛</m:t>
                        </m:r>
                      </m:num>
                      <m:den>
                        <m:r>
                          <a:rPr lang="es-CO" sz="2400" b="0" i="1" smtClean="0">
                            <a:latin typeface="Cambria Math" panose="02040503050406030204" pitchFamily="18" charset="0"/>
                          </a:rPr>
                          <m:t>𝑇𝑎𝑚𝑎</m:t>
                        </m:r>
                        <m:r>
                          <a:rPr lang="es-CO" sz="2400" b="0" i="1" smtClean="0">
                            <a:latin typeface="Cambria Math" panose="02040503050406030204" pitchFamily="18" charset="0"/>
                          </a:rPr>
                          <m:t>ñ</m:t>
                        </m:r>
                        <m:r>
                          <a:rPr lang="es-CO" sz="2400" b="0" i="1" smtClean="0">
                            <a:latin typeface="Cambria Math" panose="02040503050406030204" pitchFamily="18" charset="0"/>
                          </a:rPr>
                          <m:t>𝑜</m:t>
                        </m:r>
                        <m:r>
                          <a:rPr lang="es-CO" sz="2400" b="0" i="1" smtClean="0">
                            <a:latin typeface="Cambria Math" panose="02040503050406030204" pitchFamily="18" charset="0"/>
                          </a:rPr>
                          <m:t> </m:t>
                        </m:r>
                        <m:r>
                          <a:rPr lang="es-CO" sz="2400" b="0" i="1" smtClean="0">
                            <a:latin typeface="Cambria Math" panose="02040503050406030204" pitchFamily="18" charset="0"/>
                          </a:rPr>
                          <m:t>𝑑𝑒𝑙</m:t>
                        </m:r>
                        <m:r>
                          <a:rPr lang="es-CO" sz="2400" b="0" i="1" smtClean="0">
                            <a:latin typeface="Cambria Math" panose="02040503050406030204" pitchFamily="18" charset="0"/>
                          </a:rPr>
                          <m:t> </m:t>
                        </m:r>
                        <m:r>
                          <a:rPr lang="es-CO" sz="2400" b="0" i="1" smtClean="0">
                            <a:latin typeface="Cambria Math" panose="02040503050406030204" pitchFamily="18" charset="0"/>
                          </a:rPr>
                          <m:t>𝑜𝑏𝑗𝑒𝑡𝑜</m:t>
                        </m:r>
                      </m:den>
                    </m:f>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r>
                              <a:rPr lang="es-CO" sz="2400" b="0" i="1" smtClean="0">
                                <a:latin typeface="Cambria Math" panose="02040503050406030204" pitchFamily="18" charset="0"/>
                              </a:rPr>
                              <m:t>′</m:t>
                            </m:r>
                          </m:sup>
                        </m:sSup>
                      </m:num>
                      <m:den>
                        <m:r>
                          <a:rPr lang="es-CO" sz="2400" b="0" i="1" smtClean="0">
                            <a:latin typeface="Cambria Math" panose="02040503050406030204" pitchFamily="18" charset="0"/>
                          </a:rPr>
                          <m:t>𝑦</m:t>
                        </m:r>
                      </m:den>
                    </m:f>
                  </m:oMath>
                </a14:m>
                <a:r>
                  <a:rPr lang="es-CO" sz="2400" dirty="0"/>
                  <a:t>. Este parámetro solo toma la altura del objeto para definir su cambio de tamaño respecto a la imagen. Un valor negativo de magnificación indica que esta imagen está invertida.</a:t>
                </a:r>
              </a:p>
              <a:p>
                <a:pPr marL="342900" indent="-342900">
                  <a:buFont typeface="Arial" panose="020B0604020202020204" pitchFamily="34" charset="0"/>
                  <a:buChar char="•"/>
                </a:pPr>
                <a:endParaRPr lang="en-US" sz="2400" dirty="0"/>
              </a:p>
            </p:txBody>
          </p:sp>
        </mc:Choice>
        <mc:Fallback xmlns="">
          <p:sp>
            <p:nvSpPr>
              <p:cNvPr id="12" name="CuadroTexto 11">
                <a:extLst>
                  <a:ext uri="{FF2B5EF4-FFF2-40B4-BE49-F238E27FC236}">
                    <a16:creationId xmlns:a16="http://schemas.microsoft.com/office/drawing/2014/main" id="{B3D757E2-4733-4833-BEC5-6EF577FCBFB9}"/>
                  </a:ext>
                </a:extLst>
              </p:cNvPr>
              <p:cNvSpPr txBox="1">
                <a:spLocks noRot="1" noChangeAspect="1" noMove="1" noResize="1" noEditPoints="1" noAdjustHandles="1" noChangeArrowheads="1" noChangeShapeType="1" noTextEdit="1"/>
              </p:cNvSpPr>
              <p:nvPr/>
            </p:nvSpPr>
            <p:spPr>
              <a:xfrm>
                <a:off x="1047814" y="1044179"/>
                <a:ext cx="10096371" cy="3664593"/>
              </a:xfrm>
              <a:prstGeom prst="rect">
                <a:avLst/>
              </a:prstGeom>
              <a:blipFill>
                <a:blip r:embed="rId2"/>
                <a:stretch>
                  <a:fillRect l="-966" t="-1331" r="-845"/>
                </a:stretch>
              </a:blipFill>
            </p:spPr>
            <p:txBody>
              <a:bodyPr/>
              <a:lstStyle/>
              <a:p>
                <a:r>
                  <a:rPr lang="es-CO">
                    <a:noFill/>
                  </a:rPr>
                  <a:t> </a:t>
                </a:r>
              </a:p>
            </p:txBody>
          </p:sp>
        </mc:Fallback>
      </mc:AlternateContent>
      <p:pic>
        <p:nvPicPr>
          <p:cNvPr id="18" name="Imagen 17">
            <a:extLst>
              <a:ext uri="{FF2B5EF4-FFF2-40B4-BE49-F238E27FC236}">
                <a16:creationId xmlns:a16="http://schemas.microsoft.com/office/drawing/2014/main" id="{5166624C-E13E-4DF6-88F1-FA4B4698C52C}"/>
              </a:ext>
            </a:extLst>
          </p:cNvPr>
          <p:cNvPicPr>
            <a:picLocks noChangeAspect="1"/>
          </p:cNvPicPr>
          <p:nvPr/>
        </p:nvPicPr>
        <p:blipFill>
          <a:blip r:embed="rId3"/>
          <a:stretch>
            <a:fillRect/>
          </a:stretch>
        </p:blipFill>
        <p:spPr>
          <a:xfrm>
            <a:off x="2958279" y="4130389"/>
            <a:ext cx="5532577" cy="2199994"/>
          </a:xfrm>
          <a:prstGeom prst="rect">
            <a:avLst/>
          </a:prstGeom>
        </p:spPr>
      </p:pic>
    </p:spTree>
    <p:extLst>
      <p:ext uri="{BB962C8B-B14F-4D97-AF65-F5344CB8AC3E}">
        <p14:creationId xmlns:p14="http://schemas.microsoft.com/office/powerpoint/2010/main" val="206599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Definiciones básicas</a:t>
            </a:r>
          </a:p>
        </p:txBody>
      </p:sp>
      <p:sp>
        <p:nvSpPr>
          <p:cNvPr id="12" name="CuadroTexto 11">
            <a:extLst>
              <a:ext uri="{FF2B5EF4-FFF2-40B4-BE49-F238E27FC236}">
                <a16:creationId xmlns:a16="http://schemas.microsoft.com/office/drawing/2014/main" id="{B3D757E2-4733-4833-BEC5-6EF577FCBFB9}"/>
              </a:ext>
            </a:extLst>
          </p:cNvPr>
          <p:cNvSpPr txBox="1"/>
          <p:nvPr/>
        </p:nvSpPr>
        <p:spPr>
          <a:xfrm>
            <a:off x="6522098" y="1044179"/>
            <a:ext cx="4622087" cy="5262979"/>
          </a:xfrm>
          <a:prstGeom prst="rect">
            <a:avLst/>
          </a:prstGeom>
          <a:noFill/>
        </p:spPr>
        <p:txBody>
          <a:bodyPr wrap="square">
            <a:spAutoFit/>
          </a:bodyPr>
          <a:lstStyle/>
          <a:p>
            <a:pPr marL="342900" indent="-342900">
              <a:buFont typeface="Arial" panose="020B0604020202020204" pitchFamily="34" charset="0"/>
              <a:buChar char="•"/>
            </a:pPr>
            <a:r>
              <a:rPr lang="es-CO" sz="2400" dirty="0"/>
              <a:t>Objeto real: Objeto físico que ocupa un espacio en el mundo real, como su nombre lo indica.</a:t>
            </a:r>
          </a:p>
          <a:p>
            <a:endParaRPr lang="es-CO" sz="2400" dirty="0"/>
          </a:p>
          <a:p>
            <a:pPr marL="342900" indent="-342900">
              <a:buFont typeface="Arial" panose="020B0604020202020204" pitchFamily="34" charset="0"/>
              <a:buChar char="•"/>
            </a:pPr>
            <a:r>
              <a:rPr lang="es-CO" sz="2400" dirty="0"/>
              <a:t>Objeto virtual: Objeto que no ocupa espacio en el mundo real.</a:t>
            </a:r>
          </a:p>
          <a:p>
            <a:endParaRPr lang="es-CO" sz="2400" dirty="0"/>
          </a:p>
          <a:p>
            <a:pPr marL="342900" indent="-342900">
              <a:buFont typeface="Arial" panose="020B0604020202020204" pitchFamily="34" charset="0"/>
              <a:buChar char="•"/>
            </a:pPr>
            <a:r>
              <a:rPr lang="es-CO" sz="2400" dirty="0"/>
              <a:t>Imagen real: Imagen que puede ser capturada en una pantalla.</a:t>
            </a:r>
          </a:p>
          <a:p>
            <a:pPr marL="342900" indent="-342900">
              <a:buFont typeface="Arial" panose="020B0604020202020204" pitchFamily="34" charset="0"/>
              <a:buChar char="•"/>
            </a:pPr>
            <a:endParaRPr lang="es-CO" sz="2400" dirty="0"/>
          </a:p>
          <a:p>
            <a:pPr marL="342900" indent="-342900">
              <a:buFont typeface="Arial" panose="020B0604020202020204" pitchFamily="34" charset="0"/>
              <a:buChar char="•"/>
            </a:pPr>
            <a:r>
              <a:rPr lang="es-CO" sz="2400" dirty="0"/>
              <a:t>Imagen Virtual: Imagen que solo pode ser localizada, pero no proyectada en una pantalla.</a:t>
            </a:r>
          </a:p>
          <a:p>
            <a:pPr marL="342900" indent="-342900">
              <a:buFont typeface="Arial" panose="020B0604020202020204" pitchFamily="34" charset="0"/>
              <a:buChar char="•"/>
            </a:pPr>
            <a:endParaRPr lang="en-US" sz="2400" dirty="0"/>
          </a:p>
        </p:txBody>
      </p:sp>
      <p:pic>
        <p:nvPicPr>
          <p:cNvPr id="4" name="Imagen 3">
            <a:extLst>
              <a:ext uri="{FF2B5EF4-FFF2-40B4-BE49-F238E27FC236}">
                <a16:creationId xmlns:a16="http://schemas.microsoft.com/office/drawing/2014/main" id="{01FFEA07-622E-4F55-A962-B603BA25DC00}"/>
              </a:ext>
            </a:extLst>
          </p:cNvPr>
          <p:cNvPicPr>
            <a:picLocks noChangeAspect="1"/>
          </p:cNvPicPr>
          <p:nvPr/>
        </p:nvPicPr>
        <p:blipFill>
          <a:blip r:embed="rId2"/>
          <a:stretch>
            <a:fillRect/>
          </a:stretch>
        </p:blipFill>
        <p:spPr>
          <a:xfrm>
            <a:off x="659045" y="1901057"/>
            <a:ext cx="5555461" cy="3055885"/>
          </a:xfrm>
          <a:prstGeom prst="rect">
            <a:avLst/>
          </a:prstGeom>
        </p:spPr>
      </p:pic>
    </p:spTree>
    <p:extLst>
      <p:ext uri="{BB962C8B-B14F-4D97-AF65-F5344CB8AC3E}">
        <p14:creationId xmlns:p14="http://schemas.microsoft.com/office/powerpoint/2010/main" val="140776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Definiciones básicas</a:t>
            </a:r>
          </a:p>
        </p:txBody>
      </p:sp>
      <p:sp>
        <p:nvSpPr>
          <p:cNvPr id="12" name="CuadroTexto 11">
            <a:extLst>
              <a:ext uri="{FF2B5EF4-FFF2-40B4-BE49-F238E27FC236}">
                <a16:creationId xmlns:a16="http://schemas.microsoft.com/office/drawing/2014/main" id="{B3D757E2-4733-4833-BEC5-6EF577FCBFB9}"/>
              </a:ext>
            </a:extLst>
          </p:cNvPr>
          <p:cNvSpPr txBox="1"/>
          <p:nvPr/>
        </p:nvSpPr>
        <p:spPr>
          <a:xfrm>
            <a:off x="6522098" y="1044179"/>
            <a:ext cx="4622087" cy="5262979"/>
          </a:xfrm>
          <a:prstGeom prst="rect">
            <a:avLst/>
          </a:prstGeom>
          <a:noFill/>
        </p:spPr>
        <p:txBody>
          <a:bodyPr wrap="square">
            <a:spAutoFit/>
          </a:bodyPr>
          <a:lstStyle/>
          <a:p>
            <a:pPr marL="342900" indent="-342900">
              <a:buFont typeface="Arial" panose="020B0604020202020204" pitchFamily="34" charset="0"/>
              <a:buChar char="•"/>
            </a:pPr>
            <a:r>
              <a:rPr lang="es-CO" sz="2400" dirty="0"/>
              <a:t>Objeto real: Objeto físico que ocupa un espacio en el mundo real, como su nombre lo indica.</a:t>
            </a:r>
          </a:p>
          <a:p>
            <a:endParaRPr lang="es-CO" sz="2400" dirty="0"/>
          </a:p>
          <a:p>
            <a:pPr marL="342900" indent="-342900">
              <a:buFont typeface="Arial" panose="020B0604020202020204" pitchFamily="34" charset="0"/>
              <a:buChar char="•"/>
            </a:pPr>
            <a:r>
              <a:rPr lang="es-CO" sz="2400" dirty="0"/>
              <a:t>Objeto virtual: Objeto que no ocupa espacio en el mundo real.</a:t>
            </a:r>
          </a:p>
          <a:p>
            <a:endParaRPr lang="es-CO" sz="2400" dirty="0"/>
          </a:p>
          <a:p>
            <a:pPr marL="342900" indent="-342900">
              <a:buFont typeface="Arial" panose="020B0604020202020204" pitchFamily="34" charset="0"/>
              <a:buChar char="•"/>
            </a:pPr>
            <a:r>
              <a:rPr lang="es-CO" sz="2400" dirty="0"/>
              <a:t>Imagen real: Imagen que puede ser capturada en una pantalla.</a:t>
            </a:r>
          </a:p>
          <a:p>
            <a:pPr marL="342900" indent="-342900">
              <a:buFont typeface="Arial" panose="020B0604020202020204" pitchFamily="34" charset="0"/>
              <a:buChar char="•"/>
            </a:pPr>
            <a:endParaRPr lang="es-CO" sz="2400" dirty="0"/>
          </a:p>
          <a:p>
            <a:pPr marL="342900" indent="-342900">
              <a:buFont typeface="Arial" panose="020B0604020202020204" pitchFamily="34" charset="0"/>
              <a:buChar char="•"/>
            </a:pPr>
            <a:r>
              <a:rPr lang="es-CO" sz="2400" dirty="0"/>
              <a:t>Imagen Virtual: Imagen que solo pode ser localizada, pero no proyectada en una pantalla.</a:t>
            </a:r>
          </a:p>
          <a:p>
            <a:pPr marL="342900" indent="-342900">
              <a:buFont typeface="Arial" panose="020B0604020202020204" pitchFamily="34" charset="0"/>
              <a:buChar char="•"/>
            </a:pPr>
            <a:endParaRPr lang="en-US" sz="2400" dirty="0"/>
          </a:p>
        </p:txBody>
      </p:sp>
      <p:pic>
        <p:nvPicPr>
          <p:cNvPr id="5" name="Imagen 4">
            <a:extLst>
              <a:ext uri="{FF2B5EF4-FFF2-40B4-BE49-F238E27FC236}">
                <a16:creationId xmlns:a16="http://schemas.microsoft.com/office/drawing/2014/main" id="{9B202174-2768-4FFC-A4CA-C1AAA2E2CA26}"/>
              </a:ext>
            </a:extLst>
          </p:cNvPr>
          <p:cNvPicPr>
            <a:picLocks noChangeAspect="1"/>
          </p:cNvPicPr>
          <p:nvPr/>
        </p:nvPicPr>
        <p:blipFill>
          <a:blip r:embed="rId2"/>
          <a:stretch>
            <a:fillRect/>
          </a:stretch>
        </p:blipFill>
        <p:spPr>
          <a:xfrm>
            <a:off x="767202" y="1820408"/>
            <a:ext cx="5563082" cy="3459780"/>
          </a:xfrm>
          <a:prstGeom prst="rect">
            <a:avLst/>
          </a:prstGeom>
        </p:spPr>
      </p:pic>
      <p:sp>
        <p:nvSpPr>
          <p:cNvPr id="6" name="CuadroTexto 5">
            <a:extLst>
              <a:ext uri="{FF2B5EF4-FFF2-40B4-BE49-F238E27FC236}">
                <a16:creationId xmlns:a16="http://schemas.microsoft.com/office/drawing/2014/main" id="{521DF38D-ED86-493C-A0A3-E94CC5B4AE55}"/>
              </a:ext>
            </a:extLst>
          </p:cNvPr>
          <p:cNvSpPr txBox="1"/>
          <p:nvPr/>
        </p:nvSpPr>
        <p:spPr>
          <a:xfrm>
            <a:off x="4194372" y="1254646"/>
            <a:ext cx="2135912" cy="646331"/>
          </a:xfrm>
          <a:prstGeom prst="rect">
            <a:avLst/>
          </a:prstGeom>
          <a:noFill/>
        </p:spPr>
        <p:txBody>
          <a:bodyPr wrap="square" rtlCol="0">
            <a:spAutoFit/>
          </a:bodyPr>
          <a:lstStyle/>
          <a:p>
            <a:r>
              <a:rPr lang="es-CO" dirty="0">
                <a:solidFill>
                  <a:srgbClr val="FF0000"/>
                </a:solidFill>
              </a:rPr>
              <a:t>Objeto virtual para el segundo SFI!</a:t>
            </a:r>
          </a:p>
        </p:txBody>
      </p:sp>
    </p:spTree>
    <p:extLst>
      <p:ext uri="{BB962C8B-B14F-4D97-AF65-F5344CB8AC3E}">
        <p14:creationId xmlns:p14="http://schemas.microsoft.com/office/powerpoint/2010/main" val="582630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55644" y="499625"/>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Sistema coordenado y convenciones</a:t>
            </a:r>
          </a:p>
        </p:txBody>
      </p:sp>
      <p:pic>
        <p:nvPicPr>
          <p:cNvPr id="6" name="Imagen 5">
            <a:extLst>
              <a:ext uri="{FF2B5EF4-FFF2-40B4-BE49-F238E27FC236}">
                <a16:creationId xmlns:a16="http://schemas.microsoft.com/office/drawing/2014/main" id="{D1BB5280-FCD4-40FA-9DB5-6DB553C00A91}"/>
              </a:ext>
            </a:extLst>
          </p:cNvPr>
          <p:cNvPicPr>
            <a:picLocks noChangeAspect="1"/>
          </p:cNvPicPr>
          <p:nvPr/>
        </p:nvPicPr>
        <p:blipFill>
          <a:blip r:embed="rId2"/>
          <a:stretch>
            <a:fillRect/>
          </a:stretch>
        </p:blipFill>
        <p:spPr>
          <a:xfrm>
            <a:off x="68505" y="961290"/>
            <a:ext cx="6223436" cy="2743932"/>
          </a:xfrm>
          <a:prstGeom prst="rect">
            <a:avLst/>
          </a:prstGeom>
        </p:spPr>
      </p:pic>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60798287-2007-4AF2-98B6-0F71F09BB941}"/>
                  </a:ext>
                </a:extLst>
              </p:cNvPr>
              <p:cNvSpPr txBox="1"/>
              <p:nvPr/>
            </p:nvSpPr>
            <p:spPr>
              <a:xfrm>
                <a:off x="6522098" y="1044179"/>
                <a:ext cx="4622087" cy="5262979"/>
              </a:xfrm>
              <a:prstGeom prst="rect">
                <a:avLst/>
              </a:prstGeom>
              <a:noFill/>
            </p:spPr>
            <p:txBody>
              <a:bodyPr wrap="square">
                <a:spAutoFit/>
              </a:bodyPr>
              <a:lstStyle/>
              <a:p>
                <a:r>
                  <a:rPr lang="en-US" sz="2400" dirty="0"/>
                  <a:t>El Sistema </a:t>
                </a:r>
                <a:r>
                  <a:rPr lang="en-US" sz="2400" dirty="0" err="1"/>
                  <a:t>coordenado</a:t>
                </a:r>
                <a:r>
                  <a:rPr lang="en-US" sz="2400" dirty="0"/>
                  <a:t> </a:t>
                </a:r>
                <a:r>
                  <a:rPr lang="en-US" sz="2400" dirty="0" err="1"/>
                  <a:t>tendrá</a:t>
                </a:r>
                <a:r>
                  <a:rPr lang="en-US" sz="2400" dirty="0"/>
                  <a:t> </a:t>
                </a:r>
                <a:r>
                  <a:rPr lang="en-US" sz="2400" dirty="0" err="1"/>
                  <a:t>como</a:t>
                </a:r>
                <a:r>
                  <a:rPr lang="en-US" sz="2400" dirty="0"/>
                  <a:t> </a:t>
                </a:r>
                <a:r>
                  <a:rPr lang="en-US" sz="2400" dirty="0" err="1"/>
                  <a:t>dirección</a:t>
                </a:r>
                <a:r>
                  <a:rPr lang="en-US" sz="2400" dirty="0"/>
                  <a:t> </a:t>
                </a:r>
                <a:r>
                  <a:rPr lang="en-US" sz="2400" dirty="0" err="1"/>
                  <a:t>positiva</a:t>
                </a:r>
                <a:r>
                  <a:rPr lang="en-US" sz="2400" dirty="0"/>
                  <a:t> la </a:t>
                </a:r>
                <a:r>
                  <a:rPr lang="en-US" sz="2400" dirty="0" err="1"/>
                  <a:t>dirección</a:t>
                </a:r>
                <a:r>
                  <a:rPr lang="en-US" sz="2400" dirty="0"/>
                  <a:t> de </a:t>
                </a:r>
                <a:r>
                  <a:rPr lang="en-US" sz="2400" dirty="0" err="1"/>
                  <a:t>propagación</a:t>
                </a:r>
                <a:r>
                  <a:rPr lang="en-US" sz="2400" dirty="0"/>
                  <a:t> de la luz, que </a:t>
                </a:r>
                <a:r>
                  <a:rPr lang="en-US" sz="2400" dirty="0" err="1"/>
                  <a:t>siempre</a:t>
                </a:r>
                <a:r>
                  <a:rPr lang="en-US" sz="2400" dirty="0"/>
                  <a:t> </a:t>
                </a:r>
                <a:r>
                  <a:rPr lang="en-US" sz="2400" dirty="0" err="1"/>
                  <a:t>será</a:t>
                </a:r>
                <a:r>
                  <a:rPr lang="en-US" sz="2400" dirty="0"/>
                  <a:t> de </a:t>
                </a:r>
                <a:r>
                  <a:rPr lang="en-US" sz="2400" dirty="0" err="1"/>
                  <a:t>izquierda</a:t>
                </a:r>
                <a:r>
                  <a:rPr lang="en-US" sz="2400" dirty="0"/>
                  <a:t> a </a:t>
                </a:r>
                <a:r>
                  <a:rPr lang="en-US" sz="2400" dirty="0" err="1"/>
                  <a:t>derecha</a:t>
                </a:r>
                <a:r>
                  <a:rPr lang="en-US" sz="2400" dirty="0"/>
                  <a:t>. </a:t>
                </a:r>
              </a:p>
              <a:p>
                <a:r>
                  <a:rPr lang="en-US" sz="2400" dirty="0"/>
                  <a:t>El </a:t>
                </a:r>
                <a:r>
                  <a:rPr lang="en-US" sz="2400" dirty="0" err="1"/>
                  <a:t>eje</a:t>
                </a:r>
                <a:r>
                  <a:rPr lang="en-US" sz="2400" dirty="0"/>
                  <a:t> central de el SFI es el cero del Sistema </a:t>
                </a:r>
                <a:r>
                  <a:rPr lang="en-US" sz="2400" dirty="0" err="1"/>
                  <a:t>cartesiano</a:t>
                </a:r>
                <a:r>
                  <a:rPr lang="en-US" sz="2400" dirty="0"/>
                  <a:t>, </a:t>
                </a:r>
                <a:r>
                  <a:rPr lang="en-US" sz="2400" dirty="0" err="1"/>
                  <a:t>donde</a:t>
                </a:r>
                <a:r>
                  <a:rPr lang="en-US" sz="2400" dirty="0"/>
                  <a:t> la </a:t>
                </a:r>
                <a:r>
                  <a:rPr lang="en-US" sz="2400" dirty="0" err="1"/>
                  <a:t>altura</a:t>
                </a:r>
                <a:r>
                  <a:rPr lang="en-US" sz="2400" dirty="0"/>
                  <a:t> cero a la </a:t>
                </a:r>
                <a:r>
                  <a:rPr lang="en-US" sz="2400" dirty="0" err="1"/>
                  <a:t>mitad</a:t>
                </a:r>
                <a:r>
                  <a:rPr lang="en-US" sz="2400" dirty="0"/>
                  <a:t> del SFI es </a:t>
                </a:r>
                <a:r>
                  <a:rPr lang="en-US" sz="2400" dirty="0" err="1"/>
                  <a:t>considerada</a:t>
                </a:r>
                <a:r>
                  <a:rPr lang="en-US" sz="2400" dirty="0"/>
                  <a:t> </a:t>
                </a:r>
                <a:r>
                  <a:rPr lang="en-US" sz="2400" dirty="0" err="1"/>
                  <a:t>como</a:t>
                </a:r>
                <a:r>
                  <a:rPr lang="en-US" sz="2400" dirty="0"/>
                  <a:t> el </a:t>
                </a:r>
                <a:r>
                  <a:rPr lang="en-US" sz="2400" dirty="0" err="1"/>
                  <a:t>eje</a:t>
                </a:r>
                <a:r>
                  <a:rPr lang="en-US" sz="2400" dirty="0"/>
                  <a:t> </a:t>
                </a:r>
                <a:r>
                  <a:rPr lang="en-US" sz="2400" dirty="0" err="1"/>
                  <a:t>óptico</a:t>
                </a:r>
                <a:r>
                  <a:rPr lang="en-US" sz="2400" dirty="0"/>
                  <a:t>.</a:t>
                </a:r>
              </a:p>
              <a:p>
                <a:r>
                  <a:rPr lang="en-US" sz="2400" dirty="0"/>
                  <a:t>Por </a:t>
                </a:r>
                <a:r>
                  <a:rPr lang="en-US" sz="2400" dirty="0" err="1"/>
                  <a:t>definición</a:t>
                </a:r>
                <a:r>
                  <a:rPr lang="en-US" sz="2400" dirty="0"/>
                  <a:t>, </a:t>
                </a:r>
                <a:r>
                  <a:rPr lang="en-US" sz="2400" dirty="0" err="1"/>
                  <a:t>todos</a:t>
                </a:r>
                <a:r>
                  <a:rPr lang="en-US" sz="2400" dirty="0"/>
                  <a:t> los </a:t>
                </a:r>
                <a:r>
                  <a:rPr lang="en-US" sz="2400" dirty="0" err="1"/>
                  <a:t>rayos</a:t>
                </a:r>
                <a:r>
                  <a:rPr lang="en-US" sz="2400" dirty="0"/>
                  <a:t> que </a:t>
                </a:r>
                <a:r>
                  <a:rPr lang="en-US" sz="2400" dirty="0" err="1"/>
                  <a:t>vienen</a:t>
                </a:r>
                <a:r>
                  <a:rPr lang="en-US" sz="2400" dirty="0"/>
                  <a:t> </a:t>
                </a:r>
                <a:r>
                  <a:rPr lang="en-US" sz="2400" dirty="0" err="1"/>
                  <a:t>paralelos</a:t>
                </a:r>
                <a:r>
                  <a:rPr lang="en-US" sz="2400" dirty="0"/>
                  <a:t>, son </a:t>
                </a:r>
                <a:r>
                  <a:rPr lang="en-US" sz="2400" dirty="0" err="1"/>
                  <a:t>enfocados</a:t>
                </a:r>
                <a:r>
                  <a:rPr lang="en-US" sz="2400" dirty="0"/>
                  <a:t> al </a:t>
                </a:r>
                <a:r>
                  <a:rPr lang="en-US" sz="2400" dirty="0" err="1"/>
                  <a:t>foco</a:t>
                </a:r>
                <a:r>
                  <a:rPr lang="en-US" sz="2400" dirty="0"/>
                  <a:t> imagen </a:t>
                </a:r>
                <a14:m>
                  <m:oMath xmlns:m="http://schemas.openxmlformats.org/officeDocument/2006/math">
                    <m:r>
                      <a:rPr lang="es-CO" sz="2400" b="0" i="1" smtClean="0">
                        <a:latin typeface="Cambria Math" panose="02040503050406030204" pitchFamily="18" charset="0"/>
                      </a:rPr>
                      <m:t>𝐹</m:t>
                    </m:r>
                    <m:r>
                      <a:rPr lang="es-CO" sz="2400" b="0" i="1" smtClean="0">
                        <a:latin typeface="Cambria Math" panose="02040503050406030204" pitchFamily="18" charset="0"/>
                      </a:rPr>
                      <m:t>′</m:t>
                    </m:r>
                  </m:oMath>
                </a14:m>
                <a:r>
                  <a:rPr lang="en-US" sz="2400" dirty="0"/>
                  <a:t>, </a:t>
                </a:r>
                <a:r>
                  <a:rPr lang="en-US" sz="2400" dirty="0" err="1"/>
                  <a:t>mientras</a:t>
                </a:r>
                <a:r>
                  <a:rPr lang="en-US" sz="2400" dirty="0"/>
                  <a:t> que los </a:t>
                </a:r>
                <a:r>
                  <a:rPr lang="en-US" sz="2400" dirty="0" err="1"/>
                  <a:t>rayos</a:t>
                </a:r>
                <a:r>
                  <a:rPr lang="en-US" sz="2400" dirty="0"/>
                  <a:t> que </a:t>
                </a:r>
                <a:r>
                  <a:rPr lang="en-US" sz="2400" dirty="0" err="1"/>
                  <a:t>salen</a:t>
                </a:r>
                <a:r>
                  <a:rPr lang="en-US" sz="2400" dirty="0"/>
                  <a:t> del </a:t>
                </a:r>
                <a:r>
                  <a:rPr lang="en-US" sz="2400" dirty="0" err="1"/>
                  <a:t>foco</a:t>
                </a:r>
                <a:r>
                  <a:rPr lang="en-US" sz="2400" dirty="0"/>
                  <a:t> </a:t>
                </a:r>
                <a:r>
                  <a:rPr lang="en-US" sz="2400" dirty="0" err="1"/>
                  <a:t>objeto</a:t>
                </a:r>
                <a:r>
                  <a:rPr lang="en-US" sz="2400" dirty="0"/>
                  <a:t> </a:t>
                </a:r>
                <a14:m>
                  <m:oMath xmlns:m="http://schemas.openxmlformats.org/officeDocument/2006/math">
                    <m:r>
                      <a:rPr lang="es-CO" sz="2400" b="0" i="1" smtClean="0">
                        <a:latin typeface="Cambria Math" panose="02040503050406030204" pitchFamily="18" charset="0"/>
                      </a:rPr>
                      <m:t>𝐹</m:t>
                    </m:r>
                  </m:oMath>
                </a14:m>
                <a:r>
                  <a:rPr lang="en-US" sz="2400" dirty="0"/>
                  <a:t> </a:t>
                </a:r>
                <a:r>
                  <a:rPr lang="en-US" sz="2400" dirty="0" err="1"/>
                  <a:t>salen</a:t>
                </a:r>
                <a:r>
                  <a:rPr lang="en-US" sz="2400" dirty="0"/>
                  <a:t> </a:t>
                </a:r>
                <a:r>
                  <a:rPr lang="en-US" sz="2400" dirty="0" err="1"/>
                  <a:t>paralelos</a:t>
                </a:r>
                <a:r>
                  <a:rPr lang="en-US" sz="2400" dirty="0"/>
                  <a:t> del </a:t>
                </a:r>
                <a:r>
                  <a:rPr lang="en-US" sz="2400" dirty="0" err="1"/>
                  <a:t>lente</a:t>
                </a:r>
                <a:r>
                  <a:rPr lang="en-US" sz="2400" dirty="0"/>
                  <a:t>.</a:t>
                </a:r>
              </a:p>
            </p:txBody>
          </p:sp>
        </mc:Choice>
        <mc:Fallback>
          <p:sp>
            <p:nvSpPr>
              <p:cNvPr id="9" name="CuadroTexto 8">
                <a:extLst>
                  <a:ext uri="{FF2B5EF4-FFF2-40B4-BE49-F238E27FC236}">
                    <a16:creationId xmlns:a16="http://schemas.microsoft.com/office/drawing/2014/main" id="{60798287-2007-4AF2-98B6-0F71F09BB941}"/>
                  </a:ext>
                </a:extLst>
              </p:cNvPr>
              <p:cNvSpPr txBox="1">
                <a:spLocks noRot="1" noChangeAspect="1" noMove="1" noResize="1" noEditPoints="1" noAdjustHandles="1" noChangeArrowheads="1" noChangeShapeType="1" noTextEdit="1"/>
              </p:cNvSpPr>
              <p:nvPr/>
            </p:nvSpPr>
            <p:spPr>
              <a:xfrm>
                <a:off x="6522098" y="1044179"/>
                <a:ext cx="4622087" cy="5262979"/>
              </a:xfrm>
              <a:prstGeom prst="rect">
                <a:avLst/>
              </a:prstGeom>
              <a:blipFill>
                <a:blip r:embed="rId3"/>
                <a:stretch>
                  <a:fillRect l="-2111" t="-926" r="-2111" b="-1620"/>
                </a:stretch>
              </a:blipFill>
            </p:spPr>
            <p:txBody>
              <a:bodyPr/>
              <a:lstStyle/>
              <a:p>
                <a:r>
                  <a:rPr lang="es-CO">
                    <a:noFill/>
                  </a:rPr>
                  <a:t> </a:t>
                </a:r>
              </a:p>
            </p:txBody>
          </p:sp>
        </mc:Fallback>
      </mc:AlternateContent>
      <p:pic>
        <p:nvPicPr>
          <p:cNvPr id="8" name="Imagen 7">
            <a:extLst>
              <a:ext uri="{FF2B5EF4-FFF2-40B4-BE49-F238E27FC236}">
                <a16:creationId xmlns:a16="http://schemas.microsoft.com/office/drawing/2014/main" id="{36BB8E4A-825F-491C-A296-218D98F67DBB}"/>
              </a:ext>
            </a:extLst>
          </p:cNvPr>
          <p:cNvPicPr>
            <a:picLocks noChangeAspect="1"/>
          </p:cNvPicPr>
          <p:nvPr/>
        </p:nvPicPr>
        <p:blipFill>
          <a:blip r:embed="rId4"/>
          <a:stretch>
            <a:fillRect/>
          </a:stretch>
        </p:blipFill>
        <p:spPr>
          <a:xfrm>
            <a:off x="469756" y="3470145"/>
            <a:ext cx="5822185" cy="2888230"/>
          </a:xfrm>
          <a:prstGeom prst="rect">
            <a:avLst/>
          </a:prstGeom>
        </p:spPr>
      </p:pic>
    </p:spTree>
    <p:extLst>
      <p:ext uri="{BB962C8B-B14F-4D97-AF65-F5344CB8AC3E}">
        <p14:creationId xmlns:p14="http://schemas.microsoft.com/office/powerpoint/2010/main" val="240087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55644" y="499625"/>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Sistema coordenado y convenciones</a:t>
            </a:r>
          </a:p>
        </p:txBody>
      </p:sp>
      <p:pic>
        <p:nvPicPr>
          <p:cNvPr id="6" name="Imagen 5">
            <a:extLst>
              <a:ext uri="{FF2B5EF4-FFF2-40B4-BE49-F238E27FC236}">
                <a16:creationId xmlns:a16="http://schemas.microsoft.com/office/drawing/2014/main" id="{D1BB5280-FCD4-40FA-9DB5-6DB553C00A91}"/>
              </a:ext>
            </a:extLst>
          </p:cNvPr>
          <p:cNvPicPr>
            <a:picLocks noChangeAspect="1"/>
          </p:cNvPicPr>
          <p:nvPr/>
        </p:nvPicPr>
        <p:blipFill>
          <a:blip r:embed="rId2"/>
          <a:stretch>
            <a:fillRect/>
          </a:stretch>
        </p:blipFill>
        <p:spPr>
          <a:xfrm>
            <a:off x="68505" y="961290"/>
            <a:ext cx="6223436" cy="2743932"/>
          </a:xfrm>
          <a:prstGeom prst="rect">
            <a:avLst/>
          </a:prstGeom>
        </p:spPr>
      </p:pic>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60798287-2007-4AF2-98B6-0F71F09BB941}"/>
                  </a:ext>
                </a:extLst>
              </p:cNvPr>
              <p:cNvSpPr txBox="1"/>
              <p:nvPr/>
            </p:nvSpPr>
            <p:spPr>
              <a:xfrm>
                <a:off x="7007290" y="1809289"/>
                <a:ext cx="4622087" cy="4524315"/>
              </a:xfrm>
              <a:prstGeom prst="rect">
                <a:avLst/>
              </a:prstGeom>
              <a:noFill/>
            </p:spPr>
            <p:txBody>
              <a:bodyPr wrap="square">
                <a:spAutoFit/>
              </a:bodyPr>
              <a:lstStyle/>
              <a:p>
                <a14:m>
                  <m:oMath xmlns:m="http://schemas.openxmlformats.org/officeDocument/2006/math">
                    <m:r>
                      <a:rPr lang="es-CO" sz="2400" b="0" i="1" smtClean="0">
                        <a:latin typeface="Cambria Math" panose="02040503050406030204" pitchFamily="18" charset="0"/>
                      </a:rPr>
                      <m:t>𝐻</m:t>
                    </m:r>
                  </m:oMath>
                </a14:m>
                <a:r>
                  <a:rPr lang="en-US" sz="2400" dirty="0"/>
                  <a:t> y </a:t>
                </a:r>
                <a14:m>
                  <m:oMath xmlns:m="http://schemas.openxmlformats.org/officeDocument/2006/math">
                    <m:r>
                      <a:rPr lang="es-CO" sz="2400" b="0" i="1" smtClean="0">
                        <a:latin typeface="Cambria Math" panose="02040503050406030204" pitchFamily="18" charset="0"/>
                      </a:rPr>
                      <m:t>𝐻</m:t>
                    </m:r>
                    <m:r>
                      <a:rPr lang="es-CO" sz="2400" b="0" i="1" smtClean="0">
                        <a:latin typeface="Cambria Math" panose="02040503050406030204" pitchFamily="18" charset="0"/>
                      </a:rPr>
                      <m:t>′</m:t>
                    </m:r>
                  </m:oMath>
                </a14:m>
                <a:r>
                  <a:rPr lang="en-US" sz="2400" dirty="0"/>
                  <a:t> son los </a:t>
                </a:r>
                <a:r>
                  <a:rPr lang="en-US" sz="2400" dirty="0" err="1"/>
                  <a:t>planos</a:t>
                </a:r>
                <a:r>
                  <a:rPr lang="en-US" sz="2400" dirty="0"/>
                  <a:t> </a:t>
                </a:r>
                <a:r>
                  <a:rPr lang="en-US" sz="2400" dirty="0" err="1"/>
                  <a:t>principales</a:t>
                </a:r>
                <a:r>
                  <a:rPr lang="en-US" sz="2400" dirty="0"/>
                  <a:t>, hasta </a:t>
                </a:r>
                <a:r>
                  <a:rPr lang="en-US" sz="2400" dirty="0" err="1"/>
                  <a:t>donde</a:t>
                </a:r>
                <a:r>
                  <a:rPr lang="en-US" sz="2400" dirty="0"/>
                  <a:t> se </a:t>
                </a:r>
                <a:r>
                  <a:rPr lang="en-US" sz="2400" dirty="0" err="1"/>
                  <a:t>miden</a:t>
                </a:r>
                <a:r>
                  <a:rPr lang="en-US" sz="2400" dirty="0"/>
                  <a:t> las </a:t>
                </a:r>
                <a:r>
                  <a:rPr lang="en-US" sz="2400" dirty="0" err="1"/>
                  <a:t>distancias</a:t>
                </a:r>
                <a:r>
                  <a:rPr lang="en-US" sz="2400" dirty="0"/>
                  <a:t> del </a:t>
                </a:r>
                <a:r>
                  <a:rPr lang="en-US" sz="2400" dirty="0" err="1"/>
                  <a:t>lado</a:t>
                </a:r>
                <a:r>
                  <a:rPr lang="en-US" sz="2400" dirty="0"/>
                  <a:t> </a:t>
                </a:r>
                <a:r>
                  <a:rPr lang="en-US" sz="2400" dirty="0" err="1"/>
                  <a:t>objeto</a:t>
                </a:r>
                <a:r>
                  <a:rPr lang="en-US" sz="2400" dirty="0"/>
                  <a:t> y </a:t>
                </a:r>
                <a:r>
                  <a:rPr lang="en-US" sz="2400" dirty="0" err="1"/>
                  <a:t>lado</a:t>
                </a:r>
                <a:r>
                  <a:rPr lang="en-US" sz="2400" dirty="0"/>
                  <a:t> imagen del </a:t>
                </a:r>
                <a:r>
                  <a:rPr lang="en-US" sz="2400" dirty="0" err="1"/>
                  <a:t>sistema</a:t>
                </a:r>
                <a:r>
                  <a:rPr lang="en-US" sz="2400" dirty="0"/>
                  <a:t> </a:t>
                </a:r>
                <a:r>
                  <a:rPr lang="en-US" sz="2400" dirty="0" err="1"/>
                  <a:t>respectivamente</a:t>
                </a:r>
                <a:r>
                  <a:rPr lang="en-US" sz="2400" dirty="0"/>
                  <a:t>. </a:t>
                </a:r>
              </a:p>
              <a:p>
                <a:r>
                  <a:rPr lang="en-US" sz="2400" dirty="0"/>
                  <a:t>Si se </a:t>
                </a:r>
                <a:r>
                  <a:rPr lang="en-US" sz="2400" dirty="0" err="1"/>
                  <a:t>conocen</a:t>
                </a:r>
                <a:r>
                  <a:rPr lang="en-US" sz="2400" dirty="0"/>
                  <a:t> </a:t>
                </a:r>
                <a:r>
                  <a:rPr lang="en-US" sz="2400" dirty="0" err="1"/>
                  <a:t>todas</a:t>
                </a:r>
                <a:r>
                  <a:rPr lang="en-US" sz="2400" dirty="0"/>
                  <a:t> </a:t>
                </a:r>
                <a:r>
                  <a:rPr lang="en-US" sz="2400" dirty="0" err="1"/>
                  <a:t>estas</a:t>
                </a:r>
                <a:r>
                  <a:rPr lang="en-US" sz="2400" dirty="0"/>
                  <a:t> </a:t>
                </a:r>
                <a:r>
                  <a:rPr lang="en-US" sz="2400" dirty="0" err="1"/>
                  <a:t>posiciones</a:t>
                </a:r>
                <a:r>
                  <a:rPr lang="en-US" sz="2400" dirty="0"/>
                  <a:t>, el </a:t>
                </a:r>
                <a:r>
                  <a:rPr lang="en-US" sz="2400" dirty="0" err="1"/>
                  <a:t>sistema</a:t>
                </a:r>
                <a:r>
                  <a:rPr lang="en-US" sz="2400" dirty="0"/>
                  <a:t> </a:t>
                </a:r>
                <a:r>
                  <a:rPr lang="en-US" sz="2400" dirty="0" err="1"/>
                  <a:t>óptico</a:t>
                </a:r>
                <a:r>
                  <a:rPr lang="en-US" sz="2400" dirty="0"/>
                  <a:t> </a:t>
                </a:r>
                <a:r>
                  <a:rPr lang="en-US" sz="2400" dirty="0" err="1"/>
                  <a:t>está</a:t>
                </a:r>
                <a:r>
                  <a:rPr lang="en-US" sz="2400" dirty="0"/>
                  <a:t> </a:t>
                </a:r>
                <a:r>
                  <a:rPr lang="en-US" sz="2400" dirty="0" err="1"/>
                  <a:t>completamente</a:t>
                </a:r>
                <a:r>
                  <a:rPr lang="en-US" sz="2400" dirty="0"/>
                  <a:t> </a:t>
                </a:r>
                <a:r>
                  <a:rPr lang="en-US" sz="2400" dirty="0" err="1"/>
                  <a:t>determinado</a:t>
                </a:r>
                <a:r>
                  <a:rPr lang="en-US" sz="2400" dirty="0"/>
                  <a:t>.</a:t>
                </a:r>
              </a:p>
              <a:p>
                <a:endParaRPr lang="en-US" sz="2400" dirty="0"/>
              </a:p>
              <a:p>
                <a:r>
                  <a:rPr lang="en-US" sz="2400" dirty="0"/>
                  <a:t>El </a:t>
                </a:r>
                <a:r>
                  <a:rPr lang="en-US" sz="2400" dirty="0" err="1"/>
                  <a:t>espacio</a:t>
                </a:r>
                <a:r>
                  <a:rPr lang="en-US" sz="2400" dirty="0"/>
                  <a:t> a la </a:t>
                </a:r>
                <a:r>
                  <a:rPr lang="en-US" sz="2400" dirty="0" err="1"/>
                  <a:t>izquierda</a:t>
                </a:r>
                <a:r>
                  <a:rPr lang="en-US" sz="2400" dirty="0"/>
                  <a:t> del </a:t>
                </a:r>
                <a:r>
                  <a:rPr lang="en-US" sz="2400" dirty="0" err="1"/>
                  <a:t>plano</a:t>
                </a:r>
                <a:r>
                  <a:rPr lang="en-US" sz="2400" dirty="0"/>
                  <a:t> </a:t>
                </a:r>
                <a14:m>
                  <m:oMath xmlns:m="http://schemas.openxmlformats.org/officeDocument/2006/math">
                    <m:r>
                      <a:rPr lang="es-CO" sz="2400" b="0" i="1" smtClean="0">
                        <a:latin typeface="Cambria Math" panose="02040503050406030204" pitchFamily="18" charset="0"/>
                      </a:rPr>
                      <m:t>𝐻</m:t>
                    </m:r>
                  </m:oMath>
                </a14:m>
                <a:r>
                  <a:rPr lang="en-US" sz="2400" dirty="0"/>
                  <a:t> </a:t>
                </a:r>
                <a:r>
                  <a:rPr lang="en-US" sz="2400" dirty="0" err="1"/>
                  <a:t>está</a:t>
                </a:r>
                <a:r>
                  <a:rPr lang="en-US" sz="2400" dirty="0"/>
                  <a:t> </a:t>
                </a:r>
                <a:r>
                  <a:rPr lang="en-US" sz="2400" dirty="0" err="1"/>
                  <a:t>definido</a:t>
                </a:r>
                <a:r>
                  <a:rPr lang="en-US" sz="2400" dirty="0"/>
                  <a:t> </a:t>
                </a:r>
                <a:r>
                  <a:rPr lang="en-US" sz="2400" dirty="0" err="1"/>
                  <a:t>como</a:t>
                </a:r>
                <a:r>
                  <a:rPr lang="en-US" sz="2400" dirty="0"/>
                  <a:t> </a:t>
                </a:r>
                <a:r>
                  <a:rPr lang="en-US" sz="2400" dirty="0" err="1"/>
                  <a:t>espacio</a:t>
                </a:r>
                <a:r>
                  <a:rPr lang="en-US" sz="2400" dirty="0"/>
                  <a:t> </a:t>
                </a:r>
                <a:r>
                  <a:rPr lang="en-US" sz="2400" dirty="0" err="1"/>
                  <a:t>objeto</a:t>
                </a:r>
                <a:r>
                  <a:rPr lang="en-US" sz="2400" dirty="0"/>
                  <a:t> y el </a:t>
                </a:r>
                <a:r>
                  <a:rPr lang="en-US" sz="2400" dirty="0" err="1"/>
                  <a:t>espacio</a:t>
                </a:r>
                <a:r>
                  <a:rPr lang="en-US" sz="2400" dirty="0"/>
                  <a:t> a la </a:t>
                </a:r>
                <a:r>
                  <a:rPr lang="en-US" sz="2400" dirty="0" err="1"/>
                  <a:t>derecha</a:t>
                </a:r>
                <a:r>
                  <a:rPr lang="en-US" sz="2400" dirty="0"/>
                  <a:t> de </a:t>
                </a:r>
                <a14:m>
                  <m:oMath xmlns:m="http://schemas.openxmlformats.org/officeDocument/2006/math">
                    <m:r>
                      <a:rPr lang="es-CO" sz="2400" i="1">
                        <a:latin typeface="Cambria Math" panose="02040503050406030204" pitchFamily="18" charset="0"/>
                      </a:rPr>
                      <m:t>𝐻</m:t>
                    </m:r>
                    <m:r>
                      <a:rPr lang="es-CO" sz="2400" b="0" i="1" smtClean="0">
                        <a:latin typeface="Cambria Math" panose="02040503050406030204" pitchFamily="18" charset="0"/>
                      </a:rPr>
                      <m:t>′</m:t>
                    </m:r>
                  </m:oMath>
                </a14:m>
                <a:r>
                  <a:rPr lang="en-US" sz="2400" dirty="0"/>
                  <a:t> es el </a:t>
                </a:r>
                <a:r>
                  <a:rPr lang="en-US" sz="2400" dirty="0" err="1"/>
                  <a:t>espacio</a:t>
                </a:r>
                <a:r>
                  <a:rPr lang="en-US" sz="2400" dirty="0"/>
                  <a:t> imagen.</a:t>
                </a:r>
              </a:p>
            </p:txBody>
          </p:sp>
        </mc:Choice>
        <mc:Fallback>
          <p:sp>
            <p:nvSpPr>
              <p:cNvPr id="9" name="CuadroTexto 8">
                <a:extLst>
                  <a:ext uri="{FF2B5EF4-FFF2-40B4-BE49-F238E27FC236}">
                    <a16:creationId xmlns:a16="http://schemas.microsoft.com/office/drawing/2014/main" id="{60798287-2007-4AF2-98B6-0F71F09BB941}"/>
                  </a:ext>
                </a:extLst>
              </p:cNvPr>
              <p:cNvSpPr txBox="1">
                <a:spLocks noRot="1" noChangeAspect="1" noMove="1" noResize="1" noEditPoints="1" noAdjustHandles="1" noChangeArrowheads="1" noChangeShapeType="1" noTextEdit="1"/>
              </p:cNvSpPr>
              <p:nvPr/>
            </p:nvSpPr>
            <p:spPr>
              <a:xfrm>
                <a:off x="7007290" y="1809289"/>
                <a:ext cx="4622087" cy="4524315"/>
              </a:xfrm>
              <a:prstGeom prst="rect">
                <a:avLst/>
              </a:prstGeom>
              <a:blipFill>
                <a:blip r:embed="rId3"/>
                <a:stretch>
                  <a:fillRect l="-1976" t="-1078" r="-1186" b="-2156"/>
                </a:stretch>
              </a:blipFill>
            </p:spPr>
            <p:txBody>
              <a:bodyPr/>
              <a:lstStyle/>
              <a:p>
                <a:r>
                  <a:rPr lang="es-CO">
                    <a:noFill/>
                  </a:rPr>
                  <a:t> </a:t>
                </a:r>
              </a:p>
            </p:txBody>
          </p:sp>
        </mc:Fallback>
      </mc:AlternateContent>
      <p:pic>
        <p:nvPicPr>
          <p:cNvPr id="8" name="Imagen 7">
            <a:extLst>
              <a:ext uri="{FF2B5EF4-FFF2-40B4-BE49-F238E27FC236}">
                <a16:creationId xmlns:a16="http://schemas.microsoft.com/office/drawing/2014/main" id="{36BB8E4A-825F-491C-A296-218D98F67DBB}"/>
              </a:ext>
            </a:extLst>
          </p:cNvPr>
          <p:cNvPicPr>
            <a:picLocks noChangeAspect="1"/>
          </p:cNvPicPr>
          <p:nvPr/>
        </p:nvPicPr>
        <p:blipFill>
          <a:blip r:embed="rId4"/>
          <a:stretch>
            <a:fillRect/>
          </a:stretch>
        </p:blipFill>
        <p:spPr>
          <a:xfrm>
            <a:off x="469756" y="3470145"/>
            <a:ext cx="5822185" cy="2888230"/>
          </a:xfrm>
          <a:prstGeom prst="rect">
            <a:avLst/>
          </a:prstGeom>
        </p:spPr>
      </p:pic>
    </p:spTree>
    <p:extLst>
      <p:ext uri="{BB962C8B-B14F-4D97-AF65-F5344CB8AC3E}">
        <p14:creationId xmlns:p14="http://schemas.microsoft.com/office/powerpoint/2010/main" val="337939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r>
              <a:rPr lang="es-CO" sz="2400" b="1" dirty="0">
                <a:solidFill>
                  <a:srgbClr val="C00040"/>
                </a:solidFill>
                <a:latin typeface="DIN Pro Medium" panose="020B0604020101020102" pitchFamily="34" charset="0"/>
                <a:cs typeface="DIN Pro Medium" panose="020B0604020101020102" pitchFamily="34" charset="0"/>
              </a:rPr>
              <a:t>Introducción al dimensionamiento de sistemas de visión artificial</a:t>
            </a:r>
          </a:p>
        </p:txBody>
      </p:sp>
      <p:sp>
        <p:nvSpPr>
          <p:cNvPr id="5" name="CuadroTexto 4">
            <a:extLst>
              <a:ext uri="{FF2B5EF4-FFF2-40B4-BE49-F238E27FC236}">
                <a16:creationId xmlns:a16="http://schemas.microsoft.com/office/drawing/2014/main" id="{5DBD6534-222A-4822-86BB-DD4BBAFF77FF}"/>
              </a:ext>
            </a:extLst>
          </p:cNvPr>
          <p:cNvSpPr txBox="1"/>
          <p:nvPr/>
        </p:nvSpPr>
        <p:spPr>
          <a:xfrm>
            <a:off x="6541185" y="1351028"/>
            <a:ext cx="4369342" cy="2677656"/>
          </a:xfrm>
          <a:prstGeom prst="rect">
            <a:avLst/>
          </a:prstGeom>
          <a:noFill/>
        </p:spPr>
        <p:txBody>
          <a:bodyPr wrap="square">
            <a:spAutoFit/>
          </a:bodyPr>
          <a:lstStyle/>
          <a:p>
            <a:r>
              <a:rPr lang="en-US" sz="2400" dirty="0"/>
              <a:t>El </a:t>
            </a:r>
            <a:r>
              <a:rPr lang="en-US" sz="2400" dirty="0" err="1"/>
              <a:t>éxito</a:t>
            </a:r>
            <a:r>
              <a:rPr lang="en-US" sz="2400" dirty="0"/>
              <a:t> </a:t>
            </a:r>
            <a:r>
              <a:rPr lang="en-US" sz="2400" dirty="0" err="1"/>
              <a:t>en</a:t>
            </a:r>
            <a:r>
              <a:rPr lang="en-US" sz="2400" dirty="0"/>
              <a:t> el </a:t>
            </a:r>
            <a:r>
              <a:rPr lang="en-US" sz="2400" dirty="0" err="1"/>
              <a:t>desarrollo</a:t>
            </a:r>
            <a:r>
              <a:rPr lang="en-US" sz="2400" dirty="0"/>
              <a:t> de una </a:t>
            </a:r>
            <a:r>
              <a:rPr lang="en-US" sz="2400" dirty="0" err="1"/>
              <a:t>solución</a:t>
            </a:r>
            <a:r>
              <a:rPr lang="en-US" sz="2400" dirty="0"/>
              <a:t> de vision artificial </a:t>
            </a:r>
            <a:r>
              <a:rPr lang="en-US" sz="2400" dirty="0" err="1"/>
              <a:t>está</a:t>
            </a:r>
            <a:r>
              <a:rPr lang="en-US" sz="2400" dirty="0"/>
              <a:t> </a:t>
            </a:r>
            <a:r>
              <a:rPr lang="en-US" sz="2400" dirty="0" err="1"/>
              <a:t>en</a:t>
            </a:r>
            <a:r>
              <a:rPr lang="en-US" sz="2400" dirty="0"/>
              <a:t> la </a:t>
            </a:r>
            <a:r>
              <a:rPr lang="en-US" sz="2400" dirty="0" err="1"/>
              <a:t>integración</a:t>
            </a:r>
            <a:r>
              <a:rPr lang="en-US" sz="2400" dirty="0"/>
              <a:t> </a:t>
            </a:r>
            <a:r>
              <a:rPr lang="en-US" sz="2400" dirty="0" err="1"/>
              <a:t>correcta</a:t>
            </a:r>
            <a:r>
              <a:rPr lang="en-US" sz="2400" dirty="0"/>
              <a:t> de las </a:t>
            </a:r>
            <a:r>
              <a:rPr lang="en-US" sz="2400" dirty="0" err="1"/>
              <a:t>tres</a:t>
            </a:r>
            <a:r>
              <a:rPr lang="en-US" sz="2400" dirty="0"/>
              <a:t> </a:t>
            </a:r>
            <a:r>
              <a:rPr lang="en-US" sz="2400" dirty="0" err="1"/>
              <a:t>componentes</a:t>
            </a:r>
            <a:r>
              <a:rPr lang="en-US" sz="2400" dirty="0"/>
              <a:t> </a:t>
            </a:r>
            <a:r>
              <a:rPr lang="en-US" sz="2400" dirty="0" err="1"/>
              <a:t>principales</a:t>
            </a:r>
            <a:r>
              <a:rPr lang="en-US" sz="2400" dirty="0"/>
              <a:t>, que son la </a:t>
            </a:r>
            <a:r>
              <a:rPr lang="en-US" sz="2400" dirty="0" err="1"/>
              <a:t>óptica</a:t>
            </a:r>
            <a:r>
              <a:rPr lang="en-US" sz="2400" dirty="0"/>
              <a:t>, electronica y software. </a:t>
            </a:r>
            <a:r>
              <a:rPr lang="en-US" sz="2400" dirty="0" err="1"/>
              <a:t>Todo</a:t>
            </a:r>
            <a:r>
              <a:rPr lang="en-US" sz="2400" dirty="0"/>
              <a:t> </a:t>
            </a:r>
            <a:r>
              <a:rPr lang="en-US" sz="2400" dirty="0" err="1"/>
              <a:t>esto</a:t>
            </a:r>
            <a:r>
              <a:rPr lang="en-US" sz="2400" dirty="0"/>
              <a:t> sin </a:t>
            </a:r>
            <a:r>
              <a:rPr lang="en-US" sz="2400" dirty="0" err="1"/>
              <a:t>dejar</a:t>
            </a:r>
            <a:r>
              <a:rPr lang="en-US" sz="2400" dirty="0"/>
              <a:t> de </a:t>
            </a:r>
            <a:r>
              <a:rPr lang="en-US" sz="2400" dirty="0" err="1"/>
              <a:t>lado</a:t>
            </a:r>
            <a:r>
              <a:rPr lang="en-US" sz="2400" dirty="0"/>
              <a:t> la </a:t>
            </a:r>
            <a:r>
              <a:rPr lang="en-US" sz="2400" dirty="0" err="1"/>
              <a:t>parte</a:t>
            </a:r>
            <a:r>
              <a:rPr lang="en-US" sz="2400" dirty="0"/>
              <a:t> </a:t>
            </a:r>
            <a:r>
              <a:rPr lang="en-US" sz="2400" dirty="0" err="1"/>
              <a:t>mecánica</a:t>
            </a:r>
            <a:r>
              <a:rPr lang="en-US" sz="2400" dirty="0"/>
              <a:t>.</a:t>
            </a:r>
          </a:p>
        </p:txBody>
      </p:sp>
      <p:pic>
        <p:nvPicPr>
          <p:cNvPr id="6" name="Imagen 5">
            <a:extLst>
              <a:ext uri="{FF2B5EF4-FFF2-40B4-BE49-F238E27FC236}">
                <a16:creationId xmlns:a16="http://schemas.microsoft.com/office/drawing/2014/main" id="{938C528A-6BEC-4FFF-BF52-2284128478E6}"/>
              </a:ext>
            </a:extLst>
          </p:cNvPr>
          <p:cNvPicPr>
            <a:picLocks noChangeAspect="1"/>
          </p:cNvPicPr>
          <p:nvPr/>
        </p:nvPicPr>
        <p:blipFill>
          <a:blip r:embed="rId2"/>
          <a:stretch>
            <a:fillRect/>
          </a:stretch>
        </p:blipFill>
        <p:spPr>
          <a:xfrm>
            <a:off x="997210" y="1381282"/>
            <a:ext cx="5098790" cy="3840999"/>
          </a:xfrm>
          <a:prstGeom prst="rect">
            <a:avLst/>
          </a:prstGeom>
        </p:spPr>
      </p:pic>
    </p:spTree>
    <p:extLst>
      <p:ext uri="{BB962C8B-B14F-4D97-AF65-F5344CB8AC3E}">
        <p14:creationId xmlns:p14="http://schemas.microsoft.com/office/powerpoint/2010/main" val="2089437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290330" y="499625"/>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Determinación de posición de la imagen </a:t>
            </a:r>
          </a:p>
        </p:txBody>
      </p:sp>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60798287-2007-4AF2-98B6-0F71F09BB941}"/>
                  </a:ext>
                </a:extLst>
              </p:cNvPr>
              <p:cNvSpPr txBox="1"/>
              <p:nvPr/>
            </p:nvSpPr>
            <p:spPr>
              <a:xfrm>
                <a:off x="7053943" y="1351508"/>
                <a:ext cx="4622087" cy="5262979"/>
              </a:xfrm>
              <a:prstGeom prst="rect">
                <a:avLst/>
              </a:prstGeom>
              <a:noFill/>
            </p:spPr>
            <p:txBody>
              <a:bodyPr wrap="square">
                <a:spAutoFit/>
              </a:bodyPr>
              <a:lstStyle/>
              <a:p>
                <a:r>
                  <a:rPr lang="en-US" sz="2400" dirty="0"/>
                  <a:t>Se </a:t>
                </a:r>
                <a:r>
                  <a:rPr lang="en-US" sz="2400" dirty="0" err="1"/>
                  <a:t>usan</a:t>
                </a:r>
                <a:r>
                  <a:rPr lang="en-US" sz="2400" dirty="0"/>
                  <a:t> </a:t>
                </a:r>
                <a:r>
                  <a:rPr lang="en-US" sz="2400" dirty="0" err="1"/>
                  <a:t>tres</a:t>
                </a:r>
                <a:r>
                  <a:rPr lang="en-US" sz="2400" dirty="0"/>
                  <a:t> </a:t>
                </a:r>
                <a:r>
                  <a:rPr lang="en-US" sz="2400" dirty="0" err="1"/>
                  <a:t>rayos</a:t>
                </a:r>
                <a:r>
                  <a:rPr lang="en-US" sz="2400" dirty="0"/>
                  <a:t> </a:t>
                </a:r>
                <a:r>
                  <a:rPr lang="en-US" sz="2400" dirty="0" err="1"/>
                  <a:t>principales</a:t>
                </a:r>
                <a:r>
                  <a:rPr lang="en-US" sz="2400" dirty="0"/>
                  <a:t>, </a:t>
                </a:r>
                <a:r>
                  <a:rPr lang="en-US" sz="2400" dirty="0" err="1"/>
                  <a:t>independiente</a:t>
                </a:r>
                <a:r>
                  <a:rPr lang="en-US" sz="2400" dirty="0"/>
                  <a:t> de la forma del </a:t>
                </a:r>
                <a:r>
                  <a:rPr lang="en-US" sz="2400" dirty="0" err="1"/>
                  <a:t>lente</a:t>
                </a:r>
                <a:r>
                  <a:rPr lang="en-US" sz="2400" dirty="0"/>
                  <a:t>.</a:t>
                </a:r>
              </a:p>
              <a:p>
                <a:endParaRPr lang="en-US" sz="2400" dirty="0"/>
              </a:p>
              <a:p>
                <a:pPr marL="457200" indent="-457200">
                  <a:buFont typeface="+mj-lt"/>
                  <a:buAutoNum type="arabicPeriod"/>
                </a:pPr>
                <a:r>
                  <a:rPr lang="en-US" sz="2400" dirty="0" err="1"/>
                  <a:t>Rayos</a:t>
                </a:r>
                <a:r>
                  <a:rPr lang="en-US" sz="2400" dirty="0"/>
                  <a:t> que </a:t>
                </a:r>
                <a:r>
                  <a:rPr lang="en-US" sz="2400" dirty="0" err="1"/>
                  <a:t>pasan</a:t>
                </a:r>
                <a:r>
                  <a:rPr lang="en-US" sz="2400" dirty="0"/>
                  <a:t> </a:t>
                </a:r>
                <a:r>
                  <a:rPr lang="en-US" sz="2400" dirty="0" err="1"/>
                  <a:t>paralelos</a:t>
                </a:r>
                <a:r>
                  <a:rPr lang="en-US" sz="2400" dirty="0"/>
                  <a:t> al </a:t>
                </a:r>
                <a:r>
                  <a:rPr lang="en-US" sz="2400" dirty="0" err="1"/>
                  <a:t>eje</a:t>
                </a:r>
                <a:r>
                  <a:rPr lang="en-US" sz="2400" dirty="0"/>
                  <a:t> </a:t>
                </a:r>
                <a:r>
                  <a:rPr lang="en-US" sz="2400" dirty="0" err="1"/>
                  <a:t>óptico</a:t>
                </a:r>
                <a:r>
                  <a:rPr lang="en-US" sz="2400" dirty="0"/>
                  <a:t> </a:t>
                </a:r>
                <a:r>
                  <a:rPr lang="en-US" sz="2400" dirty="0" err="1"/>
                  <a:t>salen</a:t>
                </a:r>
                <a:r>
                  <a:rPr lang="en-US" sz="2400" dirty="0"/>
                  <a:t> </a:t>
                </a:r>
                <a:r>
                  <a:rPr lang="en-US" sz="2400" dirty="0" err="1"/>
                  <a:t>en</a:t>
                </a:r>
                <a:r>
                  <a:rPr lang="en-US" sz="2400" dirty="0"/>
                  <a:t> </a:t>
                </a:r>
                <a:r>
                  <a:rPr lang="en-US" sz="2400" dirty="0" err="1"/>
                  <a:t>dirección</a:t>
                </a:r>
                <a:r>
                  <a:rPr lang="en-US" sz="2400" dirty="0"/>
                  <a:t> al </a:t>
                </a:r>
                <a:r>
                  <a:rPr lang="en-US" sz="2400" dirty="0" err="1"/>
                  <a:t>foco</a:t>
                </a:r>
                <a:r>
                  <a:rPr lang="en-US" sz="2400" dirty="0"/>
                  <a:t> imagen.</a:t>
                </a:r>
              </a:p>
              <a:p>
                <a:pPr marL="457200" indent="-457200">
                  <a:buFont typeface="+mj-lt"/>
                  <a:buAutoNum type="arabicPeriod"/>
                </a:pPr>
                <a:r>
                  <a:rPr lang="en-US" sz="2400" dirty="0"/>
                  <a:t>Rayos que </a:t>
                </a:r>
                <a:r>
                  <a:rPr lang="en-US" sz="2400" dirty="0" err="1"/>
                  <a:t>pasan</a:t>
                </a:r>
                <a:r>
                  <a:rPr lang="en-US" sz="2400" dirty="0"/>
                  <a:t> por el </a:t>
                </a:r>
                <a:r>
                  <a:rPr lang="en-US" sz="2400" dirty="0" err="1"/>
                  <a:t>eje</a:t>
                </a:r>
                <a:r>
                  <a:rPr lang="en-US" sz="2400" dirty="0"/>
                  <a:t> </a:t>
                </a:r>
                <a:r>
                  <a:rPr lang="en-US" sz="2400" dirty="0" err="1"/>
                  <a:t>óptico</a:t>
                </a:r>
                <a:r>
                  <a:rPr lang="en-US" sz="2400" dirty="0"/>
                  <a:t> </a:t>
                </a:r>
                <a:r>
                  <a:rPr lang="en-US" sz="2400" dirty="0" err="1"/>
                  <a:t>en</a:t>
                </a:r>
                <a:r>
                  <a:rPr lang="en-US" sz="2400" dirty="0"/>
                  <a:t> </a:t>
                </a:r>
                <a14:m>
                  <m:oMath xmlns:m="http://schemas.openxmlformats.org/officeDocument/2006/math">
                    <m:r>
                      <a:rPr lang="es-CO" sz="2400" b="0" i="1" smtClean="0">
                        <a:latin typeface="Cambria Math" panose="02040503050406030204" pitchFamily="18" charset="0"/>
                      </a:rPr>
                      <m:t>𝐻</m:t>
                    </m:r>
                  </m:oMath>
                </a14:m>
                <a:r>
                  <a:rPr lang="en-US" sz="2400" dirty="0"/>
                  <a:t> </a:t>
                </a:r>
                <a:r>
                  <a:rPr lang="en-US" sz="2400" dirty="0" err="1"/>
                  <a:t>continúan</a:t>
                </a:r>
                <a:r>
                  <a:rPr lang="en-US" sz="2400" dirty="0"/>
                  <a:t> </a:t>
                </a:r>
                <a:r>
                  <a:rPr lang="en-US" sz="2400" dirty="0" err="1"/>
                  <a:t>en</a:t>
                </a:r>
                <a:r>
                  <a:rPr lang="en-US" sz="2400" dirty="0"/>
                  <a:t> </a:t>
                </a:r>
                <a:r>
                  <a:rPr lang="en-US" sz="2400" dirty="0" err="1"/>
                  <a:t>su</a:t>
                </a:r>
                <a:r>
                  <a:rPr lang="en-US" sz="2400" dirty="0"/>
                  <a:t> </a:t>
                </a:r>
                <a:r>
                  <a:rPr lang="en-US" sz="2400" dirty="0" err="1"/>
                  <a:t>misma</a:t>
                </a:r>
                <a:r>
                  <a:rPr lang="en-US" sz="2400" dirty="0"/>
                  <a:t> </a:t>
                </a:r>
                <a:r>
                  <a:rPr lang="en-US" sz="2400" dirty="0" err="1"/>
                  <a:t>dirección</a:t>
                </a:r>
                <a:r>
                  <a:rPr lang="en-US" sz="2400" dirty="0"/>
                  <a:t>, </a:t>
                </a:r>
                <a:r>
                  <a:rPr lang="en-US" sz="2400" dirty="0" err="1"/>
                  <a:t>saliendo</a:t>
                </a:r>
                <a:r>
                  <a:rPr lang="en-US" sz="2400" dirty="0"/>
                  <a:t> de </a:t>
                </a:r>
                <a14:m>
                  <m:oMath xmlns:m="http://schemas.openxmlformats.org/officeDocument/2006/math">
                    <m:r>
                      <a:rPr lang="es-CO" sz="2400" b="0" i="1" smtClean="0">
                        <a:latin typeface="Cambria Math" panose="02040503050406030204" pitchFamily="18" charset="0"/>
                      </a:rPr>
                      <m:t>𝐻</m:t>
                    </m:r>
                    <m:r>
                      <a:rPr lang="es-CO" sz="2400" b="0" i="1" smtClean="0">
                        <a:latin typeface="Cambria Math" panose="02040503050406030204" pitchFamily="18" charset="0"/>
                      </a:rPr>
                      <m:t>′</m:t>
                    </m:r>
                  </m:oMath>
                </a14:m>
                <a:r>
                  <a:rPr lang="en-US" sz="2400" dirty="0"/>
                  <a:t>.</a:t>
                </a:r>
              </a:p>
              <a:p>
                <a:pPr marL="457200" indent="-457200">
                  <a:buFont typeface="+mj-lt"/>
                  <a:buAutoNum type="arabicPeriod"/>
                </a:pPr>
                <a:r>
                  <a:rPr lang="en-US" sz="2400" dirty="0" err="1"/>
                  <a:t>Rayos</a:t>
                </a:r>
                <a:r>
                  <a:rPr lang="en-US" sz="2400" dirty="0"/>
                  <a:t> que </a:t>
                </a:r>
                <a:r>
                  <a:rPr lang="en-US" sz="2400" dirty="0" err="1"/>
                  <a:t>pasan</a:t>
                </a:r>
                <a:r>
                  <a:rPr lang="en-US" sz="2400" dirty="0"/>
                  <a:t> por el </a:t>
                </a:r>
                <a:r>
                  <a:rPr lang="en-US" sz="2400" dirty="0" err="1"/>
                  <a:t>foco</a:t>
                </a:r>
                <a:r>
                  <a:rPr lang="en-US" sz="2400" dirty="0"/>
                  <a:t> </a:t>
                </a:r>
                <a:r>
                  <a:rPr lang="en-US" sz="2400" dirty="0" err="1"/>
                  <a:t>objeto</a:t>
                </a:r>
                <a:r>
                  <a:rPr lang="en-US" sz="2400" dirty="0"/>
                  <a:t> </a:t>
                </a:r>
                <a:r>
                  <a:rPr lang="en-US" sz="2400" dirty="0" err="1"/>
                  <a:t>salen</a:t>
                </a:r>
                <a:r>
                  <a:rPr lang="en-US" sz="2400" dirty="0"/>
                  <a:t> </a:t>
                </a:r>
                <a:r>
                  <a:rPr lang="en-US" sz="2400" dirty="0" err="1"/>
                  <a:t>paralelos</a:t>
                </a:r>
                <a:r>
                  <a:rPr lang="en-US" sz="2400" dirty="0"/>
                  <a:t> al </a:t>
                </a:r>
                <a:r>
                  <a:rPr lang="en-US" sz="2400" dirty="0" err="1"/>
                  <a:t>eje</a:t>
                </a:r>
                <a:r>
                  <a:rPr lang="en-US" sz="2400" dirty="0"/>
                  <a:t> </a:t>
                </a:r>
                <a:r>
                  <a:rPr lang="en-US" sz="2400" dirty="0" err="1"/>
                  <a:t>óptico</a:t>
                </a:r>
                <a:r>
                  <a:rPr lang="en-US" sz="2400" dirty="0"/>
                  <a:t>.</a:t>
                </a:r>
              </a:p>
            </p:txBody>
          </p:sp>
        </mc:Choice>
        <mc:Fallback>
          <p:sp>
            <p:nvSpPr>
              <p:cNvPr id="9" name="CuadroTexto 8">
                <a:extLst>
                  <a:ext uri="{FF2B5EF4-FFF2-40B4-BE49-F238E27FC236}">
                    <a16:creationId xmlns:a16="http://schemas.microsoft.com/office/drawing/2014/main" id="{60798287-2007-4AF2-98B6-0F71F09BB941}"/>
                  </a:ext>
                </a:extLst>
              </p:cNvPr>
              <p:cNvSpPr txBox="1">
                <a:spLocks noRot="1" noChangeAspect="1" noMove="1" noResize="1" noEditPoints="1" noAdjustHandles="1" noChangeArrowheads="1" noChangeShapeType="1" noTextEdit="1"/>
              </p:cNvSpPr>
              <p:nvPr/>
            </p:nvSpPr>
            <p:spPr>
              <a:xfrm>
                <a:off x="7053943" y="1351508"/>
                <a:ext cx="4622087" cy="5262979"/>
              </a:xfrm>
              <a:prstGeom prst="rect">
                <a:avLst/>
              </a:prstGeom>
              <a:blipFill>
                <a:blip r:embed="rId2"/>
                <a:stretch>
                  <a:fillRect l="-2111" t="-927" b="-1738"/>
                </a:stretch>
              </a:blipFill>
            </p:spPr>
            <p:txBody>
              <a:bodyPr/>
              <a:lstStyle/>
              <a:p>
                <a:r>
                  <a:rPr lang="es-CO">
                    <a:noFill/>
                  </a:rPr>
                  <a:t> </a:t>
                </a:r>
              </a:p>
            </p:txBody>
          </p:sp>
        </mc:Fallback>
      </mc:AlternateContent>
      <p:pic>
        <p:nvPicPr>
          <p:cNvPr id="4" name="Imagen 3">
            <a:extLst>
              <a:ext uri="{FF2B5EF4-FFF2-40B4-BE49-F238E27FC236}">
                <a16:creationId xmlns:a16="http://schemas.microsoft.com/office/drawing/2014/main" id="{6C579529-45A9-40C8-BE9D-FA064CC24D9B}"/>
              </a:ext>
            </a:extLst>
          </p:cNvPr>
          <p:cNvPicPr>
            <a:picLocks noChangeAspect="1"/>
          </p:cNvPicPr>
          <p:nvPr/>
        </p:nvPicPr>
        <p:blipFill rotWithShape="1">
          <a:blip r:embed="rId3"/>
          <a:srcRect r="4268"/>
          <a:stretch/>
        </p:blipFill>
        <p:spPr>
          <a:xfrm>
            <a:off x="0" y="1945314"/>
            <a:ext cx="6522098" cy="2743438"/>
          </a:xfrm>
          <a:prstGeom prst="rect">
            <a:avLst/>
          </a:prstGeom>
        </p:spPr>
      </p:pic>
    </p:spTree>
    <p:extLst>
      <p:ext uri="{BB962C8B-B14F-4D97-AF65-F5344CB8AC3E}">
        <p14:creationId xmlns:p14="http://schemas.microsoft.com/office/powerpoint/2010/main" val="1706656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Aproximación de la lente delgada</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652C3F84-9AF0-4050-9527-EE5679CAF684}"/>
                  </a:ext>
                </a:extLst>
              </p:cNvPr>
              <p:cNvSpPr txBox="1"/>
              <p:nvPr/>
            </p:nvSpPr>
            <p:spPr>
              <a:xfrm>
                <a:off x="7053943" y="1351508"/>
                <a:ext cx="4622087" cy="4524315"/>
              </a:xfrm>
              <a:prstGeom prst="rect">
                <a:avLst/>
              </a:prstGeom>
              <a:noFill/>
            </p:spPr>
            <p:txBody>
              <a:bodyPr wrap="square">
                <a:spAutoFit/>
              </a:bodyPr>
              <a:lstStyle/>
              <a:p>
                <a:r>
                  <a:rPr lang="es-CO" sz="2400" dirty="0"/>
                  <a:t>Si la distancia entre ambos planos principales </a:t>
                </a:r>
                <a14:m>
                  <m:oMath xmlns:m="http://schemas.openxmlformats.org/officeDocument/2006/math">
                    <m:r>
                      <a:rPr lang="es-CO" sz="2400" b="0" i="1" smtClean="0">
                        <a:latin typeface="Cambria Math" panose="02040503050406030204" pitchFamily="18" charset="0"/>
                      </a:rPr>
                      <m:t>𝐻</m:t>
                    </m:r>
                  </m:oMath>
                </a14:m>
                <a:r>
                  <a:rPr lang="en-US" sz="2400" dirty="0"/>
                  <a:t> y </a:t>
                </a:r>
                <a14:m>
                  <m:oMath xmlns:m="http://schemas.openxmlformats.org/officeDocument/2006/math">
                    <m:r>
                      <a:rPr lang="es-CO" sz="2400" i="1">
                        <a:latin typeface="Cambria Math" panose="02040503050406030204" pitchFamily="18" charset="0"/>
                      </a:rPr>
                      <m:t>𝐻</m:t>
                    </m:r>
                    <m:r>
                      <a:rPr lang="es-CO" sz="2400" i="1">
                        <a:latin typeface="Cambria Math" panose="02040503050406030204" pitchFamily="18" charset="0"/>
                      </a:rPr>
                      <m:t>′</m:t>
                    </m:r>
                  </m:oMath>
                </a14:m>
                <a:r>
                  <a:rPr lang="en-US" sz="2400" dirty="0"/>
                  <a:t> es </a:t>
                </a:r>
                <a:r>
                  <a:rPr lang="en-US" sz="2400" dirty="0" err="1"/>
                  <a:t>muy</a:t>
                </a:r>
                <a:r>
                  <a:rPr lang="en-US" sz="2400" dirty="0"/>
                  <a:t> </a:t>
                </a:r>
                <a:r>
                  <a:rPr lang="en-US" sz="2400" dirty="0" err="1"/>
                  <a:t>pequeña</a:t>
                </a:r>
                <a:r>
                  <a:rPr lang="en-US" sz="2400" dirty="0"/>
                  <a:t> </a:t>
                </a:r>
                <a:r>
                  <a:rPr lang="en-US" sz="2400" dirty="0" err="1"/>
                  <a:t>comparada</a:t>
                </a:r>
                <a:r>
                  <a:rPr lang="en-US" sz="2400" dirty="0"/>
                  <a:t> con el radio de </a:t>
                </a:r>
                <a:r>
                  <a:rPr lang="en-US" sz="2400" dirty="0" err="1"/>
                  <a:t>curvatura</a:t>
                </a:r>
                <a:r>
                  <a:rPr lang="en-US" sz="2400" dirty="0"/>
                  <a:t> de los </a:t>
                </a:r>
                <a:r>
                  <a:rPr lang="en-US" sz="2400" dirty="0" err="1"/>
                  <a:t>lentes</a:t>
                </a:r>
                <a:r>
                  <a:rPr lang="en-US" sz="2400" dirty="0"/>
                  <a:t> y sus </a:t>
                </a:r>
                <a:r>
                  <a:rPr lang="en-US" sz="2400" dirty="0" err="1"/>
                  <a:t>distancias</a:t>
                </a:r>
                <a:r>
                  <a:rPr lang="en-US" sz="2400" dirty="0"/>
                  <a:t> </a:t>
                </a:r>
                <a:r>
                  <a:rPr lang="en-US" sz="2400" dirty="0" err="1"/>
                  <a:t>focales</a:t>
                </a:r>
                <a:r>
                  <a:rPr lang="en-US" sz="2400" dirty="0"/>
                  <a:t>, se </a:t>
                </a:r>
                <a:r>
                  <a:rPr lang="en-US" sz="2400" dirty="0" err="1"/>
                  <a:t>puede</a:t>
                </a:r>
                <a:r>
                  <a:rPr lang="en-US" sz="2400" dirty="0"/>
                  <a:t> </a:t>
                </a:r>
                <a:r>
                  <a:rPr lang="en-US" sz="2400" dirty="0" err="1"/>
                  <a:t>llegar</a:t>
                </a:r>
                <a:r>
                  <a:rPr lang="en-US" sz="2400" dirty="0"/>
                  <a:t> a la </a:t>
                </a:r>
                <a:r>
                  <a:rPr lang="en-US" sz="2400" dirty="0" err="1"/>
                  <a:t>aproximación</a:t>
                </a:r>
                <a:r>
                  <a:rPr lang="en-US" sz="2400" dirty="0"/>
                  <a:t> de la </a:t>
                </a:r>
                <a:r>
                  <a:rPr lang="en-US" sz="2400" dirty="0" err="1"/>
                  <a:t>lente</a:t>
                </a:r>
                <a:r>
                  <a:rPr lang="en-US" sz="2400" dirty="0"/>
                  <a:t> </a:t>
                </a:r>
                <a:r>
                  <a:rPr lang="en-US" sz="2400" dirty="0" err="1"/>
                  <a:t>delgada</a:t>
                </a:r>
                <a:r>
                  <a:rPr lang="en-US" sz="2400" dirty="0"/>
                  <a:t>, </a:t>
                </a:r>
                <a:r>
                  <a:rPr lang="en-US" sz="2400" dirty="0" err="1"/>
                  <a:t>donde</a:t>
                </a:r>
                <a:r>
                  <a:rPr lang="en-US" sz="2400" dirty="0"/>
                  <a:t> ambos </a:t>
                </a:r>
                <a:r>
                  <a:rPr lang="en-US" sz="2400" dirty="0" err="1"/>
                  <a:t>planos</a:t>
                </a:r>
                <a:r>
                  <a:rPr lang="en-US" sz="2400" dirty="0"/>
                  <a:t> </a:t>
                </a:r>
                <a:r>
                  <a:rPr lang="en-US" sz="2400" dirty="0" err="1"/>
                  <a:t>coinciden</a:t>
                </a:r>
                <a:r>
                  <a:rPr lang="en-US" sz="2400" dirty="0"/>
                  <a:t> </a:t>
                </a:r>
                <a:r>
                  <a:rPr lang="en-US" sz="2400" dirty="0" err="1"/>
                  <a:t>en</a:t>
                </a:r>
                <a:r>
                  <a:rPr lang="en-US" sz="2400" dirty="0"/>
                  <a:t> </a:t>
                </a:r>
                <a:r>
                  <a:rPr lang="en-US" sz="2400" dirty="0" err="1"/>
                  <a:t>posición</a:t>
                </a:r>
                <a:r>
                  <a:rPr lang="en-US" sz="2400" dirty="0"/>
                  <a:t> especial. </a:t>
                </a:r>
                <a:r>
                  <a:rPr lang="en-US" sz="2400" dirty="0" err="1"/>
                  <a:t>Esto</a:t>
                </a:r>
                <a:r>
                  <a:rPr lang="en-US" sz="2400" dirty="0"/>
                  <a:t> </a:t>
                </a:r>
                <a:r>
                  <a:rPr lang="en-US" sz="2400" dirty="0" err="1"/>
                  <a:t>permite</a:t>
                </a:r>
                <a:r>
                  <a:rPr lang="en-US" sz="2400" dirty="0"/>
                  <a:t> </a:t>
                </a:r>
                <a:r>
                  <a:rPr lang="en-US" sz="2400" dirty="0" err="1"/>
                  <a:t>trabajar</a:t>
                </a:r>
                <a:r>
                  <a:rPr lang="en-US" sz="2400" dirty="0"/>
                  <a:t> con la </a:t>
                </a:r>
                <a:r>
                  <a:rPr lang="en-US" sz="2400" dirty="0" err="1"/>
                  <a:t>ecuación</a:t>
                </a:r>
                <a:r>
                  <a:rPr lang="en-US" sz="2400" dirty="0"/>
                  <a:t> del constructor y la </a:t>
                </a:r>
                <a:r>
                  <a:rPr lang="en-US" sz="2400" dirty="0" err="1"/>
                  <a:t>simbología</a:t>
                </a:r>
                <a:r>
                  <a:rPr lang="en-US" sz="2400" dirty="0"/>
                  <a:t> </a:t>
                </a:r>
                <a:r>
                  <a:rPr lang="en-US" sz="2400" dirty="0" err="1"/>
                  <a:t>convencional</a:t>
                </a:r>
                <a:r>
                  <a:rPr lang="en-US" sz="2400" dirty="0"/>
                  <a:t> </a:t>
                </a:r>
                <a:r>
                  <a:rPr lang="en-US" sz="2400" dirty="0" err="1"/>
                  <a:t>mostrada</a:t>
                </a:r>
                <a:r>
                  <a:rPr lang="en-US" sz="2400" dirty="0"/>
                  <a:t> </a:t>
                </a:r>
                <a:r>
                  <a:rPr lang="en-US" sz="2400" dirty="0" err="1"/>
                  <a:t>en</a:t>
                </a:r>
                <a:r>
                  <a:rPr lang="en-US" sz="2400" dirty="0"/>
                  <a:t> las </a:t>
                </a:r>
                <a:r>
                  <a:rPr lang="en-US" sz="2400" dirty="0" err="1"/>
                  <a:t>imágenes</a:t>
                </a:r>
                <a:r>
                  <a:rPr lang="en-US" sz="2400" dirty="0"/>
                  <a:t>. </a:t>
                </a:r>
              </a:p>
            </p:txBody>
          </p:sp>
        </mc:Choice>
        <mc:Fallback>
          <p:sp>
            <p:nvSpPr>
              <p:cNvPr id="5" name="CuadroTexto 4">
                <a:extLst>
                  <a:ext uri="{FF2B5EF4-FFF2-40B4-BE49-F238E27FC236}">
                    <a16:creationId xmlns:a16="http://schemas.microsoft.com/office/drawing/2014/main" id="{652C3F84-9AF0-4050-9527-EE5679CAF684}"/>
                  </a:ext>
                </a:extLst>
              </p:cNvPr>
              <p:cNvSpPr txBox="1">
                <a:spLocks noRot="1" noChangeAspect="1" noMove="1" noResize="1" noEditPoints="1" noAdjustHandles="1" noChangeArrowheads="1" noChangeShapeType="1" noTextEdit="1"/>
              </p:cNvSpPr>
              <p:nvPr/>
            </p:nvSpPr>
            <p:spPr>
              <a:xfrm>
                <a:off x="7053943" y="1351508"/>
                <a:ext cx="4622087" cy="4524315"/>
              </a:xfrm>
              <a:prstGeom prst="rect">
                <a:avLst/>
              </a:prstGeom>
              <a:blipFill>
                <a:blip r:embed="rId2"/>
                <a:stretch>
                  <a:fillRect l="-1979" t="-1078" r="-3562" b="-2156"/>
                </a:stretch>
              </a:blipFill>
            </p:spPr>
            <p:txBody>
              <a:bodyPr/>
              <a:lstStyle/>
              <a:p>
                <a:r>
                  <a:rPr lang="es-CO">
                    <a:noFill/>
                  </a:rPr>
                  <a:t> </a:t>
                </a:r>
              </a:p>
            </p:txBody>
          </p:sp>
        </mc:Fallback>
      </mc:AlternateContent>
      <p:pic>
        <p:nvPicPr>
          <p:cNvPr id="6" name="Imagen 5">
            <a:extLst>
              <a:ext uri="{FF2B5EF4-FFF2-40B4-BE49-F238E27FC236}">
                <a16:creationId xmlns:a16="http://schemas.microsoft.com/office/drawing/2014/main" id="{1F2AC7EC-649A-41CD-9226-8722668DF826}"/>
              </a:ext>
            </a:extLst>
          </p:cNvPr>
          <p:cNvPicPr>
            <a:picLocks noChangeAspect="1"/>
          </p:cNvPicPr>
          <p:nvPr/>
        </p:nvPicPr>
        <p:blipFill>
          <a:blip r:embed="rId3"/>
          <a:stretch>
            <a:fillRect/>
          </a:stretch>
        </p:blipFill>
        <p:spPr>
          <a:xfrm>
            <a:off x="765289" y="1050800"/>
            <a:ext cx="5509737" cy="2316681"/>
          </a:xfrm>
          <a:prstGeom prst="rect">
            <a:avLst/>
          </a:prstGeom>
        </p:spPr>
      </p:pic>
      <p:pic>
        <p:nvPicPr>
          <p:cNvPr id="8" name="Imagen 7">
            <a:extLst>
              <a:ext uri="{FF2B5EF4-FFF2-40B4-BE49-F238E27FC236}">
                <a16:creationId xmlns:a16="http://schemas.microsoft.com/office/drawing/2014/main" id="{BE9367CE-9968-49E4-8F23-AA4A17B37D05}"/>
              </a:ext>
            </a:extLst>
          </p:cNvPr>
          <p:cNvPicPr>
            <a:picLocks noChangeAspect="1"/>
          </p:cNvPicPr>
          <p:nvPr/>
        </p:nvPicPr>
        <p:blipFill>
          <a:blip r:embed="rId4"/>
          <a:stretch>
            <a:fillRect/>
          </a:stretch>
        </p:blipFill>
        <p:spPr>
          <a:xfrm>
            <a:off x="643991" y="3261049"/>
            <a:ext cx="4839119" cy="2819644"/>
          </a:xfrm>
          <a:prstGeom prst="rect">
            <a:avLst/>
          </a:prstGeom>
        </p:spPr>
      </p:pic>
      <p:sp>
        <p:nvSpPr>
          <p:cNvPr id="9" name="Rectángulo 8">
            <a:extLst>
              <a:ext uri="{FF2B5EF4-FFF2-40B4-BE49-F238E27FC236}">
                <a16:creationId xmlns:a16="http://schemas.microsoft.com/office/drawing/2014/main" id="{DC85DE8A-4FF4-4074-8768-3A64E15263E7}"/>
              </a:ext>
            </a:extLst>
          </p:cNvPr>
          <p:cNvSpPr/>
          <p:nvPr/>
        </p:nvSpPr>
        <p:spPr>
          <a:xfrm>
            <a:off x="2724539" y="3327400"/>
            <a:ext cx="1548881" cy="6101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7F544E22-4D4E-42A0-816F-78177D3F9F30}"/>
              </a:ext>
            </a:extLst>
          </p:cNvPr>
          <p:cNvSpPr txBox="1"/>
          <p:nvPr/>
        </p:nvSpPr>
        <p:spPr>
          <a:xfrm>
            <a:off x="643991" y="2397968"/>
            <a:ext cx="1922449" cy="369332"/>
          </a:xfrm>
          <a:prstGeom prst="rect">
            <a:avLst/>
          </a:prstGeom>
          <a:noFill/>
        </p:spPr>
        <p:txBody>
          <a:bodyPr wrap="none" rtlCol="0">
            <a:spAutoFit/>
          </a:bodyPr>
          <a:lstStyle/>
          <a:p>
            <a:r>
              <a:rPr lang="es-CO" dirty="0"/>
              <a:t>Lente convergente</a:t>
            </a:r>
          </a:p>
        </p:txBody>
      </p:sp>
      <p:sp>
        <p:nvSpPr>
          <p:cNvPr id="11" name="CuadroTexto 10">
            <a:extLst>
              <a:ext uri="{FF2B5EF4-FFF2-40B4-BE49-F238E27FC236}">
                <a16:creationId xmlns:a16="http://schemas.microsoft.com/office/drawing/2014/main" id="{B4E17257-9D64-4EB4-ADCE-2DD04665107A}"/>
              </a:ext>
            </a:extLst>
          </p:cNvPr>
          <p:cNvSpPr txBox="1"/>
          <p:nvPr/>
        </p:nvSpPr>
        <p:spPr>
          <a:xfrm>
            <a:off x="643990" y="5423002"/>
            <a:ext cx="1761508" cy="369332"/>
          </a:xfrm>
          <a:prstGeom prst="rect">
            <a:avLst/>
          </a:prstGeom>
          <a:noFill/>
        </p:spPr>
        <p:txBody>
          <a:bodyPr wrap="none" rtlCol="0">
            <a:spAutoFit/>
          </a:bodyPr>
          <a:lstStyle/>
          <a:p>
            <a:r>
              <a:rPr lang="es-CO" dirty="0"/>
              <a:t>Lente divergente</a:t>
            </a:r>
          </a:p>
        </p:txBody>
      </p:sp>
    </p:spTree>
    <p:extLst>
      <p:ext uri="{BB962C8B-B14F-4D97-AF65-F5344CB8AC3E}">
        <p14:creationId xmlns:p14="http://schemas.microsoft.com/office/powerpoint/2010/main" val="747747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36982" y="48905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Sistemas ópticos: Óptica geométrica, sistema coordenado</a:t>
            </a:r>
          </a:p>
        </p:txBody>
      </p:sp>
      <p:pic>
        <p:nvPicPr>
          <p:cNvPr id="4" name="Imagen 3">
            <a:extLst>
              <a:ext uri="{FF2B5EF4-FFF2-40B4-BE49-F238E27FC236}">
                <a16:creationId xmlns:a16="http://schemas.microsoft.com/office/drawing/2014/main" id="{CF1045F9-0C5F-4F12-876A-55809EE492DA}"/>
              </a:ext>
            </a:extLst>
          </p:cNvPr>
          <p:cNvPicPr>
            <a:picLocks noChangeAspect="1"/>
          </p:cNvPicPr>
          <p:nvPr/>
        </p:nvPicPr>
        <p:blipFill>
          <a:blip r:embed="rId2"/>
          <a:stretch>
            <a:fillRect/>
          </a:stretch>
        </p:blipFill>
        <p:spPr>
          <a:xfrm>
            <a:off x="1442263" y="1729795"/>
            <a:ext cx="3970364" cy="4107536"/>
          </a:xfrm>
          <a:prstGeom prst="rect">
            <a:avLst/>
          </a:prstGeom>
        </p:spPr>
      </p:pic>
      <p:pic>
        <p:nvPicPr>
          <p:cNvPr id="7" name="Imagen 6">
            <a:extLst>
              <a:ext uri="{FF2B5EF4-FFF2-40B4-BE49-F238E27FC236}">
                <a16:creationId xmlns:a16="http://schemas.microsoft.com/office/drawing/2014/main" id="{8FCD8E72-8C66-4CB6-8524-D1E1C7E59A0B}"/>
              </a:ext>
            </a:extLst>
          </p:cNvPr>
          <p:cNvPicPr>
            <a:picLocks noChangeAspect="1"/>
          </p:cNvPicPr>
          <p:nvPr/>
        </p:nvPicPr>
        <p:blipFill>
          <a:blip r:embed="rId3"/>
          <a:stretch>
            <a:fillRect/>
          </a:stretch>
        </p:blipFill>
        <p:spPr>
          <a:xfrm>
            <a:off x="6293001" y="1223741"/>
            <a:ext cx="3028282" cy="4914369"/>
          </a:xfrm>
          <a:prstGeom prst="rect">
            <a:avLst/>
          </a:prstGeom>
        </p:spPr>
      </p:pic>
      <p:sp>
        <p:nvSpPr>
          <p:cNvPr id="11" name="CuadroTexto 10">
            <a:extLst>
              <a:ext uri="{FF2B5EF4-FFF2-40B4-BE49-F238E27FC236}">
                <a16:creationId xmlns:a16="http://schemas.microsoft.com/office/drawing/2014/main" id="{C3E22ADD-DFAE-4D88-B631-FF99781D5441}"/>
              </a:ext>
            </a:extLst>
          </p:cNvPr>
          <p:cNvSpPr txBox="1"/>
          <p:nvPr/>
        </p:nvSpPr>
        <p:spPr>
          <a:xfrm>
            <a:off x="182630" y="950722"/>
            <a:ext cx="3028283" cy="923330"/>
          </a:xfrm>
          <a:prstGeom prst="rect">
            <a:avLst/>
          </a:prstGeom>
          <a:noFill/>
        </p:spPr>
        <p:txBody>
          <a:bodyPr wrap="square" rtlCol="0">
            <a:spAutoFit/>
          </a:bodyPr>
          <a:lstStyle/>
          <a:p>
            <a:r>
              <a:rPr lang="es-CO" dirty="0">
                <a:solidFill>
                  <a:srgbClr val="FF0000"/>
                </a:solidFill>
              </a:rPr>
              <a:t>Todos los objetos e imágenes en su espacio son reales, de lo contrario son virtuales!</a:t>
            </a:r>
          </a:p>
        </p:txBody>
      </p:sp>
    </p:spTree>
    <p:extLst>
      <p:ext uri="{BB962C8B-B14F-4D97-AF65-F5344CB8AC3E}">
        <p14:creationId xmlns:p14="http://schemas.microsoft.com/office/powerpoint/2010/main" val="374868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Ecuación del constructor</a:t>
            </a:r>
          </a:p>
        </p:txBody>
      </p:sp>
      <p:pic>
        <p:nvPicPr>
          <p:cNvPr id="5" name="Imagen 4">
            <a:extLst>
              <a:ext uri="{FF2B5EF4-FFF2-40B4-BE49-F238E27FC236}">
                <a16:creationId xmlns:a16="http://schemas.microsoft.com/office/drawing/2014/main" id="{3BF92134-31FC-46FA-BAD8-8323573AD92B}"/>
              </a:ext>
            </a:extLst>
          </p:cNvPr>
          <p:cNvPicPr>
            <a:picLocks noChangeAspect="1"/>
          </p:cNvPicPr>
          <p:nvPr/>
        </p:nvPicPr>
        <p:blipFill rotWithShape="1">
          <a:blip r:embed="rId2"/>
          <a:srcRect b="9817"/>
          <a:stretch/>
        </p:blipFill>
        <p:spPr>
          <a:xfrm>
            <a:off x="651667" y="2134139"/>
            <a:ext cx="5848205" cy="2988367"/>
          </a:xfrm>
          <a:prstGeom prst="rect">
            <a:avLst/>
          </a:prstGeom>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AEE52577-F994-4FF7-826F-836F13FE352C}"/>
                  </a:ext>
                </a:extLst>
              </p:cNvPr>
              <p:cNvSpPr txBox="1"/>
              <p:nvPr/>
            </p:nvSpPr>
            <p:spPr>
              <a:xfrm>
                <a:off x="7053943" y="1351508"/>
                <a:ext cx="4622087" cy="4174925"/>
              </a:xfrm>
              <a:prstGeom prst="rect">
                <a:avLst/>
              </a:prstGeom>
              <a:noFill/>
            </p:spPr>
            <p:txBody>
              <a:bodyPr wrap="square">
                <a:spAutoFit/>
              </a:bodyPr>
              <a:lstStyle/>
              <a:p>
                <a:r>
                  <a:rPr lang="es-CO" sz="2400" dirty="0"/>
                  <a:t>Con estas aproximaciones es posible llegar a la ecuación del constructor, que nos relaciona la posición de la imagen generada con la posición del objeto y la distancia focal, así:</a:t>
                </a:r>
              </a:p>
              <a:p>
                <a:endParaRPr lang="es-CO" sz="2400" dirty="0"/>
              </a:p>
              <a:p>
                <a14:m>
                  <m:oMathPara xmlns:m="http://schemas.openxmlformats.org/officeDocument/2006/math">
                    <m:oMathParaPr>
                      <m:jc m:val="centerGroup"/>
                    </m:oMathParaPr>
                    <m:oMath xmlns:m="http://schemas.openxmlformats.org/officeDocument/2006/math">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1</m:t>
                          </m:r>
                        </m:num>
                        <m:den>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𝑓</m:t>
                              </m:r>
                            </m:e>
                            <m:sup>
                              <m:r>
                                <a:rPr lang="es-CO" sz="2400" b="0" i="1" smtClean="0">
                                  <a:latin typeface="Cambria Math" panose="02040503050406030204" pitchFamily="18" charset="0"/>
                                </a:rPr>
                                <m:t>′</m:t>
                              </m:r>
                            </m:sup>
                          </m:sSup>
                        </m:den>
                      </m:f>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1</m:t>
                          </m:r>
                        </m:num>
                        <m:den>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𝑎</m:t>
                              </m:r>
                            </m:e>
                            <m:sup>
                              <m:r>
                                <a:rPr lang="es-CO" sz="2400" b="0" i="1" smtClean="0">
                                  <a:latin typeface="Cambria Math" panose="02040503050406030204" pitchFamily="18" charset="0"/>
                                </a:rPr>
                                <m:t>′</m:t>
                              </m:r>
                            </m:sup>
                          </m:sSup>
                        </m:den>
                      </m:f>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r>
                            <a:rPr lang="es-CO" sz="2400" b="0" i="1" smtClean="0">
                              <a:latin typeface="Cambria Math" panose="02040503050406030204" pitchFamily="18" charset="0"/>
                            </a:rPr>
                            <m:t>1</m:t>
                          </m:r>
                        </m:num>
                        <m:den>
                          <m:r>
                            <a:rPr lang="es-CO" sz="2400" b="0" i="1" smtClean="0">
                              <a:latin typeface="Cambria Math" panose="02040503050406030204" pitchFamily="18" charset="0"/>
                            </a:rPr>
                            <m:t>𝑎</m:t>
                          </m:r>
                        </m:den>
                      </m:f>
                    </m:oMath>
                  </m:oMathPara>
                </a14:m>
                <a:endParaRPr lang="en-US" sz="2400" dirty="0"/>
              </a:p>
              <a:p>
                <a:r>
                  <a:rPr lang="en-US" sz="2400" dirty="0" err="1"/>
                  <a:t>Teniendo</a:t>
                </a:r>
                <a:r>
                  <a:rPr lang="en-US" sz="2400" dirty="0"/>
                  <a:t> </a:t>
                </a:r>
                <a:r>
                  <a:rPr lang="en-US" sz="2400" dirty="0" err="1"/>
                  <a:t>en</a:t>
                </a:r>
                <a:r>
                  <a:rPr lang="en-US" sz="2400" dirty="0"/>
                  <a:t> </a:t>
                </a:r>
                <a:r>
                  <a:rPr lang="en-US" sz="2400" dirty="0" err="1"/>
                  <a:t>cuenta</a:t>
                </a:r>
                <a:r>
                  <a:rPr lang="en-US" sz="2400" dirty="0"/>
                  <a:t> la </a:t>
                </a:r>
                <a:r>
                  <a:rPr lang="en-US" sz="2400" dirty="0" err="1"/>
                  <a:t>convención</a:t>
                </a:r>
                <a:r>
                  <a:rPr lang="en-US" sz="2400" dirty="0"/>
                  <a:t> de </a:t>
                </a:r>
                <a:r>
                  <a:rPr lang="en-US" sz="2400" dirty="0" err="1"/>
                  <a:t>signos</a:t>
                </a:r>
                <a:r>
                  <a:rPr lang="en-US" sz="2400" dirty="0"/>
                  <a:t> </a:t>
                </a:r>
                <a:r>
                  <a:rPr lang="en-US" sz="2400" dirty="0" err="1"/>
                  <a:t>empleada</a:t>
                </a:r>
                <a:r>
                  <a:rPr lang="en-US" sz="2400" dirty="0"/>
                  <a:t> </a:t>
                </a:r>
                <a:r>
                  <a:rPr lang="en-US" sz="2400" dirty="0" err="1"/>
                  <a:t>anteriormente</a:t>
                </a:r>
                <a:r>
                  <a:rPr lang="en-US" sz="2400" dirty="0"/>
                  <a:t>.</a:t>
                </a:r>
              </a:p>
            </p:txBody>
          </p:sp>
        </mc:Choice>
        <mc:Fallback>
          <p:sp>
            <p:nvSpPr>
              <p:cNvPr id="6" name="CuadroTexto 5">
                <a:extLst>
                  <a:ext uri="{FF2B5EF4-FFF2-40B4-BE49-F238E27FC236}">
                    <a16:creationId xmlns:a16="http://schemas.microsoft.com/office/drawing/2014/main" id="{AEE52577-F994-4FF7-826F-836F13FE352C}"/>
                  </a:ext>
                </a:extLst>
              </p:cNvPr>
              <p:cNvSpPr txBox="1">
                <a:spLocks noRot="1" noChangeAspect="1" noMove="1" noResize="1" noEditPoints="1" noAdjustHandles="1" noChangeArrowheads="1" noChangeShapeType="1" noTextEdit="1"/>
              </p:cNvSpPr>
              <p:nvPr/>
            </p:nvSpPr>
            <p:spPr>
              <a:xfrm>
                <a:off x="7053943" y="1351508"/>
                <a:ext cx="4622087" cy="4174925"/>
              </a:xfrm>
              <a:prstGeom prst="rect">
                <a:avLst/>
              </a:prstGeom>
              <a:blipFill>
                <a:blip r:embed="rId3"/>
                <a:stretch>
                  <a:fillRect l="-1979" t="-1168" r="-3034" b="-2336"/>
                </a:stretch>
              </a:blipFill>
            </p:spPr>
            <p:txBody>
              <a:bodyPr/>
              <a:lstStyle/>
              <a:p>
                <a:r>
                  <a:rPr lang="es-CO">
                    <a:noFill/>
                  </a:rPr>
                  <a:t> </a:t>
                </a:r>
              </a:p>
            </p:txBody>
          </p:sp>
        </mc:Fallback>
      </mc:AlternateContent>
    </p:spTree>
    <p:extLst>
      <p:ext uri="{BB962C8B-B14F-4D97-AF65-F5344CB8AC3E}">
        <p14:creationId xmlns:p14="http://schemas.microsoft.com/office/powerpoint/2010/main" val="3648473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Magnificación</a:t>
            </a:r>
          </a:p>
        </p:txBody>
      </p:sp>
      <p:pic>
        <p:nvPicPr>
          <p:cNvPr id="5" name="Imagen 4">
            <a:extLst>
              <a:ext uri="{FF2B5EF4-FFF2-40B4-BE49-F238E27FC236}">
                <a16:creationId xmlns:a16="http://schemas.microsoft.com/office/drawing/2014/main" id="{3BF92134-31FC-46FA-BAD8-8323573AD92B}"/>
              </a:ext>
            </a:extLst>
          </p:cNvPr>
          <p:cNvPicPr>
            <a:picLocks noChangeAspect="1"/>
          </p:cNvPicPr>
          <p:nvPr/>
        </p:nvPicPr>
        <p:blipFill rotWithShape="1">
          <a:blip r:embed="rId2"/>
          <a:srcRect b="9817"/>
          <a:stretch/>
        </p:blipFill>
        <p:spPr>
          <a:xfrm>
            <a:off x="6263951" y="2731298"/>
            <a:ext cx="5848205" cy="2988367"/>
          </a:xfrm>
          <a:prstGeom prst="rect">
            <a:avLst/>
          </a:prstGeom>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AEE52577-F994-4FF7-826F-836F13FE352C}"/>
                  </a:ext>
                </a:extLst>
              </p:cNvPr>
              <p:cNvSpPr txBox="1"/>
              <p:nvPr/>
            </p:nvSpPr>
            <p:spPr>
              <a:xfrm>
                <a:off x="441324" y="989282"/>
                <a:ext cx="9520659" cy="5672130"/>
              </a:xfrm>
              <a:prstGeom prst="rect">
                <a:avLst/>
              </a:prstGeom>
              <a:noFill/>
            </p:spPr>
            <p:txBody>
              <a:bodyPr wrap="square">
                <a:spAutoFit/>
              </a:bodyPr>
              <a:lstStyle/>
              <a:p>
                <a:r>
                  <a:rPr lang="es-CO" sz="2400" dirty="0"/>
                  <a:t>Además, se puede encontrar el tamaño de la imagen y su dirección con la magnificación </a:t>
                </a:r>
                <a14:m>
                  <m:oMath xmlns:m="http://schemas.openxmlformats.org/officeDocument/2006/math">
                    <m:r>
                      <a:rPr lang="es-CO" sz="2400" b="0" i="1" smtClean="0">
                        <a:latin typeface="Cambria Math" panose="02040503050406030204" pitchFamily="18" charset="0"/>
                      </a:rPr>
                      <m:t>𝛽</m:t>
                    </m:r>
                  </m:oMath>
                </a14:m>
                <a:r>
                  <a:rPr lang="en-US" sz="2400" dirty="0"/>
                  <a:t>, que </a:t>
                </a:r>
                <a:r>
                  <a:rPr lang="en-US" sz="2400" dirty="0" err="1"/>
                  <a:t>está</a:t>
                </a:r>
                <a:r>
                  <a:rPr lang="en-US" sz="2400" dirty="0"/>
                  <a:t> dada por</a:t>
                </a:r>
              </a:p>
              <a:p>
                <a:endParaRPr lang="en-US" sz="2400" dirty="0"/>
              </a:p>
              <a:p>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𝛽</m:t>
                      </m:r>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𝑦</m:t>
                              </m:r>
                            </m:e>
                            <m:sup>
                              <m:r>
                                <a:rPr lang="es-CO" sz="2400" b="0" i="1" smtClean="0">
                                  <a:latin typeface="Cambria Math" panose="02040503050406030204" pitchFamily="18" charset="0"/>
                                </a:rPr>
                                <m:t>′</m:t>
                              </m:r>
                            </m:sup>
                          </m:sSup>
                        </m:num>
                        <m:den>
                          <m:r>
                            <a:rPr lang="es-CO" sz="2400" b="0" i="1" smtClean="0">
                              <a:latin typeface="Cambria Math" panose="02040503050406030204" pitchFamily="18" charset="0"/>
                            </a:rPr>
                            <m:t>𝑦</m:t>
                          </m:r>
                        </m:den>
                      </m:f>
                      <m:r>
                        <a:rPr lang="es-CO" sz="2400" b="0" i="1" smtClean="0">
                          <a:latin typeface="Cambria Math" panose="02040503050406030204" pitchFamily="18" charset="0"/>
                        </a:rPr>
                        <m:t>=</m:t>
                      </m:r>
                      <m:f>
                        <m:fPr>
                          <m:ctrlPr>
                            <a:rPr lang="es-CO" sz="2400" b="0" i="1" smtClean="0">
                              <a:latin typeface="Cambria Math" panose="02040503050406030204" pitchFamily="18" charset="0"/>
                            </a:rPr>
                          </m:ctrlPr>
                        </m:fPr>
                        <m:num>
                          <m:sSup>
                            <m:sSupPr>
                              <m:ctrlPr>
                                <a:rPr lang="es-CO" sz="2400" b="0" i="1" smtClean="0">
                                  <a:latin typeface="Cambria Math" panose="02040503050406030204" pitchFamily="18" charset="0"/>
                                </a:rPr>
                              </m:ctrlPr>
                            </m:sSupPr>
                            <m:e>
                              <m:r>
                                <a:rPr lang="es-CO" sz="2400" b="0" i="1" smtClean="0">
                                  <a:latin typeface="Cambria Math" panose="02040503050406030204" pitchFamily="18" charset="0"/>
                                </a:rPr>
                                <m:t>𝑎</m:t>
                              </m:r>
                            </m:e>
                            <m:sup>
                              <m:r>
                                <a:rPr lang="es-CO" sz="2400" b="0" i="1" smtClean="0">
                                  <a:latin typeface="Cambria Math" panose="02040503050406030204" pitchFamily="18" charset="0"/>
                                </a:rPr>
                                <m:t>′</m:t>
                              </m:r>
                            </m:sup>
                          </m:sSup>
                        </m:num>
                        <m:den>
                          <m:r>
                            <a:rPr lang="es-CO" sz="2400" b="0" i="1" smtClean="0">
                              <a:latin typeface="Cambria Math" panose="02040503050406030204" pitchFamily="18" charset="0"/>
                            </a:rPr>
                            <m:t>𝑎</m:t>
                          </m:r>
                        </m:den>
                      </m:f>
                    </m:oMath>
                  </m:oMathPara>
                </a14:m>
                <a:endParaRPr lang="en-US" sz="2400" dirty="0"/>
              </a:p>
              <a:p>
                <a:r>
                  <a:rPr lang="en-US" sz="2400" dirty="0"/>
                  <a:t>De la </a:t>
                </a:r>
                <a:r>
                  <a:rPr lang="en-US" sz="2400" dirty="0" err="1"/>
                  <a:t>cual</a:t>
                </a:r>
                <a:r>
                  <a:rPr lang="en-US" sz="2400" dirty="0"/>
                  <a:t> </a:t>
                </a:r>
                <a:r>
                  <a:rPr lang="en-US" sz="2400" dirty="0" err="1"/>
                  <a:t>analizamos</a:t>
                </a:r>
                <a:r>
                  <a:rPr lang="en-US" sz="2400" dirty="0"/>
                  <a:t> sus </a:t>
                </a:r>
                <a:r>
                  <a:rPr lang="en-US" sz="2400" dirty="0" err="1"/>
                  <a:t>situaciónes</a:t>
                </a:r>
                <a:r>
                  <a:rPr lang="en-US" sz="2400" dirty="0"/>
                  <a:t>:</a:t>
                </a:r>
              </a:p>
              <a:p>
                <a:endParaRPr lang="en-US" sz="2400" dirty="0"/>
              </a:p>
              <a:p>
                <a:pPr marL="342900" indent="-342900">
                  <a:buFont typeface="Arial" panose="020B0604020202020204" pitchFamily="34" charset="0"/>
                  <a:buChar char="•"/>
                </a:pPr>
                <a14:m>
                  <m:oMath xmlns:m="http://schemas.openxmlformats.org/officeDocument/2006/math">
                    <m:r>
                      <a:rPr lang="es-CO" sz="2400" b="0" i="1" smtClean="0">
                        <a:latin typeface="Cambria Math" panose="02040503050406030204" pitchFamily="18" charset="0"/>
                      </a:rPr>
                      <m:t>𝑠𝑖𝑔𝑛𝑜</m:t>
                    </m:r>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𝛽</m:t>
                        </m:r>
                      </m:e>
                    </m:d>
                    <m:r>
                      <a:rPr lang="es-CO" sz="2400" b="0" i="1" smtClean="0">
                        <a:latin typeface="Cambria Math" panose="02040503050406030204" pitchFamily="18" charset="0"/>
                      </a:rPr>
                      <m:t>=−1</m:t>
                    </m:r>
                    <m:r>
                      <a:rPr lang="es-CO" sz="2400" b="0" i="1" smtClean="0">
                        <a:latin typeface="Cambria Math" panose="02040503050406030204" pitchFamily="18" charset="0"/>
                      </a:rPr>
                      <m:t>→</m:t>
                    </m:r>
                  </m:oMath>
                </a14:m>
                <a:r>
                  <a:rPr lang="en-US" sz="2400" dirty="0"/>
                  <a:t> Imagen </a:t>
                </a:r>
                <a:r>
                  <a:rPr lang="en-US" sz="2400" dirty="0" err="1"/>
                  <a:t>invertida</a:t>
                </a:r>
                <a:r>
                  <a:rPr lang="en-US" sz="2400" dirty="0"/>
                  <a:t>.</a:t>
                </a:r>
              </a:p>
              <a:p>
                <a:endParaRPr lang="en-US" sz="2400" dirty="0"/>
              </a:p>
              <a:p>
                <a:pPr marL="342900" indent="-342900">
                  <a:buFont typeface="Arial" panose="020B0604020202020204" pitchFamily="34" charset="0"/>
                  <a:buChar char="•"/>
                </a:pPr>
                <a14:m>
                  <m:oMath xmlns:m="http://schemas.openxmlformats.org/officeDocument/2006/math">
                    <m:r>
                      <a:rPr lang="es-CO" sz="2400" b="0" i="1" smtClean="0">
                        <a:latin typeface="Cambria Math" panose="02040503050406030204" pitchFamily="18" charset="0"/>
                      </a:rPr>
                      <m:t>𝑠𝑖𝑔𝑛𝑜</m:t>
                    </m:r>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𝛽</m:t>
                        </m:r>
                      </m:e>
                    </m:d>
                    <m:r>
                      <a:rPr lang="es-CO" sz="2400" b="0" i="1" smtClean="0">
                        <a:latin typeface="Cambria Math" panose="02040503050406030204" pitchFamily="18" charset="0"/>
                      </a:rPr>
                      <m:t>=1</m:t>
                    </m:r>
                    <m:r>
                      <a:rPr lang="es-CO" sz="2400" b="0" i="1" smtClean="0">
                        <a:latin typeface="Cambria Math" panose="02040503050406030204" pitchFamily="18" charset="0"/>
                      </a:rPr>
                      <m:t>→</m:t>
                    </m:r>
                  </m:oMath>
                </a14:m>
                <a:r>
                  <a:rPr lang="en-US" sz="2400" dirty="0"/>
                  <a:t> Imagen con la </a:t>
                </a:r>
                <a:r>
                  <a:rPr lang="en-US" sz="2400" dirty="0" err="1"/>
                  <a:t>misma</a:t>
                </a:r>
                <a:r>
                  <a:rPr lang="en-US" sz="2400" dirty="0"/>
                  <a:t> </a:t>
                </a:r>
                <a:r>
                  <a:rPr lang="en-US" sz="2400" dirty="0" err="1"/>
                  <a:t>orientación</a:t>
                </a:r>
                <a:r>
                  <a:rPr lang="en-US" sz="2400" dirty="0"/>
                  <a:t>.</a:t>
                </a:r>
              </a:p>
              <a:p>
                <a:endParaRPr lang="en-US" sz="2400" dirty="0"/>
              </a:p>
              <a:p>
                <a:pPr marL="342900" indent="-342900">
                  <a:buFont typeface="Arial" panose="020B0604020202020204" pitchFamily="34" charset="0"/>
                  <a:buChar char="•"/>
                </a:pPr>
                <a14:m>
                  <m:oMath xmlns:m="http://schemas.openxmlformats.org/officeDocument/2006/math">
                    <m:r>
                      <a:rPr lang="es-CO" sz="2400" b="0" i="1" smtClean="0">
                        <a:latin typeface="Cambria Math" panose="02040503050406030204" pitchFamily="18" charset="0"/>
                      </a:rPr>
                      <m:t>𝑎𝑏𝑠</m:t>
                    </m:r>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𝛽</m:t>
                        </m:r>
                      </m:e>
                    </m:d>
                    <m:r>
                      <a:rPr lang="es-CO" sz="2400" b="0" i="1" smtClean="0">
                        <a:latin typeface="Cambria Math" panose="02040503050406030204" pitchFamily="18" charset="0"/>
                      </a:rPr>
                      <m:t>&gt;</m:t>
                    </m:r>
                    <m:r>
                      <a:rPr lang="es-CO" sz="2400" b="0" i="1" smtClean="0">
                        <a:latin typeface="Cambria Math" panose="02040503050406030204" pitchFamily="18" charset="0"/>
                      </a:rPr>
                      <m:t>1</m:t>
                    </m:r>
                    <m:r>
                      <a:rPr lang="es-CO" sz="2400" b="0" i="1" smtClean="0">
                        <a:latin typeface="Cambria Math" panose="02040503050406030204" pitchFamily="18" charset="0"/>
                      </a:rPr>
                      <m:t>→</m:t>
                    </m:r>
                  </m:oMath>
                </a14:m>
                <a:r>
                  <a:rPr lang="en-US" sz="2400" dirty="0"/>
                  <a:t> Imagen </a:t>
                </a:r>
                <a:r>
                  <a:rPr lang="en-US" sz="2400" dirty="0" err="1"/>
                  <a:t>Magnificada</a:t>
                </a:r>
                <a:endParaRPr lang="en-US" sz="2400" dirty="0"/>
              </a:p>
              <a:p>
                <a:endParaRPr lang="en-US" sz="2400" dirty="0"/>
              </a:p>
              <a:p>
                <a:pPr marL="342900" indent="-342900">
                  <a:buFont typeface="Arial" panose="020B0604020202020204" pitchFamily="34" charset="0"/>
                  <a:buChar char="•"/>
                </a:pPr>
                <a14:m>
                  <m:oMath xmlns:m="http://schemas.openxmlformats.org/officeDocument/2006/math">
                    <m:r>
                      <a:rPr lang="es-CO" sz="2400" b="0" i="1" smtClean="0">
                        <a:latin typeface="Cambria Math" panose="02040503050406030204" pitchFamily="18" charset="0"/>
                      </a:rPr>
                      <m:t>𝑎𝑏𝑠</m:t>
                    </m:r>
                    <m:d>
                      <m:dPr>
                        <m:ctrlPr>
                          <a:rPr lang="es-CO" sz="2400" b="0" i="1" smtClean="0">
                            <a:latin typeface="Cambria Math" panose="02040503050406030204" pitchFamily="18" charset="0"/>
                          </a:rPr>
                        </m:ctrlPr>
                      </m:dPr>
                      <m:e>
                        <m:r>
                          <a:rPr lang="es-CO" sz="2400" b="0" i="1" smtClean="0">
                            <a:latin typeface="Cambria Math" panose="02040503050406030204" pitchFamily="18" charset="0"/>
                          </a:rPr>
                          <m:t>𝛽</m:t>
                        </m:r>
                      </m:e>
                    </m:d>
                    <m:r>
                      <a:rPr lang="es-CO" sz="2400" b="0" i="1" smtClean="0">
                        <a:latin typeface="Cambria Math" panose="02040503050406030204" pitchFamily="18" charset="0"/>
                      </a:rPr>
                      <m:t>&lt;</m:t>
                    </m:r>
                    <m:r>
                      <a:rPr lang="es-CO" sz="2400" b="0" i="1" smtClean="0">
                        <a:latin typeface="Cambria Math" panose="02040503050406030204" pitchFamily="18" charset="0"/>
                      </a:rPr>
                      <m:t>1</m:t>
                    </m:r>
                    <m:r>
                      <a:rPr lang="es-CO" sz="2400" b="0" i="1" smtClean="0">
                        <a:latin typeface="Cambria Math" panose="02040503050406030204" pitchFamily="18" charset="0"/>
                      </a:rPr>
                      <m:t>→</m:t>
                    </m:r>
                  </m:oMath>
                </a14:m>
                <a:r>
                  <a:rPr lang="en-US" sz="2400" dirty="0"/>
                  <a:t> Imagen </a:t>
                </a:r>
                <a:r>
                  <a:rPr lang="en-US" sz="2400" dirty="0" err="1"/>
                  <a:t>reducida</a:t>
                </a:r>
                <a:endParaRPr lang="en-US" sz="2400" dirty="0"/>
              </a:p>
              <a:p>
                <a:pPr marL="342900" indent="-342900">
                  <a:buFont typeface="Arial" panose="020B0604020202020204" pitchFamily="34" charset="0"/>
                  <a:buChar char="•"/>
                </a:pPr>
                <a:endParaRPr lang="en-US" sz="2400" dirty="0"/>
              </a:p>
            </p:txBody>
          </p:sp>
        </mc:Choice>
        <mc:Fallback>
          <p:sp>
            <p:nvSpPr>
              <p:cNvPr id="6" name="CuadroTexto 5">
                <a:extLst>
                  <a:ext uri="{FF2B5EF4-FFF2-40B4-BE49-F238E27FC236}">
                    <a16:creationId xmlns:a16="http://schemas.microsoft.com/office/drawing/2014/main" id="{AEE52577-F994-4FF7-826F-836F13FE352C}"/>
                  </a:ext>
                </a:extLst>
              </p:cNvPr>
              <p:cNvSpPr txBox="1">
                <a:spLocks noRot="1" noChangeAspect="1" noMove="1" noResize="1" noEditPoints="1" noAdjustHandles="1" noChangeArrowheads="1" noChangeShapeType="1" noTextEdit="1"/>
              </p:cNvSpPr>
              <p:nvPr/>
            </p:nvSpPr>
            <p:spPr>
              <a:xfrm>
                <a:off x="441324" y="989282"/>
                <a:ext cx="9520659" cy="5672130"/>
              </a:xfrm>
              <a:prstGeom prst="rect">
                <a:avLst/>
              </a:prstGeom>
              <a:blipFill>
                <a:blip r:embed="rId3"/>
                <a:stretch>
                  <a:fillRect l="-960" t="-859"/>
                </a:stretch>
              </a:blipFill>
            </p:spPr>
            <p:txBody>
              <a:bodyPr/>
              <a:lstStyle/>
              <a:p>
                <a:r>
                  <a:rPr lang="es-CO">
                    <a:noFill/>
                  </a:rPr>
                  <a:t> </a:t>
                </a:r>
              </a:p>
            </p:txBody>
          </p:sp>
        </mc:Fallback>
      </mc:AlternateContent>
    </p:spTree>
    <p:extLst>
      <p:ext uri="{BB962C8B-B14F-4D97-AF65-F5344CB8AC3E}">
        <p14:creationId xmlns:p14="http://schemas.microsoft.com/office/powerpoint/2010/main" val="382556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Diseño y estructura del ojo</a:t>
            </a:r>
          </a:p>
        </p:txBody>
      </p:sp>
      <p:sp>
        <p:nvSpPr>
          <p:cNvPr id="5" name="CuadroTexto 4">
            <a:extLst>
              <a:ext uri="{FF2B5EF4-FFF2-40B4-BE49-F238E27FC236}">
                <a16:creationId xmlns:a16="http://schemas.microsoft.com/office/drawing/2014/main" id="{5DBD6534-222A-4822-86BB-DD4BBAFF77FF}"/>
              </a:ext>
            </a:extLst>
          </p:cNvPr>
          <p:cNvSpPr txBox="1"/>
          <p:nvPr/>
        </p:nvSpPr>
        <p:spPr>
          <a:xfrm>
            <a:off x="6096000" y="989282"/>
            <a:ext cx="5677460" cy="3046988"/>
          </a:xfrm>
          <a:prstGeom prst="rect">
            <a:avLst/>
          </a:prstGeom>
          <a:noFill/>
        </p:spPr>
        <p:txBody>
          <a:bodyPr wrap="square">
            <a:spAutoFit/>
          </a:bodyPr>
          <a:lstStyle/>
          <a:p>
            <a:r>
              <a:rPr lang="en-US" sz="2400" dirty="0"/>
              <a:t>El </a:t>
            </a:r>
            <a:r>
              <a:rPr lang="en-US" sz="2400" dirty="0" err="1"/>
              <a:t>objetivo</a:t>
            </a:r>
            <a:r>
              <a:rPr lang="en-US" sz="2400" dirty="0"/>
              <a:t> principal del </a:t>
            </a:r>
            <a:r>
              <a:rPr lang="en-US" sz="2400" dirty="0" err="1"/>
              <a:t>ojo</a:t>
            </a:r>
            <a:r>
              <a:rPr lang="en-US" sz="2400" dirty="0"/>
              <a:t> </a:t>
            </a:r>
            <a:r>
              <a:rPr lang="en-US" sz="2400" dirty="0" err="1"/>
              <a:t>como</a:t>
            </a:r>
            <a:r>
              <a:rPr lang="en-US" sz="2400" dirty="0"/>
              <a:t> sensor es </a:t>
            </a:r>
            <a:r>
              <a:rPr lang="en-US" sz="2400" dirty="0" err="1"/>
              <a:t>generar</a:t>
            </a:r>
            <a:r>
              <a:rPr lang="en-US" sz="2400" dirty="0"/>
              <a:t> una imagen real </a:t>
            </a:r>
            <a:r>
              <a:rPr lang="en-US" sz="2400" dirty="0" err="1"/>
              <a:t>en</a:t>
            </a:r>
            <a:r>
              <a:rPr lang="en-US" sz="2400" dirty="0"/>
              <a:t> </a:t>
            </a:r>
            <a:r>
              <a:rPr lang="en-US" sz="2400" dirty="0" err="1"/>
              <a:t>su</a:t>
            </a:r>
            <a:r>
              <a:rPr lang="en-US" sz="2400" dirty="0"/>
              <a:t> </a:t>
            </a:r>
            <a:r>
              <a:rPr lang="en-US" sz="2400" dirty="0" err="1"/>
              <a:t>sistema</a:t>
            </a:r>
            <a:r>
              <a:rPr lang="en-US" sz="2400" dirty="0"/>
              <a:t> de </a:t>
            </a:r>
            <a:r>
              <a:rPr lang="en-US" sz="2400" dirty="0" err="1"/>
              <a:t>fotodetección</a:t>
            </a:r>
            <a:r>
              <a:rPr lang="en-US" sz="2400" dirty="0"/>
              <a:t>, </a:t>
            </a:r>
            <a:r>
              <a:rPr lang="en-US" sz="2400" dirty="0" err="1"/>
              <a:t>en</a:t>
            </a:r>
            <a:r>
              <a:rPr lang="en-US" sz="2400" dirty="0"/>
              <a:t> </a:t>
            </a:r>
            <a:r>
              <a:rPr lang="en-US" sz="2400" dirty="0" err="1"/>
              <a:t>este</a:t>
            </a:r>
            <a:r>
              <a:rPr lang="en-US" sz="2400" dirty="0"/>
              <a:t> </a:t>
            </a:r>
            <a:r>
              <a:rPr lang="en-US" sz="2400" dirty="0" err="1"/>
              <a:t>caso</a:t>
            </a:r>
            <a:r>
              <a:rPr lang="en-US" sz="2400" dirty="0"/>
              <a:t> </a:t>
            </a:r>
            <a:r>
              <a:rPr lang="en-US" sz="2400" dirty="0" err="1"/>
              <a:t>llamado</a:t>
            </a:r>
            <a:r>
              <a:rPr lang="en-US" sz="2400" dirty="0"/>
              <a:t> fovea. La </a:t>
            </a:r>
            <a:r>
              <a:rPr lang="en-US" sz="2400" dirty="0" err="1"/>
              <a:t>lente</a:t>
            </a:r>
            <a:r>
              <a:rPr lang="en-US" sz="2400" dirty="0"/>
              <a:t> </a:t>
            </a:r>
            <a:r>
              <a:rPr lang="en-US" sz="2400" dirty="0" err="1"/>
              <a:t>en</a:t>
            </a:r>
            <a:r>
              <a:rPr lang="en-US" sz="2400" dirty="0"/>
              <a:t> </a:t>
            </a:r>
            <a:r>
              <a:rPr lang="en-US" sz="2400" dirty="0" err="1"/>
              <a:t>este</a:t>
            </a:r>
            <a:r>
              <a:rPr lang="en-US" sz="2400" dirty="0"/>
              <a:t> </a:t>
            </a:r>
            <a:r>
              <a:rPr lang="en-US" sz="2400" dirty="0" err="1"/>
              <a:t>caso</a:t>
            </a:r>
            <a:r>
              <a:rPr lang="en-US" sz="2400" dirty="0"/>
              <a:t> es una </a:t>
            </a:r>
            <a:r>
              <a:rPr lang="en-US" sz="2400" dirty="0" err="1"/>
              <a:t>lente</a:t>
            </a:r>
            <a:r>
              <a:rPr lang="en-US" sz="2400" dirty="0"/>
              <a:t> </a:t>
            </a:r>
            <a:r>
              <a:rPr lang="en-US" sz="2400" dirty="0" err="1"/>
              <a:t>convergente</a:t>
            </a:r>
            <a:r>
              <a:rPr lang="en-US" sz="2400" dirty="0"/>
              <a:t>, </a:t>
            </a:r>
            <a:r>
              <a:rPr lang="en-US" sz="2400" dirty="0" err="1"/>
              <a:t>compuesta</a:t>
            </a:r>
            <a:r>
              <a:rPr lang="en-US" sz="2400" dirty="0"/>
              <a:t> por retina (</a:t>
            </a:r>
            <a:r>
              <a:rPr lang="en-US" sz="2400" dirty="0" err="1"/>
              <a:t>parte</a:t>
            </a:r>
            <a:r>
              <a:rPr lang="en-US" sz="2400" dirty="0"/>
              <a:t> </a:t>
            </a:r>
            <a:r>
              <a:rPr lang="en-US" sz="2400" dirty="0" err="1"/>
              <a:t>más</a:t>
            </a:r>
            <a:r>
              <a:rPr lang="en-US" sz="2400" dirty="0"/>
              <a:t> externa) y </a:t>
            </a:r>
            <a:r>
              <a:rPr lang="en-US" sz="2400" dirty="0" err="1"/>
              <a:t>cristalino</a:t>
            </a:r>
            <a:r>
              <a:rPr lang="en-US" sz="2400" dirty="0"/>
              <a:t> (</a:t>
            </a:r>
            <a:r>
              <a:rPr lang="en-US" sz="2400" dirty="0" err="1"/>
              <a:t>parte</a:t>
            </a:r>
            <a:r>
              <a:rPr lang="en-US" sz="2400" dirty="0"/>
              <a:t> </a:t>
            </a:r>
            <a:r>
              <a:rPr lang="en-US" sz="2400" dirty="0" err="1"/>
              <a:t>más</a:t>
            </a:r>
            <a:r>
              <a:rPr lang="en-US" sz="2400" dirty="0"/>
              <a:t> interna). Para el control del </a:t>
            </a:r>
            <a:r>
              <a:rPr lang="en-US" sz="2400" dirty="0" err="1"/>
              <a:t>acceso</a:t>
            </a:r>
            <a:r>
              <a:rPr lang="en-US" sz="2400" dirty="0"/>
              <a:t> de la luz </a:t>
            </a:r>
            <a:r>
              <a:rPr lang="en-US" sz="2400" dirty="0" err="1"/>
              <a:t>está</a:t>
            </a:r>
            <a:r>
              <a:rPr lang="en-US" sz="2400" dirty="0"/>
              <a:t> la </a:t>
            </a:r>
            <a:r>
              <a:rPr lang="en-US" sz="2400" dirty="0" err="1"/>
              <a:t>apertura</a:t>
            </a:r>
            <a:r>
              <a:rPr lang="en-US" sz="2400" dirty="0"/>
              <a:t>, </a:t>
            </a:r>
            <a:r>
              <a:rPr lang="en-US" sz="2400" dirty="0" err="1"/>
              <a:t>conocida</a:t>
            </a:r>
            <a:r>
              <a:rPr lang="en-US" sz="2400" dirty="0"/>
              <a:t> </a:t>
            </a:r>
            <a:r>
              <a:rPr lang="en-US" sz="2400" dirty="0" err="1"/>
              <a:t>como</a:t>
            </a:r>
            <a:r>
              <a:rPr lang="en-US" sz="2400" dirty="0"/>
              <a:t> </a:t>
            </a:r>
            <a:r>
              <a:rPr lang="en-US" sz="2400" dirty="0" err="1"/>
              <a:t>pupila</a:t>
            </a:r>
            <a:endParaRPr lang="en-US" sz="2400" dirty="0"/>
          </a:p>
        </p:txBody>
      </p:sp>
      <p:pic>
        <p:nvPicPr>
          <p:cNvPr id="6" name="Imagen 5">
            <a:extLst>
              <a:ext uri="{FF2B5EF4-FFF2-40B4-BE49-F238E27FC236}">
                <a16:creationId xmlns:a16="http://schemas.microsoft.com/office/drawing/2014/main" id="{EB2514FF-9D59-4EDE-A7B5-EF93116A6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651" y="653483"/>
            <a:ext cx="5143500" cy="5676900"/>
          </a:xfrm>
          <a:prstGeom prst="rect">
            <a:avLst/>
          </a:prstGeom>
        </p:spPr>
      </p:pic>
      <p:sp>
        <p:nvSpPr>
          <p:cNvPr id="8" name="CuadroTexto 7">
            <a:extLst>
              <a:ext uri="{FF2B5EF4-FFF2-40B4-BE49-F238E27FC236}">
                <a16:creationId xmlns:a16="http://schemas.microsoft.com/office/drawing/2014/main" id="{18FC5CE0-DE6A-4980-ADD4-7510A4C491C1}"/>
              </a:ext>
            </a:extLst>
          </p:cNvPr>
          <p:cNvSpPr txBox="1"/>
          <p:nvPr/>
        </p:nvSpPr>
        <p:spPr>
          <a:xfrm>
            <a:off x="5956150" y="4371307"/>
            <a:ext cx="6235849" cy="1754326"/>
          </a:xfrm>
          <a:prstGeom prst="rect">
            <a:avLst/>
          </a:prstGeom>
          <a:noFill/>
        </p:spPr>
        <p:txBody>
          <a:bodyPr wrap="square">
            <a:spAutoFit/>
          </a:bodyPr>
          <a:lstStyle/>
          <a:p>
            <a:r>
              <a:rPr lang="es-CO" dirty="0"/>
              <a:t>1.</a:t>
            </a:r>
            <a:r>
              <a:rPr lang="es-CO" dirty="0">
                <a:hlinkClick r:id="rId3" tooltip="Cámara posterior">
                  <a:extLst>
                    <a:ext uri="{A12FA001-AC4F-418D-AE19-62706E023703}">
                      <ahyp:hlinkClr xmlns:ahyp="http://schemas.microsoft.com/office/drawing/2018/hyperlinkcolor" val="tx"/>
                    </a:ext>
                  </a:extLst>
                </a:hlinkClick>
              </a:rPr>
              <a:t>Cámara posterior</a:t>
            </a:r>
            <a:r>
              <a:rPr lang="es-CO" dirty="0"/>
              <a:t>, 2.</a:t>
            </a:r>
            <a:r>
              <a:rPr lang="es-CO" dirty="0">
                <a:hlinkClick r:id="rId4" tooltip="Cámara anterior">
                  <a:extLst>
                    <a:ext uri="{A12FA001-AC4F-418D-AE19-62706E023703}">
                      <ahyp:hlinkClr xmlns:ahyp="http://schemas.microsoft.com/office/drawing/2018/hyperlinkcolor" val="tx"/>
                    </a:ext>
                  </a:extLst>
                </a:hlinkClick>
              </a:rPr>
              <a:t>Cámara anterior</a:t>
            </a:r>
            <a:r>
              <a:rPr lang="es-CO" dirty="0"/>
              <a:t>, 3.</a:t>
            </a:r>
            <a:r>
              <a:rPr lang="es-CO" dirty="0">
                <a:hlinkClick r:id="rId5" tooltip="Córnea">
                  <a:extLst>
                    <a:ext uri="{A12FA001-AC4F-418D-AE19-62706E023703}">
                      <ahyp:hlinkClr xmlns:ahyp="http://schemas.microsoft.com/office/drawing/2018/hyperlinkcolor" val="tx"/>
                    </a:ext>
                  </a:extLst>
                </a:hlinkClick>
              </a:rPr>
              <a:t>Córnea</a:t>
            </a:r>
            <a:r>
              <a:rPr lang="es-CO" dirty="0"/>
              <a:t>, 4.</a:t>
            </a:r>
            <a:r>
              <a:rPr lang="es-CO" dirty="0">
                <a:hlinkClick r:id="rId6" tooltip="Pupila">
                  <a:extLst>
                    <a:ext uri="{A12FA001-AC4F-418D-AE19-62706E023703}">
                      <ahyp:hlinkClr xmlns:ahyp="http://schemas.microsoft.com/office/drawing/2018/hyperlinkcolor" val="tx"/>
                    </a:ext>
                  </a:extLst>
                </a:hlinkClick>
              </a:rPr>
              <a:t>Pupila</a:t>
            </a:r>
            <a:r>
              <a:rPr lang="es-CO" dirty="0"/>
              <a:t>, 5.</a:t>
            </a:r>
            <a:r>
              <a:rPr lang="es-CO" dirty="0">
                <a:hlinkClick r:id="rId7" tooltip="Úvea">
                  <a:extLst>
                    <a:ext uri="{A12FA001-AC4F-418D-AE19-62706E023703}">
                      <ahyp:hlinkClr xmlns:ahyp="http://schemas.microsoft.com/office/drawing/2018/hyperlinkcolor" val="tx"/>
                    </a:ext>
                  </a:extLst>
                </a:hlinkClick>
              </a:rPr>
              <a:t>Úvea</a:t>
            </a:r>
            <a:r>
              <a:rPr lang="es-CO" dirty="0"/>
              <a:t> (con 6.</a:t>
            </a:r>
            <a:r>
              <a:rPr lang="es-CO" dirty="0">
                <a:hlinkClick r:id="rId8" tooltip="Iris">
                  <a:extLst>
                    <a:ext uri="{A12FA001-AC4F-418D-AE19-62706E023703}">
                      <ahyp:hlinkClr xmlns:ahyp="http://schemas.microsoft.com/office/drawing/2018/hyperlinkcolor" val="tx"/>
                    </a:ext>
                  </a:extLst>
                </a:hlinkClick>
              </a:rPr>
              <a:t>Iris</a:t>
            </a:r>
            <a:r>
              <a:rPr lang="es-CO" dirty="0"/>
              <a:t>, 7.</a:t>
            </a:r>
            <a:r>
              <a:rPr lang="es-CO" dirty="0">
                <a:hlinkClick r:id="rId9" tooltip="Cuerpo ciliar">
                  <a:extLst>
                    <a:ext uri="{A12FA001-AC4F-418D-AE19-62706E023703}">
                      <ahyp:hlinkClr xmlns:ahyp="http://schemas.microsoft.com/office/drawing/2018/hyperlinkcolor" val="tx"/>
                    </a:ext>
                  </a:extLst>
                </a:hlinkClick>
              </a:rPr>
              <a:t>Cuerpo ciliar</a:t>
            </a:r>
            <a:r>
              <a:rPr lang="es-CO" dirty="0"/>
              <a:t> y 8.</a:t>
            </a:r>
            <a:r>
              <a:rPr lang="es-CO" dirty="0">
                <a:hlinkClick r:id="rId10" tooltip="Coroides">
                  <a:extLst>
                    <a:ext uri="{A12FA001-AC4F-418D-AE19-62706E023703}">
                      <ahyp:hlinkClr xmlns:ahyp="http://schemas.microsoft.com/office/drawing/2018/hyperlinkcolor" val="tx"/>
                    </a:ext>
                  </a:extLst>
                </a:hlinkClick>
              </a:rPr>
              <a:t>Coroides</a:t>
            </a:r>
            <a:r>
              <a:rPr lang="es-CO" dirty="0"/>
              <a:t>), 9.</a:t>
            </a:r>
            <a:r>
              <a:rPr lang="es-CO" dirty="0">
                <a:hlinkClick r:id="rId11" tooltip="Esclerótica">
                  <a:extLst>
                    <a:ext uri="{A12FA001-AC4F-418D-AE19-62706E023703}">
                      <ahyp:hlinkClr xmlns:ahyp="http://schemas.microsoft.com/office/drawing/2018/hyperlinkcolor" val="tx"/>
                    </a:ext>
                  </a:extLst>
                </a:hlinkClick>
              </a:rPr>
              <a:t>Esclerótica</a:t>
            </a:r>
            <a:r>
              <a:rPr lang="es-CO" dirty="0"/>
              <a:t>, 10.</a:t>
            </a:r>
            <a:r>
              <a:rPr lang="es-CO" dirty="0">
                <a:hlinkClick r:id="rId12" tooltip="Ligamento suspensorio del cristalino">
                  <a:extLst>
                    <a:ext uri="{A12FA001-AC4F-418D-AE19-62706E023703}">
                      <ahyp:hlinkClr xmlns:ahyp="http://schemas.microsoft.com/office/drawing/2018/hyperlinkcolor" val="tx"/>
                    </a:ext>
                  </a:extLst>
                </a:hlinkClick>
              </a:rPr>
              <a:t>Ligamento suspensorio del cristalino</a:t>
            </a:r>
            <a:r>
              <a:rPr lang="es-CO" dirty="0"/>
              <a:t>, 11.</a:t>
            </a:r>
            <a:r>
              <a:rPr lang="es-CO" dirty="0">
                <a:hlinkClick r:id="rId13" tooltip="Cristalino">
                  <a:extLst>
                    <a:ext uri="{A12FA001-AC4F-418D-AE19-62706E023703}">
                      <ahyp:hlinkClr xmlns:ahyp="http://schemas.microsoft.com/office/drawing/2018/hyperlinkcolor" val="tx"/>
                    </a:ext>
                  </a:extLst>
                </a:hlinkClick>
              </a:rPr>
              <a:t>Cristalino</a:t>
            </a:r>
            <a:r>
              <a:rPr lang="es-CO" dirty="0"/>
              <a:t>, 12.</a:t>
            </a:r>
            <a:r>
              <a:rPr lang="es-CO" dirty="0">
                <a:hlinkClick r:id="rId14" tooltip="Humor vítreo">
                  <a:extLst>
                    <a:ext uri="{A12FA001-AC4F-418D-AE19-62706E023703}">
                      <ahyp:hlinkClr xmlns:ahyp="http://schemas.microsoft.com/office/drawing/2018/hyperlinkcolor" val="tx"/>
                    </a:ext>
                  </a:extLst>
                </a:hlinkClick>
              </a:rPr>
              <a:t>Humor vítreo</a:t>
            </a:r>
            <a:r>
              <a:rPr lang="es-CO" dirty="0"/>
              <a:t> (con 13.</a:t>
            </a:r>
            <a:r>
              <a:rPr lang="es-CO" dirty="0">
                <a:hlinkClick r:id="rId15" tooltip="Conducto hialoideo">
                  <a:extLst>
                    <a:ext uri="{A12FA001-AC4F-418D-AE19-62706E023703}">
                      <ahyp:hlinkClr xmlns:ahyp="http://schemas.microsoft.com/office/drawing/2018/hyperlinkcolor" val="tx"/>
                    </a:ext>
                  </a:extLst>
                </a:hlinkClick>
              </a:rPr>
              <a:t>Conducto hialoideo</a:t>
            </a:r>
            <a:r>
              <a:rPr lang="es-CO" dirty="0"/>
              <a:t>), 14.</a:t>
            </a:r>
            <a:r>
              <a:rPr lang="es-CO" dirty="0">
                <a:hlinkClick r:id="rId16" tooltip="Retina">
                  <a:extLst>
                    <a:ext uri="{A12FA001-AC4F-418D-AE19-62706E023703}">
                      <ahyp:hlinkClr xmlns:ahyp="http://schemas.microsoft.com/office/drawing/2018/hyperlinkcolor" val="tx"/>
                    </a:ext>
                  </a:extLst>
                </a:hlinkClick>
              </a:rPr>
              <a:t>Retina</a:t>
            </a:r>
            <a:r>
              <a:rPr lang="es-CO" dirty="0"/>
              <a:t> (con 15.</a:t>
            </a:r>
            <a:r>
              <a:rPr lang="es-CO" dirty="0">
                <a:hlinkClick r:id="rId17" tooltip="Mácula lútea">
                  <a:extLst>
                    <a:ext uri="{A12FA001-AC4F-418D-AE19-62706E023703}">
                      <ahyp:hlinkClr xmlns:ahyp="http://schemas.microsoft.com/office/drawing/2018/hyperlinkcolor" val="tx"/>
                    </a:ext>
                  </a:extLst>
                </a:hlinkClick>
              </a:rPr>
              <a:t>Mácula</a:t>
            </a:r>
            <a:r>
              <a:rPr lang="es-CO" dirty="0"/>
              <a:t>, 16.Fóvea y 17.</a:t>
            </a:r>
            <a:r>
              <a:rPr lang="es-CO" dirty="0">
                <a:hlinkClick r:id="rId18" tooltip="Disco óptico (oftalmología)">
                  <a:extLst>
                    <a:ext uri="{A12FA001-AC4F-418D-AE19-62706E023703}">
                      <ahyp:hlinkClr xmlns:ahyp="http://schemas.microsoft.com/office/drawing/2018/hyperlinkcolor" val="tx"/>
                    </a:ext>
                  </a:extLst>
                </a:hlinkClick>
              </a:rPr>
              <a:t>Disco óptico</a:t>
            </a:r>
            <a:r>
              <a:rPr lang="es-CO" dirty="0"/>
              <a:t>), 18.</a:t>
            </a:r>
            <a:r>
              <a:rPr lang="es-CO" dirty="0">
                <a:hlinkClick r:id="rId19" tooltip="Nervio óptico">
                  <a:extLst>
                    <a:ext uri="{A12FA001-AC4F-418D-AE19-62706E023703}">
                      <ahyp:hlinkClr xmlns:ahyp="http://schemas.microsoft.com/office/drawing/2018/hyperlinkcolor" val="tx"/>
                    </a:ext>
                  </a:extLst>
                </a:hlinkClick>
              </a:rPr>
              <a:t>Nervio óptico</a:t>
            </a:r>
            <a:r>
              <a:rPr lang="es-CO" dirty="0"/>
              <a:t>, 19.Vasos. (Tomado de </a:t>
            </a:r>
            <a:r>
              <a:rPr lang="es-CO" dirty="0">
                <a:hlinkClick r:id="rId20"/>
              </a:rPr>
              <a:t>Aquí</a:t>
            </a:r>
            <a:r>
              <a:rPr lang="es-CO" dirty="0"/>
              <a:t>).</a:t>
            </a:r>
          </a:p>
        </p:txBody>
      </p:sp>
    </p:spTree>
    <p:extLst>
      <p:ext uri="{BB962C8B-B14F-4D97-AF65-F5344CB8AC3E}">
        <p14:creationId xmlns:p14="http://schemas.microsoft.com/office/powerpoint/2010/main" val="1601881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Diseño y estructura del ojo</a:t>
            </a:r>
          </a:p>
        </p:txBody>
      </p:sp>
      <p:sp>
        <p:nvSpPr>
          <p:cNvPr id="5" name="CuadroTexto 4">
            <a:extLst>
              <a:ext uri="{FF2B5EF4-FFF2-40B4-BE49-F238E27FC236}">
                <a16:creationId xmlns:a16="http://schemas.microsoft.com/office/drawing/2014/main" id="{5DBD6534-222A-4822-86BB-DD4BBAFF77FF}"/>
              </a:ext>
            </a:extLst>
          </p:cNvPr>
          <p:cNvSpPr txBox="1"/>
          <p:nvPr/>
        </p:nvSpPr>
        <p:spPr>
          <a:xfrm>
            <a:off x="6629962" y="1292493"/>
            <a:ext cx="4369342" cy="4154984"/>
          </a:xfrm>
          <a:prstGeom prst="rect">
            <a:avLst/>
          </a:prstGeom>
          <a:noFill/>
        </p:spPr>
        <p:txBody>
          <a:bodyPr wrap="square">
            <a:spAutoFit/>
          </a:bodyPr>
          <a:lstStyle/>
          <a:p>
            <a:r>
              <a:rPr lang="en-US" sz="2400" dirty="0"/>
              <a:t>Se </a:t>
            </a:r>
            <a:r>
              <a:rPr lang="en-US" sz="2400" dirty="0" err="1"/>
              <a:t>ve</a:t>
            </a:r>
            <a:r>
              <a:rPr lang="en-US" sz="2400" dirty="0"/>
              <a:t> </a:t>
            </a:r>
            <a:r>
              <a:rPr lang="en-US" sz="2400" dirty="0" err="1"/>
              <a:t>entonces</a:t>
            </a:r>
            <a:r>
              <a:rPr lang="en-US" sz="2400" dirty="0"/>
              <a:t> </a:t>
            </a:r>
            <a:r>
              <a:rPr lang="en-US" sz="2400" dirty="0" err="1"/>
              <a:t>como</a:t>
            </a:r>
            <a:r>
              <a:rPr lang="en-US" sz="2400" dirty="0"/>
              <a:t> es </a:t>
            </a:r>
            <a:r>
              <a:rPr lang="en-US" sz="2400" dirty="0" err="1"/>
              <a:t>posible</a:t>
            </a:r>
            <a:r>
              <a:rPr lang="en-US" sz="2400" dirty="0"/>
              <a:t> </a:t>
            </a:r>
            <a:r>
              <a:rPr lang="en-US" sz="2400" dirty="0" err="1"/>
              <a:t>modelar</a:t>
            </a:r>
            <a:r>
              <a:rPr lang="en-US" sz="2400" dirty="0"/>
              <a:t> el </a:t>
            </a:r>
            <a:r>
              <a:rPr lang="en-US" sz="2400" dirty="0" err="1"/>
              <a:t>ojo</a:t>
            </a:r>
            <a:r>
              <a:rPr lang="en-US" sz="2400" dirty="0"/>
              <a:t> </a:t>
            </a:r>
            <a:r>
              <a:rPr lang="en-US" sz="2400" dirty="0" err="1"/>
              <a:t>como</a:t>
            </a:r>
            <a:r>
              <a:rPr lang="en-US" sz="2400" dirty="0"/>
              <a:t> un SFI que se </a:t>
            </a:r>
            <a:r>
              <a:rPr lang="en-US" sz="2400" dirty="0" err="1"/>
              <a:t>conforma</a:t>
            </a:r>
            <a:r>
              <a:rPr lang="en-US" sz="2400" dirty="0"/>
              <a:t> con dos </a:t>
            </a:r>
            <a:r>
              <a:rPr lang="en-US" sz="2400" dirty="0" err="1"/>
              <a:t>lentes</a:t>
            </a:r>
            <a:r>
              <a:rPr lang="en-US" sz="2400" dirty="0"/>
              <a:t> </a:t>
            </a:r>
            <a:r>
              <a:rPr lang="en-US" sz="2400" dirty="0" err="1"/>
              <a:t>convergentes</a:t>
            </a:r>
            <a:r>
              <a:rPr lang="en-US" sz="2400" dirty="0"/>
              <a:t> </a:t>
            </a:r>
            <a:r>
              <a:rPr lang="en-US" sz="2400" dirty="0" err="1"/>
              <a:t>contiguas</a:t>
            </a:r>
            <a:r>
              <a:rPr lang="en-US" sz="2400" dirty="0"/>
              <a:t>. </a:t>
            </a:r>
            <a:r>
              <a:rPr lang="en-US" sz="2400" dirty="0" err="1"/>
              <a:t>Estas</a:t>
            </a:r>
            <a:r>
              <a:rPr lang="en-US" sz="2400" dirty="0"/>
              <a:t> </a:t>
            </a:r>
            <a:r>
              <a:rPr lang="en-US" sz="2400" dirty="0" err="1"/>
              <a:t>lentes</a:t>
            </a:r>
            <a:r>
              <a:rPr lang="en-US" sz="2400" dirty="0"/>
              <a:t> </a:t>
            </a:r>
            <a:r>
              <a:rPr lang="en-US" sz="2400" dirty="0" err="1"/>
              <a:t>tienen</a:t>
            </a:r>
            <a:r>
              <a:rPr lang="en-US" sz="2400" dirty="0"/>
              <a:t> la </a:t>
            </a:r>
            <a:r>
              <a:rPr lang="en-US" sz="2400" dirty="0" err="1"/>
              <a:t>particularidad</a:t>
            </a:r>
            <a:r>
              <a:rPr lang="en-US" sz="2400" dirty="0"/>
              <a:t> que por </a:t>
            </a:r>
            <a:r>
              <a:rPr lang="en-US" sz="2400" dirty="0" err="1"/>
              <a:t>su</a:t>
            </a:r>
            <a:r>
              <a:rPr lang="en-US" sz="2400" dirty="0"/>
              <a:t> alto </a:t>
            </a:r>
            <a:r>
              <a:rPr lang="en-US" sz="2400" dirty="0" err="1"/>
              <a:t>contenido</a:t>
            </a:r>
            <a:r>
              <a:rPr lang="en-US" sz="2400" dirty="0"/>
              <a:t> </a:t>
            </a:r>
            <a:r>
              <a:rPr lang="en-US" sz="2400" dirty="0" err="1"/>
              <a:t>protéico</a:t>
            </a:r>
            <a:r>
              <a:rPr lang="en-US" sz="2400" dirty="0"/>
              <a:t>, </a:t>
            </a:r>
            <a:r>
              <a:rPr lang="en-US" sz="2400" dirty="0" err="1"/>
              <a:t>absorben</a:t>
            </a:r>
            <a:r>
              <a:rPr lang="en-US" sz="2400" dirty="0"/>
              <a:t> </a:t>
            </a:r>
            <a:r>
              <a:rPr lang="en-US" sz="2400" dirty="0" err="1"/>
              <a:t>altas</a:t>
            </a:r>
            <a:r>
              <a:rPr lang="en-US" sz="2400" dirty="0"/>
              <a:t> </a:t>
            </a:r>
            <a:r>
              <a:rPr lang="en-US" sz="2400" dirty="0" err="1"/>
              <a:t>cantidades</a:t>
            </a:r>
            <a:r>
              <a:rPr lang="en-US" sz="2400" dirty="0"/>
              <a:t> de luz UV y por </a:t>
            </a:r>
            <a:r>
              <a:rPr lang="en-US" sz="2400" dirty="0" err="1"/>
              <a:t>su</a:t>
            </a:r>
            <a:r>
              <a:rPr lang="en-US" sz="2400" dirty="0"/>
              <a:t> alto </a:t>
            </a:r>
            <a:r>
              <a:rPr lang="en-US" sz="2400" dirty="0" err="1"/>
              <a:t>porcentaje</a:t>
            </a:r>
            <a:r>
              <a:rPr lang="en-US" sz="2400" dirty="0"/>
              <a:t> de </a:t>
            </a:r>
            <a:r>
              <a:rPr lang="en-US" sz="2400" dirty="0" err="1"/>
              <a:t>agua</a:t>
            </a:r>
            <a:r>
              <a:rPr lang="en-US" sz="2400" dirty="0"/>
              <a:t> </a:t>
            </a:r>
            <a:r>
              <a:rPr lang="en-US" sz="2400" dirty="0" err="1"/>
              <a:t>absorben</a:t>
            </a:r>
            <a:r>
              <a:rPr lang="en-US" sz="2400" dirty="0"/>
              <a:t> </a:t>
            </a:r>
            <a:r>
              <a:rPr lang="en-US" sz="2400" dirty="0" err="1"/>
              <a:t>en</a:t>
            </a:r>
            <a:r>
              <a:rPr lang="en-US" sz="2400" dirty="0"/>
              <a:t> el IR, </a:t>
            </a:r>
            <a:r>
              <a:rPr lang="en-US" sz="2400" dirty="0" err="1"/>
              <a:t>dejando</a:t>
            </a:r>
            <a:r>
              <a:rPr lang="en-US" sz="2400" dirty="0"/>
              <a:t> </a:t>
            </a:r>
            <a:r>
              <a:rPr lang="en-US" sz="2400" dirty="0" err="1"/>
              <a:t>así</a:t>
            </a:r>
            <a:r>
              <a:rPr lang="en-US" sz="2400" dirty="0"/>
              <a:t> el </a:t>
            </a:r>
            <a:r>
              <a:rPr lang="en-US" sz="2400" dirty="0" err="1"/>
              <a:t>espectro</a:t>
            </a:r>
            <a:r>
              <a:rPr lang="en-US" sz="2400" dirty="0"/>
              <a:t> visible que </a:t>
            </a:r>
            <a:r>
              <a:rPr lang="en-US" sz="2400" dirty="0" err="1"/>
              <a:t>conocemos</a:t>
            </a:r>
            <a:r>
              <a:rPr lang="en-US" sz="2400" dirty="0"/>
              <a:t>.</a:t>
            </a:r>
          </a:p>
        </p:txBody>
      </p:sp>
      <p:pic>
        <p:nvPicPr>
          <p:cNvPr id="7" name="Imagen 6">
            <a:extLst>
              <a:ext uri="{FF2B5EF4-FFF2-40B4-BE49-F238E27FC236}">
                <a16:creationId xmlns:a16="http://schemas.microsoft.com/office/drawing/2014/main" id="{3C7DE4E8-1DCC-4F89-BF72-F5C44961DE4F}"/>
              </a:ext>
            </a:extLst>
          </p:cNvPr>
          <p:cNvPicPr>
            <a:picLocks noChangeAspect="1"/>
          </p:cNvPicPr>
          <p:nvPr/>
        </p:nvPicPr>
        <p:blipFill>
          <a:blip r:embed="rId2"/>
          <a:stretch>
            <a:fillRect/>
          </a:stretch>
        </p:blipFill>
        <p:spPr>
          <a:xfrm>
            <a:off x="1" y="1286591"/>
            <a:ext cx="6629962" cy="4459090"/>
          </a:xfrm>
          <a:prstGeom prst="rect">
            <a:avLst/>
          </a:prstGeom>
        </p:spPr>
      </p:pic>
    </p:spTree>
    <p:extLst>
      <p:ext uri="{BB962C8B-B14F-4D97-AF65-F5344CB8AC3E}">
        <p14:creationId xmlns:p14="http://schemas.microsoft.com/office/powerpoint/2010/main" val="319413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E9376B1-0FCC-42CF-84AD-976E53DE955B}"/>
              </a:ext>
            </a:extLst>
          </p:cNvPr>
          <p:cNvSpPr txBox="1"/>
          <p:nvPr/>
        </p:nvSpPr>
        <p:spPr>
          <a:xfrm>
            <a:off x="2767651" y="296784"/>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Diseño y estructura del ojo</a:t>
            </a:r>
          </a:p>
        </p:txBody>
      </p:sp>
      <p:pic>
        <p:nvPicPr>
          <p:cNvPr id="3" name="Imagen 2">
            <a:extLst>
              <a:ext uri="{FF2B5EF4-FFF2-40B4-BE49-F238E27FC236}">
                <a16:creationId xmlns:a16="http://schemas.microsoft.com/office/drawing/2014/main" id="{BF616017-D35A-477B-9FF9-96FE7A0BEC06}"/>
              </a:ext>
            </a:extLst>
          </p:cNvPr>
          <p:cNvPicPr>
            <a:picLocks noChangeAspect="1"/>
          </p:cNvPicPr>
          <p:nvPr/>
        </p:nvPicPr>
        <p:blipFill>
          <a:blip r:embed="rId2"/>
          <a:stretch>
            <a:fillRect/>
          </a:stretch>
        </p:blipFill>
        <p:spPr>
          <a:xfrm>
            <a:off x="309988" y="89078"/>
            <a:ext cx="4915326" cy="6203218"/>
          </a:xfrm>
          <a:prstGeom prst="rect">
            <a:avLst/>
          </a:prstGeom>
        </p:spPr>
      </p:pic>
      <p:sp>
        <p:nvSpPr>
          <p:cNvPr id="8" name="CuadroTexto 7">
            <a:extLst>
              <a:ext uri="{FF2B5EF4-FFF2-40B4-BE49-F238E27FC236}">
                <a16:creationId xmlns:a16="http://schemas.microsoft.com/office/drawing/2014/main" id="{D7189066-DDED-4F5E-A58D-2E0B38A0ADE8}"/>
              </a:ext>
            </a:extLst>
          </p:cNvPr>
          <p:cNvSpPr txBox="1"/>
          <p:nvPr/>
        </p:nvSpPr>
        <p:spPr>
          <a:xfrm>
            <a:off x="6629962" y="1292493"/>
            <a:ext cx="4369342" cy="3416320"/>
          </a:xfrm>
          <a:prstGeom prst="rect">
            <a:avLst/>
          </a:prstGeom>
          <a:noFill/>
        </p:spPr>
        <p:txBody>
          <a:bodyPr wrap="square">
            <a:spAutoFit/>
          </a:bodyPr>
          <a:lstStyle/>
          <a:p>
            <a:r>
              <a:rPr lang="en-US" sz="2400" dirty="0"/>
              <a:t>La fovea, que es el </a:t>
            </a:r>
            <a:r>
              <a:rPr lang="en-US" sz="2400" dirty="0" err="1"/>
              <a:t>área</a:t>
            </a:r>
            <a:r>
              <a:rPr lang="en-US" sz="2400" dirty="0"/>
              <a:t> </a:t>
            </a:r>
            <a:r>
              <a:rPr lang="en-US" sz="2400" dirty="0" err="1"/>
              <a:t>más</a:t>
            </a:r>
            <a:r>
              <a:rPr lang="en-US" sz="2400" dirty="0"/>
              <a:t> sensible de la retina para la </a:t>
            </a:r>
            <a:r>
              <a:rPr lang="en-US" sz="2400" dirty="0" err="1"/>
              <a:t>detección</a:t>
            </a:r>
            <a:r>
              <a:rPr lang="en-US" sz="2400" dirty="0"/>
              <a:t> de luz, </a:t>
            </a:r>
            <a:r>
              <a:rPr lang="en-US" sz="2400" dirty="0" err="1"/>
              <a:t>está</a:t>
            </a:r>
            <a:r>
              <a:rPr lang="en-US" sz="2400" dirty="0"/>
              <a:t> </a:t>
            </a:r>
            <a:r>
              <a:rPr lang="en-US" sz="2400" dirty="0" err="1"/>
              <a:t>descentrada</a:t>
            </a:r>
            <a:r>
              <a:rPr lang="en-US" sz="2400" dirty="0"/>
              <a:t> del </a:t>
            </a:r>
            <a:r>
              <a:rPr lang="en-US" sz="2400" dirty="0" err="1"/>
              <a:t>eje</a:t>
            </a:r>
            <a:r>
              <a:rPr lang="en-US" sz="2400" dirty="0"/>
              <a:t> </a:t>
            </a:r>
            <a:r>
              <a:rPr lang="en-US" sz="2400" dirty="0" err="1"/>
              <a:t>óptico</a:t>
            </a:r>
            <a:r>
              <a:rPr lang="en-US" sz="2400" dirty="0"/>
              <a:t> pot un </a:t>
            </a:r>
            <a:r>
              <a:rPr lang="en-US" sz="2400" dirty="0" err="1"/>
              <a:t>ángulo</a:t>
            </a:r>
            <a:r>
              <a:rPr lang="en-US" sz="2400" dirty="0"/>
              <a:t> k, por lo que para </a:t>
            </a:r>
            <a:r>
              <a:rPr lang="en-US" sz="2400" dirty="0" err="1"/>
              <a:t>grandes</a:t>
            </a:r>
            <a:r>
              <a:rPr lang="en-US" sz="2400" dirty="0"/>
              <a:t> </a:t>
            </a:r>
            <a:r>
              <a:rPr lang="en-US" sz="2400" dirty="0" err="1"/>
              <a:t>ángulos</a:t>
            </a:r>
            <a:r>
              <a:rPr lang="en-US" sz="2400" dirty="0"/>
              <a:t> k o </a:t>
            </a:r>
            <a:r>
              <a:rPr lang="en-US" sz="2400" dirty="0" err="1"/>
              <a:t>distancias</a:t>
            </a:r>
            <a:r>
              <a:rPr lang="en-US" sz="2400" dirty="0"/>
              <a:t> </a:t>
            </a:r>
            <a:r>
              <a:rPr lang="en-US" sz="2400" dirty="0" err="1"/>
              <a:t>objeto</a:t>
            </a:r>
            <a:r>
              <a:rPr lang="en-US" sz="2400" dirty="0"/>
              <a:t> </a:t>
            </a:r>
            <a:r>
              <a:rPr lang="en-US" sz="2400" dirty="0" err="1"/>
              <a:t>pequeñas</a:t>
            </a:r>
            <a:r>
              <a:rPr lang="en-US" sz="2400" dirty="0"/>
              <a:t> la </a:t>
            </a:r>
            <a:r>
              <a:rPr lang="en-US" sz="2400" dirty="0" err="1"/>
              <a:t>formación</a:t>
            </a:r>
            <a:r>
              <a:rPr lang="en-US" sz="2400" dirty="0"/>
              <a:t> de la imagen con los dos </a:t>
            </a:r>
            <a:r>
              <a:rPr lang="en-US" sz="2400" dirty="0" err="1"/>
              <a:t>ojos</a:t>
            </a:r>
            <a:r>
              <a:rPr lang="en-US" sz="2400" dirty="0"/>
              <a:t> </a:t>
            </a:r>
            <a:r>
              <a:rPr lang="en-US" sz="2400" dirty="0" err="1"/>
              <a:t>empieza</a:t>
            </a:r>
            <a:r>
              <a:rPr lang="en-US" sz="2400" dirty="0"/>
              <a:t> a </a:t>
            </a:r>
            <a:r>
              <a:rPr lang="en-US" sz="2400" dirty="0" err="1"/>
              <a:t>tener</a:t>
            </a:r>
            <a:r>
              <a:rPr lang="en-US" sz="2400" dirty="0"/>
              <a:t> </a:t>
            </a:r>
            <a:r>
              <a:rPr lang="en-US" sz="2400" dirty="0" err="1"/>
              <a:t>distorsiones</a:t>
            </a:r>
            <a:r>
              <a:rPr lang="en-US" sz="2400" dirty="0"/>
              <a:t>.</a:t>
            </a:r>
          </a:p>
        </p:txBody>
      </p:sp>
    </p:spTree>
    <p:extLst>
      <p:ext uri="{BB962C8B-B14F-4D97-AF65-F5344CB8AC3E}">
        <p14:creationId xmlns:p14="http://schemas.microsoft.com/office/powerpoint/2010/main" val="3116774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E9376B1-0FCC-42CF-84AD-976E53DE955B}"/>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Diseño y estructura del ojo</a:t>
            </a:r>
          </a:p>
        </p:txBody>
      </p:sp>
      <p:pic>
        <p:nvPicPr>
          <p:cNvPr id="8" name="Imagen 7">
            <a:extLst>
              <a:ext uri="{FF2B5EF4-FFF2-40B4-BE49-F238E27FC236}">
                <a16:creationId xmlns:a16="http://schemas.microsoft.com/office/drawing/2014/main" id="{DD1752CF-1557-4BBA-BF71-87C7B9FA74F8}"/>
              </a:ext>
            </a:extLst>
          </p:cNvPr>
          <p:cNvPicPr>
            <a:picLocks noChangeAspect="1"/>
          </p:cNvPicPr>
          <p:nvPr/>
        </p:nvPicPr>
        <p:blipFill>
          <a:blip r:embed="rId2"/>
          <a:stretch>
            <a:fillRect/>
          </a:stretch>
        </p:blipFill>
        <p:spPr>
          <a:xfrm>
            <a:off x="240763" y="1562625"/>
            <a:ext cx="5855237" cy="4595579"/>
          </a:xfrm>
          <a:prstGeom prst="rect">
            <a:avLst/>
          </a:prstGeom>
        </p:spPr>
      </p:pic>
      <p:sp>
        <p:nvSpPr>
          <p:cNvPr id="5" name="CuadroTexto 4">
            <a:extLst>
              <a:ext uri="{FF2B5EF4-FFF2-40B4-BE49-F238E27FC236}">
                <a16:creationId xmlns:a16="http://schemas.microsoft.com/office/drawing/2014/main" id="{0BC089CD-A82B-4774-8E48-4423843282BA}"/>
              </a:ext>
            </a:extLst>
          </p:cNvPr>
          <p:cNvSpPr txBox="1"/>
          <p:nvPr/>
        </p:nvSpPr>
        <p:spPr>
          <a:xfrm>
            <a:off x="6629962" y="1292493"/>
            <a:ext cx="4369342" cy="4893647"/>
          </a:xfrm>
          <a:prstGeom prst="rect">
            <a:avLst/>
          </a:prstGeom>
          <a:noFill/>
        </p:spPr>
        <p:txBody>
          <a:bodyPr wrap="square">
            <a:spAutoFit/>
          </a:bodyPr>
          <a:lstStyle/>
          <a:p>
            <a:r>
              <a:rPr lang="en-US" sz="2400" dirty="0"/>
              <a:t>La </a:t>
            </a:r>
            <a:r>
              <a:rPr lang="en-US" sz="2400" dirty="0" err="1"/>
              <a:t>distribución</a:t>
            </a:r>
            <a:r>
              <a:rPr lang="en-US" sz="2400" dirty="0"/>
              <a:t> de </a:t>
            </a:r>
            <a:r>
              <a:rPr lang="en-US" sz="2400" dirty="0" err="1"/>
              <a:t>sensores</a:t>
            </a:r>
            <a:r>
              <a:rPr lang="en-US" sz="2400" dirty="0"/>
              <a:t> al </a:t>
            </a:r>
            <a:r>
              <a:rPr lang="en-US" sz="2400" dirty="0" err="1"/>
              <a:t>rededor</a:t>
            </a:r>
            <a:r>
              <a:rPr lang="en-US" sz="2400" dirty="0"/>
              <a:t> de la fovea </a:t>
            </a:r>
            <a:r>
              <a:rPr lang="en-US" sz="2400" dirty="0" err="1"/>
              <a:t>muestra</a:t>
            </a:r>
            <a:r>
              <a:rPr lang="en-US" sz="2400" dirty="0"/>
              <a:t> una gran </a:t>
            </a:r>
            <a:r>
              <a:rPr lang="en-US" sz="2400" dirty="0" err="1"/>
              <a:t>concentración</a:t>
            </a:r>
            <a:r>
              <a:rPr lang="en-US" sz="2400" dirty="0"/>
              <a:t> de </a:t>
            </a:r>
            <a:r>
              <a:rPr lang="en-US" sz="2400" dirty="0" err="1"/>
              <a:t>conos</a:t>
            </a:r>
            <a:r>
              <a:rPr lang="en-US" sz="2400" dirty="0"/>
              <a:t>, </a:t>
            </a:r>
            <a:r>
              <a:rPr lang="en-US" sz="2400" dirty="0" err="1"/>
              <a:t>mienras</a:t>
            </a:r>
            <a:r>
              <a:rPr lang="en-US" sz="2400" dirty="0"/>
              <a:t> que a </a:t>
            </a:r>
            <a:r>
              <a:rPr lang="en-US" sz="2400" dirty="0" err="1"/>
              <a:t>medida</a:t>
            </a:r>
            <a:r>
              <a:rPr lang="en-US" sz="2400" dirty="0"/>
              <a:t> que se </a:t>
            </a:r>
            <a:r>
              <a:rPr lang="en-US" sz="2400" dirty="0" err="1"/>
              <a:t>aleja</a:t>
            </a:r>
            <a:r>
              <a:rPr lang="en-US" sz="2400" dirty="0"/>
              <a:t> de </a:t>
            </a:r>
            <a:r>
              <a:rPr lang="en-US" sz="2400" dirty="0" err="1"/>
              <a:t>ella</a:t>
            </a:r>
            <a:r>
              <a:rPr lang="en-US" sz="2400" dirty="0"/>
              <a:t> se </a:t>
            </a:r>
            <a:r>
              <a:rPr lang="en-US" sz="2400" dirty="0" err="1"/>
              <a:t>tiene</a:t>
            </a:r>
            <a:r>
              <a:rPr lang="en-US" sz="2400" dirty="0"/>
              <a:t> </a:t>
            </a:r>
            <a:r>
              <a:rPr lang="en-US" sz="2400" dirty="0" err="1"/>
              <a:t>predominancina</a:t>
            </a:r>
            <a:r>
              <a:rPr lang="en-US" sz="2400" dirty="0"/>
              <a:t> de </a:t>
            </a:r>
            <a:r>
              <a:rPr lang="en-US" sz="2400" dirty="0" err="1"/>
              <a:t>bastones</a:t>
            </a:r>
            <a:r>
              <a:rPr lang="en-US" sz="2400" dirty="0"/>
              <a:t>. Los </a:t>
            </a:r>
            <a:r>
              <a:rPr lang="en-US" sz="2400" dirty="0" err="1"/>
              <a:t>bastones</a:t>
            </a:r>
            <a:r>
              <a:rPr lang="en-US" sz="2400" dirty="0"/>
              <a:t> </a:t>
            </a:r>
            <a:r>
              <a:rPr lang="en-US" sz="2400" dirty="0" err="1"/>
              <a:t>tienen</a:t>
            </a:r>
            <a:r>
              <a:rPr lang="en-US" sz="2400" dirty="0"/>
              <a:t> </a:t>
            </a:r>
            <a:r>
              <a:rPr lang="en-US" sz="2400" dirty="0" err="1"/>
              <a:t>alta</a:t>
            </a:r>
            <a:r>
              <a:rPr lang="en-US" sz="2400" dirty="0"/>
              <a:t> </a:t>
            </a:r>
            <a:r>
              <a:rPr lang="en-US" sz="2400" dirty="0" err="1"/>
              <a:t>sensibilidad</a:t>
            </a:r>
            <a:r>
              <a:rPr lang="en-US" sz="2400" dirty="0"/>
              <a:t> a </a:t>
            </a:r>
            <a:r>
              <a:rPr lang="en-US" sz="2400" dirty="0" err="1"/>
              <a:t>interacciones</a:t>
            </a:r>
            <a:r>
              <a:rPr lang="en-US" sz="2400" dirty="0"/>
              <a:t> de </a:t>
            </a:r>
            <a:r>
              <a:rPr lang="en-US" sz="2400" dirty="0" err="1"/>
              <a:t>fotones</a:t>
            </a:r>
            <a:r>
              <a:rPr lang="en-US" sz="2400" dirty="0"/>
              <a:t> </a:t>
            </a:r>
            <a:r>
              <a:rPr lang="en-US" sz="2400" dirty="0" err="1"/>
              <a:t>individuales</a:t>
            </a:r>
            <a:r>
              <a:rPr lang="en-US" sz="2400" dirty="0"/>
              <a:t> </a:t>
            </a:r>
            <a:r>
              <a:rPr lang="en-US" sz="2400" dirty="0" err="1"/>
              <a:t>en</a:t>
            </a:r>
            <a:r>
              <a:rPr lang="en-US" sz="2400" dirty="0"/>
              <a:t> </a:t>
            </a:r>
            <a:r>
              <a:rPr lang="en-US" sz="2400" dirty="0" err="1"/>
              <a:t>cierto</a:t>
            </a:r>
            <a:r>
              <a:rPr lang="en-US" sz="2400" dirty="0"/>
              <a:t> period de </a:t>
            </a:r>
            <a:r>
              <a:rPr lang="en-US" sz="2400" dirty="0" err="1"/>
              <a:t>tiempo</a:t>
            </a:r>
            <a:r>
              <a:rPr lang="en-US" sz="2400" dirty="0"/>
              <a:t>, por lo que la imagen es </a:t>
            </a:r>
            <a:r>
              <a:rPr lang="en-US" sz="2400" dirty="0" err="1"/>
              <a:t>más</a:t>
            </a:r>
            <a:r>
              <a:rPr lang="en-US" sz="2400" dirty="0"/>
              <a:t> </a:t>
            </a:r>
            <a:r>
              <a:rPr lang="en-US" sz="2400" dirty="0" err="1"/>
              <a:t>ruidosa</a:t>
            </a:r>
            <a:r>
              <a:rPr lang="en-US" sz="2400" dirty="0"/>
              <a:t>. </a:t>
            </a:r>
            <a:r>
              <a:rPr lang="en-US" sz="2400" dirty="0" err="1"/>
              <a:t>Además</a:t>
            </a:r>
            <a:r>
              <a:rPr lang="en-US" sz="2400" dirty="0"/>
              <a:t>, </a:t>
            </a:r>
            <a:r>
              <a:rPr lang="en-US" sz="2400" dirty="0" err="1"/>
              <a:t>estos</a:t>
            </a:r>
            <a:r>
              <a:rPr lang="en-US" sz="2400" dirty="0"/>
              <a:t> solo son </a:t>
            </a:r>
            <a:r>
              <a:rPr lang="en-US" sz="2400" dirty="0" err="1"/>
              <a:t>sensibles</a:t>
            </a:r>
            <a:r>
              <a:rPr lang="en-US" sz="2400" dirty="0"/>
              <a:t> a </a:t>
            </a:r>
            <a:r>
              <a:rPr lang="en-US" sz="2400" dirty="0" err="1"/>
              <a:t>intensidad</a:t>
            </a:r>
            <a:r>
              <a:rPr lang="en-US" sz="2400" dirty="0"/>
              <a:t>, no color.</a:t>
            </a:r>
          </a:p>
        </p:txBody>
      </p:sp>
    </p:spTree>
    <p:extLst>
      <p:ext uri="{BB962C8B-B14F-4D97-AF65-F5344CB8AC3E}">
        <p14:creationId xmlns:p14="http://schemas.microsoft.com/office/powerpoint/2010/main" val="4113432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E9376B1-0FCC-42CF-84AD-976E53DE955B}"/>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Diseño y estructura del ojo</a:t>
            </a:r>
          </a:p>
        </p:txBody>
      </p:sp>
      <p:pic>
        <p:nvPicPr>
          <p:cNvPr id="8" name="Imagen 7">
            <a:extLst>
              <a:ext uri="{FF2B5EF4-FFF2-40B4-BE49-F238E27FC236}">
                <a16:creationId xmlns:a16="http://schemas.microsoft.com/office/drawing/2014/main" id="{DD1752CF-1557-4BBA-BF71-87C7B9FA74F8}"/>
              </a:ext>
            </a:extLst>
          </p:cNvPr>
          <p:cNvPicPr>
            <a:picLocks noChangeAspect="1"/>
          </p:cNvPicPr>
          <p:nvPr/>
        </p:nvPicPr>
        <p:blipFill>
          <a:blip r:embed="rId2"/>
          <a:stretch>
            <a:fillRect/>
          </a:stretch>
        </p:blipFill>
        <p:spPr>
          <a:xfrm>
            <a:off x="240763" y="1562625"/>
            <a:ext cx="5855237" cy="4595579"/>
          </a:xfrm>
          <a:prstGeom prst="rect">
            <a:avLst/>
          </a:prstGeom>
        </p:spPr>
      </p:pic>
      <p:sp>
        <p:nvSpPr>
          <p:cNvPr id="5" name="CuadroTexto 4">
            <a:extLst>
              <a:ext uri="{FF2B5EF4-FFF2-40B4-BE49-F238E27FC236}">
                <a16:creationId xmlns:a16="http://schemas.microsoft.com/office/drawing/2014/main" id="{0BC089CD-A82B-4774-8E48-4423843282BA}"/>
              </a:ext>
            </a:extLst>
          </p:cNvPr>
          <p:cNvSpPr txBox="1"/>
          <p:nvPr/>
        </p:nvSpPr>
        <p:spPr>
          <a:xfrm>
            <a:off x="6629962" y="1292493"/>
            <a:ext cx="4369342" cy="4893647"/>
          </a:xfrm>
          <a:prstGeom prst="rect">
            <a:avLst/>
          </a:prstGeom>
          <a:noFill/>
        </p:spPr>
        <p:txBody>
          <a:bodyPr wrap="square">
            <a:spAutoFit/>
          </a:bodyPr>
          <a:lstStyle/>
          <a:p>
            <a:r>
              <a:rPr lang="en-US" sz="2400" dirty="0" err="1"/>
              <a:t>En</a:t>
            </a:r>
            <a:r>
              <a:rPr lang="en-US" sz="2400" dirty="0"/>
              <a:t> </a:t>
            </a:r>
            <a:r>
              <a:rPr lang="en-US" sz="2400" dirty="0" err="1"/>
              <a:t>contraste</a:t>
            </a:r>
            <a:r>
              <a:rPr lang="en-US" sz="2400" dirty="0"/>
              <a:t>, los </a:t>
            </a:r>
            <a:r>
              <a:rPr lang="en-US" sz="2400" dirty="0" err="1"/>
              <a:t>conos</a:t>
            </a:r>
            <a:r>
              <a:rPr lang="en-US" sz="2400" dirty="0"/>
              <a:t> </a:t>
            </a:r>
            <a:r>
              <a:rPr lang="en-US" sz="2400" dirty="0" err="1"/>
              <a:t>tienen</a:t>
            </a:r>
            <a:r>
              <a:rPr lang="en-US" sz="2400" dirty="0"/>
              <a:t> </a:t>
            </a:r>
            <a:r>
              <a:rPr lang="en-US" sz="2400" dirty="0" err="1"/>
              <a:t>menor</a:t>
            </a:r>
            <a:r>
              <a:rPr lang="en-US" sz="2400" dirty="0"/>
              <a:t> </a:t>
            </a:r>
            <a:r>
              <a:rPr lang="en-US" sz="2400" dirty="0" err="1"/>
              <a:t>sensibilidad</a:t>
            </a:r>
            <a:r>
              <a:rPr lang="en-US" sz="2400" dirty="0"/>
              <a:t> a las </a:t>
            </a:r>
            <a:r>
              <a:rPr lang="en-US" sz="2400" dirty="0" err="1"/>
              <a:t>interacciones</a:t>
            </a:r>
            <a:r>
              <a:rPr lang="en-US" sz="2400" dirty="0"/>
              <a:t> de un </a:t>
            </a:r>
            <a:r>
              <a:rPr lang="en-US" sz="2400" dirty="0" err="1"/>
              <a:t>fotón</a:t>
            </a:r>
            <a:r>
              <a:rPr lang="en-US" sz="2400" dirty="0"/>
              <a:t> y </a:t>
            </a:r>
            <a:r>
              <a:rPr lang="en-US" sz="2400" dirty="0" err="1"/>
              <a:t>necesitan</a:t>
            </a:r>
            <a:r>
              <a:rPr lang="en-US" sz="2400" dirty="0"/>
              <a:t> </a:t>
            </a:r>
            <a:r>
              <a:rPr lang="en-US" sz="2400" dirty="0" err="1"/>
              <a:t>más</a:t>
            </a:r>
            <a:r>
              <a:rPr lang="en-US" sz="2400" dirty="0"/>
              <a:t> </a:t>
            </a:r>
            <a:r>
              <a:rPr lang="en-US" sz="2400" dirty="0" err="1"/>
              <a:t>cantidad</a:t>
            </a:r>
            <a:r>
              <a:rPr lang="en-US" sz="2400" dirty="0"/>
              <a:t> para </a:t>
            </a:r>
            <a:r>
              <a:rPr lang="en-US" sz="2400" dirty="0" err="1"/>
              <a:t>poder</a:t>
            </a:r>
            <a:r>
              <a:rPr lang="en-US" sz="2400" dirty="0"/>
              <a:t> </a:t>
            </a:r>
            <a:r>
              <a:rPr lang="en-US" sz="2400" dirty="0" err="1"/>
              <a:t>analizar</a:t>
            </a:r>
            <a:r>
              <a:rPr lang="en-US" sz="2400" dirty="0"/>
              <a:t> la </a:t>
            </a:r>
            <a:r>
              <a:rPr lang="en-US" sz="2400" dirty="0" err="1"/>
              <a:t>detección</a:t>
            </a:r>
            <a:r>
              <a:rPr lang="en-US" sz="2400" dirty="0"/>
              <a:t>. </a:t>
            </a:r>
            <a:r>
              <a:rPr lang="en-US" sz="2400" dirty="0" err="1"/>
              <a:t>En</a:t>
            </a:r>
            <a:r>
              <a:rPr lang="en-US" sz="2400" dirty="0"/>
              <a:t> </a:t>
            </a:r>
            <a:r>
              <a:rPr lang="en-US" sz="2400" dirty="0" err="1"/>
              <a:t>consecuencia</a:t>
            </a:r>
            <a:r>
              <a:rPr lang="en-US" sz="2400" dirty="0"/>
              <a:t>, la </a:t>
            </a:r>
            <a:r>
              <a:rPr lang="en-US" sz="2400" dirty="0" err="1"/>
              <a:t>señal</a:t>
            </a:r>
            <a:r>
              <a:rPr lang="en-US" sz="2400" dirty="0"/>
              <a:t> </a:t>
            </a:r>
            <a:r>
              <a:rPr lang="en-US" sz="2400" dirty="0" err="1"/>
              <a:t>generada</a:t>
            </a:r>
            <a:r>
              <a:rPr lang="en-US" sz="2400" dirty="0"/>
              <a:t> por </a:t>
            </a:r>
            <a:r>
              <a:rPr lang="en-US" sz="2400" dirty="0" err="1"/>
              <a:t>estos</a:t>
            </a:r>
            <a:r>
              <a:rPr lang="en-US" sz="2400" dirty="0"/>
              <a:t> es de </a:t>
            </a:r>
            <a:r>
              <a:rPr lang="en-US" sz="2400" dirty="0" err="1"/>
              <a:t>menor</a:t>
            </a:r>
            <a:r>
              <a:rPr lang="en-US" sz="2400" dirty="0"/>
              <a:t> </a:t>
            </a:r>
            <a:r>
              <a:rPr lang="en-US" sz="2400" dirty="0" err="1"/>
              <a:t>intensidad</a:t>
            </a:r>
            <a:r>
              <a:rPr lang="en-US" sz="2400" dirty="0"/>
              <a:t> </a:t>
            </a:r>
            <a:r>
              <a:rPr lang="en-US" sz="2400" dirty="0" err="1"/>
              <a:t>pero</a:t>
            </a:r>
            <a:r>
              <a:rPr lang="en-US" sz="2400" dirty="0"/>
              <a:t> </a:t>
            </a:r>
            <a:r>
              <a:rPr lang="en-US" sz="2400" dirty="0" err="1"/>
              <a:t>tiene</a:t>
            </a:r>
            <a:r>
              <a:rPr lang="en-US" sz="2400" dirty="0"/>
              <a:t> un </a:t>
            </a:r>
            <a:r>
              <a:rPr lang="en-US" sz="2400" dirty="0" err="1"/>
              <a:t>comportamiento</a:t>
            </a:r>
            <a:r>
              <a:rPr lang="en-US" sz="2400" dirty="0"/>
              <a:t> </a:t>
            </a:r>
            <a:r>
              <a:rPr lang="en-US" sz="2400" dirty="0" err="1"/>
              <a:t>más</a:t>
            </a:r>
            <a:r>
              <a:rPr lang="en-US" sz="2400" dirty="0"/>
              <a:t> suave y </a:t>
            </a:r>
            <a:r>
              <a:rPr lang="en-US" sz="2400" dirty="0" err="1"/>
              <a:t>refleja</a:t>
            </a:r>
            <a:r>
              <a:rPr lang="en-US" sz="2400" dirty="0"/>
              <a:t> con mayor </a:t>
            </a:r>
            <a:r>
              <a:rPr lang="en-US" sz="2400" dirty="0" err="1"/>
              <a:t>presición</a:t>
            </a:r>
            <a:r>
              <a:rPr lang="en-US" sz="2400" dirty="0"/>
              <a:t> lo </a:t>
            </a:r>
            <a:r>
              <a:rPr lang="en-US" sz="2400" dirty="0" err="1"/>
              <a:t>mostrado</a:t>
            </a:r>
            <a:r>
              <a:rPr lang="en-US" sz="2400" dirty="0"/>
              <a:t> </a:t>
            </a:r>
            <a:r>
              <a:rPr lang="en-US" sz="2400" dirty="0" err="1"/>
              <a:t>en</a:t>
            </a:r>
            <a:r>
              <a:rPr lang="en-US" sz="2400" dirty="0"/>
              <a:t> la </a:t>
            </a:r>
            <a:r>
              <a:rPr lang="en-US" sz="2400" dirty="0" err="1"/>
              <a:t>escena</a:t>
            </a:r>
            <a:r>
              <a:rPr lang="en-US" sz="2400" dirty="0"/>
              <a:t>. </a:t>
            </a:r>
            <a:r>
              <a:rPr lang="en-US" sz="2400" dirty="0" err="1"/>
              <a:t>Además</a:t>
            </a:r>
            <a:r>
              <a:rPr lang="en-US" sz="2400" dirty="0"/>
              <a:t>, </a:t>
            </a:r>
            <a:r>
              <a:rPr lang="en-US" sz="2400" dirty="0" err="1"/>
              <a:t>existen</a:t>
            </a:r>
            <a:r>
              <a:rPr lang="en-US" sz="2400" dirty="0"/>
              <a:t> 3 </a:t>
            </a:r>
            <a:r>
              <a:rPr lang="en-US" sz="2400" dirty="0" err="1"/>
              <a:t>tipo</a:t>
            </a:r>
            <a:r>
              <a:rPr lang="en-US" sz="2400" dirty="0"/>
              <a:t> de </a:t>
            </a:r>
            <a:r>
              <a:rPr lang="en-US" sz="2400" dirty="0" err="1"/>
              <a:t>conos</a:t>
            </a:r>
            <a:r>
              <a:rPr lang="en-US" sz="2400" dirty="0"/>
              <a:t> (RGB) lo que </a:t>
            </a:r>
            <a:r>
              <a:rPr lang="en-US" sz="2400" dirty="0" err="1"/>
              <a:t>permite</a:t>
            </a:r>
            <a:r>
              <a:rPr lang="en-US" sz="2400" dirty="0"/>
              <a:t> la vision a color.</a:t>
            </a:r>
          </a:p>
        </p:txBody>
      </p:sp>
    </p:spTree>
    <p:extLst>
      <p:ext uri="{BB962C8B-B14F-4D97-AF65-F5344CB8AC3E}">
        <p14:creationId xmlns:p14="http://schemas.microsoft.com/office/powerpoint/2010/main" val="3755768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Sistemas ópticos: Óptica geométrica, de ondas a rayos</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5DBD6534-222A-4822-86BB-DD4BBAFF77FF}"/>
                  </a:ext>
                </a:extLst>
              </p:cNvPr>
              <p:cNvSpPr txBox="1"/>
              <p:nvPr/>
            </p:nvSpPr>
            <p:spPr>
              <a:xfrm>
                <a:off x="6594179" y="1476659"/>
                <a:ext cx="4369342" cy="4441601"/>
              </a:xfrm>
              <a:prstGeom prst="rect">
                <a:avLst/>
              </a:prstGeom>
              <a:noFill/>
            </p:spPr>
            <p:txBody>
              <a:bodyPr wrap="square">
                <a:spAutoFit/>
              </a:bodyPr>
              <a:lstStyle/>
              <a:p>
                <a:r>
                  <a:rPr lang="en-US" sz="2400" dirty="0"/>
                  <a:t>La luz </a:t>
                </a:r>
                <a:r>
                  <a:rPr lang="en-US" sz="2400" dirty="0" err="1"/>
                  <a:t>está</a:t>
                </a:r>
                <a:r>
                  <a:rPr lang="en-US" sz="2400" dirty="0"/>
                  <a:t> </a:t>
                </a:r>
                <a:r>
                  <a:rPr lang="en-US" sz="2400" dirty="0" err="1"/>
                  <a:t>constituida</a:t>
                </a:r>
                <a:r>
                  <a:rPr lang="en-US" sz="2400" dirty="0"/>
                  <a:t> </a:t>
                </a:r>
                <a:r>
                  <a:rPr lang="en-US" sz="2400" dirty="0" err="1"/>
                  <a:t>como</a:t>
                </a:r>
                <a:r>
                  <a:rPr lang="en-US" sz="2400" dirty="0"/>
                  <a:t> una </a:t>
                </a:r>
                <a:r>
                  <a:rPr lang="en-US" sz="2400" dirty="0" err="1"/>
                  <a:t>onda</a:t>
                </a:r>
                <a:r>
                  <a:rPr lang="en-US" sz="2400" dirty="0"/>
                  <a:t> </a:t>
                </a:r>
                <a:r>
                  <a:rPr lang="en-US" sz="2400" dirty="0" err="1"/>
                  <a:t>electromagnética</a:t>
                </a:r>
                <a:r>
                  <a:rPr lang="en-US" sz="2400" dirty="0"/>
                  <a:t>, </a:t>
                </a:r>
                <a:r>
                  <a:rPr lang="en-US" sz="2400" dirty="0" err="1"/>
                  <a:t>ya</a:t>
                </a:r>
                <a:r>
                  <a:rPr lang="en-US" sz="2400" dirty="0"/>
                  <a:t> que </a:t>
                </a:r>
                <a:r>
                  <a:rPr lang="en-US" sz="2400" dirty="0" err="1"/>
                  <a:t>está</a:t>
                </a:r>
                <a:r>
                  <a:rPr lang="en-US" sz="2400" dirty="0"/>
                  <a:t> </a:t>
                </a:r>
                <a:r>
                  <a:rPr lang="en-US" sz="2400" dirty="0" err="1"/>
                  <a:t>demostrado</a:t>
                </a:r>
                <a:r>
                  <a:rPr lang="en-US" sz="2400" dirty="0"/>
                  <a:t> que </a:t>
                </a:r>
                <a:r>
                  <a:rPr lang="en-US" sz="2400" dirty="0" err="1"/>
                  <a:t>cumple</a:t>
                </a:r>
                <a:r>
                  <a:rPr lang="en-US" sz="2400" dirty="0"/>
                  <a:t> las </a:t>
                </a:r>
                <a:r>
                  <a:rPr lang="en-US" sz="2400" dirty="0" err="1"/>
                  <a:t>leyes</a:t>
                </a:r>
                <a:r>
                  <a:rPr lang="en-US" sz="2400" dirty="0"/>
                  <a:t> de Maxwell y </a:t>
                </a:r>
                <a:r>
                  <a:rPr lang="en-US" sz="2400" dirty="0" err="1"/>
                  <a:t>particularmente</a:t>
                </a:r>
                <a:r>
                  <a:rPr lang="en-US" sz="2400" dirty="0"/>
                  <a:t> la </a:t>
                </a:r>
                <a:r>
                  <a:rPr lang="en-US" sz="2400" dirty="0" err="1"/>
                  <a:t>ecuación</a:t>
                </a:r>
                <a:r>
                  <a:rPr lang="en-US" sz="2400" dirty="0"/>
                  <a:t> de </a:t>
                </a:r>
                <a:r>
                  <a:rPr lang="en-US" sz="2400" dirty="0" err="1"/>
                  <a:t>onda</a:t>
                </a:r>
                <a:r>
                  <a:rPr lang="en-US" sz="2400" dirty="0"/>
                  <a:t> </a:t>
                </a:r>
                <a14:m>
                  <m:oMath xmlns:m="http://schemas.openxmlformats.org/officeDocument/2006/math">
                    <m:r>
                      <m:rPr>
                        <m:sty m:val="p"/>
                      </m:rPr>
                      <a:rPr lang="es-CO" sz="2400" i="0" smtClean="0">
                        <a:latin typeface="Cambria Math" panose="02040503050406030204" pitchFamily="18" charset="0"/>
                      </a:rPr>
                      <m:t>∇</m:t>
                    </m:r>
                    <m:acc>
                      <m:accPr>
                        <m:chr m:val="⃗"/>
                        <m:ctrlPr>
                          <a:rPr lang="es-CO" sz="2400" b="0" i="1" smtClean="0">
                            <a:latin typeface="Cambria Math" panose="02040503050406030204" pitchFamily="18" charset="0"/>
                          </a:rPr>
                        </m:ctrlPr>
                      </m:accPr>
                      <m:e>
                        <m:r>
                          <m:rPr>
                            <m:sty m:val="p"/>
                          </m:rPr>
                          <a:rPr lang="es-CO" sz="2400" b="0" i="0" smtClean="0">
                            <a:latin typeface="Cambria Math" panose="02040503050406030204" pitchFamily="18" charset="0"/>
                          </a:rPr>
                          <m:t>E</m:t>
                        </m:r>
                      </m:e>
                    </m:acc>
                    <m:r>
                      <a:rPr lang="es-CO" sz="2400" b="0" i="1" dirty="0" smtClean="0">
                        <a:latin typeface="Cambria Math" panose="02040503050406030204" pitchFamily="18" charset="0"/>
                      </a:rPr>
                      <m:t>−</m:t>
                    </m:r>
                    <m:f>
                      <m:fPr>
                        <m:ctrlPr>
                          <a:rPr lang="es-CO" sz="2400" b="0" i="1" dirty="0" smtClean="0">
                            <a:latin typeface="Cambria Math" panose="02040503050406030204" pitchFamily="18" charset="0"/>
                          </a:rPr>
                        </m:ctrlPr>
                      </m:fPr>
                      <m:num>
                        <m:r>
                          <a:rPr lang="es-CO" sz="2400" b="0" i="1" dirty="0" smtClean="0">
                            <a:latin typeface="Cambria Math" panose="02040503050406030204" pitchFamily="18" charset="0"/>
                          </a:rPr>
                          <m:t>𝜖𝜇</m:t>
                        </m:r>
                      </m:num>
                      <m:den>
                        <m:sSubSup>
                          <m:sSubSupPr>
                            <m:ctrlPr>
                              <a:rPr lang="es-CO" sz="2400" b="0" i="1" dirty="0" smtClean="0">
                                <a:latin typeface="Cambria Math" panose="02040503050406030204" pitchFamily="18" charset="0"/>
                              </a:rPr>
                            </m:ctrlPr>
                          </m:sSubSupPr>
                          <m:e>
                            <m:r>
                              <a:rPr lang="es-CO" sz="2400" b="0" i="1" dirty="0" smtClean="0">
                                <a:latin typeface="Cambria Math" panose="02040503050406030204" pitchFamily="18" charset="0"/>
                              </a:rPr>
                              <m:t>𝑐</m:t>
                            </m:r>
                          </m:e>
                          <m:sub>
                            <m:r>
                              <a:rPr lang="es-CO" sz="2400" b="0" i="1" dirty="0" smtClean="0">
                                <a:latin typeface="Cambria Math" panose="02040503050406030204" pitchFamily="18" charset="0"/>
                              </a:rPr>
                              <m:t>0</m:t>
                            </m:r>
                          </m:sub>
                          <m:sup>
                            <m:r>
                              <a:rPr lang="es-CO" sz="2400" b="0" i="1" dirty="0" smtClean="0">
                                <a:latin typeface="Cambria Math" panose="02040503050406030204" pitchFamily="18" charset="0"/>
                              </a:rPr>
                              <m:t>2</m:t>
                            </m:r>
                          </m:sup>
                        </m:sSubSup>
                      </m:den>
                    </m:f>
                    <m:r>
                      <a:rPr lang="es-CO" sz="2400" b="0" i="1" dirty="0" smtClean="0">
                        <a:latin typeface="Cambria Math" panose="02040503050406030204" pitchFamily="18" charset="0"/>
                      </a:rPr>
                      <m:t>⋅</m:t>
                    </m:r>
                    <m:f>
                      <m:fPr>
                        <m:ctrlPr>
                          <a:rPr lang="es-CO" sz="2400" b="0" i="1" dirty="0" smtClean="0">
                            <a:latin typeface="Cambria Math" panose="02040503050406030204" pitchFamily="18" charset="0"/>
                          </a:rPr>
                        </m:ctrlPr>
                      </m:fPr>
                      <m:num>
                        <m:sSup>
                          <m:sSupPr>
                            <m:ctrlPr>
                              <a:rPr lang="es-CO" sz="2400" b="0" i="1" dirty="0" smtClean="0">
                                <a:latin typeface="Cambria Math" panose="02040503050406030204" pitchFamily="18" charset="0"/>
                              </a:rPr>
                            </m:ctrlPr>
                          </m:sSupPr>
                          <m:e>
                            <m:r>
                              <a:rPr lang="es-CO" sz="2400" b="0" i="1" dirty="0" smtClean="0">
                                <a:latin typeface="Cambria Math" panose="02040503050406030204" pitchFamily="18" charset="0"/>
                              </a:rPr>
                              <m:t>𝜕</m:t>
                            </m:r>
                          </m:e>
                          <m:sup>
                            <m:r>
                              <a:rPr lang="es-CO" sz="2400" b="0" i="1" dirty="0" smtClean="0">
                                <a:latin typeface="Cambria Math" panose="02040503050406030204" pitchFamily="18" charset="0"/>
                              </a:rPr>
                              <m:t>2</m:t>
                            </m:r>
                          </m:sup>
                        </m:sSup>
                        <m:acc>
                          <m:accPr>
                            <m:chr m:val="⃗"/>
                            <m:ctrlPr>
                              <a:rPr lang="es-CO" sz="2400" b="0" i="1" dirty="0" smtClean="0">
                                <a:latin typeface="Cambria Math" panose="02040503050406030204" pitchFamily="18" charset="0"/>
                              </a:rPr>
                            </m:ctrlPr>
                          </m:accPr>
                          <m:e>
                            <m:r>
                              <a:rPr lang="es-CO" sz="2400" b="0" i="1" dirty="0" smtClean="0">
                                <a:latin typeface="Cambria Math" panose="02040503050406030204" pitchFamily="18" charset="0"/>
                              </a:rPr>
                              <m:t>𝐸</m:t>
                            </m:r>
                          </m:e>
                        </m:acc>
                      </m:num>
                      <m:den>
                        <m:r>
                          <a:rPr lang="es-CO" sz="2400" b="0" i="1" dirty="0" smtClean="0">
                            <a:latin typeface="Cambria Math" panose="02040503050406030204" pitchFamily="18" charset="0"/>
                          </a:rPr>
                          <m:t>𝜕</m:t>
                        </m:r>
                        <m:sSup>
                          <m:sSupPr>
                            <m:ctrlPr>
                              <a:rPr lang="es-CO" sz="2400" b="0" i="1" dirty="0" smtClean="0">
                                <a:latin typeface="Cambria Math" panose="02040503050406030204" pitchFamily="18" charset="0"/>
                              </a:rPr>
                            </m:ctrlPr>
                          </m:sSupPr>
                          <m:e>
                            <m:r>
                              <a:rPr lang="es-CO" sz="2400" b="0" i="1" dirty="0" smtClean="0">
                                <a:latin typeface="Cambria Math" panose="02040503050406030204" pitchFamily="18" charset="0"/>
                              </a:rPr>
                              <m:t>𝑡</m:t>
                            </m:r>
                          </m:e>
                          <m:sup>
                            <m:r>
                              <a:rPr lang="es-CO" sz="2400" b="0" i="1" dirty="0" smtClean="0">
                                <a:latin typeface="Cambria Math" panose="02040503050406030204" pitchFamily="18" charset="0"/>
                              </a:rPr>
                              <m:t>2</m:t>
                            </m:r>
                          </m:sup>
                        </m:sSup>
                      </m:den>
                    </m:f>
                    <m:r>
                      <a:rPr lang="es-CO" sz="2400" b="0" i="1" dirty="0" smtClean="0">
                        <a:latin typeface="Cambria Math" panose="02040503050406030204" pitchFamily="18" charset="0"/>
                      </a:rPr>
                      <m:t>=</m:t>
                    </m:r>
                    <m:acc>
                      <m:accPr>
                        <m:chr m:val="⃗"/>
                        <m:ctrlPr>
                          <a:rPr lang="es-CO" sz="2400" b="0" i="1" dirty="0" smtClean="0">
                            <a:latin typeface="Cambria Math" panose="02040503050406030204" pitchFamily="18" charset="0"/>
                          </a:rPr>
                        </m:ctrlPr>
                      </m:accPr>
                      <m:e>
                        <m:r>
                          <a:rPr lang="es-CO" sz="2400" b="0" i="1" dirty="0" smtClean="0">
                            <a:latin typeface="Cambria Math" panose="02040503050406030204" pitchFamily="18" charset="0"/>
                          </a:rPr>
                          <m:t>0</m:t>
                        </m:r>
                      </m:e>
                    </m:acc>
                    <m:r>
                      <a:rPr lang="es-CO" sz="2400" b="0" i="1" dirty="0" smtClean="0">
                        <a:latin typeface="Cambria Math" panose="02040503050406030204" pitchFamily="18" charset="0"/>
                      </a:rPr>
                      <m:t>, </m:t>
                    </m:r>
                  </m:oMath>
                </a14:m>
                <a:endParaRPr lang="es-CO" sz="2400" dirty="0"/>
              </a:p>
              <a:p>
                <a:r>
                  <a:rPr lang="es-CO" sz="2400" dirty="0"/>
                  <a:t>donde</a:t>
                </a:r>
              </a:p>
              <a:p>
                <a14:m>
                  <m:oMath xmlns:m="http://schemas.openxmlformats.org/officeDocument/2006/math">
                    <m:r>
                      <a:rPr lang="es-CO" sz="2400" b="0" i="1" dirty="0" smtClean="0">
                        <a:latin typeface="Cambria Math" panose="02040503050406030204" pitchFamily="18" charset="0"/>
                      </a:rPr>
                      <m:t>𝜖</m:t>
                    </m:r>
                    <m:r>
                      <a:rPr lang="es-CO" sz="2400" b="0" i="1" dirty="0" smtClean="0">
                        <a:latin typeface="Cambria Math" panose="02040503050406030204" pitchFamily="18" charset="0"/>
                      </a:rPr>
                      <m:t>, </m:t>
                    </m:r>
                    <m:r>
                      <a:rPr lang="es-CO" sz="2400" b="0" i="1" dirty="0" smtClean="0">
                        <a:latin typeface="Cambria Math" panose="02040503050406030204" pitchFamily="18" charset="0"/>
                      </a:rPr>
                      <m:t>𝜇</m:t>
                    </m:r>
                  </m:oMath>
                </a14:m>
                <a:r>
                  <a:rPr lang="es-CO" sz="2400" b="0" dirty="0"/>
                  <a:t> son la permitividad eléctrica y magnética del medio, respectivamente y </a:t>
                </a:r>
                <a14:m>
                  <m:oMath xmlns:m="http://schemas.openxmlformats.org/officeDocument/2006/math">
                    <m:sSub>
                      <m:sSubPr>
                        <m:ctrlPr>
                          <a:rPr lang="es-CO" sz="2400" b="0" i="1" dirty="0" smtClean="0">
                            <a:latin typeface="Cambria Math" panose="02040503050406030204" pitchFamily="18" charset="0"/>
                          </a:rPr>
                        </m:ctrlPr>
                      </m:sSubPr>
                      <m:e>
                        <m:r>
                          <a:rPr lang="es-CO" sz="2400" b="0" i="1" dirty="0" smtClean="0">
                            <a:latin typeface="Cambria Math" panose="02040503050406030204" pitchFamily="18" charset="0"/>
                          </a:rPr>
                          <m:t>𝑐</m:t>
                        </m:r>
                      </m:e>
                      <m:sub>
                        <m:r>
                          <a:rPr lang="es-CO" sz="2400" b="0" i="1" dirty="0" smtClean="0">
                            <a:latin typeface="Cambria Math" panose="02040503050406030204" pitchFamily="18" charset="0"/>
                          </a:rPr>
                          <m:t>0</m:t>
                        </m:r>
                      </m:sub>
                    </m:sSub>
                  </m:oMath>
                </a14:m>
                <a:r>
                  <a:rPr lang="es-CO" sz="2400" b="0" dirty="0"/>
                  <a:t>  es la velocidad de la luz en el vacío.</a:t>
                </a:r>
              </a:p>
            </p:txBody>
          </p:sp>
        </mc:Choice>
        <mc:Fallback xmlns="">
          <p:sp>
            <p:nvSpPr>
              <p:cNvPr id="5" name="CuadroTexto 4">
                <a:extLst>
                  <a:ext uri="{FF2B5EF4-FFF2-40B4-BE49-F238E27FC236}">
                    <a16:creationId xmlns:a16="http://schemas.microsoft.com/office/drawing/2014/main" id="{5DBD6534-222A-4822-86BB-DD4BBAFF77FF}"/>
                  </a:ext>
                </a:extLst>
              </p:cNvPr>
              <p:cNvSpPr txBox="1">
                <a:spLocks noRot="1" noChangeAspect="1" noMove="1" noResize="1" noEditPoints="1" noAdjustHandles="1" noChangeArrowheads="1" noChangeShapeType="1" noTextEdit="1"/>
              </p:cNvSpPr>
              <p:nvPr/>
            </p:nvSpPr>
            <p:spPr>
              <a:xfrm>
                <a:off x="6594179" y="1476659"/>
                <a:ext cx="4369342" cy="4441601"/>
              </a:xfrm>
              <a:prstGeom prst="rect">
                <a:avLst/>
              </a:prstGeom>
              <a:blipFill>
                <a:blip r:embed="rId2"/>
                <a:stretch>
                  <a:fillRect l="-2235" t="-1097" b="-2058"/>
                </a:stretch>
              </a:blipFill>
            </p:spPr>
            <p:txBody>
              <a:bodyPr/>
              <a:lstStyle/>
              <a:p>
                <a:r>
                  <a:rPr lang="es-CO">
                    <a:noFill/>
                  </a:rPr>
                  <a:t> </a:t>
                </a:r>
              </a:p>
            </p:txBody>
          </p:sp>
        </mc:Fallback>
      </mc:AlternateContent>
      <p:pic>
        <p:nvPicPr>
          <p:cNvPr id="4" name="Imagen 3">
            <a:extLst>
              <a:ext uri="{FF2B5EF4-FFF2-40B4-BE49-F238E27FC236}">
                <a16:creationId xmlns:a16="http://schemas.microsoft.com/office/drawing/2014/main" id="{CBCCAC77-12E5-48B3-82B4-4EE673F9D2AA}"/>
              </a:ext>
            </a:extLst>
          </p:cNvPr>
          <p:cNvPicPr>
            <a:picLocks noChangeAspect="1"/>
          </p:cNvPicPr>
          <p:nvPr/>
        </p:nvPicPr>
        <p:blipFill rotWithShape="1">
          <a:blip r:embed="rId3">
            <a:extLst>
              <a:ext uri="{28A0092B-C50C-407E-A947-70E740481C1C}">
                <a14:useLocalDpi xmlns:a14="http://schemas.microsoft.com/office/drawing/2010/main" val="0"/>
              </a:ext>
            </a:extLst>
          </a:blip>
          <a:srcRect l="1630" t="19577" r="1919" b="17240"/>
          <a:stretch/>
        </p:blipFill>
        <p:spPr>
          <a:xfrm>
            <a:off x="83976" y="1821634"/>
            <a:ext cx="6251510" cy="3214731"/>
          </a:xfrm>
          <a:prstGeom prst="rect">
            <a:avLst/>
          </a:prstGeom>
        </p:spPr>
      </p:pic>
    </p:spTree>
    <p:extLst>
      <p:ext uri="{BB962C8B-B14F-4D97-AF65-F5344CB8AC3E}">
        <p14:creationId xmlns:p14="http://schemas.microsoft.com/office/powerpoint/2010/main" val="3995246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E9376B1-0FCC-42CF-84AD-976E53DE955B}"/>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Diseño y estructura del ojo</a:t>
            </a:r>
          </a:p>
        </p:txBody>
      </p:sp>
      <p:sp>
        <p:nvSpPr>
          <p:cNvPr id="5" name="CuadroTexto 4">
            <a:extLst>
              <a:ext uri="{FF2B5EF4-FFF2-40B4-BE49-F238E27FC236}">
                <a16:creationId xmlns:a16="http://schemas.microsoft.com/office/drawing/2014/main" id="{0BC089CD-A82B-4774-8E48-4423843282BA}"/>
              </a:ext>
            </a:extLst>
          </p:cNvPr>
          <p:cNvSpPr txBox="1"/>
          <p:nvPr/>
        </p:nvSpPr>
        <p:spPr>
          <a:xfrm>
            <a:off x="6629962" y="1292493"/>
            <a:ext cx="4369342" cy="3416320"/>
          </a:xfrm>
          <a:prstGeom prst="rect">
            <a:avLst/>
          </a:prstGeom>
          <a:noFill/>
        </p:spPr>
        <p:txBody>
          <a:bodyPr wrap="square">
            <a:spAutoFit/>
          </a:bodyPr>
          <a:lstStyle/>
          <a:p>
            <a:r>
              <a:rPr lang="en-US" sz="2400" dirty="0" err="1"/>
              <a:t>Cuando</a:t>
            </a:r>
            <a:r>
              <a:rPr lang="en-US" sz="2400" dirty="0"/>
              <a:t> hay </a:t>
            </a:r>
            <a:r>
              <a:rPr lang="en-US" sz="2400" dirty="0" err="1"/>
              <a:t>poca</a:t>
            </a:r>
            <a:r>
              <a:rPr lang="en-US" sz="2400" dirty="0"/>
              <a:t> </a:t>
            </a:r>
            <a:r>
              <a:rPr lang="en-US" sz="2400" dirty="0" err="1"/>
              <a:t>iluminación</a:t>
            </a:r>
            <a:r>
              <a:rPr lang="en-US" sz="2400" dirty="0"/>
              <a:t>, la </a:t>
            </a:r>
            <a:r>
              <a:rPr lang="en-US" sz="2400" dirty="0" err="1"/>
              <a:t>señal</a:t>
            </a:r>
            <a:r>
              <a:rPr lang="en-US" sz="2400" dirty="0"/>
              <a:t> que se </a:t>
            </a:r>
            <a:r>
              <a:rPr lang="en-US" sz="2400" dirty="0" err="1"/>
              <a:t>analiza</a:t>
            </a:r>
            <a:r>
              <a:rPr lang="en-US" sz="2400" dirty="0"/>
              <a:t> es </a:t>
            </a:r>
            <a:r>
              <a:rPr lang="en-US" sz="2400" dirty="0" err="1"/>
              <a:t>mayormente</a:t>
            </a:r>
            <a:r>
              <a:rPr lang="en-US" sz="2400" dirty="0"/>
              <a:t> dada por los </a:t>
            </a:r>
            <a:r>
              <a:rPr lang="en-US" sz="2400" dirty="0" err="1"/>
              <a:t>bastones</a:t>
            </a:r>
            <a:r>
              <a:rPr lang="en-US" sz="2400" dirty="0"/>
              <a:t>, </a:t>
            </a:r>
            <a:r>
              <a:rPr lang="en-US" sz="2400" dirty="0" err="1"/>
              <a:t>ya</a:t>
            </a:r>
            <a:r>
              <a:rPr lang="en-US" sz="2400" dirty="0"/>
              <a:t> que los </a:t>
            </a:r>
            <a:r>
              <a:rPr lang="en-US" sz="2400" dirty="0" err="1"/>
              <a:t>conos</a:t>
            </a:r>
            <a:r>
              <a:rPr lang="en-US" sz="2400" dirty="0"/>
              <a:t> no </a:t>
            </a:r>
            <a:r>
              <a:rPr lang="en-US" sz="2400" dirty="0" err="1"/>
              <a:t>muestran</a:t>
            </a:r>
            <a:r>
              <a:rPr lang="en-US" sz="2400" dirty="0"/>
              <a:t> </a:t>
            </a:r>
            <a:r>
              <a:rPr lang="en-US" sz="2400" dirty="0" err="1"/>
              <a:t>allí</a:t>
            </a:r>
            <a:r>
              <a:rPr lang="en-US" sz="2400" dirty="0"/>
              <a:t> </a:t>
            </a:r>
            <a:r>
              <a:rPr lang="en-US" sz="2400" dirty="0" err="1"/>
              <a:t>ninguna</a:t>
            </a:r>
            <a:r>
              <a:rPr lang="en-US" sz="2400" dirty="0"/>
              <a:t> </a:t>
            </a:r>
            <a:r>
              <a:rPr lang="en-US" sz="2400" dirty="0" err="1"/>
              <a:t>detección</a:t>
            </a:r>
            <a:r>
              <a:rPr lang="en-US" sz="2400" dirty="0"/>
              <a:t>. </a:t>
            </a:r>
            <a:r>
              <a:rPr lang="en-US" sz="2400" dirty="0" err="1"/>
              <a:t>En</a:t>
            </a:r>
            <a:r>
              <a:rPr lang="en-US" sz="2400" dirty="0"/>
              <a:t> </a:t>
            </a:r>
            <a:r>
              <a:rPr lang="en-US" sz="2400" dirty="0" err="1"/>
              <a:t>consencuencia</a:t>
            </a:r>
            <a:r>
              <a:rPr lang="en-US" sz="2400" dirty="0"/>
              <a:t>, a </a:t>
            </a:r>
            <a:r>
              <a:rPr lang="en-US" sz="2400" dirty="0" err="1"/>
              <a:t>bajas</a:t>
            </a:r>
            <a:r>
              <a:rPr lang="en-US" sz="2400" dirty="0"/>
              <a:t> </a:t>
            </a:r>
            <a:r>
              <a:rPr lang="en-US" sz="2400" dirty="0" err="1"/>
              <a:t>intensidades</a:t>
            </a:r>
            <a:r>
              <a:rPr lang="en-US" sz="2400" dirty="0"/>
              <a:t> </a:t>
            </a:r>
            <a:r>
              <a:rPr lang="en-US" sz="2400" dirty="0" err="1"/>
              <a:t>lumínicas</a:t>
            </a:r>
            <a:r>
              <a:rPr lang="en-US" sz="2400" dirty="0"/>
              <a:t> las </a:t>
            </a:r>
            <a:r>
              <a:rPr lang="en-US" sz="2400" dirty="0" err="1"/>
              <a:t>imágenes</a:t>
            </a:r>
            <a:r>
              <a:rPr lang="en-US" sz="2400" dirty="0"/>
              <a:t> </a:t>
            </a:r>
            <a:r>
              <a:rPr lang="en-US" sz="2400" dirty="0" err="1"/>
              <a:t>generadas</a:t>
            </a:r>
            <a:r>
              <a:rPr lang="en-US" sz="2400" dirty="0"/>
              <a:t> son </a:t>
            </a:r>
            <a:r>
              <a:rPr lang="en-US" sz="2400" dirty="0" err="1"/>
              <a:t>más</a:t>
            </a:r>
            <a:r>
              <a:rPr lang="en-US" sz="2400" dirty="0"/>
              <a:t> </a:t>
            </a:r>
            <a:r>
              <a:rPr lang="en-US" sz="2400" dirty="0" err="1"/>
              <a:t>ruidosas</a:t>
            </a:r>
            <a:r>
              <a:rPr lang="en-US" sz="2400" dirty="0"/>
              <a:t>.</a:t>
            </a:r>
          </a:p>
        </p:txBody>
      </p:sp>
      <p:pic>
        <p:nvPicPr>
          <p:cNvPr id="3" name="Imagen 2">
            <a:extLst>
              <a:ext uri="{FF2B5EF4-FFF2-40B4-BE49-F238E27FC236}">
                <a16:creationId xmlns:a16="http://schemas.microsoft.com/office/drawing/2014/main" id="{D8BEE100-A621-4067-88E9-083AC0AA20C6}"/>
              </a:ext>
            </a:extLst>
          </p:cNvPr>
          <p:cNvPicPr>
            <a:picLocks noChangeAspect="1"/>
          </p:cNvPicPr>
          <p:nvPr/>
        </p:nvPicPr>
        <p:blipFill>
          <a:blip r:embed="rId2"/>
          <a:stretch>
            <a:fillRect/>
          </a:stretch>
        </p:blipFill>
        <p:spPr>
          <a:xfrm>
            <a:off x="761627" y="1493352"/>
            <a:ext cx="5014395" cy="3871295"/>
          </a:xfrm>
          <a:prstGeom prst="rect">
            <a:avLst/>
          </a:prstGeom>
        </p:spPr>
      </p:pic>
    </p:spTree>
    <p:extLst>
      <p:ext uri="{BB962C8B-B14F-4D97-AF65-F5344CB8AC3E}">
        <p14:creationId xmlns:p14="http://schemas.microsoft.com/office/powerpoint/2010/main" val="270213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E9376B1-0FCC-42CF-84AD-976E53DE955B}"/>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Diseño y estructura del ojo</a:t>
            </a:r>
          </a:p>
        </p:txBody>
      </p:sp>
      <p:sp>
        <p:nvSpPr>
          <p:cNvPr id="5" name="CuadroTexto 4">
            <a:extLst>
              <a:ext uri="{FF2B5EF4-FFF2-40B4-BE49-F238E27FC236}">
                <a16:creationId xmlns:a16="http://schemas.microsoft.com/office/drawing/2014/main" id="{0BC089CD-A82B-4774-8E48-4423843282BA}"/>
              </a:ext>
            </a:extLst>
          </p:cNvPr>
          <p:cNvSpPr txBox="1"/>
          <p:nvPr/>
        </p:nvSpPr>
        <p:spPr>
          <a:xfrm>
            <a:off x="6629962" y="1292493"/>
            <a:ext cx="4369342" cy="3416320"/>
          </a:xfrm>
          <a:prstGeom prst="rect">
            <a:avLst/>
          </a:prstGeom>
          <a:noFill/>
        </p:spPr>
        <p:txBody>
          <a:bodyPr wrap="square">
            <a:spAutoFit/>
          </a:bodyPr>
          <a:lstStyle/>
          <a:p>
            <a:r>
              <a:rPr lang="en-US" sz="2400" dirty="0" err="1"/>
              <a:t>Cuando</a:t>
            </a:r>
            <a:r>
              <a:rPr lang="en-US" sz="2400" dirty="0"/>
              <a:t> hay </a:t>
            </a:r>
            <a:r>
              <a:rPr lang="en-US" sz="2400" dirty="0" err="1"/>
              <a:t>poca</a:t>
            </a:r>
            <a:r>
              <a:rPr lang="en-US" sz="2400" dirty="0"/>
              <a:t> </a:t>
            </a:r>
            <a:r>
              <a:rPr lang="en-US" sz="2400" dirty="0" err="1"/>
              <a:t>iluminación</a:t>
            </a:r>
            <a:r>
              <a:rPr lang="en-US" sz="2400" dirty="0"/>
              <a:t>, la </a:t>
            </a:r>
            <a:r>
              <a:rPr lang="en-US" sz="2400" dirty="0" err="1"/>
              <a:t>señal</a:t>
            </a:r>
            <a:r>
              <a:rPr lang="en-US" sz="2400" dirty="0"/>
              <a:t> que se </a:t>
            </a:r>
            <a:r>
              <a:rPr lang="en-US" sz="2400" dirty="0" err="1"/>
              <a:t>analiza</a:t>
            </a:r>
            <a:r>
              <a:rPr lang="en-US" sz="2400" dirty="0"/>
              <a:t> es </a:t>
            </a:r>
            <a:r>
              <a:rPr lang="en-US" sz="2400" dirty="0" err="1"/>
              <a:t>mayormente</a:t>
            </a:r>
            <a:r>
              <a:rPr lang="en-US" sz="2400" dirty="0"/>
              <a:t> dada por los </a:t>
            </a:r>
            <a:r>
              <a:rPr lang="en-US" sz="2400" dirty="0" err="1"/>
              <a:t>bastones</a:t>
            </a:r>
            <a:r>
              <a:rPr lang="en-US" sz="2400" dirty="0"/>
              <a:t>, </a:t>
            </a:r>
            <a:r>
              <a:rPr lang="en-US" sz="2400" dirty="0" err="1"/>
              <a:t>ya</a:t>
            </a:r>
            <a:r>
              <a:rPr lang="en-US" sz="2400" dirty="0"/>
              <a:t> que los </a:t>
            </a:r>
            <a:r>
              <a:rPr lang="en-US" sz="2400" dirty="0" err="1"/>
              <a:t>conos</a:t>
            </a:r>
            <a:r>
              <a:rPr lang="en-US" sz="2400" dirty="0"/>
              <a:t> no </a:t>
            </a:r>
            <a:r>
              <a:rPr lang="en-US" sz="2400" dirty="0" err="1"/>
              <a:t>muestran</a:t>
            </a:r>
            <a:r>
              <a:rPr lang="en-US" sz="2400" dirty="0"/>
              <a:t> </a:t>
            </a:r>
            <a:r>
              <a:rPr lang="en-US" sz="2400" dirty="0" err="1"/>
              <a:t>allí</a:t>
            </a:r>
            <a:r>
              <a:rPr lang="en-US" sz="2400" dirty="0"/>
              <a:t> </a:t>
            </a:r>
            <a:r>
              <a:rPr lang="en-US" sz="2400" dirty="0" err="1"/>
              <a:t>ninguna</a:t>
            </a:r>
            <a:r>
              <a:rPr lang="en-US" sz="2400" dirty="0"/>
              <a:t> </a:t>
            </a:r>
            <a:r>
              <a:rPr lang="en-US" sz="2400" dirty="0" err="1"/>
              <a:t>detección</a:t>
            </a:r>
            <a:r>
              <a:rPr lang="en-US" sz="2400" dirty="0"/>
              <a:t>. </a:t>
            </a:r>
            <a:r>
              <a:rPr lang="en-US" sz="2400" dirty="0" err="1"/>
              <a:t>En</a:t>
            </a:r>
            <a:r>
              <a:rPr lang="en-US" sz="2400" dirty="0"/>
              <a:t> </a:t>
            </a:r>
            <a:r>
              <a:rPr lang="en-US" sz="2400" dirty="0" err="1"/>
              <a:t>consencuencia</a:t>
            </a:r>
            <a:r>
              <a:rPr lang="en-US" sz="2400" dirty="0"/>
              <a:t>, a </a:t>
            </a:r>
            <a:r>
              <a:rPr lang="en-US" sz="2400" dirty="0" err="1"/>
              <a:t>bajas</a:t>
            </a:r>
            <a:r>
              <a:rPr lang="en-US" sz="2400" dirty="0"/>
              <a:t> </a:t>
            </a:r>
            <a:r>
              <a:rPr lang="en-US" sz="2400" dirty="0" err="1"/>
              <a:t>intensidades</a:t>
            </a:r>
            <a:r>
              <a:rPr lang="en-US" sz="2400" dirty="0"/>
              <a:t> </a:t>
            </a:r>
            <a:r>
              <a:rPr lang="en-US" sz="2400" dirty="0" err="1"/>
              <a:t>lumínicas</a:t>
            </a:r>
            <a:r>
              <a:rPr lang="en-US" sz="2400" dirty="0"/>
              <a:t> las </a:t>
            </a:r>
            <a:r>
              <a:rPr lang="en-US" sz="2400" dirty="0" err="1"/>
              <a:t>imágenes</a:t>
            </a:r>
            <a:r>
              <a:rPr lang="en-US" sz="2400" dirty="0"/>
              <a:t> </a:t>
            </a:r>
            <a:r>
              <a:rPr lang="en-US" sz="2400" dirty="0" err="1"/>
              <a:t>generadas</a:t>
            </a:r>
            <a:r>
              <a:rPr lang="en-US" sz="2400" dirty="0"/>
              <a:t> son </a:t>
            </a:r>
            <a:r>
              <a:rPr lang="en-US" sz="2400" dirty="0" err="1"/>
              <a:t>más</a:t>
            </a:r>
            <a:r>
              <a:rPr lang="en-US" sz="2400" dirty="0"/>
              <a:t> </a:t>
            </a:r>
            <a:r>
              <a:rPr lang="en-US" sz="2400" dirty="0" err="1"/>
              <a:t>ruidosas</a:t>
            </a:r>
            <a:r>
              <a:rPr lang="en-US" sz="2400" dirty="0"/>
              <a:t>.</a:t>
            </a:r>
          </a:p>
        </p:txBody>
      </p:sp>
      <p:pic>
        <p:nvPicPr>
          <p:cNvPr id="4" name="Imagen 3">
            <a:extLst>
              <a:ext uri="{FF2B5EF4-FFF2-40B4-BE49-F238E27FC236}">
                <a16:creationId xmlns:a16="http://schemas.microsoft.com/office/drawing/2014/main" id="{6C1ED717-DD1E-43E9-8CF5-F04CD44DFAED}"/>
              </a:ext>
            </a:extLst>
          </p:cNvPr>
          <p:cNvPicPr>
            <a:picLocks noChangeAspect="1"/>
          </p:cNvPicPr>
          <p:nvPr/>
        </p:nvPicPr>
        <p:blipFill>
          <a:blip r:embed="rId2"/>
          <a:stretch>
            <a:fillRect/>
          </a:stretch>
        </p:blipFill>
        <p:spPr>
          <a:xfrm>
            <a:off x="850309" y="1367611"/>
            <a:ext cx="5105842" cy="4122777"/>
          </a:xfrm>
          <a:prstGeom prst="rect">
            <a:avLst/>
          </a:prstGeom>
        </p:spPr>
      </p:pic>
    </p:spTree>
    <p:extLst>
      <p:ext uri="{BB962C8B-B14F-4D97-AF65-F5344CB8AC3E}">
        <p14:creationId xmlns:p14="http://schemas.microsoft.com/office/powerpoint/2010/main" val="252733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Sistemas ópticos: Óptica geométrica, de ondas a rayos</a:t>
            </a:r>
          </a:p>
        </p:txBody>
      </p:sp>
      <p:sp>
        <p:nvSpPr>
          <p:cNvPr id="5" name="CuadroTexto 4">
            <a:extLst>
              <a:ext uri="{FF2B5EF4-FFF2-40B4-BE49-F238E27FC236}">
                <a16:creationId xmlns:a16="http://schemas.microsoft.com/office/drawing/2014/main" id="{5DBD6534-222A-4822-86BB-DD4BBAFF77FF}"/>
              </a:ext>
            </a:extLst>
          </p:cNvPr>
          <p:cNvSpPr txBox="1"/>
          <p:nvPr/>
        </p:nvSpPr>
        <p:spPr>
          <a:xfrm>
            <a:off x="6416898" y="1523313"/>
            <a:ext cx="4369342" cy="4893647"/>
          </a:xfrm>
          <a:prstGeom prst="rect">
            <a:avLst/>
          </a:prstGeom>
          <a:noFill/>
        </p:spPr>
        <p:txBody>
          <a:bodyPr wrap="square">
            <a:spAutoFit/>
          </a:bodyPr>
          <a:lstStyle/>
          <a:p>
            <a:r>
              <a:rPr lang="es-CO" sz="2400" dirty="0"/>
              <a:t>Debido a que la longitud de onda de la luz es muy pequeña compara con los elementos ópticos con los que interactúa en el mundo humano, se puede ignorar esta naturaleza ondulatoria y trabajar solo con la dirección de propagación de las ondas como rayos de luz. Esta aproximación nos lleva al mundo de la óptica geométrica.</a:t>
            </a:r>
            <a:endParaRPr lang="es-CO" sz="2400" b="0" dirty="0"/>
          </a:p>
          <a:p>
            <a:endParaRPr lang="es-CO" sz="2400" dirty="0"/>
          </a:p>
          <a:p>
            <a:endParaRPr lang="es-CO" sz="2400" b="0" dirty="0"/>
          </a:p>
        </p:txBody>
      </p:sp>
      <p:pic>
        <p:nvPicPr>
          <p:cNvPr id="4" name="Imagen 3">
            <a:extLst>
              <a:ext uri="{FF2B5EF4-FFF2-40B4-BE49-F238E27FC236}">
                <a16:creationId xmlns:a16="http://schemas.microsoft.com/office/drawing/2014/main" id="{344BED9C-C821-4404-9FD4-4341E33DE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603" y="1523313"/>
            <a:ext cx="3977075" cy="1590830"/>
          </a:xfrm>
          <a:prstGeom prst="rect">
            <a:avLst/>
          </a:prstGeom>
        </p:spPr>
      </p:pic>
      <p:pic>
        <p:nvPicPr>
          <p:cNvPr id="1026" name="Picture 2" descr="Electromagnetic Waves - different waves, different wavelengths">
            <a:extLst>
              <a:ext uri="{FF2B5EF4-FFF2-40B4-BE49-F238E27FC236}">
                <a16:creationId xmlns:a16="http://schemas.microsoft.com/office/drawing/2014/main" id="{D679820D-9DB8-4AFE-A894-19C43CC86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27" y="3648174"/>
            <a:ext cx="5725573" cy="1799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28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926436" y="396989"/>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Ecuación de </a:t>
            </a:r>
            <a:r>
              <a:rPr lang="es-CO" sz="2400" b="1" dirty="0" err="1">
                <a:solidFill>
                  <a:srgbClr val="C00040"/>
                </a:solidFill>
                <a:latin typeface="DIN Pro Medium" panose="020B0604020101020102" pitchFamily="34" charset="0"/>
                <a:cs typeface="DIN Pro Medium" panose="020B0604020101020102" pitchFamily="34" charset="0"/>
              </a:rPr>
              <a:t>Eikonal</a:t>
            </a:r>
            <a:r>
              <a:rPr lang="es-CO" sz="2400" b="1" dirty="0">
                <a:solidFill>
                  <a:srgbClr val="C00040"/>
                </a:solidFill>
                <a:latin typeface="DIN Pro Medium" panose="020B0604020101020102" pitchFamily="34" charset="0"/>
                <a:cs typeface="DIN Pro Medium" panose="020B0604020101020102" pitchFamily="34" charset="0"/>
              </a:rPr>
              <a:t> y principio de Fermat</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5DBD6534-222A-4822-86BB-DD4BBAFF77FF}"/>
                  </a:ext>
                </a:extLst>
              </p:cNvPr>
              <p:cNvSpPr txBox="1"/>
              <p:nvPr/>
            </p:nvSpPr>
            <p:spPr>
              <a:xfrm>
                <a:off x="4833257" y="1523313"/>
                <a:ext cx="5952983" cy="3785652"/>
              </a:xfrm>
              <a:prstGeom prst="rect">
                <a:avLst/>
              </a:prstGeom>
              <a:noFill/>
            </p:spPr>
            <p:txBody>
              <a:bodyPr wrap="square">
                <a:spAutoFit/>
              </a:bodyPr>
              <a:lstStyle/>
              <a:p>
                <a:r>
                  <a:rPr lang="es-CO" sz="2400" dirty="0"/>
                  <a:t>Cuando se tiene el caso límite </a:t>
                </a:r>
                <a14:m>
                  <m:oMath xmlns:m="http://schemas.openxmlformats.org/officeDocument/2006/math">
                    <m:r>
                      <a:rPr lang="es-CO" sz="2400" b="0" i="1" smtClean="0">
                        <a:latin typeface="Cambria Math" panose="02040503050406030204" pitchFamily="18" charset="0"/>
                      </a:rPr>
                      <m:t>𝜆</m:t>
                    </m:r>
                    <m:r>
                      <a:rPr lang="es-CO" sz="2400" b="0" i="1" smtClean="0">
                        <a:latin typeface="Cambria Math" panose="02040503050406030204" pitchFamily="18" charset="0"/>
                      </a:rPr>
                      <m:t>→0</m:t>
                    </m:r>
                  </m:oMath>
                </a14:m>
                <a:r>
                  <a:rPr lang="es-CO" sz="2400" b="0" dirty="0"/>
                  <a:t>, la ecuación de onda se puede simplificar a una ecuación diferencial parcial no lineal, conocida como la ecuación de </a:t>
                </a:r>
                <a:r>
                  <a:rPr lang="es-CO" sz="2400" b="0" dirty="0" err="1"/>
                  <a:t>Eikonal</a:t>
                </a:r>
                <a:r>
                  <a:rPr lang="es-CO" sz="2400" b="0" dirty="0"/>
                  <a:t>. A </a:t>
                </a:r>
                <a:r>
                  <a:rPr lang="es-CO" sz="2400" dirty="0"/>
                  <a:t>partir de la cual se puede llegar al principio de Fermat, el cual nos dice que la luz viaja de un punto A </a:t>
                </a:r>
                <a:r>
                  <a:rPr lang="es-CO" sz="2400" dirty="0" err="1"/>
                  <a:t>a</a:t>
                </a:r>
                <a:r>
                  <a:rPr lang="es-CO" sz="2400" dirty="0"/>
                  <a:t> un punto B usando la trayectoria que minimice el tiempo de recorrido.</a:t>
                </a:r>
                <a:endParaRPr lang="es-CO" sz="2400" b="0" dirty="0"/>
              </a:p>
              <a:p>
                <a:endParaRPr lang="es-CO" sz="2400" dirty="0"/>
              </a:p>
              <a:p>
                <a:endParaRPr lang="es-CO" sz="2400" b="0" dirty="0"/>
              </a:p>
            </p:txBody>
          </p:sp>
        </mc:Choice>
        <mc:Fallback xmlns="">
          <p:sp>
            <p:nvSpPr>
              <p:cNvPr id="5" name="CuadroTexto 4">
                <a:extLst>
                  <a:ext uri="{FF2B5EF4-FFF2-40B4-BE49-F238E27FC236}">
                    <a16:creationId xmlns:a16="http://schemas.microsoft.com/office/drawing/2014/main" id="{5DBD6534-222A-4822-86BB-DD4BBAFF77FF}"/>
                  </a:ext>
                </a:extLst>
              </p:cNvPr>
              <p:cNvSpPr txBox="1">
                <a:spLocks noRot="1" noChangeAspect="1" noMove="1" noResize="1" noEditPoints="1" noAdjustHandles="1" noChangeArrowheads="1" noChangeShapeType="1" noTextEdit="1"/>
              </p:cNvSpPr>
              <p:nvPr/>
            </p:nvSpPr>
            <p:spPr>
              <a:xfrm>
                <a:off x="4833257" y="1523313"/>
                <a:ext cx="5952983" cy="3785652"/>
              </a:xfrm>
              <a:prstGeom prst="rect">
                <a:avLst/>
              </a:prstGeom>
              <a:blipFill>
                <a:blip r:embed="rId2"/>
                <a:stretch>
                  <a:fillRect l="-1639" t="-1288" r="-2357"/>
                </a:stretch>
              </a:blipFill>
            </p:spPr>
            <p:txBody>
              <a:bodyPr/>
              <a:lstStyle/>
              <a:p>
                <a:r>
                  <a:rPr lang="es-CO">
                    <a:noFill/>
                  </a:rPr>
                  <a:t> </a:t>
                </a:r>
              </a:p>
            </p:txBody>
          </p:sp>
        </mc:Fallback>
      </mc:AlternateContent>
      <p:pic>
        <p:nvPicPr>
          <p:cNvPr id="6" name="Imagen 5">
            <a:extLst>
              <a:ext uri="{FF2B5EF4-FFF2-40B4-BE49-F238E27FC236}">
                <a16:creationId xmlns:a16="http://schemas.microsoft.com/office/drawing/2014/main" id="{6C07525B-88BB-45B7-86B1-E856B15B0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21" y="1647922"/>
            <a:ext cx="2686827" cy="2796743"/>
          </a:xfrm>
          <a:prstGeom prst="rect">
            <a:avLst/>
          </a:prstGeom>
        </p:spPr>
      </p:pic>
    </p:spTree>
    <p:extLst>
      <p:ext uri="{BB962C8B-B14F-4D97-AF65-F5344CB8AC3E}">
        <p14:creationId xmlns:p14="http://schemas.microsoft.com/office/powerpoint/2010/main" val="3555497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Leyes básicas</a:t>
            </a:r>
          </a:p>
        </p:txBody>
      </p:sp>
      <p:sp>
        <p:nvSpPr>
          <p:cNvPr id="5" name="CuadroTexto 4">
            <a:extLst>
              <a:ext uri="{FF2B5EF4-FFF2-40B4-BE49-F238E27FC236}">
                <a16:creationId xmlns:a16="http://schemas.microsoft.com/office/drawing/2014/main" id="{5DBD6534-222A-4822-86BB-DD4BBAFF77FF}"/>
              </a:ext>
            </a:extLst>
          </p:cNvPr>
          <p:cNvSpPr txBox="1"/>
          <p:nvPr/>
        </p:nvSpPr>
        <p:spPr>
          <a:xfrm>
            <a:off x="6629962" y="1292493"/>
            <a:ext cx="4369342" cy="4893647"/>
          </a:xfrm>
          <a:prstGeom prst="rect">
            <a:avLst/>
          </a:prstGeom>
          <a:noFill/>
        </p:spPr>
        <p:txBody>
          <a:bodyPr wrap="square">
            <a:spAutoFit/>
          </a:bodyPr>
          <a:lstStyle/>
          <a:p>
            <a:r>
              <a:rPr lang="en-US" sz="2400" dirty="0"/>
              <a:t>A </a:t>
            </a:r>
            <a:r>
              <a:rPr lang="en-US" sz="2400" dirty="0" err="1"/>
              <a:t>partir</a:t>
            </a:r>
            <a:r>
              <a:rPr lang="en-US" sz="2400" dirty="0"/>
              <a:t> de </a:t>
            </a:r>
            <a:r>
              <a:rPr lang="en-US" sz="2400" dirty="0" err="1"/>
              <a:t>esto</a:t>
            </a:r>
            <a:r>
              <a:rPr lang="en-US" sz="2400" dirty="0"/>
              <a:t> se </a:t>
            </a:r>
            <a:r>
              <a:rPr lang="en-US" sz="2400" dirty="0" err="1"/>
              <a:t>llega</a:t>
            </a:r>
            <a:r>
              <a:rPr lang="en-US" sz="2400" dirty="0"/>
              <a:t> a las </a:t>
            </a:r>
            <a:r>
              <a:rPr lang="en-US" sz="2400" dirty="0" err="1"/>
              <a:t>cuatro</a:t>
            </a:r>
            <a:r>
              <a:rPr lang="en-US" sz="2400" dirty="0"/>
              <a:t> </a:t>
            </a:r>
            <a:r>
              <a:rPr lang="en-US" sz="2400" dirty="0" err="1"/>
              <a:t>leyes</a:t>
            </a:r>
            <a:r>
              <a:rPr lang="en-US" sz="2400" dirty="0"/>
              <a:t> de la </a:t>
            </a:r>
            <a:r>
              <a:rPr lang="en-US" sz="2400" dirty="0" err="1"/>
              <a:t>óptica</a:t>
            </a:r>
            <a:r>
              <a:rPr lang="en-US" sz="2400" dirty="0"/>
              <a:t> </a:t>
            </a:r>
            <a:r>
              <a:rPr lang="en-US" sz="2400" dirty="0" err="1"/>
              <a:t>geométrica</a:t>
            </a:r>
            <a:r>
              <a:rPr lang="en-US" sz="2400" dirty="0"/>
              <a:t>, que son:</a:t>
            </a:r>
          </a:p>
          <a:p>
            <a:endParaRPr lang="en-US" sz="2400" dirty="0"/>
          </a:p>
          <a:p>
            <a:pPr marL="342900" indent="-342900">
              <a:buFont typeface="Arial" panose="020B0604020202020204" pitchFamily="34" charset="0"/>
              <a:buChar char="•"/>
            </a:pPr>
            <a:r>
              <a:rPr lang="en-US" sz="2400" dirty="0"/>
              <a:t>La luz se </a:t>
            </a:r>
            <a:r>
              <a:rPr lang="en-US" sz="2400" dirty="0" err="1"/>
              <a:t>propaga</a:t>
            </a:r>
            <a:r>
              <a:rPr lang="en-US" sz="2400" dirty="0"/>
              <a:t> </a:t>
            </a:r>
            <a:r>
              <a:rPr lang="en-US" sz="2400" dirty="0" err="1"/>
              <a:t>en</a:t>
            </a:r>
            <a:r>
              <a:rPr lang="en-US" sz="2400" dirty="0"/>
              <a:t> </a:t>
            </a:r>
            <a:r>
              <a:rPr lang="en-US" sz="2400" dirty="0" err="1"/>
              <a:t>línea</a:t>
            </a:r>
            <a:r>
              <a:rPr lang="en-US" sz="2400" dirty="0"/>
              <a:t> recta </a:t>
            </a:r>
            <a:r>
              <a:rPr lang="en-US" sz="2400" dirty="0" err="1"/>
              <a:t>siempre</a:t>
            </a:r>
            <a:r>
              <a:rPr lang="en-US" sz="2400" dirty="0"/>
              <a:t> que </a:t>
            </a:r>
            <a:r>
              <a:rPr lang="en-US" sz="2400" dirty="0" err="1"/>
              <a:t>esté</a:t>
            </a:r>
            <a:r>
              <a:rPr lang="en-US" sz="2400" dirty="0"/>
              <a:t> </a:t>
            </a:r>
            <a:r>
              <a:rPr lang="en-US" sz="2400" dirty="0" err="1"/>
              <a:t>en</a:t>
            </a:r>
            <a:r>
              <a:rPr lang="en-US" sz="2400" dirty="0"/>
              <a:t> un medio </a:t>
            </a:r>
            <a:r>
              <a:rPr lang="en-US" sz="2400" dirty="0" err="1"/>
              <a:t>homogéneo</a:t>
            </a:r>
            <a:r>
              <a:rPr lang="en-US" sz="2400" dirty="0"/>
              <a:t>.</a:t>
            </a:r>
          </a:p>
          <a:p>
            <a:pPr marL="342900" indent="-342900">
              <a:buFont typeface="Arial" panose="020B0604020202020204" pitchFamily="34" charset="0"/>
              <a:buChar char="•"/>
            </a:pPr>
            <a:r>
              <a:rPr lang="en-US" sz="2400" dirty="0" err="1"/>
              <a:t>Debido</a:t>
            </a:r>
            <a:r>
              <a:rPr lang="en-US" sz="2400" dirty="0"/>
              <a:t> a </a:t>
            </a:r>
            <a:r>
              <a:rPr lang="en-US" sz="2400" dirty="0" err="1"/>
              <a:t>su</a:t>
            </a:r>
            <a:r>
              <a:rPr lang="en-US" sz="2400" dirty="0"/>
              <a:t> </a:t>
            </a:r>
            <a:r>
              <a:rPr lang="en-US" sz="2400" dirty="0" err="1"/>
              <a:t>naturaleza</a:t>
            </a:r>
            <a:r>
              <a:rPr lang="en-US" sz="2400" dirty="0"/>
              <a:t> </a:t>
            </a:r>
            <a:r>
              <a:rPr lang="en-US" sz="2400" dirty="0" err="1"/>
              <a:t>ondulatoria</a:t>
            </a:r>
            <a:r>
              <a:rPr lang="en-US" sz="2400" dirty="0"/>
              <a:t>, </a:t>
            </a:r>
            <a:r>
              <a:rPr lang="en-US" sz="2400" dirty="0" err="1"/>
              <a:t>puede</a:t>
            </a:r>
            <a:r>
              <a:rPr lang="en-US" sz="2400" dirty="0"/>
              <a:t> </a:t>
            </a:r>
            <a:r>
              <a:rPr lang="en-US" sz="2400" dirty="0" err="1"/>
              <a:t>haber</a:t>
            </a:r>
            <a:r>
              <a:rPr lang="en-US" sz="2400" dirty="0"/>
              <a:t> </a:t>
            </a:r>
            <a:r>
              <a:rPr lang="en-US" sz="2400" dirty="0" err="1"/>
              <a:t>superposición</a:t>
            </a:r>
            <a:r>
              <a:rPr lang="en-US" sz="2400" dirty="0"/>
              <a:t> de </a:t>
            </a:r>
            <a:r>
              <a:rPr lang="en-US" sz="2400" dirty="0" err="1"/>
              <a:t>estos</a:t>
            </a:r>
            <a:r>
              <a:rPr lang="en-US" sz="2400" dirty="0"/>
              <a:t> </a:t>
            </a:r>
            <a:r>
              <a:rPr lang="en-US" sz="2400" dirty="0" err="1"/>
              <a:t>rayos</a:t>
            </a:r>
            <a:r>
              <a:rPr lang="en-US" sz="2400" dirty="0"/>
              <a:t> sin </a:t>
            </a:r>
            <a:r>
              <a:rPr lang="en-US" sz="2400" dirty="0" err="1"/>
              <a:t>perturbaciones</a:t>
            </a:r>
            <a:r>
              <a:rPr lang="en-US" sz="2400" dirty="0"/>
              <a:t>.</a:t>
            </a:r>
          </a:p>
          <a:p>
            <a:pPr marL="342900" indent="-342900">
              <a:buFont typeface="Arial" panose="020B0604020202020204" pitchFamily="34" charset="0"/>
              <a:buChar char="•"/>
            </a:pPr>
            <a:r>
              <a:rPr lang="en-US" sz="2400" dirty="0"/>
              <a:t>Ley de </a:t>
            </a:r>
            <a:r>
              <a:rPr lang="en-US" sz="2400" dirty="0" err="1"/>
              <a:t>reflexión</a:t>
            </a:r>
            <a:endParaRPr lang="en-US" sz="2400" dirty="0"/>
          </a:p>
          <a:p>
            <a:pPr marL="342900" indent="-342900">
              <a:buFont typeface="Arial" panose="020B0604020202020204" pitchFamily="34" charset="0"/>
              <a:buChar char="•"/>
            </a:pPr>
            <a:r>
              <a:rPr lang="en-US" sz="2400" dirty="0"/>
              <a:t>Ley de </a:t>
            </a:r>
            <a:r>
              <a:rPr lang="en-US" sz="2400" dirty="0" err="1"/>
              <a:t>refracción</a:t>
            </a:r>
            <a:r>
              <a:rPr lang="en-US" sz="2400" dirty="0"/>
              <a:t>.</a:t>
            </a:r>
          </a:p>
        </p:txBody>
      </p:sp>
      <p:pic>
        <p:nvPicPr>
          <p:cNvPr id="4" name="Imagen 3">
            <a:extLst>
              <a:ext uri="{FF2B5EF4-FFF2-40B4-BE49-F238E27FC236}">
                <a16:creationId xmlns:a16="http://schemas.microsoft.com/office/drawing/2014/main" id="{D852BE34-0FFF-4B70-9D17-92514388E320}"/>
              </a:ext>
            </a:extLst>
          </p:cNvPr>
          <p:cNvPicPr>
            <a:picLocks noChangeAspect="1"/>
          </p:cNvPicPr>
          <p:nvPr/>
        </p:nvPicPr>
        <p:blipFill>
          <a:blip r:embed="rId2"/>
          <a:stretch>
            <a:fillRect/>
          </a:stretch>
        </p:blipFill>
        <p:spPr>
          <a:xfrm>
            <a:off x="329277" y="2067840"/>
            <a:ext cx="6186601" cy="2998682"/>
          </a:xfrm>
          <a:prstGeom prst="rect">
            <a:avLst/>
          </a:prstGeom>
        </p:spPr>
      </p:pic>
    </p:spTree>
    <p:extLst>
      <p:ext uri="{BB962C8B-B14F-4D97-AF65-F5344CB8AC3E}">
        <p14:creationId xmlns:p14="http://schemas.microsoft.com/office/powerpoint/2010/main" val="3369248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Cámara oscura</a:t>
            </a:r>
          </a:p>
        </p:txBody>
      </p:sp>
      <p:sp>
        <p:nvSpPr>
          <p:cNvPr id="5" name="CuadroTexto 4">
            <a:extLst>
              <a:ext uri="{FF2B5EF4-FFF2-40B4-BE49-F238E27FC236}">
                <a16:creationId xmlns:a16="http://schemas.microsoft.com/office/drawing/2014/main" id="{5DBD6534-222A-4822-86BB-DD4BBAFF77FF}"/>
              </a:ext>
            </a:extLst>
          </p:cNvPr>
          <p:cNvSpPr txBox="1"/>
          <p:nvPr/>
        </p:nvSpPr>
        <p:spPr>
          <a:xfrm>
            <a:off x="6629962" y="1292493"/>
            <a:ext cx="4369342" cy="4524315"/>
          </a:xfrm>
          <a:prstGeom prst="rect">
            <a:avLst/>
          </a:prstGeom>
          <a:noFill/>
        </p:spPr>
        <p:txBody>
          <a:bodyPr wrap="square">
            <a:spAutoFit/>
          </a:bodyPr>
          <a:lstStyle/>
          <a:p>
            <a:r>
              <a:rPr lang="es-ES" sz="2400" dirty="0"/>
              <a:t>Es el primer sistema formador de imágenes descubierto por el humano. Se basa en el tratamiento de la luz como rayos, conocido como óptica geométrica.</a:t>
            </a:r>
          </a:p>
          <a:p>
            <a:r>
              <a:rPr lang="es-ES" sz="2400" dirty="0"/>
              <a:t>Consiste en una caja negra, cuyo interior no contiene nada de luz y que solo se comunica con el exterior por medio de un agujero infinitamente pequeño, conocido como </a:t>
            </a:r>
            <a:r>
              <a:rPr lang="es-ES" sz="2400" dirty="0" err="1"/>
              <a:t>pinhole</a:t>
            </a:r>
            <a:r>
              <a:rPr lang="es-ES" sz="2400" dirty="0"/>
              <a:t>.</a:t>
            </a:r>
            <a:endParaRPr lang="en-US" sz="2400" dirty="0"/>
          </a:p>
        </p:txBody>
      </p:sp>
      <p:pic>
        <p:nvPicPr>
          <p:cNvPr id="13" name="Imagen 12">
            <a:extLst>
              <a:ext uri="{FF2B5EF4-FFF2-40B4-BE49-F238E27FC236}">
                <a16:creationId xmlns:a16="http://schemas.microsoft.com/office/drawing/2014/main" id="{32AD2321-E877-4BFA-AC19-93E7F4EB4346}"/>
              </a:ext>
            </a:extLst>
          </p:cNvPr>
          <p:cNvPicPr>
            <a:picLocks noChangeAspect="1"/>
          </p:cNvPicPr>
          <p:nvPr/>
        </p:nvPicPr>
        <p:blipFill>
          <a:blip r:embed="rId2"/>
          <a:stretch>
            <a:fillRect/>
          </a:stretch>
        </p:blipFill>
        <p:spPr>
          <a:xfrm>
            <a:off x="367051" y="1763752"/>
            <a:ext cx="6339309" cy="3685326"/>
          </a:xfrm>
          <a:prstGeom prst="rect">
            <a:avLst/>
          </a:prstGeom>
        </p:spPr>
      </p:pic>
    </p:spTree>
    <p:extLst>
      <p:ext uri="{BB962C8B-B14F-4D97-AF65-F5344CB8AC3E}">
        <p14:creationId xmlns:p14="http://schemas.microsoft.com/office/powerpoint/2010/main" val="145973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DBD6534-222A-4822-86BB-DD4BBAFF77FF}"/>
              </a:ext>
            </a:extLst>
          </p:cNvPr>
          <p:cNvSpPr txBox="1"/>
          <p:nvPr/>
        </p:nvSpPr>
        <p:spPr>
          <a:xfrm>
            <a:off x="6629962" y="1292493"/>
            <a:ext cx="4369342" cy="3785652"/>
          </a:xfrm>
          <a:prstGeom prst="rect">
            <a:avLst/>
          </a:prstGeom>
          <a:noFill/>
        </p:spPr>
        <p:txBody>
          <a:bodyPr wrap="square">
            <a:spAutoFit/>
          </a:bodyPr>
          <a:lstStyle/>
          <a:p>
            <a:r>
              <a:rPr lang="en-US" sz="2400" dirty="0" err="1"/>
              <a:t>Cada</a:t>
            </a:r>
            <a:r>
              <a:rPr lang="en-US" sz="2400" dirty="0"/>
              <a:t> punto del </a:t>
            </a:r>
            <a:r>
              <a:rPr lang="en-US" sz="2400" dirty="0" err="1"/>
              <a:t>objeto</a:t>
            </a:r>
            <a:r>
              <a:rPr lang="en-US" sz="2400" dirty="0"/>
              <a:t> </a:t>
            </a:r>
            <a:r>
              <a:rPr lang="en-US" sz="2400" dirty="0" err="1"/>
              <a:t>emite</a:t>
            </a:r>
            <a:r>
              <a:rPr lang="en-US" sz="2400" dirty="0"/>
              <a:t> luz </a:t>
            </a:r>
            <a:r>
              <a:rPr lang="en-US" sz="2400" dirty="0" err="1"/>
              <a:t>en</a:t>
            </a:r>
            <a:r>
              <a:rPr lang="en-US" sz="2400" dirty="0"/>
              <a:t> </a:t>
            </a:r>
            <a:r>
              <a:rPr lang="en-US" sz="2400" dirty="0" err="1"/>
              <a:t>todas</a:t>
            </a:r>
            <a:r>
              <a:rPr lang="en-US" sz="2400" dirty="0"/>
              <a:t> las </a:t>
            </a:r>
            <a:r>
              <a:rPr lang="en-US" sz="2400" dirty="0" err="1"/>
              <a:t>direcciones</a:t>
            </a:r>
            <a:r>
              <a:rPr lang="en-US" sz="2400" dirty="0"/>
              <a:t> del </a:t>
            </a:r>
            <a:r>
              <a:rPr lang="en-US" sz="2400" dirty="0" err="1"/>
              <a:t>espacio</a:t>
            </a:r>
            <a:r>
              <a:rPr lang="en-US" sz="2400" dirty="0"/>
              <a:t>, </a:t>
            </a:r>
            <a:r>
              <a:rPr lang="en-US" sz="2400" dirty="0" err="1"/>
              <a:t>pero</a:t>
            </a:r>
            <a:r>
              <a:rPr lang="en-US" sz="2400" dirty="0"/>
              <a:t> </a:t>
            </a:r>
            <a:r>
              <a:rPr lang="en-US" sz="2400" dirty="0" err="1"/>
              <a:t>solamente</a:t>
            </a:r>
            <a:r>
              <a:rPr lang="en-US" sz="2400" dirty="0"/>
              <a:t> </a:t>
            </a:r>
            <a:r>
              <a:rPr lang="en-US" sz="2400" dirty="0" err="1"/>
              <a:t>aquel</a:t>
            </a:r>
            <a:r>
              <a:rPr lang="en-US" sz="2400" dirty="0"/>
              <a:t> </a:t>
            </a:r>
            <a:r>
              <a:rPr lang="en-US" sz="2400" dirty="0" err="1"/>
              <a:t>rayo</a:t>
            </a:r>
            <a:r>
              <a:rPr lang="en-US" sz="2400" dirty="0"/>
              <a:t> que </a:t>
            </a:r>
            <a:r>
              <a:rPr lang="en-US" sz="2400" dirty="0" err="1"/>
              <a:t>pase</a:t>
            </a:r>
            <a:r>
              <a:rPr lang="en-US" sz="2400" dirty="0"/>
              <a:t> por el pinhole </a:t>
            </a:r>
            <a:r>
              <a:rPr lang="en-US" sz="2400" dirty="0" err="1"/>
              <a:t>va</a:t>
            </a:r>
            <a:r>
              <a:rPr lang="en-US" sz="2400" dirty="0"/>
              <a:t> a </a:t>
            </a:r>
            <a:r>
              <a:rPr lang="en-US" sz="2400" dirty="0" err="1"/>
              <a:t>entrar</a:t>
            </a:r>
            <a:r>
              <a:rPr lang="en-US" sz="2400" dirty="0"/>
              <a:t> a la </a:t>
            </a:r>
            <a:r>
              <a:rPr lang="en-US" sz="2400" dirty="0" err="1"/>
              <a:t>cámara</a:t>
            </a:r>
            <a:r>
              <a:rPr lang="en-US" sz="2400" dirty="0"/>
              <a:t> </a:t>
            </a:r>
            <a:r>
              <a:rPr lang="en-US" sz="2400" dirty="0" err="1"/>
              <a:t>oscura</a:t>
            </a:r>
            <a:r>
              <a:rPr lang="en-US" sz="2400" dirty="0"/>
              <a:t>, por lo que solo se </a:t>
            </a:r>
            <a:r>
              <a:rPr lang="en-US" sz="2400" dirty="0" err="1"/>
              <a:t>verá</a:t>
            </a:r>
            <a:r>
              <a:rPr lang="en-US" sz="2400" dirty="0"/>
              <a:t> </a:t>
            </a:r>
            <a:r>
              <a:rPr lang="en-US" sz="2400" dirty="0" err="1"/>
              <a:t>esta</a:t>
            </a:r>
            <a:r>
              <a:rPr lang="en-US" sz="2400" dirty="0"/>
              <a:t> imagen </a:t>
            </a:r>
            <a:r>
              <a:rPr lang="en-US" sz="2400" dirty="0" err="1"/>
              <a:t>en</a:t>
            </a:r>
            <a:r>
              <a:rPr lang="en-US" sz="2400" dirty="0"/>
              <a:t> </a:t>
            </a:r>
            <a:r>
              <a:rPr lang="en-US" sz="2400" dirty="0" err="1"/>
              <a:t>ella</a:t>
            </a:r>
            <a:r>
              <a:rPr lang="en-US" sz="2400" dirty="0"/>
              <a:t>. </a:t>
            </a:r>
          </a:p>
          <a:p>
            <a:r>
              <a:rPr lang="en-US" sz="2400" dirty="0"/>
              <a:t>Si el pinhole es </a:t>
            </a:r>
            <a:r>
              <a:rPr lang="en-US" sz="2400" dirty="0" err="1"/>
              <a:t>más</a:t>
            </a:r>
            <a:r>
              <a:rPr lang="en-US" sz="2400" dirty="0"/>
              <a:t> </a:t>
            </a:r>
            <a:r>
              <a:rPr lang="en-US" sz="2400" dirty="0" err="1"/>
              <a:t>grande</a:t>
            </a:r>
            <a:r>
              <a:rPr lang="en-US" sz="2400" dirty="0"/>
              <a:t>, </a:t>
            </a:r>
            <a:r>
              <a:rPr lang="en-US" sz="2400" dirty="0" err="1"/>
              <a:t>pueden</a:t>
            </a:r>
            <a:r>
              <a:rPr lang="en-US" sz="2400" dirty="0"/>
              <a:t> </a:t>
            </a:r>
            <a:r>
              <a:rPr lang="en-US" sz="2400" dirty="0" err="1"/>
              <a:t>entrar</a:t>
            </a:r>
            <a:r>
              <a:rPr lang="en-US" sz="2400" dirty="0"/>
              <a:t> </a:t>
            </a:r>
            <a:r>
              <a:rPr lang="en-US" sz="2400" dirty="0" err="1"/>
              <a:t>más</a:t>
            </a:r>
            <a:r>
              <a:rPr lang="en-US" sz="2400" dirty="0"/>
              <a:t> </a:t>
            </a:r>
            <a:r>
              <a:rPr lang="en-US" sz="2400" dirty="0" err="1"/>
              <a:t>rayos</a:t>
            </a:r>
            <a:r>
              <a:rPr lang="en-US" sz="2400" dirty="0"/>
              <a:t> y la imagen es </a:t>
            </a:r>
            <a:r>
              <a:rPr lang="en-US" sz="2400" dirty="0" err="1"/>
              <a:t>más</a:t>
            </a:r>
            <a:r>
              <a:rPr lang="en-US" sz="2400" dirty="0"/>
              <a:t> </a:t>
            </a:r>
            <a:r>
              <a:rPr lang="en-US" sz="2400" dirty="0" err="1"/>
              <a:t>borrosa</a:t>
            </a:r>
            <a:r>
              <a:rPr lang="en-US" sz="2400" dirty="0"/>
              <a:t>.</a:t>
            </a:r>
          </a:p>
        </p:txBody>
      </p:sp>
      <p:pic>
        <p:nvPicPr>
          <p:cNvPr id="4" name="Imagen 3">
            <a:extLst>
              <a:ext uri="{FF2B5EF4-FFF2-40B4-BE49-F238E27FC236}">
                <a16:creationId xmlns:a16="http://schemas.microsoft.com/office/drawing/2014/main" id="{7B0D9DB7-702C-43A5-BA95-AF04AC1B5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39" y="1976437"/>
            <a:ext cx="5734050" cy="2905125"/>
          </a:xfrm>
          <a:prstGeom prst="rect">
            <a:avLst/>
          </a:prstGeom>
        </p:spPr>
      </p:pic>
      <p:sp>
        <p:nvSpPr>
          <p:cNvPr id="8" name="CuadroTexto 7">
            <a:extLst>
              <a:ext uri="{FF2B5EF4-FFF2-40B4-BE49-F238E27FC236}">
                <a16:creationId xmlns:a16="http://schemas.microsoft.com/office/drawing/2014/main" id="{5DFE3208-4FAF-4BA6-9BFD-561285AEDE29}"/>
              </a:ext>
            </a:extLst>
          </p:cNvPr>
          <p:cNvSpPr txBox="1"/>
          <p:nvPr/>
        </p:nvSpPr>
        <p:spPr>
          <a:xfrm>
            <a:off x="1517374" y="6800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Cámara oscura</a:t>
            </a:r>
          </a:p>
        </p:txBody>
      </p:sp>
    </p:spTree>
    <p:extLst>
      <p:ext uri="{BB962C8B-B14F-4D97-AF65-F5344CB8AC3E}">
        <p14:creationId xmlns:p14="http://schemas.microsoft.com/office/powerpoint/2010/main" val="139180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B35ED37-71C7-4AA1-A813-6F9049F35B79}"/>
              </a:ext>
            </a:extLst>
          </p:cNvPr>
          <p:cNvSpPr txBox="1"/>
          <p:nvPr/>
        </p:nvSpPr>
        <p:spPr>
          <a:xfrm>
            <a:off x="1364974" y="527617"/>
            <a:ext cx="9182355" cy="461665"/>
          </a:xfrm>
          <a:prstGeom prst="rect">
            <a:avLst/>
          </a:prstGeom>
          <a:noFill/>
        </p:spPr>
        <p:txBody>
          <a:bodyPr wrap="square" rtlCol="0">
            <a:spAutoFit/>
          </a:bodyPr>
          <a:lstStyle/>
          <a:p>
            <a:pPr algn="ctr"/>
            <a:r>
              <a:rPr lang="es-CO" sz="2400" b="1" dirty="0">
                <a:solidFill>
                  <a:srgbClr val="C00040"/>
                </a:solidFill>
                <a:latin typeface="DIN Pro Medium" panose="020B0604020101020102" pitchFamily="34" charset="0"/>
                <a:cs typeface="DIN Pro Medium" panose="020B0604020101020102" pitchFamily="34" charset="0"/>
              </a:rPr>
              <a:t>Ley de reflexión</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5DBD6534-222A-4822-86BB-DD4BBAFF77FF}"/>
                  </a:ext>
                </a:extLst>
              </p:cNvPr>
              <p:cNvSpPr txBox="1"/>
              <p:nvPr/>
            </p:nvSpPr>
            <p:spPr>
              <a:xfrm>
                <a:off x="6583309" y="1581742"/>
                <a:ext cx="4369342" cy="2677656"/>
              </a:xfrm>
              <a:prstGeom prst="rect">
                <a:avLst/>
              </a:prstGeom>
              <a:noFill/>
            </p:spPr>
            <p:txBody>
              <a:bodyPr wrap="square">
                <a:spAutoFit/>
              </a:bodyPr>
              <a:lstStyle/>
              <a:p>
                <a:r>
                  <a:rPr lang="en-US" sz="2400" dirty="0"/>
                  <a:t>La ley de </a:t>
                </a:r>
                <a:r>
                  <a:rPr lang="en-US" sz="2400" dirty="0" err="1"/>
                  <a:t>reflexión</a:t>
                </a:r>
                <a:r>
                  <a:rPr lang="en-US" sz="2400" dirty="0"/>
                  <a:t> se </a:t>
                </a:r>
                <a:r>
                  <a:rPr lang="en-US" sz="2400" dirty="0" err="1"/>
                  <a:t>basa</a:t>
                </a:r>
                <a:r>
                  <a:rPr lang="en-US" sz="2400" dirty="0"/>
                  <a:t> </a:t>
                </a:r>
                <a:r>
                  <a:rPr lang="en-US" sz="2400" dirty="0" err="1"/>
                  <a:t>en</a:t>
                </a:r>
                <a:r>
                  <a:rPr lang="en-US" sz="2400" dirty="0"/>
                  <a:t> el principio de </a:t>
                </a:r>
                <a:r>
                  <a:rPr lang="en-US" sz="2400" dirty="0" err="1"/>
                  <a:t>fermat</a:t>
                </a:r>
                <a:r>
                  <a:rPr lang="en-US" sz="2400" dirty="0"/>
                  <a:t>, el </a:t>
                </a:r>
                <a:r>
                  <a:rPr lang="en-US" sz="2400" dirty="0" err="1"/>
                  <a:t>cual</a:t>
                </a:r>
                <a:r>
                  <a:rPr lang="en-US" sz="2400" dirty="0"/>
                  <a:t> indica que la luz que se </a:t>
                </a:r>
                <a:r>
                  <a:rPr lang="en-US" sz="2400" dirty="0" err="1"/>
                  <a:t>propaga</a:t>
                </a:r>
                <a:r>
                  <a:rPr lang="en-US" sz="2400" dirty="0"/>
                  <a:t> por un </a:t>
                </a:r>
                <a:r>
                  <a:rPr lang="en-US" sz="2400" dirty="0" err="1"/>
                  <a:t>mismo</a:t>
                </a:r>
                <a:r>
                  <a:rPr lang="en-US" sz="2400" dirty="0"/>
                  <a:t> medio </a:t>
                </a:r>
                <a:r>
                  <a:rPr lang="en-US" sz="2400" dirty="0" err="1"/>
                  <a:t>mantiene</a:t>
                </a:r>
                <a:r>
                  <a:rPr lang="en-US" sz="2400" dirty="0"/>
                  <a:t> </a:t>
                </a:r>
                <a:r>
                  <a:rPr lang="en-US" sz="2400" dirty="0" err="1"/>
                  <a:t>su</a:t>
                </a:r>
                <a:r>
                  <a:rPr lang="en-US" sz="2400" dirty="0"/>
                  <a:t> </a:t>
                </a:r>
                <a:r>
                  <a:rPr lang="en-US" sz="2400" dirty="0" err="1"/>
                  <a:t>dirección</a:t>
                </a:r>
                <a:r>
                  <a:rPr lang="en-US" sz="2400" dirty="0"/>
                  <a:t> </a:t>
                </a:r>
                <a:r>
                  <a:rPr lang="en-US" sz="2400" dirty="0" err="1"/>
                  <a:t>en</a:t>
                </a:r>
                <a:r>
                  <a:rPr lang="en-US" sz="2400" dirty="0"/>
                  <a:t> </a:t>
                </a:r>
                <a:r>
                  <a:rPr lang="en-US" sz="2400" dirty="0" err="1"/>
                  <a:t>línea</a:t>
                </a:r>
                <a:r>
                  <a:rPr lang="en-US" sz="2400" dirty="0"/>
                  <a:t> recta. </a:t>
                </a:r>
                <a:r>
                  <a:rPr lang="en-US" sz="2400" dirty="0" err="1"/>
                  <a:t>En</a:t>
                </a:r>
                <a:r>
                  <a:rPr lang="en-US" sz="2400" dirty="0"/>
                  <a:t> el </a:t>
                </a:r>
                <a:r>
                  <a:rPr lang="en-US" sz="2400" dirty="0" err="1"/>
                  <a:t>caso</a:t>
                </a:r>
                <a:r>
                  <a:rPr lang="en-US" sz="2400" dirty="0"/>
                  <a:t> de la luz </a:t>
                </a:r>
                <a:r>
                  <a:rPr lang="en-US" sz="2400" dirty="0" err="1"/>
                  <a:t>reflejada</a:t>
                </a:r>
                <a:r>
                  <a:rPr lang="en-US" sz="2400" dirty="0"/>
                  <a:t>, se </a:t>
                </a:r>
                <a:r>
                  <a:rPr lang="en-US" sz="2400" dirty="0" err="1"/>
                  <a:t>cumple</a:t>
                </a:r>
                <a:r>
                  <a:rPr lang="en-US" sz="2400" dirty="0"/>
                  <a:t> que </a:t>
                </a:r>
                <a14:m>
                  <m:oMath xmlns:m="http://schemas.openxmlformats.org/officeDocument/2006/math">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𝛼</m:t>
                        </m:r>
                      </m:e>
                      <m:sub>
                        <m:r>
                          <a:rPr lang="es-CO" sz="2400" b="0" i="1" smtClean="0">
                            <a:latin typeface="Cambria Math" panose="02040503050406030204" pitchFamily="18" charset="0"/>
                          </a:rPr>
                          <m:t>𝑖</m:t>
                        </m:r>
                      </m:sub>
                    </m:sSub>
                    <m:r>
                      <a:rPr lang="es-CO" sz="2400" b="0" i="1" smtClean="0">
                        <a:latin typeface="Cambria Math" panose="02040503050406030204" pitchFamily="18" charset="0"/>
                      </a:rPr>
                      <m:t>=</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𝛼</m:t>
                        </m:r>
                      </m:e>
                      <m:sub>
                        <m:r>
                          <a:rPr lang="es-CO" sz="2400" b="0" i="1" smtClean="0">
                            <a:latin typeface="Cambria Math" panose="02040503050406030204" pitchFamily="18" charset="0"/>
                          </a:rPr>
                          <m:t>𝑟</m:t>
                        </m:r>
                      </m:sub>
                    </m:sSub>
                    <m:r>
                      <a:rPr lang="es-CO" sz="2400" b="0" i="0" smtClean="0">
                        <a:latin typeface="Cambria Math" panose="02040503050406030204" pitchFamily="18" charset="0"/>
                      </a:rPr>
                      <m:t>.</m:t>
                    </m:r>
                  </m:oMath>
                </a14:m>
                <a:endParaRPr lang="en-US" sz="2400" dirty="0"/>
              </a:p>
            </p:txBody>
          </p:sp>
        </mc:Choice>
        <mc:Fallback xmlns="">
          <p:sp>
            <p:nvSpPr>
              <p:cNvPr id="5" name="CuadroTexto 4">
                <a:extLst>
                  <a:ext uri="{FF2B5EF4-FFF2-40B4-BE49-F238E27FC236}">
                    <a16:creationId xmlns:a16="http://schemas.microsoft.com/office/drawing/2014/main" id="{5DBD6534-222A-4822-86BB-DD4BBAFF77FF}"/>
                  </a:ext>
                </a:extLst>
              </p:cNvPr>
              <p:cNvSpPr txBox="1">
                <a:spLocks noRot="1" noChangeAspect="1" noMove="1" noResize="1" noEditPoints="1" noAdjustHandles="1" noChangeArrowheads="1" noChangeShapeType="1" noTextEdit="1"/>
              </p:cNvSpPr>
              <p:nvPr/>
            </p:nvSpPr>
            <p:spPr>
              <a:xfrm>
                <a:off x="6583309" y="1581742"/>
                <a:ext cx="4369342" cy="2677656"/>
              </a:xfrm>
              <a:prstGeom prst="rect">
                <a:avLst/>
              </a:prstGeom>
              <a:blipFill>
                <a:blip r:embed="rId2"/>
                <a:stretch>
                  <a:fillRect l="-2232" t="-1818" r="-1813" b="-4091"/>
                </a:stretch>
              </a:blipFill>
            </p:spPr>
            <p:txBody>
              <a:bodyPr/>
              <a:lstStyle/>
              <a:p>
                <a:r>
                  <a:rPr lang="es-CO">
                    <a:noFill/>
                  </a:rPr>
                  <a:t> </a:t>
                </a:r>
              </a:p>
            </p:txBody>
          </p:sp>
        </mc:Fallback>
      </mc:AlternateContent>
      <p:pic>
        <p:nvPicPr>
          <p:cNvPr id="6" name="Imagen 5">
            <a:extLst>
              <a:ext uri="{FF2B5EF4-FFF2-40B4-BE49-F238E27FC236}">
                <a16:creationId xmlns:a16="http://schemas.microsoft.com/office/drawing/2014/main" id="{B7431F47-1EE6-4302-B23F-2386B099B1FA}"/>
              </a:ext>
            </a:extLst>
          </p:cNvPr>
          <p:cNvPicPr>
            <a:picLocks noChangeAspect="1"/>
          </p:cNvPicPr>
          <p:nvPr/>
        </p:nvPicPr>
        <p:blipFill rotWithShape="1">
          <a:blip r:embed="rId3"/>
          <a:srcRect r="45003"/>
          <a:stretch/>
        </p:blipFill>
        <p:spPr>
          <a:xfrm>
            <a:off x="1239349" y="1722047"/>
            <a:ext cx="4227248" cy="4360094"/>
          </a:xfrm>
          <a:prstGeom prst="rect">
            <a:avLst/>
          </a:prstGeom>
        </p:spPr>
      </p:pic>
    </p:spTree>
    <p:extLst>
      <p:ext uri="{BB962C8B-B14F-4D97-AF65-F5344CB8AC3E}">
        <p14:creationId xmlns:p14="http://schemas.microsoft.com/office/powerpoint/2010/main" val="5618303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1998</TotalTime>
  <Words>1986</Words>
  <Application>Microsoft Office PowerPoint</Application>
  <PresentationFormat>Panorámica</PresentationFormat>
  <Paragraphs>128</Paragraphs>
  <Slides>31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Arial</vt:lpstr>
      <vt:lpstr>Arial Black</vt:lpstr>
      <vt:lpstr>Calibri</vt:lpstr>
      <vt:lpstr>Calibri Light</vt:lpstr>
      <vt:lpstr>Cambria Math</vt:lpstr>
      <vt:lpstr>DIN Pro 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Camilo  Navarro Saiz</dc:creator>
  <cp:lastModifiedBy>manuel jaramillo gaviria</cp:lastModifiedBy>
  <cp:revision>43</cp:revision>
  <dcterms:created xsi:type="dcterms:W3CDTF">2020-08-21T23:46:37Z</dcterms:created>
  <dcterms:modified xsi:type="dcterms:W3CDTF">2021-03-18T18:00:39Z</dcterms:modified>
</cp:coreProperties>
</file>