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9FC-F3F8-9595-02C0-996DC750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DFE3C-3B65-BE49-2B27-9C0D2031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6AAD-16C8-2529-DD1A-A8A9B3D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AE0C-8AF0-0CA8-04A3-0BD77B95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D846-8EEB-05D2-1C0E-320EB26F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737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2A36-B7C6-42BB-7FFF-0D79DEF3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4EF48-CA34-FB92-5A3F-0EB1C6138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716D-9437-D817-F884-5596630A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538A-53BC-E687-FD13-AE74589D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9968-FA0B-3D08-CFDE-24A94B92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6326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20ED1-94AF-6A57-7B8C-284FE2527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A858-0FE8-7A46-67D2-6226E185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9B22-6000-959C-ECB8-A6B289A1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AF48-9463-73BF-7B04-02369759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5D1A-0156-7917-0D4D-1C330C3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643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51E8-A517-06C6-1505-1541A96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A61E-56D7-E404-5D4F-9C7A5EE0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6E26-0BE9-C522-AD79-72400215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0288-8CC4-ADE1-E3BA-13AF326D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79F5-210C-FA9E-C11D-9785065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82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B06F-7E5E-6C35-D0DD-EEA1FD72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8C24-498D-734B-4CFB-D3ED3797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4E23-7235-E2B1-760A-491A696B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38E1-677E-353C-6D3F-DFE8CE3B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7D5B-3019-FFAC-D3F4-C2C93C6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31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55-E229-627B-B72E-113BA24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FE00-29D7-18DB-CA43-16B3F8D1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4E8-9F8A-041B-99BF-D2297888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CF08-2271-D4DF-AA3E-DD908C7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6128B-18DD-AB8E-045B-48A95496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FD4C-1260-879B-7326-1C6DDAF8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2479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418-DD88-DFD3-CA48-55D32A4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D577-A695-1DDA-E31D-F33DA43D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21FD3-25D8-AA3B-4AFC-B769ADF7A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8E7A4-9FF2-CE14-34AC-C24B50EE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32132-5A94-EB3E-746F-66EA936F5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208C-DD2A-661A-16C5-3C3F8F2E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50D62-0D9C-BC61-3192-EEAD7181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69B23-206C-366B-58A5-7EF185A3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511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3332-F4FC-D089-6331-A3F2B2FB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3F2B-E2D8-1143-46C0-B36BC179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F9143-4421-4F6B-B52E-16CEA33C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08ED-0C7A-14BA-4225-991DCACC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704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45D9-799B-C070-6905-B04C7407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3471-CEFF-4E0F-6A4C-A6F1DA46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3AC0-9612-1AF2-2ECA-B6E53225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77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AF19-4573-43C9-5B0D-154A4274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BF9C-67CB-3F88-5A2B-7DCCDAF5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E48B9-FC8E-0A97-0234-2E9541F5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094DF-83E4-11B8-C7C6-0C69655B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AB1D0-5F84-4C5A-E804-63BA633B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20E1-7B83-34DE-471C-D489B44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022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553F-3E86-4A58-6DD3-1DD14F69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2BB2F-1AE3-7253-47ED-9C7BB723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120B-4BA6-1162-D0DB-D91024D7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93D6-D43F-153B-986E-C45BB515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C765-23F5-8698-E1E9-4613525D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92302-C9E9-56F2-616A-C5AA94B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217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B6500-E6C6-7FFF-D133-1AA627E5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78F8-10C4-1ECB-3E17-3189D7D4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A5AB-A508-5359-39EF-A242DD0B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9682-913C-471C-AD21-EA56DB0F7A57}" type="datetimeFigureOut">
              <a:rPr lang="en-SI" smtClean="0"/>
              <a:t>13/10/2022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5258-C4E6-E346-03B4-AE095634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29E0-31DA-4712-CF44-95E178E0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0702-ABC0-498B-A786-990C310E8D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739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slovstreznika.si/pot/5" TargetMode="External"/><Relationship Id="rId2" Type="http://schemas.openxmlformats.org/officeDocument/2006/relationships/hyperlink" Target="https://naslovstreznika.si/pot/primer=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CDE-574B-1147-0070-597D48FC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Vaja</a:t>
            </a:r>
            <a:r>
              <a:rPr lang="en-GB" dirty="0"/>
              <a:t> 3.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65C2-5685-D655-9C03-C6385DA7F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ASP .NET Web API (minimal)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6892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5BBE-E391-90D2-6836-4F9B5B20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REST</a:t>
            </a:r>
            <a:br>
              <a:rPr lang="en-GB" dirty="0"/>
            </a:br>
            <a:r>
              <a:rPr lang="en-GB" dirty="0"/>
              <a:t>CRUD – HTTP - .NET CORE</a:t>
            </a:r>
            <a:endParaRPr lang="en-SI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E8EF2B-48E6-1A92-AF34-92FF02E70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77754"/>
              </p:ext>
            </p:extLst>
          </p:nvPr>
        </p:nvGraphicFramePr>
        <p:xfrm>
          <a:off x="548637" y="1779904"/>
          <a:ext cx="11414763" cy="42856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1183">
                  <a:extLst>
                    <a:ext uri="{9D8B030D-6E8A-4147-A177-3AD203B41FA5}">
                      <a16:colId xmlns:a16="http://schemas.microsoft.com/office/drawing/2014/main" val="2093451184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130308792"/>
                    </a:ext>
                  </a:extLst>
                </a:gridCol>
                <a:gridCol w="7703820">
                  <a:extLst>
                    <a:ext uri="{9D8B030D-6E8A-4147-A177-3AD203B41FA5}">
                      <a16:colId xmlns:a16="http://schemas.microsoft.com/office/drawing/2014/main" val="3512761369"/>
                    </a:ext>
                  </a:extLst>
                </a:gridCol>
              </a:tblGrid>
              <a:tr h="857123">
                <a:tc>
                  <a:txBody>
                    <a:bodyPr/>
                    <a:lstStyle/>
                    <a:p>
                      <a:r>
                        <a:rPr lang="en-GB" dirty="0"/>
                        <a:t>CRUD operator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 </a:t>
                      </a:r>
                      <a:r>
                        <a:rPr lang="en-GB" dirty="0" err="1"/>
                        <a:t>Metoda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.NET Core </a:t>
                      </a:r>
                      <a:r>
                        <a:rPr lang="en-GB" dirty="0" err="1"/>
                        <a:t>metoda</a:t>
                      </a:r>
                      <a:r>
                        <a:rPr lang="en-GB" dirty="0"/>
                        <a:t> za </a:t>
                      </a:r>
                      <a:r>
                        <a:rPr lang="en-GB" dirty="0" err="1"/>
                        <a:t>implementacijo</a:t>
                      </a:r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7234"/>
                  </a:ext>
                </a:extLst>
              </a:tr>
              <a:tr h="857123">
                <a:tc>
                  <a:txBody>
                    <a:bodyPr/>
                    <a:lstStyle/>
                    <a:p>
                      <a:r>
                        <a:rPr lang="en-GB" dirty="0"/>
                        <a:t>Create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 app.</a:t>
                      </a:r>
                      <a:r>
                        <a:rPr lang="sl-SI" sz="1800" b="1" dirty="0">
                          <a:solidFill>
                            <a:srgbClr val="000000"/>
                          </a:solidFill>
                        </a:rPr>
                        <a:t>MapPost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sl-SI" sz="1800" dirty="0">
                          <a:solidFill>
                            <a:srgbClr val="A31515"/>
                          </a:solidFill>
                        </a:rPr>
                        <a:t>"/koncnaTocka"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, (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...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)=&gt;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{...}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49795"/>
                  </a:ext>
                </a:extLst>
              </a:tr>
              <a:tr h="857123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 app.</a:t>
                      </a:r>
                      <a:r>
                        <a:rPr lang="sl-SI" sz="1800" b="1" dirty="0">
                          <a:solidFill>
                            <a:srgbClr val="000000"/>
                          </a:solidFill>
                        </a:rPr>
                        <a:t>MapGet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sl-SI" sz="1800" dirty="0">
                          <a:solidFill>
                            <a:srgbClr val="A31515"/>
                          </a:solidFill>
                        </a:rPr>
                        <a:t>"/koncnaTocka"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, (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...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 =&gt;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{...}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484909"/>
                  </a:ext>
                </a:extLst>
              </a:tr>
              <a:tr h="857123">
                <a:tc>
                  <a:txBody>
                    <a:bodyPr/>
                    <a:lstStyle/>
                    <a:p>
                      <a:r>
                        <a:rPr lang="en-GB" dirty="0"/>
                        <a:t>Update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 app.</a:t>
                      </a:r>
                      <a:r>
                        <a:rPr lang="sl-SI" sz="1800" b="1" dirty="0">
                          <a:solidFill>
                            <a:srgbClr val="000000"/>
                          </a:solidFill>
                        </a:rPr>
                        <a:t>MapPut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sl-SI" sz="1800" dirty="0">
                          <a:solidFill>
                            <a:srgbClr val="A31515"/>
                          </a:solidFill>
                        </a:rPr>
                        <a:t>"/koncnaTocka"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, (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...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 =&gt;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{...}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41727"/>
                  </a:ext>
                </a:extLst>
              </a:tr>
              <a:tr h="857123"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app.</a:t>
                      </a:r>
                      <a:r>
                        <a:rPr lang="sl-SI" sz="1800" b="1" dirty="0">
                          <a:solidFill>
                            <a:srgbClr val="000000"/>
                          </a:solidFill>
                        </a:rPr>
                        <a:t>MapDelete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sl-SI" sz="1800" dirty="0">
                          <a:solidFill>
                            <a:srgbClr val="A31515"/>
                          </a:solidFill>
                        </a:rPr>
                        <a:t>"/koncnaTocka"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, (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...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 =&gt;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</a:rPr>
                        <a:t>{...}</a:t>
                      </a:r>
                      <a:r>
                        <a:rPr lang="sl-SI" sz="1800" dirty="0">
                          <a:solidFill>
                            <a:srgbClr val="000000"/>
                          </a:solidFill>
                        </a:rPr>
                        <a:t>);</a:t>
                      </a:r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5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7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5A54-5D04-D708-0C68-C323916B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app.Map</a:t>
            </a:r>
            <a:r>
              <a:rPr lang="en-GB" dirty="0"/>
              <a:t>(Get/Post/Put/Delete) </a:t>
            </a:r>
            <a:r>
              <a:rPr lang="en-GB" dirty="0" err="1"/>
              <a:t>metode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A6D9-6FF6-CDA3-7616-B4DD5D97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1820" cy="4351338"/>
          </a:xfrm>
        </p:spPr>
        <p:txBody>
          <a:bodyPr/>
          <a:lstStyle/>
          <a:p>
            <a:r>
              <a:rPr lang="en-GB" dirty="0" err="1"/>
              <a:t>Prejemanje</a:t>
            </a:r>
            <a:r>
              <a:rPr lang="en-GB" dirty="0"/>
              <a:t> 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</a:t>
            </a:r>
            <a:r>
              <a:rPr lang="en-GB" dirty="0" err="1"/>
              <a:t>telesa</a:t>
            </a:r>
            <a:r>
              <a:rPr lang="en-GB" dirty="0"/>
              <a:t> </a:t>
            </a:r>
            <a:r>
              <a:rPr lang="en-GB" dirty="0" err="1"/>
              <a:t>zahtevka</a:t>
            </a:r>
            <a:r>
              <a:rPr lang="en-GB" dirty="0"/>
              <a:t> (Request body parameter)</a:t>
            </a:r>
          </a:p>
          <a:p>
            <a:pPr lvl="1"/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app.MapPost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"/pot"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en-GB" sz="1800" b="1" dirty="0">
                <a:solidFill>
                  <a:srgbClr val="00B0F0"/>
                </a:solidFill>
                <a:latin typeface="Cascadia Mono" panose="020B0609020000020004" pitchFamily="49" charset="0"/>
              </a:rPr>
              <a:t>[</a:t>
            </a:r>
            <a:r>
              <a:rPr lang="en-GB" sz="1800" b="1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FromBody</a:t>
            </a:r>
            <a:r>
              <a:rPr lang="en-GB" sz="1800" b="1" dirty="0">
                <a:solidFill>
                  <a:srgbClr val="00B0F0"/>
                </a:solidFill>
                <a:latin typeface="Cascadia Mono" panose="020B06090200000200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novaOseba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 {...});</a:t>
            </a:r>
          </a:p>
          <a:p>
            <a:pPr lvl="1"/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/>
              <a:t>Prejemanje</a:t>
            </a:r>
            <a:r>
              <a:rPr lang="en-GB" dirty="0"/>
              <a:t> 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</a:t>
            </a:r>
            <a:r>
              <a:rPr lang="en-GB" dirty="0" err="1"/>
              <a:t>poti</a:t>
            </a:r>
            <a:r>
              <a:rPr lang="en-GB" dirty="0"/>
              <a:t> (Path parameter)</a:t>
            </a:r>
          </a:p>
          <a:p>
            <a:pPr lvl="1"/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app.MapGet(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pot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imeParametra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imeParametra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{...}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Prejemanje</a:t>
            </a:r>
            <a:r>
              <a:rPr lang="en-GB" dirty="0"/>
              <a:t> 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“</a:t>
            </a:r>
            <a:r>
              <a:rPr lang="en-GB" dirty="0" err="1"/>
              <a:t>poizvedbe</a:t>
            </a:r>
            <a:r>
              <a:rPr lang="en-GB" dirty="0"/>
              <a:t>” (Query parameter)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app.MapGet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"/pot"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FromQuery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]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int primer) =&gt; {...});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261A8F-18BE-4830-D4E1-158FA3E26768}"/>
              </a:ext>
            </a:extLst>
          </p:cNvPr>
          <p:cNvCxnSpPr/>
          <p:nvPr/>
        </p:nvCxnSpPr>
        <p:spPr>
          <a:xfrm>
            <a:off x="5202621" y="3794234"/>
            <a:ext cx="0" cy="39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799563-CB0F-2703-6A76-A215BC21D2F8}"/>
              </a:ext>
            </a:extLst>
          </p:cNvPr>
          <p:cNvCxnSpPr/>
          <p:nvPr/>
        </p:nvCxnSpPr>
        <p:spPr>
          <a:xfrm>
            <a:off x="5165835" y="5722882"/>
            <a:ext cx="0" cy="39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E1EE81-462C-D692-9EA9-D8DFA5196A2F}"/>
              </a:ext>
            </a:extLst>
          </p:cNvPr>
          <p:cNvSpPr txBox="1"/>
          <p:nvPr/>
        </p:nvSpPr>
        <p:spPr>
          <a:xfrm>
            <a:off x="1865587" y="6046984"/>
            <a:ext cx="7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Poizvedba</a:t>
            </a:r>
            <a:r>
              <a:rPr lang="en-GB" dirty="0"/>
              <a:t> primer: </a:t>
            </a:r>
            <a:r>
              <a:rPr lang="en-GB" dirty="0">
                <a:hlinkClick r:id="rId2"/>
              </a:rPr>
              <a:t>https://naslovstreznika.si/pot/primer=5</a:t>
            </a:r>
            <a:r>
              <a:rPr lang="en-GB" dirty="0"/>
              <a:t> </a:t>
            </a:r>
            <a:endParaRPr lang="en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15BE1-A234-5D69-D7A5-4ED99426566D}"/>
              </a:ext>
            </a:extLst>
          </p:cNvPr>
          <p:cNvSpPr txBox="1"/>
          <p:nvPr/>
        </p:nvSpPr>
        <p:spPr>
          <a:xfrm>
            <a:off x="1734208" y="4148398"/>
            <a:ext cx="7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Poizvedba</a:t>
            </a:r>
            <a:r>
              <a:rPr lang="en-GB" dirty="0"/>
              <a:t> primer: </a:t>
            </a:r>
            <a:r>
              <a:rPr lang="en-GB" dirty="0">
                <a:hlinkClick r:id="rId3"/>
              </a:rPr>
              <a:t>https://naslovstreznika.si/pot/5</a:t>
            </a:r>
            <a:r>
              <a:rPr lang="en-GB" dirty="0"/>
              <a:t> 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3697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544F-61CE-78B0-30A8-38AE06D9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.NET CORE WEB API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FE26-B602-CBAB-7FEE-106FC973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/>
              <a:t>Ogrodje</a:t>
            </a:r>
            <a:r>
              <a:rPr lang="en-GB" sz="2800" dirty="0"/>
              <a:t> za </a:t>
            </a:r>
            <a:r>
              <a:rPr lang="en-GB" sz="2800" dirty="0" err="1"/>
              <a:t>gradnjo</a:t>
            </a:r>
            <a:r>
              <a:rPr lang="en-GB" sz="2800" dirty="0"/>
              <a:t> RESTful </a:t>
            </a:r>
            <a:r>
              <a:rPr lang="en-GB" sz="2800" dirty="0" err="1"/>
              <a:t>spletnih</a:t>
            </a:r>
            <a:r>
              <a:rPr lang="en-GB" sz="2800" dirty="0"/>
              <a:t> </a:t>
            </a:r>
            <a:r>
              <a:rPr lang="en-GB" sz="2800" dirty="0" err="1"/>
              <a:t>vmesnikov</a:t>
            </a:r>
            <a:endParaRPr lang="en-GB" sz="2800" dirty="0"/>
          </a:p>
          <a:p>
            <a:r>
              <a:rPr lang="en-GB" sz="2800" dirty="0"/>
              <a:t>V </a:t>
            </a:r>
            <a:r>
              <a:rPr lang="en-GB" sz="2800" dirty="0" err="1"/>
              <a:t>ekosistemu</a:t>
            </a:r>
            <a:r>
              <a:rPr lang="en-GB" sz="2800" dirty="0"/>
              <a:t> .NET</a:t>
            </a:r>
          </a:p>
          <a:p>
            <a:r>
              <a:rPr lang="en-GB" sz="2800" dirty="0" err="1"/>
              <a:t>Programski</a:t>
            </a:r>
            <a:r>
              <a:rPr lang="en-GB" sz="2800" dirty="0"/>
              <a:t> </a:t>
            </a:r>
            <a:r>
              <a:rPr lang="en-GB" sz="2800" dirty="0" err="1"/>
              <a:t>jezik</a:t>
            </a:r>
            <a:r>
              <a:rPr lang="en-GB" sz="2800" dirty="0"/>
              <a:t> C# </a:t>
            </a:r>
            <a:endParaRPr lang="en-SI" sz="2800" dirty="0"/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677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094A-3678-5F80-9033-C28F4592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Priprava</a:t>
            </a:r>
            <a:r>
              <a:rPr lang="en-GB" sz="4000" dirty="0"/>
              <a:t> </a:t>
            </a:r>
            <a:r>
              <a:rPr lang="en-GB" sz="4000" dirty="0" err="1"/>
              <a:t>na</a:t>
            </a:r>
            <a:r>
              <a:rPr lang="en-GB" sz="4000" dirty="0"/>
              <a:t> </a:t>
            </a:r>
            <a:r>
              <a:rPr lang="en-GB" sz="4000" dirty="0" err="1"/>
              <a:t>delo</a:t>
            </a:r>
            <a:endParaRPr lang="en-S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EB92-31BB-5C12-308F-44784B6D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Visual Studio</a:t>
            </a:r>
          </a:p>
          <a:p>
            <a:r>
              <a:rPr lang="en-GB" sz="2400"/>
              <a:t>Visual Studio Installer</a:t>
            </a:r>
          </a:p>
          <a:p>
            <a:pPr lvl="1"/>
            <a:r>
              <a:rPr lang="en-GB"/>
              <a:t>ASP.NET and web development</a:t>
            </a:r>
          </a:p>
          <a:p>
            <a:endParaRPr lang="en-GB" sz="2400"/>
          </a:p>
          <a:p>
            <a:endParaRPr lang="en-SI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43A07-9161-2026-B81B-F233EC1A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52" y="4001294"/>
            <a:ext cx="7026044" cy="17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FB2-4054-D6EB-2DF7-85A6497B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036D-ADDD-AEF6-3D87-D9513476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ASP.Net</a:t>
            </a:r>
            <a:r>
              <a:rPr lang="en-GB" dirty="0"/>
              <a:t> Core Web API</a:t>
            </a:r>
          </a:p>
          <a:p>
            <a:r>
              <a:rPr lang="en-GB" dirty="0"/>
              <a:t>Next…</a:t>
            </a:r>
          </a:p>
          <a:p>
            <a:endParaRPr lang="en-GB" dirty="0"/>
          </a:p>
          <a:p>
            <a:r>
              <a:rPr lang="en-GB" dirty="0"/>
              <a:t>Framework: .NET 6.0</a:t>
            </a:r>
          </a:p>
          <a:p>
            <a:r>
              <a:rPr lang="en-GB" dirty="0"/>
              <a:t>Authentication type: None</a:t>
            </a:r>
          </a:p>
          <a:p>
            <a:r>
              <a:rPr lang="en-SI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☑</a:t>
            </a:r>
            <a:r>
              <a:rPr lang="en-GB" b="1" dirty="0">
                <a:solidFill>
                  <a:srgbClr val="00B050"/>
                </a:solidFill>
              </a:rPr>
              <a:t> Configure for HTTPS</a:t>
            </a:r>
          </a:p>
          <a:p>
            <a:r>
              <a:rPr lang="en-SI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☐</a:t>
            </a:r>
            <a:r>
              <a:rPr lang="en-GB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Enable docker</a:t>
            </a:r>
          </a:p>
          <a:p>
            <a:r>
              <a:rPr lang="en-SI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☐</a:t>
            </a:r>
            <a:r>
              <a:rPr lang="en-GB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Use controllers</a:t>
            </a:r>
          </a:p>
          <a:p>
            <a:r>
              <a:rPr lang="en-SI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☑</a:t>
            </a:r>
            <a:r>
              <a:rPr lang="en-GB" b="1" dirty="0">
                <a:solidFill>
                  <a:srgbClr val="00B050"/>
                </a:solidFill>
              </a:rPr>
              <a:t> Enable </a:t>
            </a:r>
            <a:r>
              <a:rPr lang="en-GB" b="1" dirty="0" err="1">
                <a:solidFill>
                  <a:srgbClr val="00B050"/>
                </a:solidFill>
              </a:rPr>
              <a:t>OpenAPI</a:t>
            </a:r>
            <a:r>
              <a:rPr lang="en-GB" b="1" dirty="0">
                <a:solidFill>
                  <a:srgbClr val="00B050"/>
                </a:solidFill>
              </a:rPr>
              <a:t> support</a:t>
            </a:r>
          </a:p>
          <a:p>
            <a:r>
              <a:rPr lang="en-SI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☐</a:t>
            </a:r>
            <a:r>
              <a:rPr lang="en-GB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Do not use top-level statements</a:t>
            </a:r>
            <a:endParaRPr lang="en-SI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C1285C-6941-4FCB-FC1E-EDF37454C679}"/>
              </a:ext>
            </a:extLst>
          </p:cNvPr>
          <p:cNvGrpSpPr/>
          <p:nvPr/>
        </p:nvGrpSpPr>
        <p:grpSpPr>
          <a:xfrm>
            <a:off x="6448859" y="891932"/>
            <a:ext cx="5448443" cy="5600943"/>
            <a:chOff x="6448859" y="891932"/>
            <a:chExt cx="5448443" cy="56009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69266A-8F1A-F15F-165D-0E2D74D5F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5206" y="891932"/>
              <a:ext cx="4980345" cy="12355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73E1BA-78B6-4E97-880C-EB36775F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8859" y="3368593"/>
              <a:ext cx="5448443" cy="3124282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732D2E-5E10-D5AB-B1E9-8C1D7E042AA4}"/>
                </a:ext>
              </a:extLst>
            </p:cNvPr>
            <p:cNvCxnSpPr>
              <a:cxnSpLocks/>
            </p:cNvCxnSpPr>
            <p:nvPr/>
          </p:nvCxnSpPr>
          <p:spPr>
            <a:xfrm>
              <a:off x="9135378" y="2217495"/>
              <a:ext cx="0" cy="1051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3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956-9CAC-C675-CE2D-CB472C88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Zdravo</a:t>
            </a:r>
            <a:r>
              <a:rPr lang="en-GB" sz="4000" dirty="0"/>
              <a:t> </a:t>
            </a:r>
            <a:r>
              <a:rPr lang="en-GB" sz="4000" dirty="0" err="1"/>
              <a:t>svet</a:t>
            </a:r>
            <a:r>
              <a:rPr lang="en-GB" sz="4000" dirty="0"/>
              <a:t>! 1/3</a:t>
            </a:r>
            <a:endParaRPr lang="en-S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CF8F-0F6E-0C22-EE5E-AE5AB84D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S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Learn more about configuring Swagger/</a:t>
            </a:r>
            <a:r>
              <a:rPr lang="en-GB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OpenAPI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at https://aka.ms/aspnetcore/swashbuckle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builder.Services.AddEndpointsApiExplorer(); </a:t>
            </a:r>
            <a:r>
              <a:rPr lang="sl-S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Za minimal api (brez kontrolerjev)</a:t>
            </a:r>
            <a:endParaRPr lang="sl-S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builder.Services.AddSwaggerGen(); </a:t>
            </a:r>
            <a:r>
              <a:rPr lang="sl-SI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Generira Open-Api json dokument za izpostavljene končne točke</a:t>
            </a:r>
            <a:endParaRPr lang="en-S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builder.Build();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Zgradi aplikacijo</a:t>
            </a:r>
            <a:endParaRPr lang="en-S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(app.Environment.IsDevelopment())</a:t>
            </a:r>
          </a:p>
          <a:p>
            <a:pPr marL="0" indent="0">
              <a:buNone/>
            </a:pPr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app.UseSwagger();</a:t>
            </a:r>
          </a:p>
          <a:p>
            <a:pPr marL="0" indent="0">
              <a:buNone/>
            </a:pP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app.UseSwaggerUI();</a:t>
            </a:r>
          </a:p>
          <a:p>
            <a:pPr marL="0" indent="0">
              <a:buNone/>
            </a:pPr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Če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imamo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omogočen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HTTPS.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Brez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tega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privzeto</a:t>
            </a:r>
            <a:r>
              <a:rPr lang="es-E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HTTP</a:t>
            </a:r>
            <a:endParaRPr lang="en-SI" sz="900" dirty="0"/>
          </a:p>
        </p:txBody>
      </p:sp>
    </p:spTree>
    <p:extLst>
      <p:ext uri="{BB962C8B-B14F-4D97-AF65-F5344CB8AC3E}">
        <p14:creationId xmlns:p14="http://schemas.microsoft.com/office/powerpoint/2010/main" val="410402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956-9CAC-C675-CE2D-CB472C88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Zdravo</a:t>
            </a:r>
            <a:r>
              <a:rPr lang="en-GB" sz="4000" dirty="0"/>
              <a:t> </a:t>
            </a:r>
            <a:r>
              <a:rPr lang="en-GB" sz="4000" dirty="0" err="1"/>
              <a:t>svet</a:t>
            </a:r>
            <a:r>
              <a:rPr lang="en-GB" sz="4000" dirty="0"/>
              <a:t>! 2/3</a:t>
            </a:r>
            <a:endParaRPr lang="en-S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CF8F-0F6E-0C22-EE5E-AE5AB84D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app.MapGet(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"/weatherforecast"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 </a:t>
            </a:r>
            <a:r>
              <a:rPr lang="sl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Naslov končne točke http://&lt;naslovstreznika&gt;/&lt;koncnaTocka&gt;</a:t>
            </a:r>
            <a:endParaRPr lang="sl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forecast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5).Select(index =&gt;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WeatherForecast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DateTime.Now.AddDays(index),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(-20, 55),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summaries[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summaries.Length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))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.ToArray();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forecast;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.WithName(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"GetWeatherForecast"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I" sz="900" dirty="0"/>
          </a:p>
        </p:txBody>
      </p:sp>
    </p:spTree>
    <p:extLst>
      <p:ext uri="{BB962C8B-B14F-4D97-AF65-F5344CB8AC3E}">
        <p14:creationId xmlns:p14="http://schemas.microsoft.com/office/powerpoint/2010/main" val="30884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956-9CAC-C675-CE2D-CB472C88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Zdravo</a:t>
            </a:r>
            <a:r>
              <a:rPr lang="en-GB" sz="4000" dirty="0"/>
              <a:t> </a:t>
            </a:r>
            <a:r>
              <a:rPr lang="en-GB" sz="4000" dirty="0" err="1"/>
              <a:t>svet</a:t>
            </a:r>
            <a:r>
              <a:rPr lang="en-GB" sz="4000" dirty="0"/>
              <a:t>! 3/3</a:t>
            </a:r>
            <a:endParaRPr lang="en-S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CF8F-0F6E-0C22-EE5E-AE5AB84D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l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Preprosti razred -&gt; pri vračanju bo nastala transformacija v JSON obliko</a:t>
            </a:r>
            <a:endParaRPr lang="sl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Summary)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sl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Generiran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atribut</a:t>
            </a:r>
            <a:endParaRPr lang="en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TemperatureF =&gt; 32 + (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)(TemperatureC / 0.5556);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sl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I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4A61-993B-A5EE-E42F-966D84F3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89" y="4246160"/>
            <a:ext cx="8463211" cy="1258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CF2256-1512-7E55-4B27-492D30536154}"/>
              </a:ext>
            </a:extLst>
          </p:cNvPr>
          <p:cNvSpPr txBox="1"/>
          <p:nvPr/>
        </p:nvSpPr>
        <p:spPr>
          <a:xfrm>
            <a:off x="3418684" y="5574018"/>
            <a:ext cx="6468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"date"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"2022-10-11T13:55:45.6117382+02:00"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temperatureC</a:t>
            </a:r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"summary"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"Sweltering"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temperatureF</a:t>
            </a:r>
            <a:r>
              <a:rPr lang="en-GB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}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33AED27-F4A7-610B-BA1D-CD2CAED3EFAB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V="1">
            <a:off x="3418685" y="4875603"/>
            <a:ext cx="56105" cy="1298579"/>
          </a:xfrm>
          <a:prstGeom prst="bentConnector3">
            <a:avLst>
              <a:gd name="adj1" fmla="val 27936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678-47FB-8C24-4DCF-A48BC172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točke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D89-77CD-3CD6-C8B7-D058108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 </a:t>
            </a:r>
            <a:r>
              <a:rPr lang="en-GB" dirty="0" err="1"/>
              <a:t>ločeno</a:t>
            </a:r>
            <a:r>
              <a:rPr lang="en-GB" dirty="0"/>
              <a:t> </a:t>
            </a:r>
            <a:r>
              <a:rPr lang="en-GB" dirty="0" err="1"/>
              <a:t>datoteko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delnega</a:t>
            </a:r>
            <a:r>
              <a:rPr lang="en-GB" dirty="0"/>
              <a:t> </a:t>
            </a:r>
            <a:r>
              <a:rPr lang="en-GB" dirty="0" err="1"/>
              <a:t>razreda</a:t>
            </a:r>
            <a:r>
              <a:rPr lang="en-GB" dirty="0"/>
              <a:t> (</a:t>
            </a:r>
            <a:r>
              <a:rPr lang="en-GB" i="1" dirty="0"/>
              <a:t>partial class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Delni</a:t>
            </a:r>
            <a:r>
              <a:rPr lang="en-GB" dirty="0"/>
              <a:t> </a:t>
            </a:r>
            <a:r>
              <a:rPr lang="en-GB" dirty="0" err="1"/>
              <a:t>razred</a:t>
            </a:r>
            <a:r>
              <a:rPr lang="en-GB" dirty="0"/>
              <a:t> = </a:t>
            </a:r>
            <a:r>
              <a:rPr lang="en-GB" dirty="0" err="1"/>
              <a:t>omogoča</a:t>
            </a:r>
            <a:r>
              <a:rPr lang="en-GB" dirty="0"/>
              <a:t>, da </a:t>
            </a:r>
            <a:r>
              <a:rPr lang="en-GB" dirty="0" err="1"/>
              <a:t>razred</a:t>
            </a:r>
            <a:r>
              <a:rPr lang="en-GB" dirty="0"/>
              <a:t> </a:t>
            </a:r>
            <a:r>
              <a:rPr lang="en-GB" dirty="0" err="1"/>
              <a:t>razbijemo</a:t>
            </a:r>
            <a:r>
              <a:rPr lang="en-GB" dirty="0"/>
              <a:t> </a:t>
            </a:r>
            <a:r>
              <a:rPr lang="en-GB" dirty="0" err="1"/>
              <a:t>brez</a:t>
            </a:r>
            <a:r>
              <a:rPr lang="en-GB" dirty="0"/>
              <a:t>, da bi </a:t>
            </a:r>
            <a:r>
              <a:rPr lang="en-GB" dirty="0" err="1"/>
              <a:t>ustvarili</a:t>
            </a:r>
            <a:r>
              <a:rPr lang="en-GB" dirty="0"/>
              <a:t> </a:t>
            </a:r>
            <a:r>
              <a:rPr lang="en-GB" dirty="0" err="1"/>
              <a:t>dejanski</a:t>
            </a:r>
            <a:r>
              <a:rPr lang="en-GB" dirty="0"/>
              <a:t> </a:t>
            </a:r>
            <a:r>
              <a:rPr lang="en-GB" dirty="0" err="1"/>
              <a:t>podrazred</a:t>
            </a:r>
            <a:r>
              <a:rPr lang="en-GB" dirty="0"/>
              <a:t>. Ob </a:t>
            </a:r>
            <a:r>
              <a:rPr lang="en-GB" dirty="0" err="1"/>
              <a:t>zagonu</a:t>
            </a:r>
            <a:r>
              <a:rPr lang="en-GB" dirty="0"/>
              <a:t> se </a:t>
            </a:r>
            <a:r>
              <a:rPr lang="en-GB" dirty="0" err="1"/>
              <a:t>vsa</a:t>
            </a:r>
            <a:r>
              <a:rPr lang="en-GB" dirty="0"/>
              <a:t> </a:t>
            </a:r>
            <a:r>
              <a:rPr lang="en-GB" dirty="0" err="1"/>
              <a:t>vsebina</a:t>
            </a:r>
            <a:r>
              <a:rPr lang="en-GB" dirty="0"/>
              <a:t> </a:t>
            </a:r>
            <a:r>
              <a:rPr lang="en-GB" dirty="0" err="1"/>
              <a:t>delnih</a:t>
            </a:r>
            <a:r>
              <a:rPr lang="en-GB" dirty="0"/>
              <a:t> </a:t>
            </a:r>
            <a:r>
              <a:rPr lang="en-GB" dirty="0" err="1"/>
              <a:t>razredov</a:t>
            </a:r>
            <a:r>
              <a:rPr lang="en-GB" dirty="0"/>
              <a:t> </a:t>
            </a:r>
            <a:r>
              <a:rPr lang="en-GB" dirty="0" err="1"/>
              <a:t>prevede</a:t>
            </a:r>
            <a:r>
              <a:rPr lang="en-GB" dirty="0"/>
              <a:t> v </a:t>
            </a:r>
            <a:r>
              <a:rPr lang="en-GB" dirty="0" err="1"/>
              <a:t>glavni</a:t>
            </a:r>
            <a:r>
              <a:rPr lang="en-GB" dirty="0"/>
              <a:t> </a:t>
            </a:r>
            <a:r>
              <a:rPr lang="en-GB" dirty="0" err="1"/>
              <a:t>razred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razbitje</a:t>
            </a:r>
            <a:r>
              <a:rPr lang="en-GB" dirty="0"/>
              <a:t> </a:t>
            </a:r>
            <a:r>
              <a:rPr lang="en-GB" dirty="0" err="1"/>
              <a:t>končnih</a:t>
            </a:r>
            <a:r>
              <a:rPr lang="en-GB" dirty="0"/>
              <a:t> </a:t>
            </a:r>
            <a:r>
              <a:rPr lang="en-GB" dirty="0" err="1"/>
              <a:t>točk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datotek</a:t>
            </a:r>
            <a:endParaRPr lang="en-GB" dirty="0"/>
          </a:p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1C541-769A-5BD3-F409-17D54F42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0" t="13755" r="43293" b="7463"/>
          <a:stretch/>
        </p:blipFill>
        <p:spPr>
          <a:xfrm>
            <a:off x="8137004" y="3111679"/>
            <a:ext cx="3759200" cy="3457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0FE180-A432-9949-310A-518B86821E86}"/>
              </a:ext>
            </a:extLst>
          </p:cNvPr>
          <p:cNvSpPr/>
          <p:nvPr/>
        </p:nvSpPr>
        <p:spPr>
          <a:xfrm>
            <a:off x="2127250" y="3644107"/>
            <a:ext cx="22606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 </a:t>
            </a:r>
          </a:p>
          <a:p>
            <a:pPr algn="ctr"/>
            <a:r>
              <a:rPr lang="en-GB" b="1" dirty="0"/>
              <a:t>Program</a:t>
            </a:r>
            <a:endParaRPr lang="en-SI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25DB0E-5F0F-5326-B3E0-A11D91BA6706}"/>
              </a:ext>
            </a:extLst>
          </p:cNvPr>
          <p:cNvSpPr/>
          <p:nvPr/>
        </p:nvSpPr>
        <p:spPr>
          <a:xfrm>
            <a:off x="41796" y="5426075"/>
            <a:ext cx="19685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partial class</a:t>
            </a:r>
          </a:p>
          <a:p>
            <a:pPr algn="ctr"/>
            <a:r>
              <a:rPr lang="en-GB" b="1" dirty="0" err="1"/>
              <a:t>Program.OsebaA</a:t>
            </a:r>
            <a:endParaRPr lang="en-SI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F7AB24-1AD7-CF91-B908-3383AB1B34EE}"/>
              </a:ext>
            </a:extLst>
          </p:cNvPr>
          <p:cNvSpPr/>
          <p:nvPr/>
        </p:nvSpPr>
        <p:spPr>
          <a:xfrm>
            <a:off x="2273300" y="5426075"/>
            <a:ext cx="19685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partial class</a:t>
            </a:r>
          </a:p>
          <a:p>
            <a:pPr algn="ctr"/>
            <a:r>
              <a:rPr lang="en-GB" b="1" dirty="0" err="1"/>
              <a:t>Program.OsebaB</a:t>
            </a:r>
            <a:endParaRPr lang="en-SI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39A761-9A24-3D86-6CB0-D8923F3FE2AB}"/>
              </a:ext>
            </a:extLst>
          </p:cNvPr>
          <p:cNvSpPr/>
          <p:nvPr/>
        </p:nvSpPr>
        <p:spPr>
          <a:xfrm>
            <a:off x="4504804" y="5426075"/>
            <a:ext cx="19685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partial class</a:t>
            </a:r>
          </a:p>
          <a:p>
            <a:pPr algn="ctr"/>
            <a:r>
              <a:rPr lang="en-GB" b="1" dirty="0" err="1"/>
              <a:t>Program.OsebaC</a:t>
            </a:r>
            <a:endParaRPr lang="en-SI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A6B9F21-1DDE-7AD2-6F6E-D5FE66930D0B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rot="16200000" flipV="1">
            <a:off x="4333218" y="4270239"/>
            <a:ext cx="1210468" cy="11012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BA6556-595C-A2BA-1BED-35F411041927}"/>
              </a:ext>
            </a:extLst>
          </p:cNvPr>
          <p:cNvCxnSpPr>
            <a:stCxn id="10" idx="0"/>
            <a:endCxn id="9" idx="1"/>
          </p:cNvCxnSpPr>
          <p:nvPr/>
        </p:nvCxnSpPr>
        <p:spPr>
          <a:xfrm rot="5400000" flipH="1" flipV="1">
            <a:off x="971414" y="4270239"/>
            <a:ext cx="1210468" cy="11012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10447E9-4FD2-68C9-16FE-6B398C0E7557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2938066" y="5106591"/>
            <a:ext cx="638968" cy="12700"/>
          </a:xfrm>
          <a:prstGeom prst="bentConnector3">
            <a:avLst>
              <a:gd name="adj1" fmla="val 31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6A0D-D580-9695-E8C7-E9366C2E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končne</a:t>
            </a:r>
            <a:r>
              <a:rPr lang="en-GB" dirty="0"/>
              <a:t> </a:t>
            </a:r>
            <a:r>
              <a:rPr lang="en-GB" dirty="0" err="1"/>
              <a:t>točke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8F49-A55D-8EAE-A6C2-E1BADBE7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2726" cy="233271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GB" dirty="0" err="1"/>
              <a:t>Program.cs</a:t>
            </a:r>
            <a:endParaRPr lang="en-GB" dirty="0"/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l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Znotraj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Main()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Users(app);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app.Run();</a:t>
            </a:r>
            <a:endParaRPr lang="en-GB" dirty="0"/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E109D8-42B5-B294-18B5-FD00F547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434" y="1825625"/>
            <a:ext cx="689936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GB" dirty="0" err="1"/>
              <a:t>Program.Person.cs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sl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Users(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app)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persons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Janez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"Novak"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Mateja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Kovač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app.MapGet(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 persons);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app.MapGet(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"/persons/{id?}"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 =&gt; persons[id]);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SI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8F58EB-7232-7987-6F6D-E83F3063D383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3086100"/>
            <a:ext cx="288036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D8DEC1-87AC-0805-5DA8-53D089D51921}"/>
              </a:ext>
            </a:extLst>
          </p:cNvPr>
          <p:cNvSpPr/>
          <p:nvPr/>
        </p:nvSpPr>
        <p:spPr>
          <a:xfrm>
            <a:off x="838200" y="4420235"/>
            <a:ext cx="3451860" cy="808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Opozorilo</a:t>
            </a:r>
            <a:r>
              <a:rPr lang="en-GB" sz="1400" b="1" dirty="0"/>
              <a:t>!</a:t>
            </a:r>
          </a:p>
          <a:p>
            <a:pPr algn="ctr"/>
            <a:r>
              <a:rPr lang="en-GB" sz="1400" dirty="0" err="1"/>
              <a:t>Poskrbimo</a:t>
            </a:r>
            <a:r>
              <a:rPr lang="en-GB" sz="1400" dirty="0"/>
              <a:t>, da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znotraj</a:t>
            </a:r>
            <a:r>
              <a:rPr lang="en-GB" sz="1400" dirty="0"/>
              <a:t> </a:t>
            </a:r>
            <a:r>
              <a:rPr lang="en-GB" sz="1400" dirty="0" err="1"/>
              <a:t>enakega</a:t>
            </a:r>
            <a:r>
              <a:rPr lang="en-GB" sz="1400" dirty="0"/>
              <a:t> </a:t>
            </a:r>
            <a:r>
              <a:rPr lang="en-GB" sz="1400" dirty="0" err="1"/>
              <a:t>imenskega</a:t>
            </a:r>
            <a:r>
              <a:rPr lang="en-GB" sz="1400" dirty="0"/>
              <a:t> </a:t>
            </a:r>
            <a:r>
              <a:rPr lang="en-GB" sz="1400" dirty="0" err="1"/>
              <a:t>področja</a:t>
            </a:r>
            <a:r>
              <a:rPr lang="en-GB" sz="1400" dirty="0"/>
              <a:t> (namespace)</a:t>
            </a:r>
            <a:endParaRPr lang="en-SI" sz="1400" dirty="0"/>
          </a:p>
        </p:txBody>
      </p:sp>
    </p:spTree>
    <p:extLst>
      <p:ext uri="{BB962C8B-B14F-4D97-AF65-F5344CB8AC3E}">
        <p14:creationId xmlns:p14="http://schemas.microsoft.com/office/powerpoint/2010/main" val="53589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754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Courier New</vt:lpstr>
      <vt:lpstr>Office Theme</vt:lpstr>
      <vt:lpstr>Vaja 3.</vt:lpstr>
      <vt:lpstr>.NET CORE WEB API</vt:lpstr>
      <vt:lpstr>Priprava na delo</vt:lpstr>
      <vt:lpstr>Kreiranje projekta</vt:lpstr>
      <vt:lpstr>Zdravo svet! 1/3</vt:lpstr>
      <vt:lpstr>Zdravo svet! 2/3</vt:lpstr>
      <vt:lpstr>Zdravo svet! 3/3</vt:lpstr>
      <vt:lpstr>Dodajanje nove končne točke</vt:lpstr>
      <vt:lpstr>Dodajanje nove končne točke</vt:lpstr>
      <vt:lpstr>Metode REST CRUD – HTTP - .NET CORE</vt:lpstr>
      <vt:lpstr>app.Map(Get/Post/Put/Delete) metode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Vaja 5.</dc:title>
  <dc:creator>Alen Rajšp</dc:creator>
  <cp:lastModifiedBy>Alen Rajšp</cp:lastModifiedBy>
  <cp:revision>7</cp:revision>
  <dcterms:created xsi:type="dcterms:W3CDTF">2022-10-08T08:55:50Z</dcterms:created>
  <dcterms:modified xsi:type="dcterms:W3CDTF">2022-10-13T16:49:24Z</dcterms:modified>
</cp:coreProperties>
</file>