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  <p:sldId id="263" r:id="rId12"/>
    <p:sldId id="264" r:id="rId13"/>
    <p:sldId id="266" r:id="rId14"/>
    <p:sldId id="265" r:id="rId15"/>
    <p:sldId id="267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AB81E-D1C9-4AFB-AFBA-3FE93A766A1F}" v="10" dt="2022-10-23T13:30:05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0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0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6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7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10/23/2022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44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kolyte.com/system-text-json-jsonexception-a-possible-object-cycle-was-detected-which-is-not-supported/#Option_1_-_Use_the_JsonIgnore_attribute_to_make_the_serializer_ignore_the_property_with_the_circular_referenc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0921EF98-87B6-17B7-13D1-9E2372549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884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9598B0-AF37-58A5-7CAA-525E82827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ENTITY FRAMEWORK CORE</a:t>
            </a:r>
            <a:endParaRPr lang="en-SI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C9A10-096E-77D2-7C80-80DC1DFD6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(v </a:t>
            </a:r>
            <a:r>
              <a:rPr lang="en-GB" dirty="0" err="1">
                <a:solidFill>
                  <a:srgbClr val="FFFFFF"/>
                </a:solidFill>
              </a:rPr>
              <a:t>kombinaciji</a:t>
            </a:r>
            <a:r>
              <a:rPr lang="en-GB" dirty="0">
                <a:solidFill>
                  <a:srgbClr val="FFFFFF"/>
                </a:solidFill>
              </a:rPr>
              <a:t> z ASP .NET WEB API)</a:t>
            </a:r>
            <a:endParaRPr lang="en-SI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EA9F-7118-AF46-E97C-12AC707C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Upravljanje</a:t>
            </a:r>
            <a:r>
              <a:rPr lang="en-GB" dirty="0"/>
              <a:t> z </a:t>
            </a:r>
            <a:r>
              <a:rPr lang="en-GB" dirty="0" err="1"/>
              <a:t>entitetami</a:t>
            </a:r>
            <a:r>
              <a:rPr lang="en-GB" dirty="0"/>
              <a:t> API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F367-7086-631E-2B08-0C84038DBF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Pravila</a:t>
            </a:r>
            <a:r>
              <a:rPr lang="en-GB" dirty="0"/>
              <a:t> </a:t>
            </a:r>
            <a:r>
              <a:rPr lang="en-GB" dirty="0" err="1"/>
              <a:t>poimenovanja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Končno</a:t>
            </a:r>
            <a:r>
              <a:rPr lang="en-GB" dirty="0"/>
              <a:t> </a:t>
            </a:r>
            <a:r>
              <a:rPr lang="en-GB" dirty="0" err="1"/>
              <a:t>točko</a:t>
            </a:r>
            <a:r>
              <a:rPr lang="en-GB" dirty="0"/>
              <a:t>, ki </a:t>
            </a:r>
            <a:r>
              <a:rPr lang="en-GB" dirty="0" err="1"/>
              <a:t>upravlja</a:t>
            </a:r>
            <a:r>
              <a:rPr lang="en-GB" dirty="0"/>
              <a:t> z </a:t>
            </a:r>
            <a:r>
              <a:rPr lang="en-GB" dirty="0" err="1"/>
              <a:t>entitetami</a:t>
            </a:r>
            <a:r>
              <a:rPr lang="en-GB" dirty="0"/>
              <a:t> 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Uporabniki</a:t>
            </a:r>
            <a:r>
              <a:rPr lang="en-GB" dirty="0"/>
              <a:t> </a:t>
            </a:r>
            <a:r>
              <a:rPr lang="en-GB" dirty="0" err="1"/>
              <a:t>poimenujemo</a:t>
            </a:r>
            <a:r>
              <a:rPr lang="en-GB" dirty="0"/>
              <a:t> ‘</a:t>
            </a:r>
            <a:r>
              <a:rPr lang="en-GB" b="1" dirty="0"/>
              <a:t>/</a:t>
            </a:r>
            <a:r>
              <a:rPr lang="en-GB" b="1" dirty="0" err="1"/>
              <a:t>uporabniki</a:t>
            </a:r>
            <a:r>
              <a:rPr lang="en-GB" b="1" dirty="0"/>
              <a:t>’ </a:t>
            </a:r>
            <a:r>
              <a:rPr lang="en-GB" dirty="0" err="1"/>
              <a:t>ali</a:t>
            </a:r>
            <a:r>
              <a:rPr lang="en-GB" dirty="0"/>
              <a:t> ‘</a:t>
            </a:r>
            <a:r>
              <a:rPr lang="en-GB" b="1" dirty="0"/>
              <a:t>/</a:t>
            </a:r>
            <a:r>
              <a:rPr lang="en-GB" b="1" dirty="0" err="1"/>
              <a:t>uporabnik</a:t>
            </a:r>
            <a:r>
              <a:rPr lang="en-GB" b="1" dirty="0"/>
              <a:t>’</a:t>
            </a:r>
          </a:p>
          <a:p>
            <a:pPr lvl="1"/>
            <a:endParaRPr lang="en-S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4C241-34C6-8AC6-80A5-D68538A95C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GET - &gt; </a:t>
            </a:r>
            <a:r>
              <a:rPr lang="en-GB" dirty="0" err="1"/>
              <a:t>Pridobivanje</a:t>
            </a:r>
            <a:r>
              <a:rPr lang="en-GB" dirty="0"/>
              <a:t> </a:t>
            </a:r>
            <a:r>
              <a:rPr lang="en-GB" dirty="0" err="1"/>
              <a:t>entitet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APIja</a:t>
            </a:r>
            <a:endParaRPr lang="en-GB" dirty="0"/>
          </a:p>
          <a:p>
            <a:r>
              <a:rPr lang="en-GB" dirty="0"/>
              <a:t>POST -&gt; </a:t>
            </a:r>
            <a:r>
              <a:rPr lang="en-GB" dirty="0" err="1"/>
              <a:t>Dodajanje</a:t>
            </a:r>
            <a:r>
              <a:rPr lang="en-GB" dirty="0"/>
              <a:t> </a:t>
            </a:r>
            <a:r>
              <a:rPr lang="en-GB" dirty="0" err="1"/>
              <a:t>novih</a:t>
            </a:r>
            <a:r>
              <a:rPr lang="en-GB" dirty="0"/>
              <a:t> </a:t>
            </a:r>
            <a:r>
              <a:rPr lang="en-GB" dirty="0" err="1"/>
              <a:t>entitet</a:t>
            </a:r>
            <a:endParaRPr lang="en-GB" dirty="0"/>
          </a:p>
          <a:p>
            <a:r>
              <a:rPr lang="en-GB" dirty="0"/>
              <a:t>PUT -&gt; </a:t>
            </a:r>
            <a:r>
              <a:rPr lang="en-GB" dirty="0" err="1"/>
              <a:t>Posodabljanje</a:t>
            </a:r>
            <a:r>
              <a:rPr lang="en-GB" dirty="0"/>
              <a:t> </a:t>
            </a:r>
            <a:r>
              <a:rPr lang="en-GB" dirty="0" err="1"/>
              <a:t>entitet</a:t>
            </a:r>
            <a:endParaRPr lang="en-GB" dirty="0"/>
          </a:p>
          <a:p>
            <a:r>
              <a:rPr lang="en-GB" dirty="0"/>
              <a:t>DELETE -&gt; </a:t>
            </a:r>
            <a:r>
              <a:rPr lang="en-GB" dirty="0" err="1"/>
              <a:t>Brisanje</a:t>
            </a:r>
            <a:r>
              <a:rPr lang="en-GB" dirty="0"/>
              <a:t> </a:t>
            </a:r>
            <a:r>
              <a:rPr lang="en-GB" dirty="0" err="1"/>
              <a:t>entitet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54248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737A-2211-65AE-D41A-B443590F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Dodajanje</a:t>
            </a:r>
            <a:r>
              <a:rPr lang="en-GB" dirty="0"/>
              <a:t> </a:t>
            </a:r>
            <a:r>
              <a:rPr lang="en-GB" dirty="0" err="1"/>
              <a:t>novega</a:t>
            </a:r>
            <a:r>
              <a:rPr lang="en-GB" dirty="0"/>
              <a:t> </a:t>
            </a:r>
            <a:r>
              <a:rPr lang="en-GB" dirty="0" err="1"/>
              <a:t>primerka</a:t>
            </a:r>
            <a:r>
              <a:rPr lang="en-GB" dirty="0"/>
              <a:t> v </a:t>
            </a:r>
            <a:r>
              <a:rPr lang="en-GB" dirty="0" err="1"/>
              <a:t>bazo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povezava</a:t>
            </a:r>
            <a:r>
              <a:rPr lang="en-GB" dirty="0"/>
              <a:t> z API)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F189-E532-D82E-FBCB-346633A0D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Objekt</a:t>
            </a:r>
            <a:r>
              <a:rPr lang="en-GB" dirty="0"/>
              <a:t> po </a:t>
            </a:r>
            <a:r>
              <a:rPr lang="en-GB" dirty="0" err="1"/>
              <a:t>dodajanju</a:t>
            </a:r>
            <a:r>
              <a:rPr lang="en-GB" dirty="0"/>
              <a:t> v </a:t>
            </a:r>
            <a:r>
              <a:rPr lang="en-GB" dirty="0" err="1"/>
              <a:t>bazo</a:t>
            </a:r>
            <a:r>
              <a:rPr lang="en-GB" dirty="0"/>
              <a:t> </a:t>
            </a:r>
            <a:r>
              <a:rPr lang="en-GB" dirty="0" err="1"/>
              <a:t>dobi</a:t>
            </a:r>
            <a:r>
              <a:rPr lang="en-GB" dirty="0"/>
              <a:t> </a:t>
            </a:r>
            <a:r>
              <a:rPr lang="en-GB" dirty="0" err="1"/>
              <a:t>definiran</a:t>
            </a:r>
            <a:r>
              <a:rPr lang="en-GB" dirty="0"/>
              <a:t> </a:t>
            </a:r>
            <a:r>
              <a:rPr lang="en-GB" b="1" dirty="0"/>
              <a:t>id</a:t>
            </a:r>
          </a:p>
          <a:p>
            <a:r>
              <a:rPr lang="en-GB" b="1" dirty="0" err="1"/>
              <a:t>Pri</a:t>
            </a:r>
            <a:r>
              <a:rPr lang="en-GB" b="1" dirty="0"/>
              <a:t> </a:t>
            </a:r>
            <a:r>
              <a:rPr lang="en-GB" b="1" dirty="0" err="1"/>
              <a:t>dodajanju</a:t>
            </a:r>
            <a:r>
              <a:rPr lang="en-GB" b="1" dirty="0"/>
              <a:t> pa id </a:t>
            </a:r>
            <a:r>
              <a:rPr lang="en-GB" b="1" dirty="0" err="1"/>
              <a:t>obvezno</a:t>
            </a:r>
            <a:r>
              <a:rPr lang="en-GB" b="1" dirty="0"/>
              <a:t> </a:t>
            </a:r>
            <a:r>
              <a:rPr lang="en-GB" b="1" dirty="0" err="1"/>
              <a:t>pustimo</a:t>
            </a:r>
            <a:r>
              <a:rPr lang="en-GB" b="1" dirty="0"/>
              <a:t> </a:t>
            </a:r>
            <a:r>
              <a:rPr lang="en-GB" b="1" dirty="0" err="1"/>
              <a:t>prazen</a:t>
            </a:r>
            <a:r>
              <a:rPr lang="en-GB" b="1" dirty="0"/>
              <a:t>!</a:t>
            </a:r>
            <a:endParaRPr lang="en-SI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B0B63-60E5-51C3-FAA1-D56E739C9D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Koda</a:t>
            </a:r>
            <a:r>
              <a:rPr lang="en-GB" b="1" dirty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en-GB" b="1" dirty="0" err="1"/>
              <a:t>strežniku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 err="1"/>
              <a:t>Zahtevek</a:t>
            </a:r>
            <a:r>
              <a:rPr lang="en-GB" b="1" dirty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en-GB" b="1" dirty="0" err="1"/>
              <a:t>Swaggerju</a:t>
            </a:r>
            <a:r>
              <a:rPr lang="en-GB" b="1" dirty="0"/>
              <a:t> </a:t>
            </a:r>
            <a:r>
              <a:rPr lang="en-GB" dirty="0"/>
              <a:t>- </a:t>
            </a:r>
          </a:p>
          <a:p>
            <a:pPr marL="0" indent="0">
              <a:buNone/>
            </a:pPr>
            <a:r>
              <a:rPr lang="sl-SI" dirty="0"/>
              <a:t>{</a:t>
            </a:r>
            <a:r>
              <a:rPr lang="en-GB" dirty="0"/>
              <a:t> </a:t>
            </a:r>
            <a:r>
              <a:rPr lang="sl-SI" dirty="0"/>
              <a:t>"name": "Branko",</a:t>
            </a:r>
          </a:p>
          <a:p>
            <a:pPr marL="0" indent="0">
              <a:buNone/>
            </a:pPr>
            <a:r>
              <a:rPr lang="sl-SI" dirty="0"/>
              <a:t> "surname": "Kovač“</a:t>
            </a:r>
            <a:r>
              <a:rPr lang="en-GB" dirty="0"/>
              <a:t> </a:t>
            </a:r>
            <a:r>
              <a:rPr lang="sl-SI" dirty="0"/>
              <a:t>}</a:t>
            </a:r>
            <a:endParaRPr lang="en-GB" dirty="0"/>
          </a:p>
          <a:p>
            <a:r>
              <a:rPr lang="en-GB" b="1" dirty="0" err="1"/>
              <a:t>Rezultat</a:t>
            </a:r>
            <a:endParaRPr lang="en-GB" b="1" dirty="0"/>
          </a:p>
          <a:p>
            <a:pPr marL="0" indent="0">
              <a:buNone/>
            </a:pPr>
            <a:endParaRPr lang="en-S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DBCC9-655D-E0C2-E949-6BD47EBA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048" y="2326557"/>
            <a:ext cx="4651903" cy="1243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F47E1-0285-C50E-2D95-67DFC2C5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199" y="3817134"/>
            <a:ext cx="1893752" cy="42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48984-477A-80E8-186C-AC98FF7D3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590" y="5272487"/>
            <a:ext cx="3021045" cy="15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9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E986-D6B7-8270-7421-0E0BBAF4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Posodabljanje</a:t>
            </a:r>
            <a:r>
              <a:rPr lang="en-GB" dirty="0"/>
              <a:t> </a:t>
            </a:r>
            <a:r>
              <a:rPr lang="en-GB" dirty="0" err="1"/>
              <a:t>primerka</a:t>
            </a:r>
            <a:endParaRPr lang="en-S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8C7D0-3999-1921-A1DC-E99958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/>
              <a:t>Poiščemo</a:t>
            </a:r>
            <a:r>
              <a:rPr lang="en-GB" sz="1800" dirty="0"/>
              <a:t> po ID, </a:t>
            </a:r>
            <a:r>
              <a:rPr lang="en-GB" sz="1800" dirty="0" err="1"/>
              <a:t>nasatavimo</a:t>
            </a:r>
            <a:r>
              <a:rPr lang="en-GB" sz="1800" dirty="0"/>
              <a:t> </a:t>
            </a:r>
            <a:r>
              <a:rPr lang="en-GB" sz="1800" dirty="0" err="1"/>
              <a:t>nove</a:t>
            </a:r>
            <a:r>
              <a:rPr lang="en-GB" sz="1800" dirty="0"/>
              <a:t> </a:t>
            </a:r>
            <a:r>
              <a:rPr lang="en-GB" sz="1800" dirty="0" err="1"/>
              <a:t>vrednosti</a:t>
            </a:r>
            <a:r>
              <a:rPr lang="en-GB" sz="1800" dirty="0"/>
              <a:t> in </a:t>
            </a:r>
            <a:r>
              <a:rPr lang="en-GB" sz="1800" dirty="0" err="1"/>
              <a:t>shranimo</a:t>
            </a:r>
            <a:r>
              <a:rPr lang="en-GB" sz="1800" dirty="0"/>
              <a:t> </a:t>
            </a:r>
            <a:r>
              <a:rPr lang="en-GB" sz="1800" dirty="0" err="1"/>
              <a:t>spremembe</a:t>
            </a:r>
            <a:endParaRPr lang="en-GB" sz="1800" dirty="0"/>
          </a:p>
          <a:p>
            <a:endParaRPr lang="en-SI" sz="1800" b="1" dirty="0"/>
          </a:p>
          <a:p>
            <a:pPr marL="0" indent="0">
              <a:buNone/>
            </a:pP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persons = db.Persons.Where(x =&gt; x.PersonId == p.PersonId);</a:t>
            </a:r>
          </a:p>
          <a:p>
            <a:pPr marL="0" indent="0">
              <a:buNone/>
            </a:pP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= persons.First();</a:t>
            </a:r>
          </a:p>
          <a:p>
            <a:pPr marL="0" indent="0">
              <a:buNone/>
            </a:pP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(persons.Count() == 1)</a:t>
            </a: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person.Name = p.Name;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person.Surname = p.Surname;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db.SaveChanges();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27152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E986-D6B7-8270-7421-0E0BBAF4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Brisanje</a:t>
            </a:r>
            <a:r>
              <a:rPr lang="en-GB" dirty="0"/>
              <a:t> </a:t>
            </a:r>
            <a:r>
              <a:rPr lang="en-GB" dirty="0" err="1"/>
              <a:t>primerka</a:t>
            </a:r>
            <a:endParaRPr lang="en-S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8C7D0-3999-1921-A1DC-E999583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/>
              <a:t>Poiščemo</a:t>
            </a:r>
            <a:r>
              <a:rPr lang="en-GB" sz="1800" dirty="0"/>
              <a:t> po ID in </a:t>
            </a:r>
            <a:r>
              <a:rPr lang="en-GB" sz="1800" dirty="0" err="1"/>
              <a:t>izbrišemo</a:t>
            </a:r>
            <a:endParaRPr lang="en-GB" sz="1800" dirty="0"/>
          </a:p>
          <a:p>
            <a:endParaRPr lang="en-SI" sz="1800" b="1" dirty="0"/>
          </a:p>
          <a:p>
            <a:pPr marL="0" indent="0">
              <a:buNone/>
            </a:pP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= db.Persons.Where(x =&gt; x.PersonId == id).First();</a:t>
            </a:r>
          </a:p>
          <a:p>
            <a:pPr marL="0" indent="0">
              <a:buNone/>
            </a:pP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db.Persons.Remove(person);</a:t>
            </a:r>
          </a:p>
          <a:p>
            <a:pPr marL="0" indent="0">
              <a:buNone/>
            </a:pP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db.SaveChanges();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000000"/>
                </a:solidFill>
              </a:rPr>
              <a:t>Če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želimo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izbrisati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več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primerkov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uporabimo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RemoveRange</a:t>
            </a:r>
            <a:endParaRPr lang="en-SI" b="1" dirty="0"/>
          </a:p>
        </p:txBody>
      </p:sp>
    </p:spTree>
    <p:extLst>
      <p:ext uri="{BB962C8B-B14F-4D97-AF65-F5344CB8AC3E}">
        <p14:creationId xmlns:p14="http://schemas.microsoft.com/office/powerpoint/2010/main" val="79968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E67B-ADD6-7B51-958A-6FFA0798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Pridobivanje</a:t>
            </a:r>
            <a:r>
              <a:rPr lang="en-GB" dirty="0"/>
              <a:t> </a:t>
            </a:r>
            <a:r>
              <a:rPr lang="en-GB" dirty="0" err="1"/>
              <a:t>vseh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 o </a:t>
            </a:r>
            <a:r>
              <a:rPr lang="en-GB" dirty="0" err="1"/>
              <a:t>primerku</a:t>
            </a:r>
            <a:r>
              <a:rPr lang="en-GB" dirty="0"/>
              <a:t> in </a:t>
            </a:r>
            <a:r>
              <a:rPr lang="en-GB" dirty="0" err="1"/>
              <a:t>težave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0765-7551-7C8C-A957-E72A92AC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Želimo</a:t>
            </a:r>
            <a:r>
              <a:rPr lang="en-GB" dirty="0"/>
              <a:t> </a:t>
            </a:r>
            <a:r>
              <a:rPr lang="en-GB" dirty="0" err="1"/>
              <a:t>poleg</a:t>
            </a:r>
            <a:r>
              <a:rPr lang="en-GB" dirty="0"/>
              <a:t> </a:t>
            </a:r>
            <a:r>
              <a:rPr lang="en-GB" dirty="0" err="1"/>
              <a:t>osebe</a:t>
            </a:r>
            <a:r>
              <a:rPr lang="en-GB" dirty="0"/>
              <a:t> </a:t>
            </a:r>
            <a:r>
              <a:rPr lang="en-GB" dirty="0" err="1"/>
              <a:t>poslati</a:t>
            </a:r>
            <a:r>
              <a:rPr lang="en-GB" dirty="0"/>
              <a:t> </a:t>
            </a:r>
            <a:r>
              <a:rPr lang="en-GB" dirty="0" err="1"/>
              <a:t>tudi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o </a:t>
            </a:r>
            <a:r>
              <a:rPr lang="en-GB" dirty="0" err="1"/>
              <a:t>podjetjih</a:t>
            </a:r>
            <a:r>
              <a:rPr lang="en-GB" dirty="0"/>
              <a:t>…</a:t>
            </a:r>
          </a:p>
          <a:p>
            <a:r>
              <a:rPr lang="en-GB" dirty="0"/>
              <a:t>Primer: 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db.Persons.Where((x) =&gt; x.PersonId == id).Include(x =&gt; x.PersonCompanies);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</a:rPr>
              <a:t>Vodi</a:t>
            </a:r>
            <a:r>
              <a:rPr lang="en-GB" sz="1800" dirty="0">
                <a:solidFill>
                  <a:srgbClr val="000000"/>
                </a:solidFill>
              </a:rPr>
              <a:t> v </a:t>
            </a:r>
            <a:r>
              <a:rPr lang="en-GB" sz="1800" dirty="0" err="1">
                <a:solidFill>
                  <a:srgbClr val="000000"/>
                </a:solidFill>
              </a:rPr>
              <a:t>rekurzijo</a:t>
            </a:r>
            <a:r>
              <a:rPr lang="en-GB" sz="1800" dirty="0">
                <a:solidFill>
                  <a:srgbClr val="000000"/>
                </a:solidFill>
              </a:rPr>
              <a:t> in </a:t>
            </a:r>
            <a:r>
              <a:rPr lang="en-GB" sz="1800" dirty="0" err="1">
                <a:solidFill>
                  <a:srgbClr val="000000"/>
                </a:solidFill>
              </a:rPr>
              <a:t>napako</a:t>
            </a:r>
            <a:endParaRPr lang="en-GB" sz="1800" dirty="0">
              <a:solidFill>
                <a:srgbClr val="000000"/>
              </a:solidFill>
            </a:endParaRPr>
          </a:p>
          <a:p>
            <a:r>
              <a:rPr lang="en-GB" sz="1800" dirty="0" err="1">
                <a:solidFill>
                  <a:srgbClr val="000000"/>
                </a:solidFill>
              </a:rPr>
              <a:t>Kako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posredovati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vse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primerke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podentitete</a:t>
            </a:r>
            <a:r>
              <a:rPr lang="en-GB" sz="1800" dirty="0">
                <a:solidFill>
                  <a:srgbClr val="000000"/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5164F-3DA5-DB4F-4172-80CAB3903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55"/>
          <a:stretch/>
        </p:blipFill>
        <p:spPr>
          <a:xfrm>
            <a:off x="8870481" y="2708293"/>
            <a:ext cx="3177357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6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9B02-BF8C-891E-DD94-45B67937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Pridobivanje</a:t>
            </a:r>
            <a:r>
              <a:rPr lang="en-GB" dirty="0"/>
              <a:t> </a:t>
            </a:r>
            <a:r>
              <a:rPr lang="en-GB" dirty="0" err="1"/>
              <a:t>vseh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 o </a:t>
            </a:r>
            <a:r>
              <a:rPr lang="en-GB" dirty="0" err="1"/>
              <a:t>primerku</a:t>
            </a:r>
            <a:r>
              <a:rPr lang="en-GB" dirty="0"/>
              <a:t> in </a:t>
            </a:r>
            <a:r>
              <a:rPr lang="en-GB" dirty="0" err="1"/>
              <a:t>težave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B520-FB94-F973-C741-4F1167FC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Rešitev</a:t>
            </a:r>
            <a:r>
              <a:rPr lang="en-GB" dirty="0"/>
              <a:t> 1 (.NET 6.0+)</a:t>
            </a:r>
          </a:p>
          <a:p>
            <a:pPr marL="0" indent="0">
              <a:buNone/>
            </a:pP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List&lt;Person&gt; tezava = db.Persons.Where((x) =&gt; x.PersonId == id).Include(x =&gt; x.PersonCompanies).ToList();</a:t>
            </a:r>
          </a:p>
          <a:p>
            <a:pPr marL="0" indent="0">
              <a:buNone/>
            </a:pPr>
            <a:endParaRPr lang="en-S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json = JsonSerializer.Serialize(tezava, 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JsonSerializerOptions()</a:t>
            </a:r>
          </a:p>
          <a:p>
            <a:pPr marL="0" indent="0">
              <a:buNone/>
            </a:pP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WriteIndented = </a:t>
            </a: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ReferenceHandler = ReferenceHandler.IgnoreCycles</a:t>
            </a:r>
          </a:p>
          <a:p>
            <a:pPr marL="0" indent="0">
              <a:buNone/>
            </a:pPr>
            <a:r>
              <a:rPr lang="en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pPr marL="0" indent="0">
              <a:buNone/>
            </a:pPr>
            <a:endParaRPr lang="en-S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sl-SI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json;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Ostale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rešitve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  <a:hlinkClick r:id="rId2"/>
              </a:rPr>
              <a:t>https://makolyte.com/system-text-json-jsonexception-a-possible-object-cycle-was-detected-which-is-not-supported/#Option_1_-_Use_the_JsonIgnore_attribute_to_make_the_serializer_ignore_the_property_with_the_circular_reference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2711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392B-0160-F674-C666-FEFA2228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Gnezdenje</a:t>
            </a:r>
            <a:r>
              <a:rPr lang="en-GB" dirty="0"/>
              <a:t> (</a:t>
            </a:r>
            <a:r>
              <a:rPr lang="en-GB" dirty="0" err="1"/>
              <a:t>pridobivanje</a:t>
            </a:r>
            <a:r>
              <a:rPr lang="en-GB" dirty="0"/>
              <a:t> </a:t>
            </a:r>
            <a:r>
              <a:rPr lang="en-GB" dirty="0" err="1"/>
              <a:t>podrobnih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)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AB1C-0902-28C2-42DA-6E9D3F7D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 err="1">
                <a:solidFill>
                  <a:srgbClr val="000000"/>
                </a:solidFill>
              </a:rPr>
              <a:t>Pridobivamo</a:t>
            </a:r>
            <a:r>
              <a:rPr lang="en-GB" sz="1800" b="1" dirty="0">
                <a:solidFill>
                  <a:srgbClr val="000000"/>
                </a:solidFill>
              </a:rPr>
              <a:t> </a:t>
            </a:r>
            <a:r>
              <a:rPr lang="en-GB" sz="1800" b="1" dirty="0" err="1">
                <a:solidFill>
                  <a:srgbClr val="000000"/>
                </a:solidFill>
              </a:rPr>
              <a:t>lahko</a:t>
            </a:r>
            <a:r>
              <a:rPr lang="en-GB" sz="1800" b="1" dirty="0">
                <a:solidFill>
                  <a:srgbClr val="000000"/>
                </a:solidFill>
              </a:rPr>
              <a:t> </a:t>
            </a:r>
            <a:r>
              <a:rPr lang="en-GB" sz="1800" b="1" dirty="0" err="1">
                <a:solidFill>
                  <a:srgbClr val="000000"/>
                </a:solidFill>
              </a:rPr>
              <a:t>tudi</a:t>
            </a:r>
            <a:r>
              <a:rPr lang="en-GB" sz="1800" b="1" dirty="0">
                <a:solidFill>
                  <a:srgbClr val="000000"/>
                </a:solidFill>
              </a:rPr>
              <a:t> </a:t>
            </a:r>
            <a:r>
              <a:rPr lang="en-GB" sz="1800" b="1" dirty="0" err="1">
                <a:solidFill>
                  <a:srgbClr val="000000"/>
                </a:solidFill>
              </a:rPr>
              <a:t>razredne</a:t>
            </a:r>
            <a:r>
              <a:rPr lang="en-GB" sz="1800" b="1" dirty="0">
                <a:solidFill>
                  <a:srgbClr val="000000"/>
                </a:solidFill>
              </a:rPr>
              <a:t> </a:t>
            </a:r>
            <a:r>
              <a:rPr lang="en-GB" sz="1800" b="1" dirty="0" err="1">
                <a:solidFill>
                  <a:srgbClr val="000000"/>
                </a:solidFill>
              </a:rPr>
              <a:t>objekte</a:t>
            </a:r>
            <a:r>
              <a:rPr lang="en-GB" sz="1800" b="1" dirty="0">
                <a:solidFill>
                  <a:srgbClr val="000000"/>
                </a:solidFill>
              </a:rPr>
              <a:t>, ki so </a:t>
            </a:r>
            <a:r>
              <a:rPr lang="en-GB" sz="1800" b="1" dirty="0" err="1">
                <a:solidFill>
                  <a:srgbClr val="000000"/>
                </a:solidFill>
              </a:rPr>
              <a:t>atributi</a:t>
            </a:r>
            <a:r>
              <a:rPr lang="en-GB" sz="1800" b="1" dirty="0">
                <a:solidFill>
                  <a:srgbClr val="000000"/>
                </a:solidFill>
              </a:rPr>
              <a:t> </a:t>
            </a:r>
            <a:r>
              <a:rPr lang="en-GB" sz="1800" b="1" dirty="0" err="1">
                <a:solidFill>
                  <a:srgbClr val="000000"/>
                </a:solidFill>
              </a:rPr>
              <a:t>iskanega</a:t>
            </a:r>
            <a:r>
              <a:rPr lang="en-GB" sz="1800" b="1" dirty="0">
                <a:solidFill>
                  <a:srgbClr val="000000"/>
                </a:solidFill>
              </a:rPr>
              <a:t> </a:t>
            </a:r>
            <a:r>
              <a:rPr lang="en-GB" sz="1800" b="1" dirty="0" err="1">
                <a:solidFill>
                  <a:srgbClr val="000000"/>
                </a:solidFill>
              </a:rPr>
              <a:t>razreda</a:t>
            </a:r>
            <a:endParaRPr lang="en-GB" sz="1800" b="1" dirty="0">
              <a:solidFill>
                <a:srgbClr val="000000"/>
              </a:solidFill>
            </a:endParaRPr>
          </a:p>
          <a:p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db.Persons.Where((x) =&gt; x.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atribut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pogoj</a:t>
            </a:r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sl-SI" sz="1800" b="1" dirty="0">
                <a:solidFill>
                  <a:srgbClr val="FF0000"/>
                </a:solidFill>
                <a:latin typeface="Cascadia Mono" panose="020B0609020000020004" pitchFamily="49" charset="0"/>
              </a:rPr>
              <a:t>.Include(x =&gt; x.PersonCompanies)</a:t>
            </a:r>
            <a:endParaRPr lang="en-GB" sz="1800" b="1" dirty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endParaRPr lang="en-GB" sz="18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b="1" dirty="0" err="1">
                <a:solidFill>
                  <a:srgbClr val="000000"/>
                </a:solidFill>
              </a:rPr>
              <a:t>Če</a:t>
            </a:r>
            <a:r>
              <a:rPr lang="en-GB" sz="1800" b="1" dirty="0">
                <a:solidFill>
                  <a:srgbClr val="000000"/>
                </a:solidFill>
              </a:rPr>
              <a:t> </a:t>
            </a:r>
            <a:r>
              <a:rPr lang="en-GB" sz="1800" b="1" dirty="0" err="1">
                <a:solidFill>
                  <a:srgbClr val="000000"/>
                </a:solidFill>
              </a:rPr>
              <a:t>nas</a:t>
            </a:r>
            <a:r>
              <a:rPr lang="en-GB" sz="1800" b="1" dirty="0">
                <a:solidFill>
                  <a:srgbClr val="000000"/>
                </a:solidFill>
              </a:rPr>
              <a:t> </a:t>
            </a:r>
            <a:r>
              <a:rPr lang="en-GB" sz="1800" b="1" dirty="0" err="1">
                <a:solidFill>
                  <a:srgbClr val="000000"/>
                </a:solidFill>
              </a:rPr>
              <a:t>zanimajo</a:t>
            </a:r>
            <a:r>
              <a:rPr lang="en-GB" sz="1800" b="1" dirty="0">
                <a:solidFill>
                  <a:srgbClr val="000000"/>
                </a:solidFill>
              </a:rPr>
              <a:t> </a:t>
            </a:r>
            <a:r>
              <a:rPr lang="en-GB" sz="1800" b="1" dirty="0" err="1">
                <a:solidFill>
                  <a:srgbClr val="000000"/>
                </a:solidFill>
              </a:rPr>
              <a:t>podatki</a:t>
            </a:r>
            <a:r>
              <a:rPr lang="en-GB" sz="1800" b="1" dirty="0">
                <a:solidFill>
                  <a:srgbClr val="000000"/>
                </a:solidFill>
              </a:rPr>
              <a:t>, ki so </a:t>
            </a:r>
            <a:r>
              <a:rPr lang="en-GB" sz="1800" b="1" dirty="0" err="1">
                <a:solidFill>
                  <a:srgbClr val="000000"/>
                </a:solidFill>
              </a:rPr>
              <a:t>vgnezdeni</a:t>
            </a:r>
            <a:r>
              <a:rPr lang="en-GB" sz="1800" b="1" dirty="0">
                <a:solidFill>
                  <a:srgbClr val="000000"/>
                </a:solidFill>
              </a:rPr>
              <a:t> v </a:t>
            </a:r>
            <a:r>
              <a:rPr lang="en-GB" sz="1800" b="1" dirty="0" err="1">
                <a:solidFill>
                  <a:srgbClr val="000000"/>
                </a:solidFill>
              </a:rPr>
              <a:t>objektu</a:t>
            </a:r>
            <a:r>
              <a:rPr lang="en-GB" sz="1800" b="1" dirty="0">
                <a:solidFill>
                  <a:srgbClr val="000000"/>
                </a:solidFill>
              </a:rPr>
              <a:t> (</a:t>
            </a:r>
            <a:r>
              <a:rPr lang="en-GB" sz="1800" b="1" dirty="0" err="1">
                <a:solidFill>
                  <a:srgbClr val="000000"/>
                </a:solidFill>
              </a:rPr>
              <a:t>PersonCompanies</a:t>
            </a:r>
            <a:r>
              <a:rPr lang="en-GB" sz="1800" b="1" dirty="0">
                <a:solidFill>
                  <a:srgbClr val="000000"/>
                </a:solidFill>
              </a:rPr>
              <a:t>) </a:t>
            </a:r>
            <a:r>
              <a:rPr lang="en-GB" sz="1800" b="1" dirty="0" err="1">
                <a:solidFill>
                  <a:srgbClr val="000000"/>
                </a:solidFill>
              </a:rPr>
              <a:t>npr</a:t>
            </a:r>
            <a:r>
              <a:rPr lang="en-GB" sz="1800" b="1" dirty="0">
                <a:solidFill>
                  <a:srgbClr val="000000"/>
                </a:solidFill>
              </a:rPr>
              <a:t>. Company </a:t>
            </a:r>
            <a:r>
              <a:rPr lang="en-GB" sz="1800" b="1" dirty="0" err="1">
                <a:solidFill>
                  <a:srgbClr val="000000"/>
                </a:solidFill>
              </a:rPr>
              <a:t>uporabimo</a:t>
            </a:r>
            <a:endParaRPr lang="en-GB" sz="1800" b="1" dirty="0">
              <a:solidFill>
                <a:srgbClr val="000000"/>
              </a:solidFill>
            </a:endParaRPr>
          </a:p>
          <a:p>
            <a:r>
              <a:rPr lang="sl-S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db.Persons.Where((x) =&gt; x.PersonId == id).Include(x =&gt; x.PersonCompanies</a:t>
            </a:r>
            <a:r>
              <a:rPr lang="sl-SI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sl-SI" sz="1800" b="1" dirty="0">
                <a:solidFill>
                  <a:srgbClr val="FF0000"/>
                </a:solidFill>
                <a:latin typeface="Cascadia Mono" panose="020B0609020000020004" pitchFamily="49" charset="0"/>
              </a:rPr>
              <a:t>.ThenInclude(x =&gt; x.Company)</a:t>
            </a:r>
            <a:endParaRPr lang="en-GB" sz="1800" b="1" dirty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endParaRPr lang="en-GB" b="1" dirty="0"/>
          </a:p>
          <a:p>
            <a:endParaRPr lang="en-SI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D21506-9A1F-661F-A3D6-E1BA71AE1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" y="2638096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 { "PersonId": 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"Name": 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"Mateja"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"Surname": 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"Novak"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"PersonCompanies": [ { "PersonCompanyId": 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"Person": 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FCC28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"Company": 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FCC28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"Stocks": 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SI" altLang="en-SI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} ] } ]</a:t>
            </a:r>
            <a:r>
              <a:rPr kumimoji="0" lang="en-SI" altLang="en-SI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SI" altLang="en-SI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AE47CF-16DB-1D93-5F2A-E2B230A57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60534"/>
            <a:ext cx="8681864" cy="61555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 { "</a:t>
            </a:r>
            <a:r>
              <a:rPr kumimoji="0" lang="en-SI" altLang="en-SI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PersonId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": 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"Name": 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n-SI" altLang="en-SI" sz="1000" b="1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Mateja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"Surname": 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"Novak"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"</a:t>
            </a:r>
            <a:r>
              <a:rPr kumimoji="0" lang="en-SI" altLang="en-SI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PersonCompanies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": </a:t>
            </a:r>
            <a:endParaRPr kumimoji="0" lang="en-GB" altLang="en-SI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 { "</a:t>
            </a:r>
            <a:r>
              <a:rPr kumimoji="0" lang="en-SI" altLang="en-SI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PersonCompanyId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": 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"Person": 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CC28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"Company": </a:t>
            </a:r>
            <a:endParaRPr kumimoji="0" lang="en-GB" altLang="en-SI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SI" sz="1000" b="1" dirty="0">
                <a:solidFill>
                  <a:srgbClr val="FFFF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"</a:t>
            </a:r>
            <a:r>
              <a:rPr kumimoji="0" lang="en-SI" altLang="en-SI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CompanyId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": 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"Name": 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n-SI" altLang="en-SI" sz="1000" b="1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Pekarna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d.o.o."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"Value": 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100000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"</a:t>
            </a:r>
            <a:r>
              <a:rPr kumimoji="0" lang="en-SI" altLang="en-SI" sz="1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PersonCompanies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": [ 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CC28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] }, "Stocks": 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100</a:t>
            </a: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} ] </a:t>
            </a:r>
            <a:endParaRPr kumimoji="0" lang="en-GB" altLang="en-SI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I" altLang="en-SI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 ]</a:t>
            </a:r>
            <a:r>
              <a:rPr kumimoji="0" lang="en-SI" altLang="en-SI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SI" altLang="en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5C9E-9BF9-D10D-E28A-DCF29F0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Framework Core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E0FC-0276-F702-01DF-84092B71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dirty="0" err="1"/>
              <a:t>Zagotavljanje</a:t>
            </a:r>
            <a:r>
              <a:rPr lang="en-GB" dirty="0"/>
              <a:t> </a:t>
            </a:r>
            <a:r>
              <a:rPr lang="en-GB" dirty="0" err="1"/>
              <a:t>persistentne</a:t>
            </a:r>
            <a:r>
              <a:rPr lang="en-GB" dirty="0"/>
              <a:t> </a:t>
            </a:r>
            <a:r>
              <a:rPr lang="en-GB" dirty="0" err="1"/>
              <a:t>hrambe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strežniku</a:t>
            </a:r>
            <a:endParaRPr lang="en-GB" dirty="0"/>
          </a:p>
          <a:p>
            <a:pPr algn="l"/>
            <a:r>
              <a:rPr lang="en-GB" dirty="0"/>
              <a:t>ORM (</a:t>
            </a:r>
            <a:r>
              <a:rPr lang="sl-SI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Objektno-relacijsko mapiranje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med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objekti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bazo</a:t>
            </a:r>
            <a:endParaRPr lang="sl-SI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A8ECD5-16A7-575D-2593-E26C8078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68656"/>
              </p:ext>
            </p:extLst>
          </p:nvPr>
        </p:nvGraphicFramePr>
        <p:xfrm>
          <a:off x="2042795" y="327893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569375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44016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5131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Ime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Priimek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Janez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Novak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Marko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Košir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27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121DF3-950F-1259-81C9-F3E7D3F36720}"/>
              </a:ext>
            </a:extLst>
          </p:cNvPr>
          <p:cNvSpPr txBox="1"/>
          <p:nvPr/>
        </p:nvSpPr>
        <p:spPr>
          <a:xfrm>
            <a:off x="714703" y="5292546"/>
            <a:ext cx="170793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Oseba</a:t>
            </a:r>
            <a:r>
              <a:rPr lang="en-GB" dirty="0"/>
              <a:t> {</a:t>
            </a:r>
          </a:p>
          <a:p>
            <a:r>
              <a:rPr lang="en-GB" dirty="0"/>
              <a:t>string Name;</a:t>
            </a:r>
          </a:p>
          <a:p>
            <a:r>
              <a:rPr lang="en-GB" dirty="0"/>
              <a:t>string </a:t>
            </a:r>
            <a:r>
              <a:rPr lang="en-GB" dirty="0" err="1"/>
              <a:t>Priimek</a:t>
            </a:r>
            <a:r>
              <a:rPr lang="en-GB" dirty="0"/>
              <a:t>;</a:t>
            </a:r>
          </a:p>
          <a:p>
            <a:r>
              <a:rPr lang="en-GB" dirty="0"/>
              <a:t> }</a:t>
            </a:r>
            <a:endParaRPr lang="en-SI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A9A6D6-3A0D-3CD3-D480-6AC85683BF3F}"/>
              </a:ext>
            </a:extLst>
          </p:cNvPr>
          <p:cNvCxnSpPr/>
          <p:nvPr/>
        </p:nvCxnSpPr>
        <p:spPr>
          <a:xfrm flipH="1">
            <a:off x="2664372" y="4684044"/>
            <a:ext cx="2039007" cy="77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9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75B1B-B4D2-A5A7-3B6C-CD3983B8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GB" sz="4400" dirty="0" err="1"/>
              <a:t>Vspostavitev</a:t>
            </a:r>
            <a:r>
              <a:rPr lang="en-GB" sz="4400" dirty="0"/>
              <a:t> </a:t>
            </a:r>
            <a:r>
              <a:rPr lang="en-GB" sz="4400" dirty="0" err="1"/>
              <a:t>okolja</a:t>
            </a:r>
            <a:r>
              <a:rPr lang="en-GB" sz="4400" dirty="0"/>
              <a:t> </a:t>
            </a:r>
            <a:endParaRPr lang="en-SI" sz="4400" dirty="0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211BB038-6EBD-1FEB-E6A6-8829E1E98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GB" sz="1800" dirty="0"/>
              <a:t>Manage NuGet Packages</a:t>
            </a:r>
          </a:p>
          <a:p>
            <a:r>
              <a:rPr lang="en-GB" sz="1800" dirty="0" err="1"/>
              <a:t>Namestimo</a:t>
            </a:r>
            <a:r>
              <a:rPr lang="en-GB" sz="1800" dirty="0"/>
              <a:t> v .NET Web API </a:t>
            </a:r>
            <a:r>
              <a:rPr lang="en-GB" sz="1800" dirty="0" err="1"/>
              <a:t>projekt</a:t>
            </a:r>
            <a:r>
              <a:rPr lang="en-GB" sz="1800" dirty="0"/>
              <a:t>:</a:t>
            </a:r>
          </a:p>
          <a:p>
            <a:pPr lvl="1"/>
            <a:r>
              <a:rPr lang="sl-SI" sz="1600" dirty="0"/>
              <a:t>Microsoft.EntityFrameworkCore</a:t>
            </a:r>
            <a:endParaRPr lang="en-GB" sz="1600" dirty="0"/>
          </a:p>
          <a:p>
            <a:pPr lvl="1"/>
            <a:r>
              <a:rPr lang="sl-SI" sz="1600" dirty="0"/>
              <a:t>Microsoft.EntityFrameworkCore.Sqlite </a:t>
            </a:r>
            <a:endParaRPr lang="en-GB" sz="1600" dirty="0"/>
          </a:p>
          <a:p>
            <a:pPr lvl="1"/>
            <a:r>
              <a:rPr lang="sl-SI" sz="1600" b="0" i="0" dirty="0">
                <a:solidFill>
                  <a:srgbClr val="171717"/>
                </a:solidFill>
                <a:effectLst/>
                <a:latin typeface="SFMono-Regular"/>
              </a:rPr>
              <a:t>Microsoft.EntityFrameworkCore.Tools</a:t>
            </a:r>
            <a:endParaRPr lang="en-GB" sz="1600" dirty="0"/>
          </a:p>
          <a:p>
            <a:pPr lvl="1"/>
            <a:endParaRPr lang="en-SI" sz="1600" dirty="0"/>
          </a:p>
        </p:txBody>
      </p:sp>
      <p:sp>
        <p:nvSpPr>
          <p:cNvPr id="96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7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98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AD54752-CC5F-7A0B-0F12-94C93B08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94" y="2812402"/>
            <a:ext cx="3536756" cy="28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8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9ABB-2751-9DC6-9E6D-2EA8448F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err="1"/>
              <a:t>verzije</a:t>
            </a:r>
            <a:r>
              <a:rPr lang="en-GB" dirty="0"/>
              <a:t> </a:t>
            </a:r>
            <a:r>
              <a:rPr lang="en-GB" dirty="0" err="1"/>
              <a:t>baze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D538-BB5D-EDBC-002E-D8698232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Oseba</a:t>
            </a:r>
            <a:r>
              <a:rPr lang="en-GB" dirty="0"/>
              <a:t>, </a:t>
            </a:r>
            <a:r>
              <a:rPr lang="en-GB" dirty="0" err="1"/>
              <a:t>Podjetje</a:t>
            </a:r>
            <a:r>
              <a:rPr lang="en-GB" dirty="0"/>
              <a:t>, </a:t>
            </a:r>
            <a:r>
              <a:rPr lang="en-GB" dirty="0" err="1"/>
              <a:t>OsebaPodjetje</a:t>
            </a:r>
            <a:r>
              <a:rPr lang="en-GB" dirty="0"/>
              <a:t> (</a:t>
            </a:r>
            <a:r>
              <a:rPr lang="en-GB" dirty="0" err="1"/>
              <a:t>delnice</a:t>
            </a:r>
            <a:r>
              <a:rPr lang="en-GB" dirty="0"/>
              <a:t>)</a:t>
            </a:r>
          </a:p>
          <a:p>
            <a:r>
              <a:rPr lang="en-GB" dirty="0" err="1"/>
              <a:t>Oseba</a:t>
            </a:r>
            <a:r>
              <a:rPr lang="en-GB" dirty="0"/>
              <a:t> je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solastnik</a:t>
            </a:r>
            <a:r>
              <a:rPr lang="en-GB" dirty="0"/>
              <a:t> </a:t>
            </a:r>
            <a:r>
              <a:rPr lang="en-GB" dirty="0" err="1"/>
              <a:t>več</a:t>
            </a:r>
            <a:r>
              <a:rPr lang="en-GB" dirty="0"/>
              <a:t> </a:t>
            </a:r>
            <a:r>
              <a:rPr lang="en-GB" dirty="0" err="1"/>
              <a:t>podjetij</a:t>
            </a:r>
            <a:endParaRPr lang="en-GB" dirty="0"/>
          </a:p>
          <a:p>
            <a:r>
              <a:rPr lang="en-GB" dirty="0" err="1"/>
              <a:t>Podjetje</a:t>
            </a:r>
            <a:r>
              <a:rPr lang="en-GB" dirty="0"/>
              <a:t> je </a:t>
            </a:r>
            <a:r>
              <a:rPr lang="en-GB" dirty="0" err="1"/>
              <a:t>lahko</a:t>
            </a:r>
            <a:r>
              <a:rPr lang="en-GB" dirty="0"/>
              <a:t> v </a:t>
            </a:r>
            <a:r>
              <a:rPr lang="en-GB" dirty="0" err="1"/>
              <a:t>lasti</a:t>
            </a:r>
            <a:r>
              <a:rPr lang="en-GB" dirty="0"/>
              <a:t> </a:t>
            </a:r>
            <a:r>
              <a:rPr lang="en-GB" dirty="0" err="1"/>
              <a:t>večih</a:t>
            </a:r>
            <a:r>
              <a:rPr lang="en-GB" dirty="0"/>
              <a:t> </a:t>
            </a:r>
            <a:r>
              <a:rPr lang="en-GB" dirty="0" err="1"/>
              <a:t>oseb</a:t>
            </a:r>
            <a:endParaRPr lang="en-GB" dirty="0"/>
          </a:p>
          <a:p>
            <a:r>
              <a:rPr lang="en-GB" dirty="0" err="1"/>
              <a:t>Razredi</a:t>
            </a:r>
            <a:r>
              <a:rPr lang="en-GB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29253E-8085-D8E2-43EA-7CBB5949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3" y="4234836"/>
            <a:ext cx="4964101" cy="2077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645F67-3338-169B-DBEB-B8A154099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219" y="1492255"/>
            <a:ext cx="4105145" cy="23495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F81EB8-468F-E122-AE96-66143D36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229" y="4038034"/>
            <a:ext cx="5749921" cy="24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3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8D64-79F7-AC33-98BF-7AC638DD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err="1"/>
              <a:t>verzije</a:t>
            </a:r>
            <a:r>
              <a:rPr lang="en-GB" dirty="0"/>
              <a:t> </a:t>
            </a:r>
            <a:r>
              <a:rPr lang="en-GB" dirty="0" err="1"/>
              <a:t>baze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6B5B-3AE4-3B1F-7036-4C531B7A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Vsak</a:t>
            </a:r>
            <a:r>
              <a:rPr lang="en-GB" dirty="0"/>
              <a:t> </a:t>
            </a:r>
            <a:r>
              <a:rPr lang="en-GB" dirty="0" err="1"/>
              <a:t>razred</a:t>
            </a:r>
            <a:r>
              <a:rPr lang="en-GB" dirty="0"/>
              <a:t> </a:t>
            </a:r>
            <a:r>
              <a:rPr lang="en-GB" dirty="0" err="1"/>
              <a:t>naj</a:t>
            </a:r>
            <a:r>
              <a:rPr lang="en-GB" dirty="0"/>
              <a:t>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b="1" dirty="0" err="1">
                <a:solidFill>
                  <a:srgbClr val="FF0000"/>
                </a:solidFill>
              </a:rPr>
              <a:t>ImeRazreda</a:t>
            </a:r>
            <a:r>
              <a:rPr lang="en-GB" b="1" dirty="0" err="1"/>
              <a:t>Id</a:t>
            </a:r>
            <a:r>
              <a:rPr lang="en-GB" b="1" dirty="0"/>
              <a:t>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b="1" dirty="0"/>
              <a:t>Id</a:t>
            </a:r>
          </a:p>
          <a:p>
            <a:r>
              <a:rPr lang="en-GB" dirty="0" err="1"/>
              <a:t>Vsi</a:t>
            </a:r>
            <a:r>
              <a:rPr lang="en-GB" dirty="0"/>
              <a:t> </a:t>
            </a:r>
            <a:r>
              <a:rPr lang="en-GB" dirty="0" err="1"/>
              <a:t>atributi</a:t>
            </a:r>
            <a:r>
              <a:rPr lang="en-GB" dirty="0"/>
              <a:t>, ki se </a:t>
            </a:r>
            <a:r>
              <a:rPr lang="en-GB" dirty="0" err="1"/>
              <a:t>hranijo</a:t>
            </a:r>
            <a:r>
              <a:rPr lang="en-GB" dirty="0"/>
              <a:t> v </a:t>
            </a:r>
            <a:r>
              <a:rPr lang="en-GB" dirty="0" err="1"/>
              <a:t>bazi</a:t>
            </a:r>
            <a:r>
              <a:rPr lang="en-GB" dirty="0"/>
              <a:t> </a:t>
            </a:r>
            <a:r>
              <a:rPr lang="en-GB" dirty="0" err="1"/>
              <a:t>naj</a:t>
            </a:r>
            <a:r>
              <a:rPr lang="en-GB" dirty="0"/>
              <a:t> </a:t>
            </a:r>
            <a:r>
              <a:rPr lang="en-GB" dirty="0" err="1"/>
              <a:t>bodo</a:t>
            </a:r>
            <a:r>
              <a:rPr lang="en-GB" dirty="0"/>
              <a:t> </a:t>
            </a:r>
            <a:r>
              <a:rPr lang="en-GB" dirty="0" err="1"/>
              <a:t>javni</a:t>
            </a:r>
            <a:r>
              <a:rPr lang="en-GB" dirty="0"/>
              <a:t> (</a:t>
            </a:r>
            <a:r>
              <a:rPr lang="en-GB" b="1" dirty="0"/>
              <a:t>public</a:t>
            </a:r>
            <a:r>
              <a:rPr lang="en-GB" dirty="0"/>
              <a:t>) </a:t>
            </a:r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tudi</a:t>
            </a:r>
            <a:r>
              <a:rPr lang="en-GB" dirty="0"/>
              <a:t> </a:t>
            </a:r>
            <a:r>
              <a:rPr lang="en-GB" dirty="0" err="1"/>
              <a:t>njihovi</a:t>
            </a:r>
            <a:r>
              <a:rPr lang="en-GB" dirty="0"/>
              <a:t> </a:t>
            </a:r>
            <a:r>
              <a:rPr lang="en-GB" dirty="0" err="1"/>
              <a:t>getterji</a:t>
            </a:r>
            <a:r>
              <a:rPr lang="en-GB" dirty="0"/>
              <a:t> in </a:t>
            </a:r>
            <a:r>
              <a:rPr lang="en-GB" dirty="0" err="1"/>
              <a:t>setterji</a:t>
            </a:r>
            <a:endParaRPr lang="en-GB" dirty="0"/>
          </a:p>
          <a:p>
            <a:r>
              <a:rPr lang="en-GB" b="1" dirty="0" err="1"/>
              <a:t>Razreševanje</a:t>
            </a:r>
            <a:r>
              <a:rPr lang="en-GB" b="1" dirty="0"/>
              <a:t> </a:t>
            </a:r>
            <a:r>
              <a:rPr lang="en-GB" b="1" dirty="0" err="1"/>
              <a:t>entitete</a:t>
            </a:r>
            <a:r>
              <a:rPr lang="en-GB" b="1" dirty="0"/>
              <a:t> 1:N (Person – </a:t>
            </a:r>
            <a:r>
              <a:rPr lang="en-GB" b="1" dirty="0" err="1"/>
              <a:t>PersonCompany</a:t>
            </a:r>
            <a:r>
              <a:rPr lang="en-GB" b="1" dirty="0"/>
              <a:t>)</a:t>
            </a:r>
          </a:p>
          <a:p>
            <a:pPr lvl="1"/>
            <a:r>
              <a:rPr lang="en-GB" b="1" dirty="0"/>
              <a:t>V (N) del </a:t>
            </a:r>
            <a:r>
              <a:rPr lang="en-GB" b="1" dirty="0" err="1"/>
              <a:t>dodamo</a:t>
            </a:r>
            <a:r>
              <a:rPr lang="en-GB" b="1" dirty="0"/>
              <a:t> </a:t>
            </a:r>
            <a:r>
              <a:rPr lang="en-GB" b="1" dirty="0" err="1"/>
              <a:t>objekt</a:t>
            </a:r>
            <a:r>
              <a:rPr lang="en-GB" b="1" dirty="0"/>
              <a:t> </a:t>
            </a:r>
            <a:r>
              <a:rPr lang="en-GB" b="1" dirty="0" err="1"/>
              <a:t>razreda</a:t>
            </a:r>
            <a:r>
              <a:rPr lang="en-GB" b="1" dirty="0"/>
              <a:t> (1)</a:t>
            </a:r>
          </a:p>
          <a:p>
            <a:pPr lvl="2"/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&lt;Person&gt; Persons {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en-GB" b="1" dirty="0"/>
          </a:p>
          <a:p>
            <a:pPr lvl="1"/>
            <a:r>
              <a:rPr lang="en-GB" b="1" dirty="0"/>
              <a:t>V (1) del </a:t>
            </a:r>
            <a:r>
              <a:rPr lang="en-GB" b="1" dirty="0" err="1"/>
              <a:t>dodamo</a:t>
            </a:r>
            <a:r>
              <a:rPr lang="en-GB" b="1" dirty="0"/>
              <a:t> </a:t>
            </a:r>
            <a:r>
              <a:rPr lang="en-GB" b="1" dirty="0" err="1"/>
              <a:t>seznam</a:t>
            </a:r>
            <a:endParaRPr lang="en-GB" b="1" dirty="0"/>
          </a:p>
          <a:p>
            <a:pPr lvl="2"/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PersonCompany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PersonCompanies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en-SI" b="1" dirty="0"/>
          </a:p>
        </p:txBody>
      </p:sp>
    </p:spTree>
    <p:extLst>
      <p:ext uri="{BB962C8B-B14F-4D97-AF65-F5344CB8AC3E}">
        <p14:creationId xmlns:p14="http://schemas.microsoft.com/office/powerpoint/2010/main" val="183817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626F-A2AA-2C7E-EF69-F85F026A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err="1"/>
              <a:t>verzije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(SQLite)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63C8-781A-D68F-76DF-25A14279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35457"/>
            <a:ext cx="10659110" cy="4351338"/>
          </a:xfrm>
        </p:spPr>
        <p:txBody>
          <a:bodyPr/>
          <a:lstStyle/>
          <a:p>
            <a:r>
              <a:rPr lang="en-GB" dirty="0" err="1"/>
              <a:t>Kontekst</a:t>
            </a:r>
            <a:r>
              <a:rPr lang="en-GB" dirty="0"/>
              <a:t> </a:t>
            </a:r>
            <a:r>
              <a:rPr lang="en-GB" dirty="0" err="1"/>
              <a:t>baze</a:t>
            </a:r>
            <a:endParaRPr lang="en-GB" dirty="0"/>
          </a:p>
          <a:p>
            <a:r>
              <a:rPr lang="en-GB" dirty="0" err="1"/>
              <a:t>DbSet</a:t>
            </a:r>
            <a:r>
              <a:rPr lang="en-GB" dirty="0"/>
              <a:t> -&gt; </a:t>
            </a:r>
            <a:r>
              <a:rPr lang="en-GB" dirty="0" err="1"/>
              <a:t>Tabela</a:t>
            </a:r>
            <a:endParaRPr lang="en-GB" dirty="0"/>
          </a:p>
          <a:p>
            <a:r>
              <a:rPr lang="en-GB" dirty="0" err="1"/>
              <a:t>DbPath</a:t>
            </a:r>
            <a:r>
              <a:rPr lang="en-GB" dirty="0"/>
              <a:t> (</a:t>
            </a:r>
            <a:r>
              <a:rPr lang="en-GB" dirty="0" err="1"/>
              <a:t>kje</a:t>
            </a:r>
            <a:r>
              <a:rPr lang="en-GB" dirty="0"/>
              <a:t> </a:t>
            </a:r>
            <a:r>
              <a:rPr lang="en-GB" dirty="0" err="1"/>
              <a:t>želimo</a:t>
            </a:r>
            <a:r>
              <a:rPr lang="en-GB" dirty="0"/>
              <a:t> </a:t>
            </a:r>
            <a:r>
              <a:rPr lang="en-GB" dirty="0" err="1"/>
              <a:t>kreirati</a:t>
            </a:r>
            <a:r>
              <a:rPr lang="en-GB" dirty="0"/>
              <a:t> </a:t>
            </a:r>
            <a:r>
              <a:rPr lang="en-GB" dirty="0" err="1"/>
              <a:t>bazo</a:t>
            </a:r>
            <a:r>
              <a:rPr lang="en-GB" dirty="0"/>
              <a:t>?)</a:t>
            </a:r>
          </a:p>
          <a:p>
            <a:r>
              <a:rPr lang="en-GB" dirty="0" err="1"/>
              <a:t>OnConfiguring</a:t>
            </a:r>
            <a:r>
              <a:rPr lang="en-GB" dirty="0"/>
              <a:t> (</a:t>
            </a:r>
            <a:r>
              <a:rPr lang="en-GB" dirty="0" err="1"/>
              <a:t>definiramo</a:t>
            </a:r>
            <a:r>
              <a:rPr lang="en-GB" dirty="0"/>
              <a:t> </a:t>
            </a:r>
            <a:r>
              <a:rPr lang="en-GB" dirty="0" err="1"/>
              <a:t>vir</a:t>
            </a:r>
            <a:r>
              <a:rPr lang="en-GB" dirty="0"/>
              <a:t>):</a:t>
            </a:r>
          </a:p>
          <a:p>
            <a:pPr lvl="1"/>
            <a:r>
              <a:rPr lang="en-GB" dirty="0" err="1"/>
              <a:t>Vir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9462CB-F1E7-BD61-E577-CA73EDBF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78" y="1690688"/>
            <a:ext cx="6592140" cy="49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1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BD9-C6BD-23EA-21B7-0D405767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err="1"/>
              <a:t>verzije</a:t>
            </a:r>
            <a:r>
              <a:rPr lang="en-GB" dirty="0"/>
              <a:t> </a:t>
            </a:r>
            <a:r>
              <a:rPr lang="en-GB" dirty="0" err="1"/>
              <a:t>baze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47E3-F5EC-985C-22D8-AB60792F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PMC: Add-Migration Init</a:t>
            </a:r>
          </a:p>
          <a:p>
            <a:r>
              <a:rPr lang="en-GB" dirty="0"/>
              <a:t>PMC: Update-Database</a:t>
            </a:r>
          </a:p>
          <a:p>
            <a:endParaRPr lang="en-GB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62322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348D-3AEF-6D1D-7EC3-8314F639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Migracije</a:t>
            </a:r>
            <a:endParaRPr lang="en-S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B09870-4B46-1180-7D2E-F55CA3A95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Posodobitve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(ko </a:t>
            </a:r>
            <a:r>
              <a:rPr lang="en-GB" dirty="0" err="1"/>
              <a:t>spreminjamo</a:t>
            </a:r>
            <a:r>
              <a:rPr lang="en-GB" dirty="0"/>
              <a:t> </a:t>
            </a:r>
            <a:r>
              <a:rPr lang="en-GB" dirty="0" err="1"/>
              <a:t>naš</a:t>
            </a:r>
            <a:r>
              <a:rPr lang="en-GB" dirty="0"/>
              <a:t> model (</a:t>
            </a:r>
            <a:r>
              <a:rPr lang="en-GB" dirty="0" err="1"/>
              <a:t>razrede</a:t>
            </a:r>
            <a:r>
              <a:rPr lang="en-GB" dirty="0"/>
              <a:t>), se </a:t>
            </a:r>
            <a:r>
              <a:rPr lang="en-GB" dirty="0" err="1"/>
              <a:t>spreminja</a:t>
            </a:r>
            <a:r>
              <a:rPr lang="en-GB" dirty="0"/>
              <a:t> </a:t>
            </a:r>
            <a:r>
              <a:rPr lang="en-GB" dirty="0" err="1"/>
              <a:t>tudi</a:t>
            </a:r>
            <a:r>
              <a:rPr lang="en-GB" dirty="0"/>
              <a:t> </a:t>
            </a:r>
            <a:r>
              <a:rPr lang="en-GB" dirty="0" err="1"/>
              <a:t>baza</a:t>
            </a:r>
            <a:r>
              <a:rPr lang="en-GB" dirty="0"/>
              <a:t>)</a:t>
            </a:r>
          </a:p>
          <a:p>
            <a:r>
              <a:rPr lang="sl-SI" dirty="0"/>
              <a:t>Zaporedje korakov kako smo prišli do obstoječe (trenutne) verzije podatkovne baze</a:t>
            </a:r>
            <a:endParaRPr lang="en-GB" dirty="0"/>
          </a:p>
          <a:p>
            <a:r>
              <a:rPr lang="en-GB" dirty="0" err="1"/>
              <a:t>Sestavljene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Up() (</a:t>
            </a:r>
            <a:r>
              <a:rPr lang="en-GB" dirty="0" err="1"/>
              <a:t>posodabljanje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novo </a:t>
            </a:r>
            <a:r>
              <a:rPr lang="en-GB" dirty="0" err="1"/>
              <a:t>stanje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Down() (rollback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 pred </a:t>
            </a:r>
            <a:r>
              <a:rPr lang="en-GB" dirty="0" err="1"/>
              <a:t>migracijo</a:t>
            </a:r>
            <a:r>
              <a:rPr lang="en-GB" dirty="0"/>
              <a:t>)</a:t>
            </a:r>
          </a:p>
          <a:p>
            <a:r>
              <a:rPr lang="en-GB" dirty="0" err="1"/>
              <a:t>Ukazi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Add-Migration &lt;</a:t>
            </a:r>
            <a:r>
              <a:rPr lang="en-GB" dirty="0" err="1"/>
              <a:t>ImeMigracije</a:t>
            </a:r>
            <a:r>
              <a:rPr lang="en-GB" dirty="0"/>
              <a:t>&gt; -&gt; &lt;</a:t>
            </a:r>
            <a:r>
              <a:rPr lang="en-GB" dirty="0" err="1"/>
              <a:t>CasovnaZnacka</a:t>
            </a:r>
            <a:r>
              <a:rPr lang="en-GB" dirty="0"/>
              <a:t>&gt;_</a:t>
            </a:r>
            <a:r>
              <a:rPr lang="en-GB" dirty="0" err="1"/>
              <a:t>ImeMigracije.cs</a:t>
            </a:r>
            <a:r>
              <a:rPr lang="en-GB" dirty="0"/>
              <a:t> (</a:t>
            </a:r>
            <a:r>
              <a:rPr lang="en-GB" dirty="0" err="1"/>
              <a:t>dodajanje</a:t>
            </a:r>
            <a:r>
              <a:rPr lang="en-GB" dirty="0"/>
              <a:t> </a:t>
            </a:r>
            <a:r>
              <a:rPr lang="en-GB" dirty="0" err="1"/>
              <a:t>migracije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Update-Database (</a:t>
            </a:r>
            <a:r>
              <a:rPr lang="en-GB" dirty="0" err="1"/>
              <a:t>posodabljanje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zadnjo</a:t>
            </a:r>
            <a:r>
              <a:rPr lang="en-GB" dirty="0"/>
              <a:t> </a:t>
            </a:r>
            <a:r>
              <a:rPr lang="en-GB" dirty="0" err="1"/>
              <a:t>migracijo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endParaRPr lang="en-SI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450631-0A69-0D34-7DE0-A41BA23EF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5" y="5382727"/>
            <a:ext cx="10982520" cy="9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8202-B5A5-03C7-D31B-6FD910EA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Dodajanje</a:t>
            </a:r>
            <a:r>
              <a:rPr lang="en-GB" dirty="0"/>
              <a:t> </a:t>
            </a:r>
            <a:r>
              <a:rPr lang="en-GB" dirty="0" err="1"/>
              <a:t>novega</a:t>
            </a:r>
            <a:r>
              <a:rPr lang="en-GB" dirty="0"/>
              <a:t> </a:t>
            </a:r>
            <a:r>
              <a:rPr lang="en-GB" dirty="0" err="1"/>
              <a:t>primerka</a:t>
            </a:r>
            <a:r>
              <a:rPr lang="en-GB" dirty="0"/>
              <a:t> v </a:t>
            </a:r>
            <a:r>
              <a:rPr lang="en-GB" dirty="0" err="1"/>
              <a:t>bazo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25E5-16CE-9ADD-7FED-EFC0425A01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Za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povezavo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z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bazo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ustvarimo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objekt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DbContext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Ustvarimo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object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razreda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Ustvarjen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object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dodamo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v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bazo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Shranimo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spremembe</a:t>
            </a:r>
            <a:endParaRPr lang="en-SI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BE5F-A563-A0EB-90B1-9B690E7D5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51390" cy="4351338"/>
          </a:xfrm>
        </p:spPr>
        <p:txBody>
          <a:bodyPr/>
          <a:lstStyle/>
          <a:p>
            <a:pPr marL="0" indent="0">
              <a:buNone/>
            </a:pPr>
            <a:r>
              <a:rPr lang="sl-SI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l-SI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db = </a:t>
            </a:r>
            <a:r>
              <a:rPr lang="sl-SI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l-SI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StocksContext();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sl-SI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l-SI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o = </a:t>
            </a:r>
            <a:r>
              <a:rPr lang="sl-SI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l-SI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sl-SI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"Janez"</a:t>
            </a:r>
            <a:r>
              <a:rPr lang="sl-SI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Surname = </a:t>
            </a:r>
            <a:r>
              <a:rPr lang="sl-SI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"Novak"</a:t>
            </a:r>
            <a:r>
              <a:rPr lang="sl-SI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sl-SI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db.Add(o);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sl-SI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db.SaveChanges();</a:t>
            </a:r>
            <a:endParaRPr lang="en-SI" dirty="0"/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76418219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0"/>
      </a:accent5>
      <a:accent6>
        <a:srgbClr val="77AF88"/>
      </a:accent6>
      <a:hlink>
        <a:srgbClr val="758A53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1BC93ACF17EC4490640EAFA9F1DFA2" ma:contentTypeVersion="16" ma:contentTypeDescription="Ustvari nov dokument." ma:contentTypeScope="" ma:versionID="a99f0e10e9e737fdf8466eee48decb8b">
  <xsd:schema xmlns:xsd="http://www.w3.org/2001/XMLSchema" xmlns:xs="http://www.w3.org/2001/XMLSchema" xmlns:p="http://schemas.microsoft.com/office/2006/metadata/properties" xmlns:ns1="http://schemas.microsoft.com/sharepoint/v3" xmlns:ns3="259289b9-c0f7-4722-95f2-a4517937cb95" xmlns:ns4="138f7f50-4f10-4243-8c44-3dd4f552ad7b" targetNamespace="http://schemas.microsoft.com/office/2006/metadata/properties" ma:root="true" ma:fieldsID="525d95129e47622e26e2645f97d69f8e" ns1:_="" ns3:_="" ns4:_="">
    <xsd:import namespace="http://schemas.microsoft.com/sharepoint/v3"/>
    <xsd:import namespace="259289b9-c0f7-4722-95f2-a4517937cb95"/>
    <xsd:import namespace="138f7f50-4f10-4243-8c44-3dd4f552ad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Lastnosti pravilnika o enotnem ravnanju skladno s predpisi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Dejanje UV pravilnika o enotnem ravnanju skladno s predpisi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9289b9-c0f7-4722-95f2-a4517937c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8f7f50-4f10-4243-8c44-3dd4f552ad7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V skupni rabi z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V skupni rabi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Razprševanje namiga za skupno rab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E6D9E24-B7C5-45D5-B8FA-BC5F03420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81A178-5B92-4014-8725-5E40A8DBF2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59289b9-c0f7-4722-95f2-a4517937cb95"/>
    <ds:schemaRef ds:uri="138f7f50-4f10-4243-8c44-3dd4f552ad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CFBB7A-4683-4FED-8DBB-42629B8792B4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138f7f50-4f10-4243-8c44-3dd4f552ad7b"/>
    <ds:schemaRef ds:uri="http://schemas.microsoft.com/office/2006/documentManagement/types"/>
    <ds:schemaRef ds:uri="http://schemas.microsoft.com/office/infopath/2007/PartnerControls"/>
    <ds:schemaRef ds:uri="259289b9-c0f7-4722-95f2-a4517937cb95"/>
    <ds:schemaRef ds:uri="http://schemas.microsoft.com/sharepoint/v3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949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</vt:lpstr>
      <vt:lpstr>Calibri</vt:lpstr>
      <vt:lpstr>Cascadia Code</vt:lpstr>
      <vt:lpstr>Cascadia Mono</vt:lpstr>
      <vt:lpstr>Consolas</vt:lpstr>
      <vt:lpstr>Gill Sans Nova</vt:lpstr>
      <vt:lpstr>SFMono-Regular</vt:lpstr>
      <vt:lpstr>ConfettiVTI</vt:lpstr>
      <vt:lpstr>ENTITY FRAMEWORK CORE</vt:lpstr>
      <vt:lpstr>Entity Framework Core</vt:lpstr>
      <vt:lpstr>Vspostavitev okolja </vt:lpstr>
      <vt:lpstr>Kreiranje osnovne verzije baze</vt:lpstr>
      <vt:lpstr>Kreiranje osnovne verzije baze</vt:lpstr>
      <vt:lpstr>Kreiranje osnovne verzije baze (SQLite)</vt:lpstr>
      <vt:lpstr>Kreiranje osnovne verzije baze</vt:lpstr>
      <vt:lpstr>Migracije</vt:lpstr>
      <vt:lpstr>Dodajanje novega primerka v bazo</vt:lpstr>
      <vt:lpstr>Upravljanje z entitetami API</vt:lpstr>
      <vt:lpstr>Dodajanje novega primerka v bazo (povezava z API)</vt:lpstr>
      <vt:lpstr>Posodabljanje primerka</vt:lpstr>
      <vt:lpstr>Brisanje primerka</vt:lpstr>
      <vt:lpstr>Pridobivanje vseh podatkov o primerku in težave</vt:lpstr>
      <vt:lpstr>Pridobivanje vseh podatkov o primerku in težave</vt:lpstr>
      <vt:lpstr>Gnezdenje (pridobivanje podrobnih podatkov)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WEB API &amp;  ENTITY FRAMEWORK</dc:title>
  <dc:creator>Alen Rajšp</dc:creator>
  <cp:lastModifiedBy>Alen Rajšp</cp:lastModifiedBy>
  <cp:revision>2</cp:revision>
  <dcterms:created xsi:type="dcterms:W3CDTF">2022-10-18T13:39:46Z</dcterms:created>
  <dcterms:modified xsi:type="dcterms:W3CDTF">2022-10-24T05:37:42Z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0x0101006F1BC93ACF17EC4490640EAFA9F1DFA2</vt:lpwstr>
  </property>
</Properties>
</file>