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303" r:id="rId4"/>
    <p:sldId id="287" r:id="rId5"/>
    <p:sldId id="296" r:id="rId6"/>
    <p:sldId id="300" r:id="rId7"/>
    <p:sldId id="301" r:id="rId8"/>
    <p:sldId id="288" r:id="rId9"/>
    <p:sldId id="285" r:id="rId10"/>
    <p:sldId id="282" r:id="rId11"/>
    <p:sldId id="302" r:id="rId12"/>
    <p:sldId id="289" r:id="rId13"/>
    <p:sldId id="291" r:id="rId14"/>
    <p:sldId id="298" r:id="rId15"/>
    <p:sldId id="294" r:id="rId16"/>
  </p:sldIdLst>
  <p:sldSz cx="12192000" cy="6858000"/>
  <p:notesSz cx="6858000" cy="9144000"/>
  <p:defaultTextStyle>
    <a:defPPr>
      <a:defRPr lang="sl-S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1F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hyperlink" Target="https://entityframework.net/many-to-many-relationship" TargetMode="External"/><Relationship Id="rId2" Type="http://schemas.openxmlformats.org/officeDocument/2006/relationships/hyperlink" Target="https://stackoverflow.com/questions/15220411/entity-framework-delete-all-rows-in-table" TargetMode="External"/><Relationship Id="rId1" Type="http://schemas.openxmlformats.org/officeDocument/2006/relationships/hyperlink" Target="https://docs.microsoft.com/en-us/ef/ef6/modeling/code-first/migrations/" TargetMode="External"/><Relationship Id="rId4" Type="http://schemas.openxmlformats.org/officeDocument/2006/relationships/hyperlink" Target="https://www.entityframeworktutorial.net/code-first/what-is-code-first.aspx" TargetMode="External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hyperlink" Target="https://entityframework.net/many-to-many-relationship" TargetMode="External"/><Relationship Id="rId2" Type="http://schemas.openxmlformats.org/officeDocument/2006/relationships/hyperlink" Target="https://stackoverflow.com/questions/15220411/entity-framework-delete-all-rows-in-table" TargetMode="External"/><Relationship Id="rId1" Type="http://schemas.openxmlformats.org/officeDocument/2006/relationships/hyperlink" Target="https://docs.microsoft.com/en-us/ef/ef6/modeling/code-first/migrations/" TargetMode="External"/><Relationship Id="rId4" Type="http://schemas.openxmlformats.org/officeDocument/2006/relationships/hyperlink" Target="https://www.entityframeworktutorial.net/code-first/what-is-code-first.aspx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5C465EF-2315-4081-954C-AD39CA6AA71F}" type="doc">
      <dgm:prSet loTypeId="urn:microsoft.com/office/officeart/2008/layout/LinedLis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7847893B-F298-4C7A-A20C-1F7A8F795959}">
      <dgm:prSet/>
      <dgm:spPr/>
      <dgm:t>
        <a:bodyPr/>
        <a:lstStyle/>
        <a:p>
          <a:r>
            <a:rPr lang="sl-SI">
              <a:hlinkClick xmlns:r="http://schemas.openxmlformats.org/officeDocument/2006/relationships" r:id="rId1"/>
            </a:rPr>
            <a:t>https://docs.microsoft.com/en-us/ef/ef6/modeling/code-first/migrations/</a:t>
          </a:r>
          <a:endParaRPr lang="en-US"/>
        </a:p>
      </dgm:t>
    </dgm:pt>
    <dgm:pt modelId="{7D7935FA-F709-42D1-AD42-9B775409BA6A}" type="parTrans" cxnId="{51DAF0FD-94A0-41D3-887A-73EC58F636A8}">
      <dgm:prSet/>
      <dgm:spPr/>
      <dgm:t>
        <a:bodyPr/>
        <a:lstStyle/>
        <a:p>
          <a:endParaRPr lang="en-US"/>
        </a:p>
      </dgm:t>
    </dgm:pt>
    <dgm:pt modelId="{8E59A45A-84D6-49F6-A4C6-097795F22890}" type="sibTrans" cxnId="{51DAF0FD-94A0-41D3-887A-73EC58F636A8}">
      <dgm:prSet/>
      <dgm:spPr/>
      <dgm:t>
        <a:bodyPr/>
        <a:lstStyle/>
        <a:p>
          <a:endParaRPr lang="en-US"/>
        </a:p>
      </dgm:t>
    </dgm:pt>
    <dgm:pt modelId="{86A82E33-FB06-439D-9313-4581FE9D2AF3}">
      <dgm:prSet/>
      <dgm:spPr/>
      <dgm:t>
        <a:bodyPr/>
        <a:lstStyle/>
        <a:p>
          <a:r>
            <a:rPr lang="sl-SI">
              <a:hlinkClick xmlns:r="http://schemas.openxmlformats.org/officeDocument/2006/relationships" r:id="rId2"/>
            </a:rPr>
            <a:t>https://stackoverflow.com/questions/15220411/entity-framework-delete-all-rows-in-table</a:t>
          </a:r>
          <a:endParaRPr lang="en-US"/>
        </a:p>
      </dgm:t>
    </dgm:pt>
    <dgm:pt modelId="{7782949F-B14E-405D-AFC9-C7E6737A7D17}" type="parTrans" cxnId="{17785B33-DE97-4A71-8097-5873A4CA134A}">
      <dgm:prSet/>
      <dgm:spPr/>
      <dgm:t>
        <a:bodyPr/>
        <a:lstStyle/>
        <a:p>
          <a:endParaRPr lang="en-US"/>
        </a:p>
      </dgm:t>
    </dgm:pt>
    <dgm:pt modelId="{A711BF87-8A9C-446B-AE40-406DBA9F8655}" type="sibTrans" cxnId="{17785B33-DE97-4A71-8097-5873A4CA134A}">
      <dgm:prSet/>
      <dgm:spPr/>
      <dgm:t>
        <a:bodyPr/>
        <a:lstStyle/>
        <a:p>
          <a:endParaRPr lang="en-US"/>
        </a:p>
      </dgm:t>
    </dgm:pt>
    <dgm:pt modelId="{C74AC1CF-7E74-40DF-81EA-139A40ACDFC7}">
      <dgm:prSet/>
      <dgm:spPr/>
      <dgm:t>
        <a:bodyPr/>
        <a:lstStyle/>
        <a:p>
          <a:r>
            <a:rPr lang="sl-SI">
              <a:hlinkClick xmlns:r="http://schemas.openxmlformats.org/officeDocument/2006/relationships" r:id="rId3"/>
            </a:rPr>
            <a:t>https://entityframework.net/many-to-many-relationship</a:t>
          </a:r>
          <a:endParaRPr lang="en-US"/>
        </a:p>
      </dgm:t>
    </dgm:pt>
    <dgm:pt modelId="{615519B1-32C4-4058-AB45-67AAF10973D3}" type="parTrans" cxnId="{8491953F-A8A2-442B-A114-E2A5DE35114A}">
      <dgm:prSet/>
      <dgm:spPr/>
      <dgm:t>
        <a:bodyPr/>
        <a:lstStyle/>
        <a:p>
          <a:endParaRPr lang="en-US"/>
        </a:p>
      </dgm:t>
    </dgm:pt>
    <dgm:pt modelId="{358E892E-A8DD-4B60-8A73-5D6A0B1DADC0}" type="sibTrans" cxnId="{8491953F-A8A2-442B-A114-E2A5DE35114A}">
      <dgm:prSet/>
      <dgm:spPr/>
      <dgm:t>
        <a:bodyPr/>
        <a:lstStyle/>
        <a:p>
          <a:endParaRPr lang="en-US"/>
        </a:p>
      </dgm:t>
    </dgm:pt>
    <dgm:pt modelId="{B2D8AD24-BDD0-44D8-BEA7-AF2B2953CAD2}">
      <dgm:prSet/>
      <dgm:spPr/>
      <dgm:t>
        <a:bodyPr/>
        <a:lstStyle/>
        <a:p>
          <a:r>
            <a:rPr lang="sl-SI" dirty="0">
              <a:hlinkClick xmlns:r="http://schemas.openxmlformats.org/officeDocument/2006/relationships" r:id="rId4"/>
            </a:rPr>
            <a:t>https://www.entityframeworktutorial.net/code-first/what-is-code-first.aspx</a:t>
          </a:r>
          <a:endParaRPr lang="en-US" dirty="0"/>
        </a:p>
      </dgm:t>
    </dgm:pt>
    <dgm:pt modelId="{286CCE7E-EBCF-4D1D-8CDC-A63C80E492BB}" type="parTrans" cxnId="{98D5DC01-EBD5-4BED-B1F4-9FEB6F2E6477}">
      <dgm:prSet/>
      <dgm:spPr/>
      <dgm:t>
        <a:bodyPr/>
        <a:lstStyle/>
        <a:p>
          <a:endParaRPr lang="en-US"/>
        </a:p>
      </dgm:t>
    </dgm:pt>
    <dgm:pt modelId="{AAE1E3EA-D200-46C3-8FAD-C41E5AFE1AF6}" type="sibTrans" cxnId="{98D5DC01-EBD5-4BED-B1F4-9FEB6F2E6477}">
      <dgm:prSet/>
      <dgm:spPr/>
      <dgm:t>
        <a:bodyPr/>
        <a:lstStyle/>
        <a:p>
          <a:endParaRPr lang="en-US"/>
        </a:p>
      </dgm:t>
    </dgm:pt>
    <dgm:pt modelId="{D6C1F908-9B52-4DBC-AE41-86AD111E43AB}" type="pres">
      <dgm:prSet presAssocID="{35C465EF-2315-4081-954C-AD39CA6AA71F}" presName="vert0" presStyleCnt="0">
        <dgm:presLayoutVars>
          <dgm:dir/>
          <dgm:animOne val="branch"/>
          <dgm:animLvl val="lvl"/>
        </dgm:presLayoutVars>
      </dgm:prSet>
      <dgm:spPr/>
    </dgm:pt>
    <dgm:pt modelId="{2F5C60AB-9A19-4CB0-9D28-A11297F1BCF5}" type="pres">
      <dgm:prSet presAssocID="{7847893B-F298-4C7A-A20C-1F7A8F795959}" presName="thickLine" presStyleLbl="alignNode1" presStyleIdx="0" presStyleCnt="4"/>
      <dgm:spPr/>
    </dgm:pt>
    <dgm:pt modelId="{A1E432E5-989A-40D5-97E4-C143173DA50B}" type="pres">
      <dgm:prSet presAssocID="{7847893B-F298-4C7A-A20C-1F7A8F795959}" presName="horz1" presStyleCnt="0"/>
      <dgm:spPr/>
    </dgm:pt>
    <dgm:pt modelId="{9E9A0C77-72F9-4831-BCA6-D471FC0C8258}" type="pres">
      <dgm:prSet presAssocID="{7847893B-F298-4C7A-A20C-1F7A8F795959}" presName="tx1" presStyleLbl="revTx" presStyleIdx="0" presStyleCnt="4"/>
      <dgm:spPr/>
    </dgm:pt>
    <dgm:pt modelId="{875203A1-9AAB-4448-AD99-A336415C5682}" type="pres">
      <dgm:prSet presAssocID="{7847893B-F298-4C7A-A20C-1F7A8F795959}" presName="vert1" presStyleCnt="0"/>
      <dgm:spPr/>
    </dgm:pt>
    <dgm:pt modelId="{9BC0F971-D926-4BEB-8004-527C705EE7E3}" type="pres">
      <dgm:prSet presAssocID="{86A82E33-FB06-439D-9313-4581FE9D2AF3}" presName="thickLine" presStyleLbl="alignNode1" presStyleIdx="1" presStyleCnt="4"/>
      <dgm:spPr/>
    </dgm:pt>
    <dgm:pt modelId="{09BC187C-658B-4E6C-BC10-E8F5FD01599D}" type="pres">
      <dgm:prSet presAssocID="{86A82E33-FB06-439D-9313-4581FE9D2AF3}" presName="horz1" presStyleCnt="0"/>
      <dgm:spPr/>
    </dgm:pt>
    <dgm:pt modelId="{52CCEE4E-8C78-4CE2-8D47-5DF95CC61659}" type="pres">
      <dgm:prSet presAssocID="{86A82E33-FB06-439D-9313-4581FE9D2AF3}" presName="tx1" presStyleLbl="revTx" presStyleIdx="1" presStyleCnt="4"/>
      <dgm:spPr/>
    </dgm:pt>
    <dgm:pt modelId="{484638BE-BBF5-4AE3-80E2-16BF9EF6D7B5}" type="pres">
      <dgm:prSet presAssocID="{86A82E33-FB06-439D-9313-4581FE9D2AF3}" presName="vert1" presStyleCnt="0"/>
      <dgm:spPr/>
    </dgm:pt>
    <dgm:pt modelId="{9D1F98D0-E82A-4685-89CF-20ECA4F60F84}" type="pres">
      <dgm:prSet presAssocID="{C74AC1CF-7E74-40DF-81EA-139A40ACDFC7}" presName="thickLine" presStyleLbl="alignNode1" presStyleIdx="2" presStyleCnt="4"/>
      <dgm:spPr/>
    </dgm:pt>
    <dgm:pt modelId="{0584F9AF-CD8A-4F8E-B970-5FB3A40A7CF7}" type="pres">
      <dgm:prSet presAssocID="{C74AC1CF-7E74-40DF-81EA-139A40ACDFC7}" presName="horz1" presStyleCnt="0"/>
      <dgm:spPr/>
    </dgm:pt>
    <dgm:pt modelId="{FE7843E5-02A6-4963-B941-7C6F50DC9DE2}" type="pres">
      <dgm:prSet presAssocID="{C74AC1CF-7E74-40DF-81EA-139A40ACDFC7}" presName="tx1" presStyleLbl="revTx" presStyleIdx="2" presStyleCnt="4"/>
      <dgm:spPr/>
    </dgm:pt>
    <dgm:pt modelId="{BBC2E3E7-8279-410D-87A6-5598E85E584F}" type="pres">
      <dgm:prSet presAssocID="{C74AC1CF-7E74-40DF-81EA-139A40ACDFC7}" presName="vert1" presStyleCnt="0"/>
      <dgm:spPr/>
    </dgm:pt>
    <dgm:pt modelId="{51A92A77-8F01-4800-AE58-E3E180CAE1BE}" type="pres">
      <dgm:prSet presAssocID="{B2D8AD24-BDD0-44D8-BEA7-AF2B2953CAD2}" presName="thickLine" presStyleLbl="alignNode1" presStyleIdx="3" presStyleCnt="4"/>
      <dgm:spPr/>
    </dgm:pt>
    <dgm:pt modelId="{C588F77C-72FA-416A-A8CD-120FF72AD608}" type="pres">
      <dgm:prSet presAssocID="{B2D8AD24-BDD0-44D8-BEA7-AF2B2953CAD2}" presName="horz1" presStyleCnt="0"/>
      <dgm:spPr/>
    </dgm:pt>
    <dgm:pt modelId="{925E34FF-51E3-4350-97CE-D8E438710355}" type="pres">
      <dgm:prSet presAssocID="{B2D8AD24-BDD0-44D8-BEA7-AF2B2953CAD2}" presName="tx1" presStyleLbl="revTx" presStyleIdx="3" presStyleCnt="4"/>
      <dgm:spPr/>
    </dgm:pt>
    <dgm:pt modelId="{AF125BDB-3E8A-4FBB-9A2A-B42C5EFA8952}" type="pres">
      <dgm:prSet presAssocID="{B2D8AD24-BDD0-44D8-BEA7-AF2B2953CAD2}" presName="vert1" presStyleCnt="0"/>
      <dgm:spPr/>
    </dgm:pt>
  </dgm:ptLst>
  <dgm:cxnLst>
    <dgm:cxn modelId="{98D5DC01-EBD5-4BED-B1F4-9FEB6F2E6477}" srcId="{35C465EF-2315-4081-954C-AD39CA6AA71F}" destId="{B2D8AD24-BDD0-44D8-BEA7-AF2B2953CAD2}" srcOrd="3" destOrd="0" parTransId="{286CCE7E-EBCF-4D1D-8CDC-A63C80E492BB}" sibTransId="{AAE1E3EA-D200-46C3-8FAD-C41E5AFE1AF6}"/>
    <dgm:cxn modelId="{1EE4DA32-EFF1-429D-85ED-3E02397C42C2}" type="presOf" srcId="{35C465EF-2315-4081-954C-AD39CA6AA71F}" destId="{D6C1F908-9B52-4DBC-AE41-86AD111E43AB}" srcOrd="0" destOrd="0" presId="urn:microsoft.com/office/officeart/2008/layout/LinedList"/>
    <dgm:cxn modelId="{17785B33-DE97-4A71-8097-5873A4CA134A}" srcId="{35C465EF-2315-4081-954C-AD39CA6AA71F}" destId="{86A82E33-FB06-439D-9313-4581FE9D2AF3}" srcOrd="1" destOrd="0" parTransId="{7782949F-B14E-405D-AFC9-C7E6737A7D17}" sibTransId="{A711BF87-8A9C-446B-AE40-406DBA9F8655}"/>
    <dgm:cxn modelId="{8491953F-A8A2-442B-A114-E2A5DE35114A}" srcId="{35C465EF-2315-4081-954C-AD39CA6AA71F}" destId="{C74AC1CF-7E74-40DF-81EA-139A40ACDFC7}" srcOrd="2" destOrd="0" parTransId="{615519B1-32C4-4058-AB45-67AAF10973D3}" sibTransId="{358E892E-A8DD-4B60-8A73-5D6A0B1DADC0}"/>
    <dgm:cxn modelId="{60089443-ED1E-46D1-B29F-70AB9D013E76}" type="presOf" srcId="{7847893B-F298-4C7A-A20C-1F7A8F795959}" destId="{9E9A0C77-72F9-4831-BCA6-D471FC0C8258}" srcOrd="0" destOrd="0" presId="urn:microsoft.com/office/officeart/2008/layout/LinedList"/>
    <dgm:cxn modelId="{227E4C91-B220-4485-BC0E-63F8EB4DE879}" type="presOf" srcId="{C74AC1CF-7E74-40DF-81EA-139A40ACDFC7}" destId="{FE7843E5-02A6-4963-B941-7C6F50DC9DE2}" srcOrd="0" destOrd="0" presId="urn:microsoft.com/office/officeart/2008/layout/LinedList"/>
    <dgm:cxn modelId="{B1EA8BE5-9C91-4794-9C69-6347FF40846F}" type="presOf" srcId="{B2D8AD24-BDD0-44D8-BEA7-AF2B2953CAD2}" destId="{925E34FF-51E3-4350-97CE-D8E438710355}" srcOrd="0" destOrd="0" presId="urn:microsoft.com/office/officeart/2008/layout/LinedList"/>
    <dgm:cxn modelId="{51DAF0FD-94A0-41D3-887A-73EC58F636A8}" srcId="{35C465EF-2315-4081-954C-AD39CA6AA71F}" destId="{7847893B-F298-4C7A-A20C-1F7A8F795959}" srcOrd="0" destOrd="0" parTransId="{7D7935FA-F709-42D1-AD42-9B775409BA6A}" sibTransId="{8E59A45A-84D6-49F6-A4C6-097795F22890}"/>
    <dgm:cxn modelId="{EDF4EEFE-19D3-4569-B351-A1B766626B0B}" type="presOf" srcId="{86A82E33-FB06-439D-9313-4581FE9D2AF3}" destId="{52CCEE4E-8C78-4CE2-8D47-5DF95CC61659}" srcOrd="0" destOrd="0" presId="urn:microsoft.com/office/officeart/2008/layout/LinedList"/>
    <dgm:cxn modelId="{DBC9DC92-3E34-483E-A002-7B5FA8C872F2}" type="presParOf" srcId="{D6C1F908-9B52-4DBC-AE41-86AD111E43AB}" destId="{2F5C60AB-9A19-4CB0-9D28-A11297F1BCF5}" srcOrd="0" destOrd="0" presId="urn:microsoft.com/office/officeart/2008/layout/LinedList"/>
    <dgm:cxn modelId="{7E0F335E-FD1D-4FEF-BE3C-F247184810DD}" type="presParOf" srcId="{D6C1F908-9B52-4DBC-AE41-86AD111E43AB}" destId="{A1E432E5-989A-40D5-97E4-C143173DA50B}" srcOrd="1" destOrd="0" presId="urn:microsoft.com/office/officeart/2008/layout/LinedList"/>
    <dgm:cxn modelId="{EA59B777-507B-455D-82AF-A147D8EEB4CA}" type="presParOf" srcId="{A1E432E5-989A-40D5-97E4-C143173DA50B}" destId="{9E9A0C77-72F9-4831-BCA6-D471FC0C8258}" srcOrd="0" destOrd="0" presId="urn:microsoft.com/office/officeart/2008/layout/LinedList"/>
    <dgm:cxn modelId="{887847BC-80BB-43BA-88CC-98DCB50006F9}" type="presParOf" srcId="{A1E432E5-989A-40D5-97E4-C143173DA50B}" destId="{875203A1-9AAB-4448-AD99-A336415C5682}" srcOrd="1" destOrd="0" presId="urn:microsoft.com/office/officeart/2008/layout/LinedList"/>
    <dgm:cxn modelId="{E800B9F7-F0F7-4C95-B7B0-5FC93C6F443A}" type="presParOf" srcId="{D6C1F908-9B52-4DBC-AE41-86AD111E43AB}" destId="{9BC0F971-D926-4BEB-8004-527C705EE7E3}" srcOrd="2" destOrd="0" presId="urn:microsoft.com/office/officeart/2008/layout/LinedList"/>
    <dgm:cxn modelId="{E9349201-9F2D-4DEB-B815-BD23D427BC52}" type="presParOf" srcId="{D6C1F908-9B52-4DBC-AE41-86AD111E43AB}" destId="{09BC187C-658B-4E6C-BC10-E8F5FD01599D}" srcOrd="3" destOrd="0" presId="urn:microsoft.com/office/officeart/2008/layout/LinedList"/>
    <dgm:cxn modelId="{72508E6E-0CB0-49FC-844F-03875AC4D5AA}" type="presParOf" srcId="{09BC187C-658B-4E6C-BC10-E8F5FD01599D}" destId="{52CCEE4E-8C78-4CE2-8D47-5DF95CC61659}" srcOrd="0" destOrd="0" presId="urn:microsoft.com/office/officeart/2008/layout/LinedList"/>
    <dgm:cxn modelId="{9D310D19-8DD8-4D9E-A2D3-8058D0DA24D4}" type="presParOf" srcId="{09BC187C-658B-4E6C-BC10-E8F5FD01599D}" destId="{484638BE-BBF5-4AE3-80E2-16BF9EF6D7B5}" srcOrd="1" destOrd="0" presId="urn:microsoft.com/office/officeart/2008/layout/LinedList"/>
    <dgm:cxn modelId="{D961FBA2-CE5F-47B9-A443-EB5DE3A79269}" type="presParOf" srcId="{D6C1F908-9B52-4DBC-AE41-86AD111E43AB}" destId="{9D1F98D0-E82A-4685-89CF-20ECA4F60F84}" srcOrd="4" destOrd="0" presId="urn:microsoft.com/office/officeart/2008/layout/LinedList"/>
    <dgm:cxn modelId="{69F54C91-961E-4E10-ACEF-6C1897443A55}" type="presParOf" srcId="{D6C1F908-9B52-4DBC-AE41-86AD111E43AB}" destId="{0584F9AF-CD8A-4F8E-B970-5FB3A40A7CF7}" srcOrd="5" destOrd="0" presId="urn:microsoft.com/office/officeart/2008/layout/LinedList"/>
    <dgm:cxn modelId="{B29695A0-A41D-4027-8ADD-9B43140D2061}" type="presParOf" srcId="{0584F9AF-CD8A-4F8E-B970-5FB3A40A7CF7}" destId="{FE7843E5-02A6-4963-B941-7C6F50DC9DE2}" srcOrd="0" destOrd="0" presId="urn:microsoft.com/office/officeart/2008/layout/LinedList"/>
    <dgm:cxn modelId="{30DD9815-42AB-493B-AF60-E97BC0B87FE6}" type="presParOf" srcId="{0584F9AF-CD8A-4F8E-B970-5FB3A40A7CF7}" destId="{BBC2E3E7-8279-410D-87A6-5598E85E584F}" srcOrd="1" destOrd="0" presId="urn:microsoft.com/office/officeart/2008/layout/LinedList"/>
    <dgm:cxn modelId="{F7CC00EF-5C82-4E0A-8856-2700DE87C565}" type="presParOf" srcId="{D6C1F908-9B52-4DBC-AE41-86AD111E43AB}" destId="{51A92A77-8F01-4800-AE58-E3E180CAE1BE}" srcOrd="6" destOrd="0" presId="urn:microsoft.com/office/officeart/2008/layout/LinedList"/>
    <dgm:cxn modelId="{83E87478-F037-4697-88C9-39E9217574F2}" type="presParOf" srcId="{D6C1F908-9B52-4DBC-AE41-86AD111E43AB}" destId="{C588F77C-72FA-416A-A8CD-120FF72AD608}" srcOrd="7" destOrd="0" presId="urn:microsoft.com/office/officeart/2008/layout/LinedList"/>
    <dgm:cxn modelId="{BB078CA4-8950-4BAB-AD61-056C9ECD2FA5}" type="presParOf" srcId="{C588F77C-72FA-416A-A8CD-120FF72AD608}" destId="{925E34FF-51E3-4350-97CE-D8E438710355}" srcOrd="0" destOrd="0" presId="urn:microsoft.com/office/officeart/2008/layout/LinedList"/>
    <dgm:cxn modelId="{E78D33E8-0EBB-4188-B777-C66C55E09208}" type="presParOf" srcId="{C588F77C-72FA-416A-A8CD-120FF72AD608}" destId="{AF125BDB-3E8A-4FBB-9A2A-B42C5EFA8952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5C60AB-9A19-4CB0-9D28-A11297F1BCF5}">
      <dsp:nvSpPr>
        <dsp:cNvPr id="0" name=""/>
        <dsp:cNvSpPr/>
      </dsp:nvSpPr>
      <dsp:spPr>
        <a:xfrm>
          <a:off x="0" y="0"/>
          <a:ext cx="6513603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9A0C77-72F9-4831-BCA6-D471FC0C8258}">
      <dsp:nvSpPr>
        <dsp:cNvPr id="0" name=""/>
        <dsp:cNvSpPr/>
      </dsp:nvSpPr>
      <dsp:spPr>
        <a:xfrm>
          <a:off x="0" y="0"/>
          <a:ext cx="6513603" cy="14713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l-SI" sz="2200" kern="1200">
              <a:hlinkClick xmlns:r="http://schemas.openxmlformats.org/officeDocument/2006/relationships" r:id="rId1"/>
            </a:rPr>
            <a:t>https://docs.microsoft.com/en-us/ef/ef6/modeling/code-first/migrations/</a:t>
          </a:r>
          <a:endParaRPr lang="en-US" sz="2200" kern="1200"/>
        </a:p>
      </dsp:txBody>
      <dsp:txXfrm>
        <a:off x="0" y="0"/>
        <a:ext cx="6513603" cy="1471356"/>
      </dsp:txXfrm>
    </dsp:sp>
    <dsp:sp modelId="{9BC0F971-D926-4BEB-8004-527C705EE7E3}">
      <dsp:nvSpPr>
        <dsp:cNvPr id="0" name=""/>
        <dsp:cNvSpPr/>
      </dsp:nvSpPr>
      <dsp:spPr>
        <a:xfrm>
          <a:off x="0" y="1471356"/>
          <a:ext cx="6513603" cy="0"/>
        </a:xfrm>
        <a:prstGeom prst="line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accent5">
              <a:hueOff val="-2252848"/>
              <a:satOff val="-5806"/>
              <a:lumOff val="-39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CCEE4E-8C78-4CE2-8D47-5DF95CC61659}">
      <dsp:nvSpPr>
        <dsp:cNvPr id="0" name=""/>
        <dsp:cNvSpPr/>
      </dsp:nvSpPr>
      <dsp:spPr>
        <a:xfrm>
          <a:off x="0" y="1471356"/>
          <a:ext cx="6513603" cy="14713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l-SI" sz="2200" kern="1200">
              <a:hlinkClick xmlns:r="http://schemas.openxmlformats.org/officeDocument/2006/relationships" r:id="rId2"/>
            </a:rPr>
            <a:t>https://stackoverflow.com/questions/15220411/entity-framework-delete-all-rows-in-table</a:t>
          </a:r>
          <a:endParaRPr lang="en-US" sz="2200" kern="1200"/>
        </a:p>
      </dsp:txBody>
      <dsp:txXfrm>
        <a:off x="0" y="1471356"/>
        <a:ext cx="6513603" cy="1471356"/>
      </dsp:txXfrm>
    </dsp:sp>
    <dsp:sp modelId="{9D1F98D0-E82A-4685-89CF-20ECA4F60F84}">
      <dsp:nvSpPr>
        <dsp:cNvPr id="0" name=""/>
        <dsp:cNvSpPr/>
      </dsp:nvSpPr>
      <dsp:spPr>
        <a:xfrm>
          <a:off x="0" y="2942712"/>
          <a:ext cx="6513603" cy="0"/>
        </a:xfrm>
        <a:prstGeom prst="line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accent5">
              <a:hueOff val="-4505695"/>
              <a:satOff val="-11613"/>
              <a:lumOff val="-784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7843E5-02A6-4963-B941-7C6F50DC9DE2}">
      <dsp:nvSpPr>
        <dsp:cNvPr id="0" name=""/>
        <dsp:cNvSpPr/>
      </dsp:nvSpPr>
      <dsp:spPr>
        <a:xfrm>
          <a:off x="0" y="2942713"/>
          <a:ext cx="6513603" cy="14713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l-SI" sz="2200" kern="1200">
              <a:hlinkClick xmlns:r="http://schemas.openxmlformats.org/officeDocument/2006/relationships" r:id="rId3"/>
            </a:rPr>
            <a:t>https://entityframework.net/many-to-many-relationship</a:t>
          </a:r>
          <a:endParaRPr lang="en-US" sz="2200" kern="1200"/>
        </a:p>
      </dsp:txBody>
      <dsp:txXfrm>
        <a:off x="0" y="2942713"/>
        <a:ext cx="6513603" cy="1471356"/>
      </dsp:txXfrm>
    </dsp:sp>
    <dsp:sp modelId="{51A92A77-8F01-4800-AE58-E3E180CAE1BE}">
      <dsp:nvSpPr>
        <dsp:cNvPr id="0" name=""/>
        <dsp:cNvSpPr/>
      </dsp:nvSpPr>
      <dsp:spPr>
        <a:xfrm>
          <a:off x="0" y="4414069"/>
          <a:ext cx="6513603" cy="0"/>
        </a:xfrm>
        <a:prstGeom prst="line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5E34FF-51E3-4350-97CE-D8E438710355}">
      <dsp:nvSpPr>
        <dsp:cNvPr id="0" name=""/>
        <dsp:cNvSpPr/>
      </dsp:nvSpPr>
      <dsp:spPr>
        <a:xfrm>
          <a:off x="0" y="4414069"/>
          <a:ext cx="6513603" cy="14713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l-SI" sz="2200" kern="1200" dirty="0">
              <a:hlinkClick xmlns:r="http://schemas.openxmlformats.org/officeDocument/2006/relationships" r:id="rId4"/>
            </a:rPr>
            <a:t>https://www.entityframeworktutorial.net/code-first/what-is-code-first.aspx</a:t>
          </a:r>
          <a:endParaRPr lang="en-US" sz="2200" kern="1200" dirty="0"/>
        </a:p>
      </dsp:txBody>
      <dsp:txXfrm>
        <a:off x="0" y="4414069"/>
        <a:ext cx="6513603" cy="14713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diapozit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41FE49EA-B004-438C-801C-C5B759D147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l-SI"/>
              <a:t>Kliknite, če želite urediti slog naslova matrice</a:t>
            </a:r>
          </a:p>
        </p:txBody>
      </p:sp>
      <p:sp>
        <p:nvSpPr>
          <p:cNvPr id="3" name="Podnaslov 2">
            <a:extLst>
              <a:ext uri="{FF2B5EF4-FFF2-40B4-BE49-F238E27FC236}">
                <a16:creationId xmlns:a16="http://schemas.microsoft.com/office/drawing/2014/main" id="{13ADECA3-4EA9-48EB-B5D2-65B34B9912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l-SI"/>
              <a:t>Kliknite, če želite urediti slog podnaslova matrice</a:t>
            </a:r>
          </a:p>
        </p:txBody>
      </p:sp>
      <p:sp>
        <p:nvSpPr>
          <p:cNvPr id="4" name="Označba mesta datuma 3">
            <a:extLst>
              <a:ext uri="{FF2B5EF4-FFF2-40B4-BE49-F238E27FC236}">
                <a16:creationId xmlns:a16="http://schemas.microsoft.com/office/drawing/2014/main" id="{71BF12CC-6320-4131-AFC0-8FEFC23B1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2944C-A632-426F-ABD0-F7FFC74E98D0}" type="datetimeFigureOut">
              <a:rPr lang="sl-SI" smtClean="0"/>
              <a:t>28. 10. 2021</a:t>
            </a:fld>
            <a:endParaRPr lang="sl-SI"/>
          </a:p>
        </p:txBody>
      </p:sp>
      <p:sp>
        <p:nvSpPr>
          <p:cNvPr id="5" name="Označba mesta noge 4">
            <a:extLst>
              <a:ext uri="{FF2B5EF4-FFF2-40B4-BE49-F238E27FC236}">
                <a16:creationId xmlns:a16="http://schemas.microsoft.com/office/drawing/2014/main" id="{F53446B6-FA04-4E0A-AC46-886CEB6BE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Označba mesta številke diapozitiva 5">
            <a:extLst>
              <a:ext uri="{FF2B5EF4-FFF2-40B4-BE49-F238E27FC236}">
                <a16:creationId xmlns:a16="http://schemas.microsoft.com/office/drawing/2014/main" id="{794B5D4C-B72A-4AF8-863F-F6C48F324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DDB65-7E69-4A1E-8B6E-0884ABD3FE55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644960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n navpično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6CAB100A-69D3-4D06-A016-FDEA6BC6F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Kliknite, če želite urediti slog naslova matrice</a:t>
            </a:r>
          </a:p>
        </p:txBody>
      </p:sp>
      <p:sp>
        <p:nvSpPr>
          <p:cNvPr id="3" name="Označba mesta navpičnega besedila 2">
            <a:extLst>
              <a:ext uri="{FF2B5EF4-FFF2-40B4-BE49-F238E27FC236}">
                <a16:creationId xmlns:a16="http://schemas.microsoft.com/office/drawing/2014/main" id="{90BDFE21-D902-469E-A69A-F671ACD041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</a:p>
        </p:txBody>
      </p:sp>
      <p:sp>
        <p:nvSpPr>
          <p:cNvPr id="4" name="Označba mesta datuma 3">
            <a:extLst>
              <a:ext uri="{FF2B5EF4-FFF2-40B4-BE49-F238E27FC236}">
                <a16:creationId xmlns:a16="http://schemas.microsoft.com/office/drawing/2014/main" id="{21D9DDAD-B8B6-4B5D-8BE0-10961CD35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2944C-A632-426F-ABD0-F7FFC74E98D0}" type="datetimeFigureOut">
              <a:rPr lang="sl-SI" smtClean="0"/>
              <a:t>28. 10. 2021</a:t>
            </a:fld>
            <a:endParaRPr lang="sl-SI"/>
          </a:p>
        </p:txBody>
      </p:sp>
      <p:sp>
        <p:nvSpPr>
          <p:cNvPr id="5" name="Označba mesta noge 4">
            <a:extLst>
              <a:ext uri="{FF2B5EF4-FFF2-40B4-BE49-F238E27FC236}">
                <a16:creationId xmlns:a16="http://schemas.microsoft.com/office/drawing/2014/main" id="{3FDBCDD5-2B88-4368-B899-18DB544BC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Označba mesta številke diapozitiva 5">
            <a:extLst>
              <a:ext uri="{FF2B5EF4-FFF2-40B4-BE49-F238E27FC236}">
                <a16:creationId xmlns:a16="http://schemas.microsoft.com/office/drawing/2014/main" id="{AB0FF9EE-ED5E-483D-8EA2-8A284B1B6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DDB65-7E69-4A1E-8B6E-0884ABD3FE55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472541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Navpični naslov in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vpični naslov 1">
            <a:extLst>
              <a:ext uri="{FF2B5EF4-FFF2-40B4-BE49-F238E27FC236}">
                <a16:creationId xmlns:a16="http://schemas.microsoft.com/office/drawing/2014/main" id="{FD2E375A-36AB-488B-919E-06408C3DBA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l-SI"/>
              <a:t>Kliknite, če želite urediti slog naslova matrice</a:t>
            </a:r>
          </a:p>
        </p:txBody>
      </p:sp>
      <p:sp>
        <p:nvSpPr>
          <p:cNvPr id="3" name="Označba mesta navpičnega besedila 2">
            <a:extLst>
              <a:ext uri="{FF2B5EF4-FFF2-40B4-BE49-F238E27FC236}">
                <a16:creationId xmlns:a16="http://schemas.microsoft.com/office/drawing/2014/main" id="{ACD223E7-6F06-4E86-B0DE-DDBFD5705B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</a:p>
        </p:txBody>
      </p:sp>
      <p:sp>
        <p:nvSpPr>
          <p:cNvPr id="4" name="Označba mesta datuma 3">
            <a:extLst>
              <a:ext uri="{FF2B5EF4-FFF2-40B4-BE49-F238E27FC236}">
                <a16:creationId xmlns:a16="http://schemas.microsoft.com/office/drawing/2014/main" id="{65C3180F-E565-417D-98E5-3B4EA65CF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2944C-A632-426F-ABD0-F7FFC74E98D0}" type="datetimeFigureOut">
              <a:rPr lang="sl-SI" smtClean="0"/>
              <a:t>28. 10. 2021</a:t>
            </a:fld>
            <a:endParaRPr lang="sl-SI"/>
          </a:p>
        </p:txBody>
      </p:sp>
      <p:sp>
        <p:nvSpPr>
          <p:cNvPr id="5" name="Označba mesta noge 4">
            <a:extLst>
              <a:ext uri="{FF2B5EF4-FFF2-40B4-BE49-F238E27FC236}">
                <a16:creationId xmlns:a16="http://schemas.microsoft.com/office/drawing/2014/main" id="{22308E40-8D2B-4F6A-836B-F046A5E11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Označba mesta številke diapozitiva 5">
            <a:extLst>
              <a:ext uri="{FF2B5EF4-FFF2-40B4-BE49-F238E27FC236}">
                <a16:creationId xmlns:a16="http://schemas.microsoft.com/office/drawing/2014/main" id="{289F8F03-8536-41B7-AB6B-2038AC352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DDB65-7E69-4A1E-8B6E-0884ABD3FE55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667953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n vseb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47EFD217-0D59-4555-955C-72FA1BD85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Kliknite, če želite urediti slog naslova matrice</a:t>
            </a:r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D666AC75-772B-450B-8DEC-5C4C352B39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</a:p>
        </p:txBody>
      </p:sp>
      <p:sp>
        <p:nvSpPr>
          <p:cNvPr id="4" name="Označba mesta datuma 3">
            <a:extLst>
              <a:ext uri="{FF2B5EF4-FFF2-40B4-BE49-F238E27FC236}">
                <a16:creationId xmlns:a16="http://schemas.microsoft.com/office/drawing/2014/main" id="{B829FE0F-F7DA-4E45-A7F1-39A3EDB71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2944C-A632-426F-ABD0-F7FFC74E98D0}" type="datetimeFigureOut">
              <a:rPr lang="sl-SI" smtClean="0"/>
              <a:t>28. 10. 2021</a:t>
            </a:fld>
            <a:endParaRPr lang="sl-SI"/>
          </a:p>
        </p:txBody>
      </p:sp>
      <p:sp>
        <p:nvSpPr>
          <p:cNvPr id="5" name="Označba mesta noge 4">
            <a:extLst>
              <a:ext uri="{FF2B5EF4-FFF2-40B4-BE49-F238E27FC236}">
                <a16:creationId xmlns:a16="http://schemas.microsoft.com/office/drawing/2014/main" id="{8FD070D6-395D-4355-B9D1-95DCFF818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Označba mesta številke diapozitiva 5">
            <a:extLst>
              <a:ext uri="{FF2B5EF4-FFF2-40B4-BE49-F238E27FC236}">
                <a16:creationId xmlns:a16="http://schemas.microsoft.com/office/drawing/2014/main" id="{C35074A7-037E-4548-A47A-13312AC4F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DDB65-7E69-4A1E-8B6E-0884ABD3FE55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449233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Glava odse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F49F0BC3-CBA3-40CA-A0AD-58A727417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l-SI"/>
              <a:t>Kliknite, če želite urediti slog naslova matrice</a:t>
            </a:r>
          </a:p>
        </p:txBody>
      </p:sp>
      <p:sp>
        <p:nvSpPr>
          <p:cNvPr id="3" name="Označba mesta besedila 2">
            <a:extLst>
              <a:ext uri="{FF2B5EF4-FFF2-40B4-BE49-F238E27FC236}">
                <a16:creationId xmlns:a16="http://schemas.microsoft.com/office/drawing/2014/main" id="{42B4BD1E-0FB6-45AA-9239-A194BA087B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4" name="Označba mesta datuma 3">
            <a:extLst>
              <a:ext uri="{FF2B5EF4-FFF2-40B4-BE49-F238E27FC236}">
                <a16:creationId xmlns:a16="http://schemas.microsoft.com/office/drawing/2014/main" id="{2BE650D3-55F3-42BC-B4FE-E7D12E581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2944C-A632-426F-ABD0-F7FFC74E98D0}" type="datetimeFigureOut">
              <a:rPr lang="sl-SI" smtClean="0"/>
              <a:t>28. 10. 2021</a:t>
            </a:fld>
            <a:endParaRPr lang="sl-SI"/>
          </a:p>
        </p:txBody>
      </p:sp>
      <p:sp>
        <p:nvSpPr>
          <p:cNvPr id="5" name="Označba mesta noge 4">
            <a:extLst>
              <a:ext uri="{FF2B5EF4-FFF2-40B4-BE49-F238E27FC236}">
                <a16:creationId xmlns:a16="http://schemas.microsoft.com/office/drawing/2014/main" id="{221E7AF7-E53B-4AC2-9059-CEEF1E94B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Označba mesta številke diapozitiva 5">
            <a:extLst>
              <a:ext uri="{FF2B5EF4-FFF2-40B4-BE49-F238E27FC236}">
                <a16:creationId xmlns:a16="http://schemas.microsoft.com/office/drawing/2014/main" id="{64118F98-2E71-428A-BA7D-48C47AC1A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DDB65-7E69-4A1E-8B6E-0884ABD3FE55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047435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e vsebin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3D12BFDF-F547-40AD-B359-BC6A899FA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Kliknite, če želite urediti slog naslova matrice</a:t>
            </a:r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F8FD46FE-3320-4C75-BF38-C9EF625017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</a:p>
        </p:txBody>
      </p:sp>
      <p:sp>
        <p:nvSpPr>
          <p:cNvPr id="4" name="Označba mesta vsebine 3">
            <a:extLst>
              <a:ext uri="{FF2B5EF4-FFF2-40B4-BE49-F238E27FC236}">
                <a16:creationId xmlns:a16="http://schemas.microsoft.com/office/drawing/2014/main" id="{F667E256-7B76-43AC-866B-19541C2D23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</a:p>
        </p:txBody>
      </p:sp>
      <p:sp>
        <p:nvSpPr>
          <p:cNvPr id="5" name="Označba mesta datuma 4">
            <a:extLst>
              <a:ext uri="{FF2B5EF4-FFF2-40B4-BE49-F238E27FC236}">
                <a16:creationId xmlns:a16="http://schemas.microsoft.com/office/drawing/2014/main" id="{AC16F0D2-4AF5-4F12-8323-4008C9E8E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2944C-A632-426F-ABD0-F7FFC74E98D0}" type="datetimeFigureOut">
              <a:rPr lang="sl-SI" smtClean="0"/>
              <a:t>28. 10. 2021</a:t>
            </a:fld>
            <a:endParaRPr lang="sl-SI"/>
          </a:p>
        </p:txBody>
      </p:sp>
      <p:sp>
        <p:nvSpPr>
          <p:cNvPr id="6" name="Označba mesta noge 5">
            <a:extLst>
              <a:ext uri="{FF2B5EF4-FFF2-40B4-BE49-F238E27FC236}">
                <a16:creationId xmlns:a16="http://schemas.microsoft.com/office/drawing/2014/main" id="{05463920-9C6D-4EF6-8F04-AF788AEA0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Označba mesta številke diapozitiva 6">
            <a:extLst>
              <a:ext uri="{FF2B5EF4-FFF2-40B4-BE49-F238E27FC236}">
                <a16:creationId xmlns:a16="http://schemas.microsoft.com/office/drawing/2014/main" id="{676BED15-81A0-4D50-85E0-63140F8B4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DDB65-7E69-4A1E-8B6E-0884ABD3FE55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340179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rimerja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A147F725-C191-466A-9DA7-2055C8133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l-SI"/>
              <a:t>Kliknite, če želite urediti slog naslova matrice</a:t>
            </a:r>
          </a:p>
        </p:txBody>
      </p:sp>
      <p:sp>
        <p:nvSpPr>
          <p:cNvPr id="3" name="Označba mesta besedila 2">
            <a:extLst>
              <a:ext uri="{FF2B5EF4-FFF2-40B4-BE49-F238E27FC236}">
                <a16:creationId xmlns:a16="http://schemas.microsoft.com/office/drawing/2014/main" id="{739F0FE8-205D-4A5E-9D6E-0C32790D34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4" name="Označba mesta vsebine 3">
            <a:extLst>
              <a:ext uri="{FF2B5EF4-FFF2-40B4-BE49-F238E27FC236}">
                <a16:creationId xmlns:a16="http://schemas.microsoft.com/office/drawing/2014/main" id="{C0159911-0078-4B6E-AAE2-A5AC18EEC5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</a:p>
        </p:txBody>
      </p:sp>
      <p:sp>
        <p:nvSpPr>
          <p:cNvPr id="5" name="Označba mesta besedila 4">
            <a:extLst>
              <a:ext uri="{FF2B5EF4-FFF2-40B4-BE49-F238E27FC236}">
                <a16:creationId xmlns:a16="http://schemas.microsoft.com/office/drawing/2014/main" id="{3047DC92-E475-464D-82A1-2CD1F87AFF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6" name="Označba mesta vsebine 5">
            <a:extLst>
              <a:ext uri="{FF2B5EF4-FFF2-40B4-BE49-F238E27FC236}">
                <a16:creationId xmlns:a16="http://schemas.microsoft.com/office/drawing/2014/main" id="{E87E1CE9-FE72-42FE-8FAD-2A9A992E14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</a:p>
        </p:txBody>
      </p:sp>
      <p:sp>
        <p:nvSpPr>
          <p:cNvPr id="7" name="Označba mesta datuma 6">
            <a:extLst>
              <a:ext uri="{FF2B5EF4-FFF2-40B4-BE49-F238E27FC236}">
                <a16:creationId xmlns:a16="http://schemas.microsoft.com/office/drawing/2014/main" id="{CD60080C-8E80-40A2-B2F8-ABF52A02B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2944C-A632-426F-ABD0-F7FFC74E98D0}" type="datetimeFigureOut">
              <a:rPr lang="sl-SI" smtClean="0"/>
              <a:t>28. 10. 2021</a:t>
            </a:fld>
            <a:endParaRPr lang="sl-SI"/>
          </a:p>
        </p:txBody>
      </p:sp>
      <p:sp>
        <p:nvSpPr>
          <p:cNvPr id="8" name="Označba mesta noge 7">
            <a:extLst>
              <a:ext uri="{FF2B5EF4-FFF2-40B4-BE49-F238E27FC236}">
                <a16:creationId xmlns:a16="http://schemas.microsoft.com/office/drawing/2014/main" id="{5E5AA4A6-7DD6-47CF-B537-C23014A7D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9" name="Označba mesta številke diapozitiva 8">
            <a:extLst>
              <a:ext uri="{FF2B5EF4-FFF2-40B4-BE49-F238E27FC236}">
                <a16:creationId xmlns:a16="http://schemas.microsoft.com/office/drawing/2014/main" id="{3B5310B1-7433-44CA-ABF3-6EBF37881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DDB65-7E69-4A1E-8B6E-0884ABD3FE55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911019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3EF9901C-75A6-4F26-A760-8E6F62B5B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Kliknite, če želite urediti slog naslova matrice</a:t>
            </a:r>
          </a:p>
        </p:txBody>
      </p:sp>
      <p:sp>
        <p:nvSpPr>
          <p:cNvPr id="3" name="Označba mesta datuma 2">
            <a:extLst>
              <a:ext uri="{FF2B5EF4-FFF2-40B4-BE49-F238E27FC236}">
                <a16:creationId xmlns:a16="http://schemas.microsoft.com/office/drawing/2014/main" id="{1066AAA9-78CB-4CD8-B26A-1ABF51FE1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2944C-A632-426F-ABD0-F7FFC74E98D0}" type="datetimeFigureOut">
              <a:rPr lang="sl-SI" smtClean="0"/>
              <a:t>28. 10. 2021</a:t>
            </a:fld>
            <a:endParaRPr lang="sl-SI"/>
          </a:p>
        </p:txBody>
      </p:sp>
      <p:sp>
        <p:nvSpPr>
          <p:cNvPr id="4" name="Označba mesta noge 3">
            <a:extLst>
              <a:ext uri="{FF2B5EF4-FFF2-40B4-BE49-F238E27FC236}">
                <a16:creationId xmlns:a16="http://schemas.microsoft.com/office/drawing/2014/main" id="{0D74477B-6863-4A53-A014-A8CCD5440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5" name="Označba mesta številke diapozitiva 4">
            <a:extLst>
              <a:ext uri="{FF2B5EF4-FFF2-40B4-BE49-F238E27FC236}">
                <a16:creationId xmlns:a16="http://schemas.microsoft.com/office/drawing/2014/main" id="{52307E28-F5C3-41F2-BFBA-C7FFA789D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DDB65-7E69-4A1E-8B6E-0884ABD3FE55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997484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značba mesta datuma 1">
            <a:extLst>
              <a:ext uri="{FF2B5EF4-FFF2-40B4-BE49-F238E27FC236}">
                <a16:creationId xmlns:a16="http://schemas.microsoft.com/office/drawing/2014/main" id="{B317A89D-1104-4165-AFD2-205416976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2944C-A632-426F-ABD0-F7FFC74E98D0}" type="datetimeFigureOut">
              <a:rPr lang="sl-SI" smtClean="0"/>
              <a:t>28. 10. 2021</a:t>
            </a:fld>
            <a:endParaRPr lang="sl-SI"/>
          </a:p>
        </p:txBody>
      </p:sp>
      <p:sp>
        <p:nvSpPr>
          <p:cNvPr id="3" name="Označba mesta noge 2">
            <a:extLst>
              <a:ext uri="{FF2B5EF4-FFF2-40B4-BE49-F238E27FC236}">
                <a16:creationId xmlns:a16="http://schemas.microsoft.com/office/drawing/2014/main" id="{DAA00314-8404-4CE4-B022-F3CDA8CB0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4" name="Označba mesta številke diapozitiva 3">
            <a:extLst>
              <a:ext uri="{FF2B5EF4-FFF2-40B4-BE49-F238E27FC236}">
                <a16:creationId xmlns:a16="http://schemas.microsoft.com/office/drawing/2014/main" id="{B777AFFF-F041-4E7A-AB99-6B22BA59C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DDB65-7E69-4A1E-8B6E-0884ABD3FE55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741043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Vsebina z naslo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4264E6E3-5321-4484-BB47-6EABB1C88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l-SI"/>
              <a:t>Kliknite, če želite urediti slog naslova matrice</a:t>
            </a:r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7603F069-5110-4DE8-BEC8-B51415FC4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</a:p>
        </p:txBody>
      </p:sp>
      <p:sp>
        <p:nvSpPr>
          <p:cNvPr id="4" name="Označba mesta besedila 3">
            <a:extLst>
              <a:ext uri="{FF2B5EF4-FFF2-40B4-BE49-F238E27FC236}">
                <a16:creationId xmlns:a16="http://schemas.microsoft.com/office/drawing/2014/main" id="{30F10646-BD9B-40E2-8B54-D593CDCE9F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5" name="Označba mesta datuma 4">
            <a:extLst>
              <a:ext uri="{FF2B5EF4-FFF2-40B4-BE49-F238E27FC236}">
                <a16:creationId xmlns:a16="http://schemas.microsoft.com/office/drawing/2014/main" id="{6953B54D-E2E3-4DF0-A876-890CA05B9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2944C-A632-426F-ABD0-F7FFC74E98D0}" type="datetimeFigureOut">
              <a:rPr lang="sl-SI" smtClean="0"/>
              <a:t>28. 10. 2021</a:t>
            </a:fld>
            <a:endParaRPr lang="sl-SI"/>
          </a:p>
        </p:txBody>
      </p:sp>
      <p:sp>
        <p:nvSpPr>
          <p:cNvPr id="6" name="Označba mesta noge 5">
            <a:extLst>
              <a:ext uri="{FF2B5EF4-FFF2-40B4-BE49-F238E27FC236}">
                <a16:creationId xmlns:a16="http://schemas.microsoft.com/office/drawing/2014/main" id="{8888839A-3029-43F8-B0F3-4A16EF35E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Označba mesta številke diapozitiva 6">
            <a:extLst>
              <a:ext uri="{FF2B5EF4-FFF2-40B4-BE49-F238E27FC236}">
                <a16:creationId xmlns:a16="http://schemas.microsoft.com/office/drawing/2014/main" id="{3238AEB8-3178-40EF-9D11-7CFADF42A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DDB65-7E69-4A1E-8B6E-0884ABD3FE55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516024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Naslov in sli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0A24C837-DC5B-49E9-962F-95DE2DFA2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l-SI"/>
              <a:t>Kliknite, če želite urediti slog naslova matrice</a:t>
            </a:r>
          </a:p>
        </p:txBody>
      </p:sp>
      <p:sp>
        <p:nvSpPr>
          <p:cNvPr id="3" name="Označba mesta slike 2">
            <a:extLst>
              <a:ext uri="{FF2B5EF4-FFF2-40B4-BE49-F238E27FC236}">
                <a16:creationId xmlns:a16="http://schemas.microsoft.com/office/drawing/2014/main" id="{63149BA7-5142-4381-9C43-56D7FF21BB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l-SI"/>
          </a:p>
        </p:txBody>
      </p:sp>
      <p:sp>
        <p:nvSpPr>
          <p:cNvPr id="4" name="Označba mesta besedila 3">
            <a:extLst>
              <a:ext uri="{FF2B5EF4-FFF2-40B4-BE49-F238E27FC236}">
                <a16:creationId xmlns:a16="http://schemas.microsoft.com/office/drawing/2014/main" id="{417BFD23-29BF-4B78-A7F0-4AFEEB90FF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5" name="Označba mesta datuma 4">
            <a:extLst>
              <a:ext uri="{FF2B5EF4-FFF2-40B4-BE49-F238E27FC236}">
                <a16:creationId xmlns:a16="http://schemas.microsoft.com/office/drawing/2014/main" id="{764E5DE6-C377-4CD1-851F-8E55A37CB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2944C-A632-426F-ABD0-F7FFC74E98D0}" type="datetimeFigureOut">
              <a:rPr lang="sl-SI" smtClean="0"/>
              <a:t>28. 10. 2021</a:t>
            </a:fld>
            <a:endParaRPr lang="sl-SI"/>
          </a:p>
        </p:txBody>
      </p:sp>
      <p:sp>
        <p:nvSpPr>
          <p:cNvPr id="6" name="Označba mesta noge 5">
            <a:extLst>
              <a:ext uri="{FF2B5EF4-FFF2-40B4-BE49-F238E27FC236}">
                <a16:creationId xmlns:a16="http://schemas.microsoft.com/office/drawing/2014/main" id="{8E25A10C-0144-42C5-9885-2B0FAC3AA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Označba mesta številke diapozitiva 6">
            <a:extLst>
              <a:ext uri="{FF2B5EF4-FFF2-40B4-BE49-F238E27FC236}">
                <a16:creationId xmlns:a16="http://schemas.microsoft.com/office/drawing/2014/main" id="{9BBF96F7-BD43-49FC-9ED7-6849B1888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DDB65-7E69-4A1E-8B6E-0884ABD3FE55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62848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značba mesta naslova 1">
            <a:extLst>
              <a:ext uri="{FF2B5EF4-FFF2-40B4-BE49-F238E27FC236}">
                <a16:creationId xmlns:a16="http://schemas.microsoft.com/office/drawing/2014/main" id="{33C2D043-6C8C-4253-BEB1-AE3423B62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l-SI"/>
              <a:t>Kliknite, če želite urediti slog naslova matrice</a:t>
            </a:r>
          </a:p>
        </p:txBody>
      </p:sp>
      <p:sp>
        <p:nvSpPr>
          <p:cNvPr id="3" name="Označba mesta besedila 2">
            <a:extLst>
              <a:ext uri="{FF2B5EF4-FFF2-40B4-BE49-F238E27FC236}">
                <a16:creationId xmlns:a16="http://schemas.microsoft.com/office/drawing/2014/main" id="{E17C06EB-24EE-4158-9D8F-880F6A4871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</a:p>
        </p:txBody>
      </p:sp>
      <p:sp>
        <p:nvSpPr>
          <p:cNvPr id="4" name="Označba mesta datuma 3">
            <a:extLst>
              <a:ext uri="{FF2B5EF4-FFF2-40B4-BE49-F238E27FC236}">
                <a16:creationId xmlns:a16="http://schemas.microsoft.com/office/drawing/2014/main" id="{311AF060-4623-44C6-B36A-95B955A5EF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D2944C-A632-426F-ABD0-F7FFC74E98D0}" type="datetimeFigureOut">
              <a:rPr lang="sl-SI" smtClean="0"/>
              <a:t>28. 10. 2021</a:t>
            </a:fld>
            <a:endParaRPr lang="sl-SI"/>
          </a:p>
        </p:txBody>
      </p:sp>
      <p:sp>
        <p:nvSpPr>
          <p:cNvPr id="5" name="Označba mesta noge 4">
            <a:extLst>
              <a:ext uri="{FF2B5EF4-FFF2-40B4-BE49-F238E27FC236}">
                <a16:creationId xmlns:a16="http://schemas.microsoft.com/office/drawing/2014/main" id="{24222983-137F-40C2-A62F-3901F316B2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l-SI"/>
          </a:p>
        </p:txBody>
      </p:sp>
      <p:sp>
        <p:nvSpPr>
          <p:cNvPr id="6" name="Označba mesta številke diapozitiva 5">
            <a:extLst>
              <a:ext uri="{FF2B5EF4-FFF2-40B4-BE49-F238E27FC236}">
                <a16:creationId xmlns:a16="http://schemas.microsoft.com/office/drawing/2014/main" id="{E675A156-1EF7-422D-B1C7-0AAEA31653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FDDB65-7E69-4A1E-8B6E-0884ABD3FE55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78298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l-S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ef/ef6/modeling/code-first/migrations/" TargetMode="External"/><Relationship Id="rId2" Type="http://schemas.openxmlformats.org/officeDocument/2006/relationships/hyperlink" Target="https://stackoverflow.com/questions/22133232/code-first-migration-error-implicit-conversion-from-data-type-nvarcharmax-to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5766210E-4901-4C8E-95DE-3558D52EE5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40037"/>
          </a:xfrm>
        </p:spPr>
        <p:txBody>
          <a:bodyPr>
            <a:normAutofit/>
          </a:bodyPr>
          <a:lstStyle/>
          <a:p>
            <a:r>
              <a:rPr lang="pl-PL" sz="5800" dirty="0"/>
              <a:t>Naloga 4 - Spletne storitve s podatkovno bazo</a:t>
            </a:r>
            <a:endParaRPr lang="sl-SI" sz="5800" dirty="0"/>
          </a:p>
        </p:txBody>
      </p:sp>
      <p:sp>
        <p:nvSpPr>
          <p:cNvPr id="5" name="Podnaslov 4">
            <a:extLst>
              <a:ext uri="{FF2B5EF4-FFF2-40B4-BE49-F238E27FC236}">
                <a16:creationId xmlns:a16="http://schemas.microsoft.com/office/drawing/2014/main" id="{CE428B4D-1713-4F70-A647-9BDE11DC4C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56436"/>
            <a:ext cx="9144000" cy="1600818"/>
          </a:xfrm>
        </p:spPr>
        <p:txBody>
          <a:bodyPr>
            <a:normAutofit/>
          </a:bodyPr>
          <a:lstStyle/>
          <a:p>
            <a:r>
              <a:rPr lang="sl-SI" i="1" dirty="0" err="1"/>
              <a:t>Entity</a:t>
            </a:r>
            <a:r>
              <a:rPr lang="sl-SI" i="1" dirty="0"/>
              <a:t> </a:t>
            </a:r>
            <a:r>
              <a:rPr lang="sl-SI" i="1" dirty="0" err="1"/>
              <a:t>Framework</a:t>
            </a:r>
            <a:r>
              <a:rPr lang="sl-SI" i="1" dirty="0"/>
              <a:t> 6.2.0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320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594D6AA1-A0E1-45F9-8E25-BAB8092293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C163DEDA-84AF-4AC3-A7A4-30E8AB253D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557189"/>
            <a:ext cx="10515599" cy="129628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Primer </a:t>
            </a:r>
            <a:r>
              <a:rPr lang="en-US" sz="52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Many:Many</a:t>
            </a:r>
            <a:endParaRPr lang="en-US" sz="52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Podnaslov 2">
            <a:extLst>
              <a:ext uri="{FF2B5EF4-FFF2-40B4-BE49-F238E27FC236}">
                <a16:creationId xmlns:a16="http://schemas.microsoft.com/office/drawing/2014/main" id="{4C060581-C0C3-469E-B2B5-D469F16CDE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99" y="2046851"/>
            <a:ext cx="10515599" cy="72891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Z </a:t>
            </a:r>
            <a:r>
              <a:rPr lang="en-US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vmestno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entiteto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Klub – </a:t>
            </a:r>
            <a:r>
              <a:rPr lang="en-US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IgralecKlub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 </a:t>
            </a:r>
            <a:r>
              <a:rPr lang="en-US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Igralec</a:t>
            </a:r>
            <a:endParaRPr 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4" name="PoljeZBesedilom 13">
            <a:extLst>
              <a:ext uri="{FF2B5EF4-FFF2-40B4-BE49-F238E27FC236}">
                <a16:creationId xmlns:a16="http://schemas.microsoft.com/office/drawing/2014/main" id="{5FFA75A8-3F8C-48F5-8DDA-6F689CE3446A}"/>
              </a:ext>
            </a:extLst>
          </p:cNvPr>
          <p:cNvSpPr txBox="1"/>
          <p:nvPr/>
        </p:nvSpPr>
        <p:spPr>
          <a:xfrm>
            <a:off x="6315054" y="3076857"/>
            <a:ext cx="609600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l-SI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l-SI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sl-SI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l-SI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sl-SI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l-SI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PlayerClub</a:t>
            </a:r>
            <a:endParaRPr lang="sl-SI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sl-SI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Id {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IgraOd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IgraDo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Player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Player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Club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Club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sl-SI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sl-SI" sz="1400" dirty="0"/>
          </a:p>
        </p:txBody>
      </p:sp>
      <p:sp>
        <p:nvSpPr>
          <p:cNvPr id="16" name="PoljeZBesedilom 15">
            <a:extLst>
              <a:ext uri="{FF2B5EF4-FFF2-40B4-BE49-F238E27FC236}">
                <a16:creationId xmlns:a16="http://schemas.microsoft.com/office/drawing/2014/main" id="{320D8089-5FA2-4862-B8DC-C986F78A3E0E}"/>
              </a:ext>
            </a:extLst>
          </p:cNvPr>
          <p:cNvSpPr txBox="1"/>
          <p:nvPr/>
        </p:nvSpPr>
        <p:spPr>
          <a:xfrm>
            <a:off x="-111052" y="3031354"/>
            <a:ext cx="6537157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l-SI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sl-SI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l-SI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sl-SI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l-SI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Player</a:t>
            </a:r>
            <a:endParaRPr lang="sl-SI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sl-SI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Id {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Ime {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Priimek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LetoRojstva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ICollection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PlayerClub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PlayerClubs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sl-SI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sl-SI" sz="1400" dirty="0"/>
          </a:p>
        </p:txBody>
      </p:sp>
      <p:sp>
        <p:nvSpPr>
          <p:cNvPr id="19" name="PoljeZBesedilom 18">
            <a:extLst>
              <a:ext uri="{FF2B5EF4-FFF2-40B4-BE49-F238E27FC236}">
                <a16:creationId xmlns:a16="http://schemas.microsoft.com/office/drawing/2014/main" id="{775EA184-AE29-4115-B41A-8076EA0C2136}"/>
              </a:ext>
            </a:extLst>
          </p:cNvPr>
          <p:cNvSpPr txBox="1"/>
          <p:nvPr/>
        </p:nvSpPr>
        <p:spPr>
          <a:xfrm>
            <a:off x="1733027" y="4944677"/>
            <a:ext cx="7539309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l-SI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l-SI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sl-SI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l-SI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sl-SI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l-SI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Club</a:t>
            </a:r>
            <a:endParaRPr lang="sl-SI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sl-SI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Id {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Ime {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LetoUstanovitve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ICollection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PlayerClub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PlayerClubs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sl-SI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sl-SI" sz="1600" dirty="0"/>
          </a:p>
        </p:txBody>
      </p:sp>
      <p:sp>
        <p:nvSpPr>
          <p:cNvPr id="7" name="Elipsa 6">
            <a:extLst>
              <a:ext uri="{FF2B5EF4-FFF2-40B4-BE49-F238E27FC236}">
                <a16:creationId xmlns:a16="http://schemas.microsoft.com/office/drawing/2014/main" id="{FF327ADF-E4A1-44EB-9200-908874969AE5}"/>
              </a:ext>
            </a:extLst>
          </p:cNvPr>
          <p:cNvSpPr/>
          <p:nvPr/>
        </p:nvSpPr>
        <p:spPr>
          <a:xfrm>
            <a:off x="1259305" y="256093"/>
            <a:ext cx="633663" cy="61820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l-SI" dirty="0"/>
              <a:t>PC</a:t>
            </a:r>
          </a:p>
        </p:txBody>
      </p:sp>
      <p:sp>
        <p:nvSpPr>
          <p:cNvPr id="21" name="Elipsa 20">
            <a:extLst>
              <a:ext uri="{FF2B5EF4-FFF2-40B4-BE49-F238E27FC236}">
                <a16:creationId xmlns:a16="http://schemas.microsoft.com/office/drawing/2014/main" id="{EECF9E65-162B-4867-9013-AE8422425571}"/>
              </a:ext>
            </a:extLst>
          </p:cNvPr>
          <p:cNvSpPr/>
          <p:nvPr/>
        </p:nvSpPr>
        <p:spPr>
          <a:xfrm>
            <a:off x="1259304" y="992965"/>
            <a:ext cx="633663" cy="61820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l-SI" dirty="0"/>
              <a:t>PC</a:t>
            </a:r>
          </a:p>
        </p:txBody>
      </p:sp>
      <p:sp>
        <p:nvSpPr>
          <p:cNvPr id="23" name="Elipsa 22">
            <a:extLst>
              <a:ext uri="{FF2B5EF4-FFF2-40B4-BE49-F238E27FC236}">
                <a16:creationId xmlns:a16="http://schemas.microsoft.com/office/drawing/2014/main" id="{0A4BCB8D-5301-4B1C-AA36-EED8DFE6222E}"/>
              </a:ext>
            </a:extLst>
          </p:cNvPr>
          <p:cNvSpPr/>
          <p:nvPr/>
        </p:nvSpPr>
        <p:spPr>
          <a:xfrm>
            <a:off x="1259303" y="1729837"/>
            <a:ext cx="633663" cy="61820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l-SI" dirty="0"/>
              <a:t>PC</a:t>
            </a:r>
          </a:p>
        </p:txBody>
      </p:sp>
      <p:sp>
        <p:nvSpPr>
          <p:cNvPr id="25" name="Elipsa 24">
            <a:extLst>
              <a:ext uri="{FF2B5EF4-FFF2-40B4-BE49-F238E27FC236}">
                <a16:creationId xmlns:a16="http://schemas.microsoft.com/office/drawing/2014/main" id="{59E05232-62B8-4060-BD49-673997DC0078}"/>
              </a:ext>
            </a:extLst>
          </p:cNvPr>
          <p:cNvSpPr/>
          <p:nvPr/>
        </p:nvSpPr>
        <p:spPr>
          <a:xfrm>
            <a:off x="206541" y="990936"/>
            <a:ext cx="633663" cy="6182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l-SI" dirty="0"/>
              <a:t>P</a:t>
            </a:r>
          </a:p>
        </p:txBody>
      </p:sp>
      <p:sp>
        <p:nvSpPr>
          <p:cNvPr id="26" name="Elipsa 25">
            <a:extLst>
              <a:ext uri="{FF2B5EF4-FFF2-40B4-BE49-F238E27FC236}">
                <a16:creationId xmlns:a16="http://schemas.microsoft.com/office/drawing/2014/main" id="{04450926-ECED-4263-8CCF-AFA324A44FD1}"/>
              </a:ext>
            </a:extLst>
          </p:cNvPr>
          <p:cNvSpPr/>
          <p:nvPr/>
        </p:nvSpPr>
        <p:spPr>
          <a:xfrm>
            <a:off x="2414336" y="256093"/>
            <a:ext cx="633663" cy="61820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l-SI" dirty="0"/>
              <a:t>C</a:t>
            </a:r>
          </a:p>
        </p:txBody>
      </p:sp>
      <p:cxnSp>
        <p:nvCxnSpPr>
          <p:cNvPr id="9" name="Raven povezovalnik 8">
            <a:extLst>
              <a:ext uri="{FF2B5EF4-FFF2-40B4-BE49-F238E27FC236}">
                <a16:creationId xmlns:a16="http://schemas.microsoft.com/office/drawing/2014/main" id="{3A01B8B7-5283-4ACC-A622-008B2A5F0F02}"/>
              </a:ext>
            </a:extLst>
          </p:cNvPr>
          <p:cNvCxnSpPr>
            <a:stCxn id="25" idx="6"/>
            <a:endCxn id="21" idx="2"/>
          </p:cNvCxnSpPr>
          <p:nvPr/>
        </p:nvCxnSpPr>
        <p:spPr>
          <a:xfrm>
            <a:off x="840204" y="1300037"/>
            <a:ext cx="419100" cy="20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Raven povezovalnik 26">
            <a:extLst>
              <a:ext uri="{FF2B5EF4-FFF2-40B4-BE49-F238E27FC236}">
                <a16:creationId xmlns:a16="http://schemas.microsoft.com/office/drawing/2014/main" id="{2CB063A2-63AC-4D21-AD49-D28A5D40B6E5}"/>
              </a:ext>
            </a:extLst>
          </p:cNvPr>
          <p:cNvCxnSpPr>
            <a:stCxn id="25" idx="5"/>
            <a:endCxn id="23" idx="1"/>
          </p:cNvCxnSpPr>
          <p:nvPr/>
        </p:nvCxnSpPr>
        <p:spPr>
          <a:xfrm>
            <a:off x="747406" y="1518604"/>
            <a:ext cx="604695" cy="3017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Raven povezovalnik 28">
            <a:extLst>
              <a:ext uri="{FF2B5EF4-FFF2-40B4-BE49-F238E27FC236}">
                <a16:creationId xmlns:a16="http://schemas.microsoft.com/office/drawing/2014/main" id="{7CE71311-CBBC-495C-94D3-5811576E3FDF}"/>
              </a:ext>
            </a:extLst>
          </p:cNvPr>
          <p:cNvCxnSpPr>
            <a:stCxn id="21" idx="6"/>
            <a:endCxn id="26" idx="3"/>
          </p:cNvCxnSpPr>
          <p:nvPr/>
        </p:nvCxnSpPr>
        <p:spPr>
          <a:xfrm flipV="1">
            <a:off x="1892967" y="783761"/>
            <a:ext cx="614167" cy="5183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Raven povezovalnik 30">
            <a:extLst>
              <a:ext uri="{FF2B5EF4-FFF2-40B4-BE49-F238E27FC236}">
                <a16:creationId xmlns:a16="http://schemas.microsoft.com/office/drawing/2014/main" id="{DF99B410-B967-4156-9D08-D84DDB271655}"/>
              </a:ext>
            </a:extLst>
          </p:cNvPr>
          <p:cNvCxnSpPr>
            <a:stCxn id="7" idx="6"/>
            <a:endCxn id="26" idx="2"/>
          </p:cNvCxnSpPr>
          <p:nvPr/>
        </p:nvCxnSpPr>
        <p:spPr>
          <a:xfrm>
            <a:off x="1892968" y="565194"/>
            <a:ext cx="5213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80499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F682E3E9-2D97-44BD-B087-9718E7B29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Primer X:Many (če ne dela)</a:t>
            </a:r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C39B4B9D-FDF0-4E4D-AC34-9FB7A22363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/>
              <a:t>Na strani entitete, kjer je mnogo primerkov dodamo konstruktor</a:t>
            </a:r>
          </a:p>
        </p:txBody>
      </p:sp>
      <p:sp>
        <p:nvSpPr>
          <p:cNvPr id="5" name="PoljeZBesedilom 4">
            <a:extLst>
              <a:ext uri="{FF2B5EF4-FFF2-40B4-BE49-F238E27FC236}">
                <a16:creationId xmlns:a16="http://schemas.microsoft.com/office/drawing/2014/main" id="{89CAC4DD-A325-45B2-A82C-F104E74841DB}"/>
              </a:ext>
            </a:extLst>
          </p:cNvPr>
          <p:cNvSpPr txBox="1"/>
          <p:nvPr/>
        </p:nvSpPr>
        <p:spPr>
          <a:xfrm>
            <a:off x="64169" y="2315959"/>
            <a:ext cx="6633411" cy="160043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sl-SI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l-SI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sl-SI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l-SI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sl-SI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l-SI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Club</a:t>
            </a:r>
            <a:endParaRPr lang="sl-SI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sl-SI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Id {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Ime {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LetoUstanovitve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ICollection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PlayerClub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PlayerClubs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sl-SI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sl-SI" sz="1400" dirty="0"/>
          </a:p>
        </p:txBody>
      </p:sp>
      <p:sp>
        <p:nvSpPr>
          <p:cNvPr id="8" name="PoljeZBesedilom 7">
            <a:extLst>
              <a:ext uri="{FF2B5EF4-FFF2-40B4-BE49-F238E27FC236}">
                <a16:creationId xmlns:a16="http://schemas.microsoft.com/office/drawing/2014/main" id="{825DE6F0-72CF-4EBD-A399-5AB6E28C22F3}"/>
              </a:ext>
            </a:extLst>
          </p:cNvPr>
          <p:cNvSpPr txBox="1"/>
          <p:nvPr/>
        </p:nvSpPr>
        <p:spPr>
          <a:xfrm>
            <a:off x="2815388" y="4102638"/>
            <a:ext cx="9248274" cy="267765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sl-SI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l-SI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sl-SI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l-SI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sl-SI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l-SI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Club</a:t>
            </a:r>
            <a:endParaRPr lang="sl-SI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sl-SI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sl-SI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sl-SI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sl-SI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l-SI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Club</a:t>
            </a:r>
            <a:r>
              <a:rPr lang="sl-SI" sz="1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sl-SI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sl-SI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sl-SI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PlayerClubs</a:t>
            </a:r>
            <a:r>
              <a:rPr lang="sl-SI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sl-SI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sl-SI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l-SI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HashSet</a:t>
            </a:r>
            <a:r>
              <a:rPr lang="sl-SI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sl-SI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PlayerClub</a:t>
            </a:r>
            <a:r>
              <a:rPr lang="sl-SI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&gt;();</a:t>
            </a:r>
          </a:p>
          <a:p>
            <a:r>
              <a:rPr lang="sl-SI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endParaRPr lang="sl-SI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Id {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Ime {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LetoUstanovitve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ICollection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PlayerClub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PlayerClubs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sl-SI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sl-SI" sz="1400" dirty="0"/>
          </a:p>
        </p:txBody>
      </p:sp>
      <p:cxnSp>
        <p:nvCxnSpPr>
          <p:cNvPr id="10" name="Povezovalnik: kolenski 9">
            <a:extLst>
              <a:ext uri="{FF2B5EF4-FFF2-40B4-BE49-F238E27FC236}">
                <a16:creationId xmlns:a16="http://schemas.microsoft.com/office/drawing/2014/main" id="{0A413A45-3D0A-402C-A127-1DAF039822BC}"/>
              </a:ext>
            </a:extLst>
          </p:cNvPr>
          <p:cNvCxnSpPr>
            <a:stCxn id="5" idx="3"/>
            <a:endCxn id="8" idx="0"/>
          </p:cNvCxnSpPr>
          <p:nvPr/>
        </p:nvCxnSpPr>
        <p:spPr>
          <a:xfrm>
            <a:off x="6697580" y="3116178"/>
            <a:ext cx="741945" cy="98646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69144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C163DEDA-84AF-4AC3-A7A4-30E8AB253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sl-SI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Dodajanje</a:t>
            </a:r>
            <a:endParaRPr lang="en-US" sz="54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ravokotnik 4">
            <a:extLst>
              <a:ext uri="{FF2B5EF4-FFF2-40B4-BE49-F238E27FC236}">
                <a16:creationId xmlns:a16="http://schemas.microsoft.com/office/drawing/2014/main" id="{B276288F-D7B5-451F-9296-7D9C1D8917D0}"/>
              </a:ext>
            </a:extLst>
          </p:cNvPr>
          <p:cNvSpPr/>
          <p:nvPr/>
        </p:nvSpPr>
        <p:spPr>
          <a:xfrm>
            <a:off x="378068" y="380198"/>
            <a:ext cx="1181393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l-SI" dirty="0">
                <a:solidFill>
                  <a:srgbClr val="000000"/>
                </a:solidFill>
                <a:latin typeface="Consolas" panose="020B0609020204030204" pitchFamily="49" charset="0"/>
              </a:rPr>
              <a:t>...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Player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player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Player(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Jozek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Brancko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1998);</a:t>
            </a:r>
          </a:p>
          <a:p>
            <a:r>
              <a:rPr lang="sl-SI" dirty="0" err="1">
                <a:solidFill>
                  <a:srgbClr val="000000"/>
                </a:solidFill>
                <a:latin typeface="Consolas" panose="020B0609020204030204" pitchFamily="49" charset="0"/>
              </a:rPr>
              <a:t>db.Players.Add</a:t>
            </a:r>
            <a:r>
              <a:rPr lang="sl-SI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l-SI" dirty="0" err="1">
                <a:solidFill>
                  <a:srgbClr val="000000"/>
                </a:solidFill>
                <a:latin typeface="Consolas" panose="020B0609020204030204" pitchFamily="49" charset="0"/>
              </a:rPr>
              <a:t>player</a:t>
            </a:r>
            <a:r>
              <a:rPr lang="sl-SI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sl-SI" dirty="0" err="1">
                <a:solidFill>
                  <a:srgbClr val="000000"/>
                </a:solidFill>
                <a:latin typeface="Consolas" panose="020B0609020204030204" pitchFamily="49" charset="0"/>
              </a:rPr>
              <a:t>db.SaveChanges</a:t>
            </a:r>
            <a:r>
              <a:rPr lang="sl-SI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sl-SI" dirty="0">
                <a:solidFill>
                  <a:srgbClr val="000000"/>
                </a:solidFill>
                <a:latin typeface="Consolas" panose="020B0609020204030204" pitchFamily="49" charset="0"/>
              </a:rPr>
              <a:t>...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41889484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C163DEDA-84AF-4AC3-A7A4-30E8AB253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sl-SI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Iskanje (1 / n elementov)</a:t>
            </a:r>
            <a:endParaRPr lang="en-US" sz="54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ravokotnik 4">
            <a:extLst>
              <a:ext uri="{FF2B5EF4-FFF2-40B4-BE49-F238E27FC236}">
                <a16:creationId xmlns:a16="http://schemas.microsoft.com/office/drawing/2014/main" id="{B276288F-D7B5-451F-9296-7D9C1D8917D0}"/>
              </a:ext>
            </a:extLst>
          </p:cNvPr>
          <p:cNvSpPr/>
          <p:nvPr/>
        </p:nvSpPr>
        <p:spPr>
          <a:xfrm>
            <a:off x="378068" y="380198"/>
            <a:ext cx="1181393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l-SI" dirty="0">
                <a:solidFill>
                  <a:schemeClr val="accent6"/>
                </a:solidFill>
                <a:latin typeface="Consolas" panose="020B0609020204030204" pitchFamily="49" charset="0"/>
              </a:rPr>
              <a:t>... // 1 element</a:t>
            </a:r>
          </a:p>
          <a:p>
            <a:r>
              <a:rPr lang="sl-SI" dirty="0" err="1">
                <a:solidFill>
                  <a:srgbClr val="000000"/>
                </a:solidFill>
                <a:latin typeface="Consolas" panose="020B0609020204030204" pitchFamily="49" charset="0"/>
              </a:rPr>
              <a:t>Club</a:t>
            </a:r>
            <a:r>
              <a:rPr lang="sl-SI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l-SI" dirty="0" err="1">
                <a:solidFill>
                  <a:srgbClr val="000000"/>
                </a:solidFill>
                <a:latin typeface="Consolas" panose="020B0609020204030204" pitchFamily="49" charset="0"/>
              </a:rPr>
              <a:t>dodajIgralcu</a:t>
            </a:r>
            <a:r>
              <a:rPr lang="sl-SI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sl-SI" dirty="0" err="1">
                <a:solidFill>
                  <a:srgbClr val="000000"/>
                </a:solidFill>
                <a:latin typeface="Consolas" panose="020B0609020204030204" pitchFamily="49" charset="0"/>
              </a:rPr>
              <a:t>db.Clubs.Where</a:t>
            </a:r>
            <a:r>
              <a:rPr lang="sl-SI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l-SI" dirty="0" err="1">
                <a:solidFill>
                  <a:srgbClr val="000000"/>
                </a:solidFill>
                <a:latin typeface="Consolas" panose="020B0609020204030204" pitchFamily="49" charset="0"/>
              </a:rPr>
              <a:t>club</a:t>
            </a:r>
            <a:r>
              <a:rPr lang="sl-SI" dirty="0">
                <a:solidFill>
                  <a:srgbClr val="000000"/>
                </a:solidFill>
                <a:latin typeface="Consolas" panose="020B0609020204030204" pitchFamily="49" charset="0"/>
              </a:rPr>
              <a:t> =&gt; </a:t>
            </a:r>
            <a:r>
              <a:rPr lang="sl-SI" dirty="0" err="1">
                <a:solidFill>
                  <a:srgbClr val="000000"/>
                </a:solidFill>
                <a:latin typeface="Consolas" panose="020B0609020204030204" pitchFamily="49" charset="0"/>
              </a:rPr>
              <a:t>club.Name</a:t>
            </a:r>
            <a:r>
              <a:rPr lang="sl-SI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sl-SI" dirty="0">
                <a:solidFill>
                  <a:srgbClr val="A31515"/>
                </a:solidFill>
                <a:latin typeface="Consolas" panose="020B0609020204030204" pitchFamily="49" charset="0"/>
              </a:rPr>
              <a:t>"NK </a:t>
            </a:r>
            <a:r>
              <a:rPr lang="sl-SI" dirty="0" err="1">
                <a:solidFill>
                  <a:srgbClr val="A31515"/>
                </a:solidFill>
                <a:latin typeface="Consolas" panose="020B0609020204030204" pitchFamily="49" charset="0"/>
              </a:rPr>
              <a:t>Domacica</a:t>
            </a:r>
            <a:r>
              <a:rPr lang="sl-SI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sl-SI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sl-SI" dirty="0" err="1">
                <a:solidFill>
                  <a:srgbClr val="000000"/>
                </a:solidFill>
                <a:latin typeface="Consolas" panose="020B0609020204030204" pitchFamily="49" charset="0"/>
              </a:rPr>
              <a:t>FirstOrDefault</a:t>
            </a:r>
            <a:r>
              <a:rPr lang="sl-SI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sl-SI" dirty="0">
                <a:solidFill>
                  <a:srgbClr val="000000"/>
                </a:solidFill>
                <a:latin typeface="Consolas" panose="020B0609020204030204" pitchFamily="49" charset="0"/>
              </a:rPr>
              <a:t>...</a:t>
            </a:r>
          </a:p>
          <a:p>
            <a:r>
              <a:rPr lang="sl-SI" dirty="0">
                <a:solidFill>
                  <a:schemeClr val="accent6"/>
                </a:solidFill>
                <a:latin typeface="Consolas" panose="020B0609020204030204" pitchFamily="49" charset="0"/>
              </a:rPr>
              <a:t>// Poljubno mnogo elementov</a:t>
            </a:r>
          </a:p>
          <a:p>
            <a:r>
              <a:rPr lang="sl-SI" dirty="0">
                <a:solidFill>
                  <a:srgbClr val="000000"/>
                </a:solidFill>
                <a:latin typeface="Consolas" panose="020B0609020204030204" pitchFamily="49" charset="0"/>
              </a:rPr>
              <a:t>List&lt;</a:t>
            </a:r>
            <a:r>
              <a:rPr lang="sl-SI" dirty="0" err="1">
                <a:solidFill>
                  <a:srgbClr val="000000"/>
                </a:solidFill>
                <a:latin typeface="Consolas" panose="020B0609020204030204" pitchFamily="49" charset="0"/>
              </a:rPr>
              <a:t>Player</a:t>
            </a:r>
            <a:r>
              <a:rPr lang="sl-SI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sl-SI" dirty="0" err="1">
                <a:solidFill>
                  <a:srgbClr val="000000"/>
                </a:solidFill>
                <a:latin typeface="Consolas" panose="020B0609020204030204" pitchFamily="49" charset="0"/>
              </a:rPr>
              <a:t>seznamIgralcev</a:t>
            </a:r>
            <a:r>
              <a:rPr lang="sl-SI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sl-SI" dirty="0" err="1">
                <a:solidFill>
                  <a:srgbClr val="000000"/>
                </a:solidFill>
                <a:latin typeface="Consolas" panose="020B0609020204030204" pitchFamily="49" charset="0"/>
              </a:rPr>
              <a:t>db.Players.Where</a:t>
            </a:r>
            <a:r>
              <a:rPr lang="sl-SI" dirty="0">
                <a:solidFill>
                  <a:srgbClr val="000000"/>
                </a:solidFill>
                <a:latin typeface="Consolas" panose="020B0609020204030204" pitchFamily="49" charset="0"/>
              </a:rPr>
              <a:t>(p =&gt; </a:t>
            </a:r>
            <a:r>
              <a:rPr lang="sl-SI" dirty="0" err="1">
                <a:solidFill>
                  <a:srgbClr val="000000"/>
                </a:solidFill>
                <a:latin typeface="Consolas" panose="020B0609020204030204" pitchFamily="49" charset="0"/>
              </a:rPr>
              <a:t>p.YearOfBirth</a:t>
            </a:r>
            <a:r>
              <a:rPr lang="sl-SI" dirty="0">
                <a:solidFill>
                  <a:srgbClr val="000000"/>
                </a:solidFill>
                <a:latin typeface="Consolas" panose="020B0609020204030204" pitchFamily="49" charset="0"/>
              </a:rPr>
              <a:t> == 2000).</a:t>
            </a:r>
            <a:r>
              <a:rPr lang="sl-SI" dirty="0" err="1">
                <a:solidFill>
                  <a:srgbClr val="000000"/>
                </a:solidFill>
                <a:latin typeface="Consolas" panose="020B0609020204030204" pitchFamily="49" charset="0"/>
              </a:rPr>
              <a:t>ToList</a:t>
            </a:r>
            <a:r>
              <a:rPr lang="sl-SI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sl-SI" dirty="0">
                <a:solidFill>
                  <a:srgbClr val="000000"/>
                </a:solidFill>
                <a:latin typeface="Consolas" panose="020B0609020204030204" pitchFamily="49" charset="0"/>
              </a:rPr>
              <a:t>...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29982641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C163DEDA-84AF-4AC3-A7A4-30E8AB253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sl-SI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Brisanje (1 / n elementov)</a:t>
            </a:r>
            <a:endParaRPr lang="en-US" sz="54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ravokotnik 4">
            <a:extLst>
              <a:ext uri="{FF2B5EF4-FFF2-40B4-BE49-F238E27FC236}">
                <a16:creationId xmlns:a16="http://schemas.microsoft.com/office/drawing/2014/main" id="{B276288F-D7B5-451F-9296-7D9C1D8917D0}"/>
              </a:ext>
            </a:extLst>
          </p:cNvPr>
          <p:cNvSpPr/>
          <p:nvPr/>
        </p:nvSpPr>
        <p:spPr>
          <a:xfrm>
            <a:off x="378068" y="380198"/>
            <a:ext cx="1181393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l-SI" sz="1600" dirty="0">
                <a:solidFill>
                  <a:srgbClr val="000000"/>
                </a:solidFill>
                <a:latin typeface="Consolas" panose="020B0609020204030204" pitchFamily="49" charset="0"/>
              </a:rPr>
              <a:t>...</a:t>
            </a:r>
          </a:p>
          <a:p>
            <a:r>
              <a:rPr lang="sl-SI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l-SI" sz="16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sl-SI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l-SI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iskanJanez</a:t>
            </a:r>
            <a:r>
              <a:rPr lang="sl-SI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sl-SI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db.Players.Where</a:t>
            </a:r>
            <a:r>
              <a:rPr lang="sl-SI" sz="1600" dirty="0">
                <a:solidFill>
                  <a:srgbClr val="000000"/>
                </a:solidFill>
                <a:latin typeface="Consolas" panose="020B0609020204030204" pitchFamily="49" charset="0"/>
              </a:rPr>
              <a:t>(x =&gt; </a:t>
            </a:r>
            <a:r>
              <a:rPr lang="sl-SI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x.Ime</a:t>
            </a:r>
            <a:r>
              <a:rPr lang="sl-SI" sz="16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sl-SI" sz="1600" dirty="0">
                <a:solidFill>
                  <a:srgbClr val="A31515"/>
                </a:solidFill>
                <a:latin typeface="Consolas" panose="020B0609020204030204" pitchFamily="49" charset="0"/>
              </a:rPr>
              <a:t>"Janez"</a:t>
            </a:r>
            <a:r>
              <a:rPr lang="sl-SI" sz="1600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sl-SI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FirstOrDefault</a:t>
            </a:r>
            <a:r>
              <a:rPr lang="sl-SI" sz="1600" dirty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  <a:r>
              <a:rPr lang="sl-SI" sz="1600" dirty="0">
                <a:solidFill>
                  <a:schemeClr val="accent6"/>
                </a:solidFill>
                <a:latin typeface="Consolas" panose="020B0609020204030204" pitchFamily="49" charset="0"/>
              </a:rPr>
              <a:t>//Iskanje </a:t>
            </a:r>
            <a:r>
              <a:rPr lang="sl-SI" sz="1600" dirty="0" err="1">
                <a:solidFill>
                  <a:schemeClr val="accent6"/>
                </a:solidFill>
                <a:latin typeface="Consolas" panose="020B0609020204030204" pitchFamily="49" charset="0"/>
              </a:rPr>
              <a:t>max</a:t>
            </a:r>
            <a:r>
              <a:rPr lang="sl-SI" sz="1600" dirty="0">
                <a:solidFill>
                  <a:schemeClr val="accent6"/>
                </a:solidFill>
                <a:latin typeface="Consolas" panose="020B0609020204030204" pitchFamily="49" charset="0"/>
              </a:rPr>
              <a:t> 1 Janeza</a:t>
            </a:r>
          </a:p>
          <a:p>
            <a:r>
              <a:rPr lang="sl-SI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l-SI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db.Players.Remove</a:t>
            </a:r>
            <a:r>
              <a:rPr lang="sl-SI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l-SI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iskanJanez</a:t>
            </a:r>
            <a:r>
              <a:rPr lang="sl-SI" sz="1600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sl-SI" sz="1600" dirty="0">
                <a:solidFill>
                  <a:schemeClr val="accent6"/>
                </a:solidFill>
                <a:latin typeface="Consolas" panose="020B0609020204030204" pitchFamily="49" charset="0"/>
              </a:rPr>
              <a:t>//Izbris 1 elementa</a:t>
            </a:r>
          </a:p>
          <a:p>
            <a:r>
              <a:rPr lang="sl-SI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l-SI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db.SaveChanges</a:t>
            </a:r>
            <a:r>
              <a:rPr lang="sl-SI" sz="1600" dirty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  <a:r>
              <a:rPr lang="sl-SI" sz="1600" dirty="0">
                <a:solidFill>
                  <a:schemeClr val="accent6"/>
                </a:solidFill>
                <a:latin typeface="Consolas" panose="020B0609020204030204" pitchFamily="49" charset="0"/>
              </a:rPr>
              <a:t>//Shrani spremembe</a:t>
            </a:r>
          </a:p>
          <a:p>
            <a:r>
              <a:rPr lang="sl-SI" sz="1600" dirty="0">
                <a:solidFill>
                  <a:srgbClr val="000000"/>
                </a:solidFill>
                <a:latin typeface="Consolas" panose="020B0609020204030204" pitchFamily="49" charset="0"/>
              </a:rPr>
              <a:t>...</a:t>
            </a:r>
          </a:p>
          <a:p>
            <a:endParaRPr lang="sl-SI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sl-SI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l-SI" sz="16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sl-SI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l-SI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iskaniJanezi</a:t>
            </a:r>
            <a:r>
              <a:rPr lang="sl-SI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sl-SI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db.Players.Where</a:t>
            </a:r>
            <a:r>
              <a:rPr lang="sl-SI" sz="1600" dirty="0">
                <a:solidFill>
                  <a:srgbClr val="000000"/>
                </a:solidFill>
                <a:latin typeface="Consolas" panose="020B0609020204030204" pitchFamily="49" charset="0"/>
              </a:rPr>
              <a:t>(x =&gt; </a:t>
            </a:r>
            <a:r>
              <a:rPr lang="sl-SI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x.Ime</a:t>
            </a:r>
            <a:r>
              <a:rPr lang="sl-SI" sz="16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sl-SI" sz="1600" dirty="0">
                <a:solidFill>
                  <a:srgbClr val="A31515"/>
                </a:solidFill>
                <a:latin typeface="Consolas" panose="020B0609020204030204" pitchFamily="49" charset="0"/>
              </a:rPr>
              <a:t>"Janez"</a:t>
            </a:r>
            <a:r>
              <a:rPr lang="sl-SI" sz="1600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sl-SI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ToList</a:t>
            </a:r>
            <a:r>
              <a:rPr lang="sl-SI" sz="1600" dirty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  <a:r>
              <a:rPr lang="sl-SI" sz="1600" dirty="0">
                <a:solidFill>
                  <a:schemeClr val="accent6"/>
                </a:solidFill>
                <a:latin typeface="Consolas" panose="020B0609020204030204" pitchFamily="49" charset="0"/>
              </a:rPr>
              <a:t>//Iskanje vseh Janezov</a:t>
            </a:r>
          </a:p>
          <a:p>
            <a:r>
              <a:rPr lang="sl-SI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l-SI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db.Players.RemoveRange</a:t>
            </a:r>
            <a:r>
              <a:rPr lang="sl-SI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l-SI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iskaniJanezi</a:t>
            </a:r>
            <a:r>
              <a:rPr lang="sl-SI" sz="1600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sl-SI" sz="1600" dirty="0">
                <a:solidFill>
                  <a:schemeClr val="accent6"/>
                </a:solidFill>
                <a:latin typeface="Consolas" panose="020B0609020204030204" pitchFamily="49" charset="0"/>
              </a:rPr>
              <a:t>//Izbris seznama / polja elementov</a:t>
            </a:r>
            <a:endParaRPr lang="sl-SI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sl-SI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l-SI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db.SaveChanges</a:t>
            </a:r>
            <a:r>
              <a:rPr lang="sl-SI" sz="1600" dirty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  <a:r>
              <a:rPr lang="sl-SI" sz="1600" dirty="0">
                <a:solidFill>
                  <a:schemeClr val="accent6"/>
                </a:solidFill>
                <a:latin typeface="Consolas" panose="020B0609020204030204" pitchFamily="49" charset="0"/>
              </a:rPr>
              <a:t>//Shrani spremembe</a:t>
            </a:r>
            <a:endParaRPr lang="sl-SI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sl-SI" sz="1600" dirty="0">
                <a:solidFill>
                  <a:srgbClr val="000000"/>
                </a:solidFill>
                <a:latin typeface="Consolas" panose="020B0609020204030204" pitchFamily="49" charset="0"/>
              </a:rPr>
              <a:t>...</a:t>
            </a:r>
            <a:endParaRPr lang="sl-SI" sz="1600" dirty="0"/>
          </a:p>
        </p:txBody>
      </p:sp>
    </p:spTree>
    <p:extLst>
      <p:ext uri="{BB962C8B-B14F-4D97-AF65-F5344CB8AC3E}">
        <p14:creationId xmlns:p14="http://schemas.microsoft.com/office/powerpoint/2010/main" val="8234259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E886364D-69D6-4C5C-9F83-3B59A1498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sl-SI" sz="4400" dirty="0">
                <a:solidFill>
                  <a:srgbClr val="FFFFFF"/>
                </a:solidFill>
              </a:rPr>
              <a:t>Dodatni viri</a:t>
            </a:r>
          </a:p>
        </p:txBody>
      </p:sp>
      <p:graphicFrame>
        <p:nvGraphicFramePr>
          <p:cNvPr id="5" name="Označba mesta vsebine 2">
            <a:extLst>
              <a:ext uri="{FF2B5EF4-FFF2-40B4-BE49-F238E27FC236}">
                <a16:creationId xmlns:a16="http://schemas.microsoft.com/office/drawing/2014/main" id="{E15C749A-29A3-4A56-AF58-9D8FDCC129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488430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02063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29253FBC-E6DC-4929-866B-F9B283F54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sl-SI" sz="2800"/>
              <a:t>Visual Studio projekt</a:t>
            </a:r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417D48B0-FB3B-41C1-BF9B-A9E2D9BA24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3"/>
            <a:ext cx="3363974" cy="3415623"/>
          </a:xfrm>
        </p:spPr>
        <p:txBody>
          <a:bodyPr>
            <a:normAutofit/>
          </a:bodyPr>
          <a:lstStyle/>
          <a:p>
            <a:r>
              <a:rPr lang="sl-SI" sz="2000" dirty="0"/>
              <a:t>Nadaljujte s starim projektom</a:t>
            </a:r>
          </a:p>
          <a:p>
            <a:r>
              <a:rPr lang="sl-SI" sz="2000" dirty="0" err="1"/>
              <a:t>NuGet</a:t>
            </a:r>
            <a:r>
              <a:rPr lang="sl-SI" sz="2000" dirty="0"/>
              <a:t> -&gt; </a:t>
            </a:r>
            <a:r>
              <a:rPr lang="sl-SI" sz="2000" dirty="0" err="1"/>
              <a:t>Entity</a:t>
            </a:r>
            <a:r>
              <a:rPr lang="sl-SI" sz="2000" dirty="0"/>
              <a:t> </a:t>
            </a:r>
            <a:r>
              <a:rPr lang="sl-SI" sz="2000" dirty="0" err="1"/>
              <a:t>Framework</a:t>
            </a:r>
            <a:r>
              <a:rPr lang="sl-SI" sz="2000" dirty="0"/>
              <a:t> 6.4.0</a:t>
            </a:r>
          </a:p>
          <a:p>
            <a:r>
              <a:rPr lang="sl-SI" sz="2000" dirty="0"/>
              <a:t>Vključimo</a:t>
            </a:r>
            <a:r>
              <a:rPr lang="sl-SI" sz="2000" dirty="0">
                <a:latin typeface="Consolas" panose="020B0609020204030204" pitchFamily="49" charset="0"/>
              </a:rPr>
              <a:t> </a:t>
            </a:r>
            <a:r>
              <a:rPr lang="sl-SI" sz="2000" dirty="0" err="1">
                <a:latin typeface="Consolas" panose="020B0609020204030204" pitchFamily="49" charset="0"/>
              </a:rPr>
              <a:t>using</a:t>
            </a:r>
            <a:r>
              <a:rPr lang="sl-SI" sz="2000" dirty="0">
                <a:latin typeface="Consolas" panose="020B0609020204030204" pitchFamily="49" charset="0"/>
              </a:rPr>
              <a:t> </a:t>
            </a:r>
            <a:r>
              <a:rPr lang="sl-SI" sz="2000" dirty="0" err="1">
                <a:latin typeface="Consolas" panose="020B0609020204030204" pitchFamily="49" charset="0"/>
              </a:rPr>
              <a:t>System.Data.Entity</a:t>
            </a:r>
            <a:r>
              <a:rPr lang="sl-SI" sz="2000" dirty="0">
                <a:latin typeface="Consolas" panose="020B0609020204030204" pitchFamily="49" charset="0"/>
              </a:rPr>
              <a:t>;</a:t>
            </a:r>
          </a:p>
          <a:p>
            <a:endParaRPr lang="sl-SI" sz="2000" dirty="0"/>
          </a:p>
          <a:p>
            <a:endParaRPr lang="sl-SI" sz="2000" dirty="0"/>
          </a:p>
        </p:txBody>
      </p:sp>
      <p:pic>
        <p:nvPicPr>
          <p:cNvPr id="5" name="Slika 4">
            <a:extLst>
              <a:ext uri="{FF2B5EF4-FFF2-40B4-BE49-F238E27FC236}">
                <a16:creationId xmlns:a16="http://schemas.microsoft.com/office/drawing/2014/main" id="{96C8D03C-CAB9-4409-A073-6D51304E0D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7763" y="1168611"/>
            <a:ext cx="6250769" cy="4359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2541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39E1B14F-26A8-4FA3-BCCF-BD9AF90E3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Migracije baze</a:t>
            </a:r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B176B59C-1D98-475E-A112-742B9ED615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/>
              <a:t>Zaporedje korakov kako smo prišli do obstoječe (trenutne) verzije podatkovne baze</a:t>
            </a:r>
          </a:p>
          <a:p>
            <a:r>
              <a:rPr lang="sl-SI" dirty="0"/>
              <a:t>Vsaka migracija vsebuje metodi:</a:t>
            </a:r>
          </a:p>
          <a:p>
            <a:pPr lvl="1"/>
            <a:r>
              <a:rPr lang="sl-SI" dirty="0"/>
              <a:t>Up() -&gt; Ukazi, da bazi dodamo / odstranimo / spremenimo atribute</a:t>
            </a:r>
          </a:p>
          <a:p>
            <a:pPr lvl="1"/>
            <a:r>
              <a:rPr lang="sl-SI" dirty="0" err="1"/>
              <a:t>Down</a:t>
            </a:r>
            <a:r>
              <a:rPr lang="sl-SI" dirty="0"/>
              <a:t>() -&gt; Ukazi, da bazo povrnemo v stanje pred migracijo</a:t>
            </a:r>
          </a:p>
        </p:txBody>
      </p:sp>
    </p:spTree>
    <p:extLst>
      <p:ext uri="{BB962C8B-B14F-4D97-AF65-F5344CB8AC3E}">
        <p14:creationId xmlns:p14="http://schemas.microsoft.com/office/powerpoint/2010/main" val="3099483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29253FBC-E6DC-4929-866B-F9B283F54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sl-SI" sz="5400"/>
              <a:t>Migracije baze</a:t>
            </a:r>
          </a:p>
        </p:txBody>
      </p:sp>
      <p:sp>
        <p:nvSpPr>
          <p:cNvPr id="137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417D48B0-FB3B-41C1-BF9B-A9E2D9BA24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6"/>
            <a:ext cx="6713552" cy="4119172"/>
          </a:xfrm>
        </p:spPr>
        <p:txBody>
          <a:bodyPr anchor="t">
            <a:normAutofit/>
          </a:bodyPr>
          <a:lstStyle/>
          <a:p>
            <a:r>
              <a:rPr lang="sl-SI" sz="2200" dirty="0"/>
              <a:t>Ukazi v </a:t>
            </a:r>
            <a:r>
              <a:rPr lang="sl-SI" sz="2200" dirty="0" err="1"/>
              <a:t>Package</a:t>
            </a:r>
            <a:r>
              <a:rPr lang="sl-SI" sz="2200" dirty="0"/>
              <a:t> Manager </a:t>
            </a:r>
            <a:r>
              <a:rPr lang="sl-SI" sz="2200" dirty="0" err="1"/>
              <a:t>Console</a:t>
            </a:r>
            <a:r>
              <a:rPr lang="sl-SI" sz="2200" dirty="0"/>
              <a:t> (</a:t>
            </a:r>
            <a:r>
              <a:rPr lang="sl-SI" sz="2200" dirty="0" err="1"/>
              <a:t>vir:NuGet</a:t>
            </a:r>
            <a:r>
              <a:rPr lang="sl-SI" sz="2200" dirty="0"/>
              <a:t>)</a:t>
            </a:r>
          </a:p>
          <a:p>
            <a:r>
              <a:rPr lang="sl-SI" sz="2200" dirty="0"/>
              <a:t>Ukaz: </a:t>
            </a:r>
            <a:r>
              <a:rPr lang="sl-SI" sz="2200" i="1" dirty="0" err="1"/>
              <a:t>Enable-Migrations</a:t>
            </a:r>
            <a:endParaRPr lang="sl-SI" sz="2200" i="1" dirty="0"/>
          </a:p>
          <a:p>
            <a:r>
              <a:rPr lang="sl-SI" sz="2200" dirty="0"/>
              <a:t>Ob vsaki spremembi Razredov kličemo:</a:t>
            </a:r>
          </a:p>
          <a:p>
            <a:pPr lvl="1"/>
            <a:r>
              <a:rPr lang="sl-SI" sz="2200" i="1" dirty="0" err="1"/>
              <a:t>Add-Migration</a:t>
            </a:r>
            <a:r>
              <a:rPr lang="sl-SI" sz="2200" i="1" dirty="0"/>
              <a:t> &lt;</a:t>
            </a:r>
            <a:r>
              <a:rPr lang="sl-SI" sz="2200" i="1" dirty="0" err="1"/>
              <a:t>ImeMigracije</a:t>
            </a:r>
            <a:r>
              <a:rPr lang="sl-SI" sz="2200" i="1" dirty="0"/>
              <a:t>&gt;</a:t>
            </a:r>
          </a:p>
          <a:p>
            <a:pPr lvl="1"/>
            <a:r>
              <a:rPr lang="sl-SI" sz="2200" i="1" dirty="0" err="1"/>
              <a:t>Update-Database</a:t>
            </a:r>
            <a:endParaRPr lang="sl-SI" sz="2200" i="1" dirty="0"/>
          </a:p>
          <a:p>
            <a:pPr lvl="2"/>
            <a:r>
              <a:rPr lang="sl-SI" sz="2200" i="1" dirty="0" err="1"/>
              <a:t>Implicit</a:t>
            </a:r>
            <a:r>
              <a:rPr lang="sl-SI" sz="2200" i="1" dirty="0"/>
              <a:t> </a:t>
            </a:r>
            <a:r>
              <a:rPr lang="sl-SI" sz="2200" i="1" dirty="0" err="1"/>
              <a:t>conversion</a:t>
            </a:r>
            <a:r>
              <a:rPr lang="sl-SI" sz="2200" i="1" dirty="0"/>
              <a:t> (</a:t>
            </a:r>
            <a:r>
              <a:rPr lang="sl-SI" sz="2200" dirty="0">
                <a:hlinkClick r:id="rId2"/>
              </a:rPr>
              <a:t>https://stackoverflow.com/questions/22133232/code-first-migration-error-implicit-conversion-from-data-type-nvarcharmax-to</a:t>
            </a:r>
            <a:r>
              <a:rPr lang="sl-SI" sz="2200" dirty="0"/>
              <a:t>)</a:t>
            </a:r>
          </a:p>
          <a:p>
            <a:pPr lvl="2"/>
            <a:r>
              <a:rPr lang="sl-SI" sz="2200" dirty="0">
                <a:hlinkClick r:id="rId3"/>
              </a:rPr>
              <a:t>https://docs.microsoft.com/en-us/ef/ef6/modeling/code-first/migrations/</a:t>
            </a:r>
            <a:endParaRPr lang="sl-SI" sz="2200" dirty="0"/>
          </a:p>
          <a:p>
            <a:pPr lvl="2"/>
            <a:endParaRPr lang="sl-SI" sz="2200" i="1" dirty="0"/>
          </a:p>
          <a:p>
            <a:endParaRPr lang="sl-SI" sz="2200" dirty="0"/>
          </a:p>
          <a:p>
            <a:endParaRPr lang="sl-SI" sz="2200" dirty="0"/>
          </a:p>
        </p:txBody>
      </p:sp>
      <p:pic>
        <p:nvPicPr>
          <p:cNvPr id="1026" name="Picture 2" descr="Rezultat iskanja slik za database migration">
            <a:extLst>
              <a:ext uri="{FF2B5EF4-FFF2-40B4-BE49-F238E27FC236}">
                <a16:creationId xmlns:a16="http://schemas.microsoft.com/office/drawing/2014/main" id="{EEF1006E-8ECB-4C4C-B15A-1333A49BEC1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2" r="936" b="3"/>
          <a:stretch/>
        </p:blipFill>
        <p:spPr bwMode="auto">
          <a:xfrm>
            <a:off x="7675658" y="2093976"/>
            <a:ext cx="3941064" cy="4096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07747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tangle 75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29253FBC-E6DC-4929-866B-F9B283F54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sl-SI" sz="2800" dirty="0"/>
              <a:t>Podatkovna baza</a:t>
            </a:r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417D48B0-FB3B-41C1-BF9B-A9E2D9BA24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3"/>
            <a:ext cx="3363974" cy="3415623"/>
          </a:xfrm>
        </p:spPr>
        <p:txBody>
          <a:bodyPr>
            <a:normAutofit/>
          </a:bodyPr>
          <a:lstStyle/>
          <a:p>
            <a:r>
              <a:rPr lang="sl-SI" sz="3600" dirty="0"/>
              <a:t>Kako najti kje se nahaja? (1)</a:t>
            </a:r>
          </a:p>
          <a:p>
            <a:r>
              <a:rPr lang="sl-SI" sz="3600" dirty="0"/>
              <a:t>Server Explorer -&gt; </a:t>
            </a:r>
            <a:r>
              <a:rPr lang="sl-SI" sz="3600" dirty="0" err="1"/>
              <a:t>Add</a:t>
            </a:r>
            <a:r>
              <a:rPr lang="sl-SI" sz="3600" dirty="0"/>
              <a:t> </a:t>
            </a:r>
          </a:p>
        </p:txBody>
      </p:sp>
      <p:pic>
        <p:nvPicPr>
          <p:cNvPr id="4" name="Slika 3">
            <a:extLst>
              <a:ext uri="{FF2B5EF4-FFF2-40B4-BE49-F238E27FC236}">
                <a16:creationId xmlns:a16="http://schemas.microsoft.com/office/drawing/2014/main" id="{58275C6E-6909-4694-A240-6D3B399F59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7763" y="2020278"/>
            <a:ext cx="6250769" cy="2656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2940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tangle 75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29253FBC-E6DC-4929-866B-F9B283F54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sl-SI" sz="2800" dirty="0"/>
              <a:t>Podatkovna baza</a:t>
            </a:r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417D48B0-FB3B-41C1-BF9B-A9E2D9BA24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3"/>
            <a:ext cx="3363974" cy="3415623"/>
          </a:xfrm>
        </p:spPr>
        <p:txBody>
          <a:bodyPr>
            <a:normAutofit fontScale="92500" lnSpcReduction="20000"/>
          </a:bodyPr>
          <a:lstStyle/>
          <a:p>
            <a:r>
              <a:rPr lang="sl-SI" sz="3600" dirty="0"/>
              <a:t>Kako najti kje se nahaja?</a:t>
            </a:r>
          </a:p>
          <a:p>
            <a:r>
              <a:rPr lang="sl-SI" sz="3600" dirty="0" err="1"/>
              <a:t>View</a:t>
            </a:r>
            <a:r>
              <a:rPr lang="sl-SI" sz="3600" dirty="0"/>
              <a:t> -&gt; SQL Server </a:t>
            </a:r>
            <a:r>
              <a:rPr lang="sl-SI" sz="3600" dirty="0" err="1"/>
              <a:t>Object</a:t>
            </a:r>
            <a:r>
              <a:rPr lang="sl-SI" sz="3600" dirty="0"/>
              <a:t> Explorer -&gt; SQL Server -&gt; (</a:t>
            </a:r>
            <a:r>
              <a:rPr lang="sl-SI" sz="3600" dirty="0" err="1"/>
              <a:t>localdb</a:t>
            </a:r>
            <a:r>
              <a:rPr lang="sl-SI" sz="3600" dirty="0"/>
              <a:t>) -&gt; </a:t>
            </a:r>
            <a:r>
              <a:rPr lang="sl-SI" sz="3600" dirty="0" err="1"/>
              <a:t>Databases</a:t>
            </a:r>
            <a:endParaRPr lang="sl-SI" sz="3600" dirty="0"/>
          </a:p>
        </p:txBody>
      </p:sp>
      <p:pic>
        <p:nvPicPr>
          <p:cNvPr id="6" name="Slika 5">
            <a:extLst>
              <a:ext uri="{FF2B5EF4-FFF2-40B4-BE49-F238E27FC236}">
                <a16:creationId xmlns:a16="http://schemas.microsoft.com/office/drawing/2014/main" id="{523F4B3E-8A4F-48AE-9EDF-9166C1D45E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4412" y="191002"/>
            <a:ext cx="2477887" cy="3009398"/>
          </a:xfrm>
          <a:prstGeom prst="rect">
            <a:avLst/>
          </a:prstGeom>
        </p:spPr>
      </p:pic>
      <p:pic>
        <p:nvPicPr>
          <p:cNvPr id="8" name="Slika 7">
            <a:extLst>
              <a:ext uri="{FF2B5EF4-FFF2-40B4-BE49-F238E27FC236}">
                <a16:creationId xmlns:a16="http://schemas.microsoft.com/office/drawing/2014/main" id="{7B037D7E-BA31-4301-A58B-158AF1037C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8600" y="2504693"/>
            <a:ext cx="4343400" cy="4295775"/>
          </a:xfrm>
          <a:prstGeom prst="rect">
            <a:avLst/>
          </a:prstGeom>
        </p:spPr>
      </p:pic>
      <p:sp>
        <p:nvSpPr>
          <p:cNvPr id="9" name="Elipsa 8">
            <a:extLst>
              <a:ext uri="{FF2B5EF4-FFF2-40B4-BE49-F238E27FC236}">
                <a16:creationId xmlns:a16="http://schemas.microsoft.com/office/drawing/2014/main" id="{507F7A06-A94B-4443-AB9F-7F05C92F883C}"/>
              </a:ext>
            </a:extLst>
          </p:cNvPr>
          <p:cNvSpPr/>
          <p:nvPr/>
        </p:nvSpPr>
        <p:spPr>
          <a:xfrm>
            <a:off x="4776285" y="1727785"/>
            <a:ext cx="2477887" cy="30454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/>
          </a:p>
        </p:txBody>
      </p:sp>
      <p:cxnSp>
        <p:nvCxnSpPr>
          <p:cNvPr id="11" name="Povezovalnik: kolenski 10">
            <a:extLst>
              <a:ext uri="{FF2B5EF4-FFF2-40B4-BE49-F238E27FC236}">
                <a16:creationId xmlns:a16="http://schemas.microsoft.com/office/drawing/2014/main" id="{02E0927D-8C25-4ABB-8D29-D9DCF6DBD5E4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7395411" y="1884947"/>
            <a:ext cx="2624889" cy="61974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42546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DD77EAB7-D853-400A-B8A9-7AE85055A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Pred generiranjem 1. iteracije baze</a:t>
            </a:r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A04DF3D4-3F86-4321-BAEA-936B2FCBA3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/>
              <a:t>Pri obstoječih razredih pazite, da:</a:t>
            </a:r>
          </a:p>
          <a:p>
            <a:pPr lvl="1"/>
            <a:r>
              <a:rPr lang="sl-SI" dirty="0"/>
              <a:t>Imate javne </a:t>
            </a:r>
            <a:r>
              <a:rPr lang="sl-SI" dirty="0" err="1"/>
              <a:t>getterje</a:t>
            </a:r>
            <a:r>
              <a:rPr lang="sl-SI" dirty="0"/>
              <a:t> in </a:t>
            </a:r>
            <a:r>
              <a:rPr lang="sl-SI" dirty="0" err="1"/>
              <a:t>setterje</a:t>
            </a:r>
            <a:endParaRPr lang="sl-SI" dirty="0"/>
          </a:p>
          <a:p>
            <a:pPr lvl="1"/>
            <a:r>
              <a:rPr lang="sl-SI" dirty="0"/>
              <a:t>Vsak razred je javen </a:t>
            </a:r>
            <a:r>
              <a:rPr lang="sl-SI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l-SI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sl-SI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l-SI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sl-SI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l-SI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Club</a:t>
            </a:r>
            <a:r>
              <a:rPr lang="sl-SI" sz="1800" dirty="0">
                <a:solidFill>
                  <a:srgbClr val="2B91AF"/>
                </a:solidFill>
                <a:latin typeface="Consolas" panose="020B0609020204030204" pitchFamily="49" charset="0"/>
              </a:rPr>
              <a:t> </a:t>
            </a:r>
            <a:r>
              <a:rPr lang="sl-SI" sz="1800" dirty="0">
                <a:solidFill>
                  <a:srgbClr val="000000"/>
                </a:solidFill>
                <a:latin typeface="Consolas" panose="020B0609020204030204" pitchFamily="49" charset="0"/>
              </a:rPr>
              <a:t>{...}</a:t>
            </a:r>
            <a:endParaRPr lang="sl-SI" dirty="0"/>
          </a:p>
          <a:p>
            <a:pPr lvl="1"/>
            <a:r>
              <a:rPr lang="sl-SI" dirty="0"/>
              <a:t>Vsak razred ima atribut 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Id {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  <a:endParaRPr lang="sl-SI" sz="1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61363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Pravokotnik 4">
            <a:extLst>
              <a:ext uri="{FF2B5EF4-FFF2-40B4-BE49-F238E27FC236}">
                <a16:creationId xmlns:a16="http://schemas.microsoft.com/office/drawing/2014/main" id="{1FE6D0B6-DD1D-4DD9-A08C-82C118EEBD83}"/>
              </a:ext>
            </a:extLst>
          </p:cNvPr>
          <p:cNvSpPr/>
          <p:nvPr/>
        </p:nvSpPr>
        <p:spPr>
          <a:xfrm>
            <a:off x="1953768" y="2189813"/>
            <a:ext cx="8196847" cy="20313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sl-SI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l-SI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sl-SI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l-SI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sl-SI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l-SI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FootballDbContext</a:t>
            </a:r>
            <a:r>
              <a:rPr lang="sl-SI" sz="18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sl-SI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DbContext</a:t>
            </a:r>
            <a:endParaRPr lang="sl-SI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sl-SI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sl-SI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sl-SI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sl-SI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l-SI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FootballDbContext</a:t>
            </a:r>
            <a:r>
              <a:rPr lang="sl-SI" sz="1800" dirty="0">
                <a:solidFill>
                  <a:srgbClr val="000000"/>
                </a:solidFill>
                <a:latin typeface="Consolas" panose="020B0609020204030204" pitchFamily="49" charset="0"/>
              </a:rPr>
              <a:t>() { }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DbSet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PlayerClub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PlayersClubs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DbSet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&lt;Player&gt; Players {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DbSet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&lt;Club&gt; Clubs {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sl-SI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sl-SI" dirty="0"/>
          </a:p>
        </p:txBody>
      </p:sp>
      <p:sp>
        <p:nvSpPr>
          <p:cNvPr id="6" name="Pravokotnik 5">
            <a:extLst>
              <a:ext uri="{FF2B5EF4-FFF2-40B4-BE49-F238E27FC236}">
                <a16:creationId xmlns:a16="http://schemas.microsoft.com/office/drawing/2014/main" id="{F2250D87-1925-4C56-B3BF-30CF2C48B36A}"/>
              </a:ext>
            </a:extLst>
          </p:cNvPr>
          <p:cNvSpPr/>
          <p:nvPr/>
        </p:nvSpPr>
        <p:spPr>
          <a:xfrm>
            <a:off x="2751890" y="4478772"/>
            <a:ext cx="6737016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sl-SI" dirty="0">
                <a:solidFill>
                  <a:srgbClr val="000000"/>
                </a:solidFill>
                <a:latin typeface="Consolas" panose="020B0609020204030204" pitchFamily="49" charset="0"/>
              </a:rPr>
              <a:t>...</a:t>
            </a:r>
          </a:p>
          <a:p>
            <a:r>
              <a:rPr lang="sl-SI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l-SI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FootballDbContext</a:t>
            </a:r>
            <a:r>
              <a:rPr lang="sl-SI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l-SI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db</a:t>
            </a:r>
            <a:r>
              <a:rPr lang="sl-SI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sl-SI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sl-SI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l-SI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FootballDbContext</a:t>
            </a:r>
            <a:r>
              <a:rPr lang="sl-SI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r>
              <a:rPr lang="sl-SI" dirty="0">
                <a:solidFill>
                  <a:srgbClr val="000000"/>
                </a:solidFill>
                <a:latin typeface="Consolas" panose="020B0609020204030204" pitchFamily="49" charset="0"/>
              </a:rPr>
              <a:t>...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33398489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C163DEDA-84AF-4AC3-A7A4-30E8AB253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sl-SI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Primer </a:t>
            </a:r>
            <a:r>
              <a:rPr lang="sl-SI" sz="54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One:Many</a:t>
            </a:r>
            <a:endParaRPr lang="en-US" sz="54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Pravokotnik 9">
            <a:extLst>
              <a:ext uri="{FF2B5EF4-FFF2-40B4-BE49-F238E27FC236}">
                <a16:creationId xmlns:a16="http://schemas.microsoft.com/office/drawing/2014/main" id="{CA823212-EDC6-44B0-AD40-74059519A644}"/>
              </a:ext>
            </a:extLst>
          </p:cNvPr>
          <p:cNvSpPr/>
          <p:nvPr/>
        </p:nvSpPr>
        <p:spPr>
          <a:xfrm>
            <a:off x="6096000" y="305981"/>
            <a:ext cx="6009619" cy="24929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sl-SI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l-SI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sl-SI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l-SI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sl-SI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l-SI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Club</a:t>
            </a:r>
            <a:endParaRPr lang="sl-SI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sl-SI" sz="1200" dirty="0">
                <a:solidFill>
                  <a:srgbClr val="000000"/>
                </a:solidFill>
                <a:latin typeface="Consolas" panose="020B0609020204030204" pitchFamily="49" charset="0"/>
              </a:rPr>
              <a:t>  {</a:t>
            </a:r>
          </a:p>
          <a:p>
            <a:r>
              <a:rPr lang="sl-SI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sl-SI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sl-SI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l-SI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Club</a:t>
            </a:r>
            <a:r>
              <a:rPr lang="sl-SI" sz="1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sl-SI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.Players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HashSet&lt;Player&gt;();</a:t>
            </a:r>
          </a:p>
          <a:p>
            <a:r>
              <a:rPr lang="sl-SI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sl-SI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Id {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Name {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Stadium {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YearOfEstablishment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ICollection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&lt;Player&gt; Players {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sl-SI" sz="12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  <a:endParaRPr lang="sl-SI" sz="1200" dirty="0"/>
          </a:p>
        </p:txBody>
      </p:sp>
      <p:sp>
        <p:nvSpPr>
          <p:cNvPr id="12" name="Pravokotnik 11">
            <a:extLst>
              <a:ext uri="{FF2B5EF4-FFF2-40B4-BE49-F238E27FC236}">
                <a16:creationId xmlns:a16="http://schemas.microsoft.com/office/drawing/2014/main" id="{933FCADC-770E-4602-8C2C-94AD6B2B4486}"/>
              </a:ext>
            </a:extLst>
          </p:cNvPr>
          <p:cNvSpPr/>
          <p:nvPr/>
        </p:nvSpPr>
        <p:spPr>
          <a:xfrm>
            <a:off x="86381" y="305981"/>
            <a:ext cx="5829300" cy="20313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sl-SI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l-SI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sl-SI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l-SI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sl-SI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l-SI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Player</a:t>
            </a:r>
            <a:endParaRPr lang="sl-SI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sl-SI" sz="1400" dirty="0">
                <a:solidFill>
                  <a:srgbClr val="000000"/>
                </a:solidFill>
                <a:latin typeface="Consolas" panose="020B0609020204030204" pitchFamily="49" charset="0"/>
              </a:rPr>
              <a:t>  {</a:t>
            </a:r>
          </a:p>
          <a:p>
            <a:r>
              <a:rPr lang="sl-SI" sz="14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Id {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Name {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Surname {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YearOfBirth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ICollection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&lt;Club&gt; Clubs {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endParaRPr lang="sl-SI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sl-SI" sz="14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  <a:endParaRPr lang="sl-SI" sz="1400" dirty="0"/>
          </a:p>
        </p:txBody>
      </p:sp>
    </p:spTree>
    <p:extLst>
      <p:ext uri="{BB962C8B-B14F-4D97-AF65-F5344CB8AC3E}">
        <p14:creationId xmlns:p14="http://schemas.microsoft.com/office/powerpoint/2010/main" val="20913135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ova tema">
  <a:themeElements>
    <a:clrScheme name="Pisarn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isarn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isarn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992</Words>
  <Application>Microsoft Office PowerPoint</Application>
  <PresentationFormat>Širokozaslonsko</PresentationFormat>
  <Paragraphs>143</Paragraphs>
  <Slides>15</Slides>
  <Notes>0</Notes>
  <HiddenSlides>0</HiddenSlides>
  <MMClips>0</MMClips>
  <ScaleCrop>false</ScaleCrop>
  <HeadingPairs>
    <vt:vector size="6" baseType="variant">
      <vt:variant>
        <vt:lpstr>Uporabljene pisave</vt:lpstr>
      </vt:variant>
      <vt:variant>
        <vt:i4>4</vt:i4>
      </vt:variant>
      <vt:variant>
        <vt:lpstr>Tema</vt:lpstr>
      </vt:variant>
      <vt:variant>
        <vt:i4>1</vt:i4>
      </vt:variant>
      <vt:variant>
        <vt:lpstr>Naslovi diapozitivov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Consolas</vt:lpstr>
      <vt:lpstr>Officeova tema</vt:lpstr>
      <vt:lpstr>Naloga 4 - Spletne storitve s podatkovno bazo</vt:lpstr>
      <vt:lpstr>Visual Studio projekt</vt:lpstr>
      <vt:lpstr>Migracije baze</vt:lpstr>
      <vt:lpstr>Migracije baze</vt:lpstr>
      <vt:lpstr>Podatkovna baza</vt:lpstr>
      <vt:lpstr>Podatkovna baza</vt:lpstr>
      <vt:lpstr>Pred generiranjem 1. iteracije baze</vt:lpstr>
      <vt:lpstr>PowerPointova predstavitev</vt:lpstr>
      <vt:lpstr>Primer One:Many</vt:lpstr>
      <vt:lpstr>Primer Many:Many</vt:lpstr>
      <vt:lpstr>Primer X:Many (če ne dela)</vt:lpstr>
      <vt:lpstr>Dodajanje</vt:lpstr>
      <vt:lpstr>Iskanje (1 / n elementov)</vt:lpstr>
      <vt:lpstr>Brisanje (1 / n elementov)</vt:lpstr>
      <vt:lpstr>Dodatni viri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Naloga 4 - Spletne storitve s podatkovno bazo</dc:title>
  <dc:creator>Alen Rajšp</dc:creator>
  <cp:lastModifiedBy>Alen Rajšp</cp:lastModifiedBy>
  <cp:revision>5</cp:revision>
  <dcterms:created xsi:type="dcterms:W3CDTF">2019-10-23T07:24:14Z</dcterms:created>
  <dcterms:modified xsi:type="dcterms:W3CDTF">2021-10-28T09:36:57Z</dcterms:modified>
</cp:coreProperties>
</file>