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63" r:id="rId6"/>
    <p:sldId id="257" r:id="rId7"/>
    <p:sldId id="261" r:id="rId8"/>
    <p:sldId id="262" r:id="rId9"/>
    <p:sldId id="258" r:id="rId10"/>
    <p:sldId id="259" r:id="rId11"/>
    <p:sldId id="269" r:id="rId12"/>
    <p:sldId id="264" r:id="rId13"/>
    <p:sldId id="268" r:id="rId14"/>
    <p:sldId id="260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8"/>
    <a:srgbClr val="3A6E7A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D7917-9C45-4B5C-A793-19F3D448E37D}" v="11" dt="2022-11-06T21:18:06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92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4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64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6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1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76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877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B8F-6A8F-4C5A-A3D9-1A6860759A9B}" type="datetimeFigureOut">
              <a:rPr lang="en-SI" smtClean="0"/>
              <a:t>06/11/2022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FAD35A-6028-464E-9E36-E50471C28B5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21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hyperlink" Target="https://swagger.io/tools/swagger-u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wagger.io/specifica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7F8-B8EA-E902-F837-627B9CCB0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Vaja</a:t>
            </a:r>
            <a:r>
              <a:rPr lang="en-GB" dirty="0"/>
              <a:t> 5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04B93-6B8E-AD19-898C-E8B25EC5A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Nadaljevanje</a:t>
            </a:r>
            <a:r>
              <a:rPr lang="en-GB" dirty="0"/>
              <a:t> (Entity Framework in Net Web </a:t>
            </a:r>
            <a:r>
              <a:rPr lang="en-GB" dirty="0" err="1"/>
              <a:t>Api</a:t>
            </a:r>
            <a:r>
              <a:rPr lang="en-GB" dirty="0"/>
              <a:t> Minimal)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7365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B178-F079-6732-5CE6-17EDBA0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</a:t>
            </a:r>
            <a:r>
              <a:rPr lang="en-GB" dirty="0" err="1"/>
              <a:t>Statusne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(HTTP Status / Response codes)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5EE5-E58A-6E0B-5DAE-0721F7B5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485"/>
          </a:xfrm>
        </p:spPr>
        <p:txBody>
          <a:bodyPr>
            <a:normAutofit/>
          </a:bodyPr>
          <a:lstStyle/>
          <a:p>
            <a:r>
              <a:rPr lang="en-GB" sz="1200" dirty="0" err="1"/>
              <a:t>Spletne</a:t>
            </a:r>
            <a:r>
              <a:rPr lang="en-GB" sz="1200" dirty="0"/>
              <a:t> </a:t>
            </a:r>
            <a:r>
              <a:rPr lang="en-GB" sz="1200" dirty="0" err="1"/>
              <a:t>storitve</a:t>
            </a:r>
            <a:r>
              <a:rPr lang="en-GB" sz="1200" dirty="0"/>
              <a:t> </a:t>
            </a:r>
            <a:r>
              <a:rPr lang="en-GB" sz="1200" dirty="0" err="1"/>
              <a:t>vračajo</a:t>
            </a:r>
            <a:r>
              <a:rPr lang="en-GB" sz="1200" dirty="0"/>
              <a:t> </a:t>
            </a:r>
            <a:r>
              <a:rPr lang="en-GB" sz="1200" dirty="0" err="1"/>
              <a:t>odzive</a:t>
            </a:r>
            <a:r>
              <a:rPr lang="en-GB" sz="1200" dirty="0"/>
              <a:t>, ki </a:t>
            </a:r>
            <a:r>
              <a:rPr lang="en-GB" sz="1200" dirty="0" err="1"/>
              <a:t>nam</a:t>
            </a:r>
            <a:r>
              <a:rPr lang="en-GB" sz="1200" dirty="0"/>
              <a:t> </a:t>
            </a:r>
            <a:r>
              <a:rPr lang="en-GB" sz="1200" dirty="0" err="1"/>
              <a:t>povedo</a:t>
            </a:r>
            <a:r>
              <a:rPr lang="en-GB" sz="1200" dirty="0"/>
              <a:t> </a:t>
            </a:r>
            <a:r>
              <a:rPr lang="en-GB" sz="1200" dirty="0" err="1"/>
              <a:t>kaj</a:t>
            </a:r>
            <a:r>
              <a:rPr lang="en-GB" sz="1200" dirty="0"/>
              <a:t> se je </a:t>
            </a:r>
            <a:r>
              <a:rPr lang="en-GB" sz="1200" dirty="0" err="1"/>
              <a:t>zgodilo</a:t>
            </a:r>
            <a:r>
              <a:rPr lang="en-GB" sz="1200" dirty="0"/>
              <a:t> z </a:t>
            </a:r>
            <a:r>
              <a:rPr lang="en-GB" sz="1200" dirty="0" err="1"/>
              <a:t>našim</a:t>
            </a:r>
            <a:r>
              <a:rPr lang="en-GB" sz="1200" dirty="0"/>
              <a:t> </a:t>
            </a:r>
            <a:r>
              <a:rPr lang="en-GB" sz="1200" dirty="0" err="1"/>
              <a:t>zahtevkom</a:t>
            </a:r>
            <a:r>
              <a:rPr lang="en-GB" sz="1200" dirty="0"/>
              <a:t> (</a:t>
            </a:r>
            <a:r>
              <a:rPr lang="en-GB" sz="800" dirty="0">
                <a:hlinkClick r:id="rId2"/>
              </a:rPr>
              <a:t>https://developer.mozilla.org/en-US/docs/Web/HTTP/Status</a:t>
            </a:r>
            <a:r>
              <a:rPr lang="en-GB" sz="800" dirty="0"/>
              <a:t> </a:t>
            </a:r>
            <a:r>
              <a:rPr lang="en-GB" sz="1200" dirty="0"/>
              <a:t>)</a:t>
            </a:r>
          </a:p>
          <a:p>
            <a:r>
              <a:rPr lang="en-GB" sz="1200" dirty="0"/>
              <a:t>1xx – </a:t>
            </a:r>
            <a:r>
              <a:rPr lang="en-GB" sz="1200" dirty="0" err="1"/>
              <a:t>odzivi</a:t>
            </a:r>
            <a:r>
              <a:rPr lang="en-GB" sz="1200" dirty="0"/>
              <a:t>, ki </a:t>
            </a:r>
            <a:r>
              <a:rPr lang="en-GB" sz="1200" dirty="0" err="1"/>
              <a:t>podajajo</a:t>
            </a:r>
            <a:r>
              <a:rPr lang="en-GB" sz="1200" dirty="0"/>
              <a:t> </a:t>
            </a:r>
            <a:r>
              <a:rPr lang="en-GB" sz="1200" dirty="0" err="1"/>
              <a:t>informacije</a:t>
            </a:r>
            <a:r>
              <a:rPr lang="en-GB" sz="1200" dirty="0"/>
              <a:t>, </a:t>
            </a:r>
            <a:r>
              <a:rPr lang="en-GB" sz="1200" dirty="0" err="1"/>
              <a:t>kaj</a:t>
            </a:r>
            <a:r>
              <a:rPr lang="en-GB" sz="1200" dirty="0"/>
              <a:t> se </a:t>
            </a:r>
            <a:r>
              <a:rPr lang="en-GB" sz="1200" dirty="0" err="1"/>
              <a:t>dogaja</a:t>
            </a:r>
            <a:r>
              <a:rPr lang="en-GB" sz="1200" dirty="0"/>
              <a:t> z </a:t>
            </a:r>
            <a:r>
              <a:rPr lang="en-GB" sz="1200" dirty="0" err="1"/>
              <a:t>zahtevkom</a:t>
            </a:r>
            <a:endParaRPr lang="en-GB" sz="1200" dirty="0"/>
          </a:p>
          <a:p>
            <a:r>
              <a:rPr lang="en-GB" sz="1200" dirty="0"/>
              <a:t>2xx – </a:t>
            </a:r>
            <a:r>
              <a:rPr lang="en-GB" sz="1200" dirty="0" err="1"/>
              <a:t>kode</a:t>
            </a:r>
            <a:r>
              <a:rPr lang="en-GB" sz="1200" dirty="0"/>
              <a:t>, ki </a:t>
            </a:r>
            <a:r>
              <a:rPr lang="en-GB" sz="1200" dirty="0" err="1"/>
              <a:t>obveščajo</a:t>
            </a:r>
            <a:r>
              <a:rPr lang="en-GB" sz="1200" dirty="0"/>
              <a:t> o </a:t>
            </a:r>
            <a:r>
              <a:rPr lang="en-GB" sz="1200" dirty="0" err="1"/>
              <a:t>uspešni</a:t>
            </a:r>
            <a:r>
              <a:rPr lang="en-GB" sz="1200" dirty="0"/>
              <a:t> </a:t>
            </a:r>
            <a:r>
              <a:rPr lang="en-GB" sz="1200" dirty="0" err="1"/>
              <a:t>obravnavi</a:t>
            </a:r>
            <a:r>
              <a:rPr lang="en-GB" sz="1200" dirty="0"/>
              <a:t> / </a:t>
            </a:r>
            <a:r>
              <a:rPr lang="en-GB" sz="1200" dirty="0" err="1"/>
              <a:t>obdelavi</a:t>
            </a:r>
            <a:r>
              <a:rPr lang="en-GB" sz="1200" dirty="0"/>
              <a:t> </a:t>
            </a:r>
            <a:r>
              <a:rPr lang="en-GB" sz="1200" dirty="0" err="1"/>
              <a:t>zahtevka</a:t>
            </a:r>
            <a:endParaRPr lang="en-GB" sz="1200" dirty="0"/>
          </a:p>
          <a:p>
            <a:r>
              <a:rPr lang="en-GB" sz="1200" dirty="0"/>
              <a:t>3xx – </a:t>
            </a:r>
            <a:r>
              <a:rPr lang="en-GB" sz="1200" dirty="0" err="1"/>
              <a:t>preusmeritve</a:t>
            </a:r>
            <a:endParaRPr lang="en-GB" sz="1200" dirty="0"/>
          </a:p>
          <a:p>
            <a:r>
              <a:rPr lang="en-GB" sz="1200" dirty="0"/>
              <a:t>4xx – </a:t>
            </a:r>
            <a:r>
              <a:rPr lang="en-GB" sz="1200" dirty="0" err="1"/>
              <a:t>napake</a:t>
            </a:r>
            <a:r>
              <a:rPr lang="en-GB" sz="1200" dirty="0"/>
              <a:t> </a:t>
            </a:r>
            <a:r>
              <a:rPr lang="en-GB" sz="1200" dirty="0" err="1"/>
              <a:t>odjemalca</a:t>
            </a:r>
            <a:endParaRPr lang="en-GB" sz="1200" dirty="0"/>
          </a:p>
          <a:p>
            <a:r>
              <a:rPr lang="en-GB" sz="1200" dirty="0"/>
              <a:t>5xx – </a:t>
            </a:r>
            <a:r>
              <a:rPr lang="en-GB" sz="1200" dirty="0" err="1"/>
              <a:t>napake</a:t>
            </a:r>
            <a:r>
              <a:rPr lang="en-GB" sz="1200" dirty="0"/>
              <a:t> </a:t>
            </a:r>
            <a:r>
              <a:rPr lang="en-GB" sz="1200" dirty="0" err="1"/>
              <a:t>strežnika</a:t>
            </a:r>
            <a:endParaRPr lang="en-GB" sz="1200" dirty="0"/>
          </a:p>
          <a:p>
            <a:r>
              <a:rPr lang="en-GB" sz="1200" dirty="0" err="1"/>
              <a:t>Najpogostejše</a:t>
            </a:r>
            <a:r>
              <a:rPr lang="en-GB" sz="1200" dirty="0"/>
              <a:t>:</a:t>
            </a:r>
          </a:p>
          <a:p>
            <a:pPr lvl="1"/>
            <a:r>
              <a:rPr lang="en-GB" sz="1100" dirty="0"/>
              <a:t>200 OK – </a:t>
            </a:r>
            <a:r>
              <a:rPr lang="en-GB" sz="1100" dirty="0" err="1"/>
              <a:t>Uspešno</a:t>
            </a:r>
            <a:r>
              <a:rPr lang="en-GB" sz="1100" dirty="0"/>
              <a:t> </a:t>
            </a:r>
            <a:r>
              <a:rPr lang="en-GB" sz="1100" dirty="0" err="1"/>
              <a:t>obdelan</a:t>
            </a:r>
            <a:r>
              <a:rPr lang="en-GB" sz="1100" dirty="0"/>
              <a:t> </a:t>
            </a:r>
            <a:r>
              <a:rPr lang="en-GB" sz="1100" dirty="0" err="1"/>
              <a:t>zahtevek</a:t>
            </a:r>
            <a:endParaRPr lang="en-GB" sz="1100" dirty="0"/>
          </a:p>
          <a:p>
            <a:pPr lvl="1"/>
            <a:r>
              <a:rPr lang="en-GB" sz="1100" dirty="0"/>
              <a:t>201 Created – </a:t>
            </a:r>
            <a:r>
              <a:rPr lang="en-GB" sz="1100" dirty="0" err="1"/>
              <a:t>Uspešno</a:t>
            </a:r>
            <a:r>
              <a:rPr lang="en-GB" sz="1100" dirty="0"/>
              <a:t> </a:t>
            </a:r>
            <a:r>
              <a:rPr lang="en-GB" sz="1100" dirty="0" err="1"/>
              <a:t>dodana</a:t>
            </a:r>
            <a:r>
              <a:rPr lang="en-GB" sz="1100" dirty="0"/>
              <a:t> </a:t>
            </a:r>
            <a:r>
              <a:rPr lang="en-GB" sz="1100" dirty="0" err="1"/>
              <a:t>entiteta</a:t>
            </a:r>
            <a:endParaRPr lang="en-GB" sz="1100" dirty="0"/>
          </a:p>
          <a:p>
            <a:pPr lvl="1"/>
            <a:r>
              <a:rPr lang="en-GB" sz="1100" dirty="0"/>
              <a:t>301 Permanent Redirect – </a:t>
            </a:r>
            <a:r>
              <a:rPr lang="en-GB" sz="1100" dirty="0" err="1"/>
              <a:t>Trajna</a:t>
            </a:r>
            <a:r>
              <a:rPr lang="en-GB" sz="1100" dirty="0"/>
              <a:t> </a:t>
            </a:r>
            <a:r>
              <a:rPr lang="en-GB" sz="1100" dirty="0" err="1"/>
              <a:t>preusmeritev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nov</a:t>
            </a:r>
            <a:r>
              <a:rPr lang="en-GB" sz="1100" dirty="0"/>
              <a:t> URL </a:t>
            </a:r>
            <a:r>
              <a:rPr lang="en-GB" sz="1100" dirty="0" err="1"/>
              <a:t>naslov</a:t>
            </a:r>
            <a:endParaRPr lang="en-GB" sz="1100" dirty="0"/>
          </a:p>
          <a:p>
            <a:pPr lvl="1"/>
            <a:r>
              <a:rPr lang="en-GB" sz="1100" dirty="0"/>
              <a:t>401 Unauthorized – </a:t>
            </a:r>
            <a:r>
              <a:rPr lang="en-GB" sz="1100" dirty="0" err="1"/>
              <a:t>Uporabnik</a:t>
            </a:r>
            <a:r>
              <a:rPr lang="en-GB" sz="1100" dirty="0"/>
              <a:t> </a:t>
            </a:r>
            <a:r>
              <a:rPr lang="en-GB" sz="1100" dirty="0" err="1"/>
              <a:t>ni</a:t>
            </a:r>
            <a:r>
              <a:rPr lang="en-GB" sz="1100" dirty="0"/>
              <a:t> </a:t>
            </a:r>
            <a:r>
              <a:rPr lang="en-GB" sz="1100" dirty="0" err="1"/>
              <a:t>avtoriziran</a:t>
            </a:r>
            <a:r>
              <a:rPr lang="en-GB" sz="1100" dirty="0"/>
              <a:t> za </a:t>
            </a:r>
            <a:r>
              <a:rPr lang="en-GB" sz="1100" dirty="0" err="1"/>
              <a:t>klic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to </a:t>
            </a:r>
            <a:r>
              <a:rPr lang="en-GB" sz="1100" dirty="0" err="1"/>
              <a:t>metodo</a:t>
            </a:r>
            <a:endParaRPr lang="en-GB" sz="1100" dirty="0"/>
          </a:p>
          <a:p>
            <a:pPr lvl="1"/>
            <a:r>
              <a:rPr lang="en-GB" sz="1100" dirty="0"/>
              <a:t>404 Not Found – </a:t>
            </a:r>
            <a:r>
              <a:rPr lang="en-GB" sz="1100" dirty="0" err="1"/>
              <a:t>Navedena</a:t>
            </a:r>
            <a:r>
              <a:rPr lang="en-GB" sz="1100" dirty="0"/>
              <a:t> </a:t>
            </a:r>
            <a:r>
              <a:rPr lang="en-GB" sz="1100" dirty="0" err="1"/>
              <a:t>stran</a:t>
            </a:r>
            <a:r>
              <a:rPr lang="en-GB" sz="1100" dirty="0"/>
              <a:t> ne </a:t>
            </a:r>
            <a:r>
              <a:rPr lang="en-GB" sz="1100" dirty="0" err="1"/>
              <a:t>obstaja</a:t>
            </a:r>
            <a:endParaRPr lang="en-GB" sz="1100" dirty="0"/>
          </a:p>
          <a:p>
            <a:pPr lvl="1"/>
            <a:r>
              <a:rPr lang="en-GB" sz="1100" dirty="0"/>
              <a:t>500 Internal Server Error – </a:t>
            </a:r>
            <a:r>
              <a:rPr lang="en-GB" sz="1100" dirty="0" err="1"/>
              <a:t>Prišlo</a:t>
            </a:r>
            <a:r>
              <a:rPr lang="en-GB" sz="1100" dirty="0"/>
              <a:t> je do </a:t>
            </a:r>
            <a:r>
              <a:rPr lang="en-GB" sz="1100" dirty="0" err="1"/>
              <a:t>izjeme</a:t>
            </a:r>
            <a:r>
              <a:rPr lang="en-GB" sz="1100" dirty="0"/>
              <a:t> </a:t>
            </a:r>
            <a:r>
              <a:rPr lang="en-GB" sz="1100" dirty="0" err="1"/>
              <a:t>ali</a:t>
            </a:r>
            <a:r>
              <a:rPr lang="en-GB" sz="1100" dirty="0"/>
              <a:t> </a:t>
            </a:r>
            <a:r>
              <a:rPr lang="en-GB" sz="1100" dirty="0" err="1"/>
              <a:t>napake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strežniku</a:t>
            </a:r>
            <a:r>
              <a:rPr lang="en-GB" sz="1100" dirty="0"/>
              <a:t> </a:t>
            </a:r>
          </a:p>
          <a:p>
            <a:pPr lvl="1"/>
            <a:r>
              <a:rPr lang="en-GB" sz="1100" dirty="0"/>
              <a:t>503 Service </a:t>
            </a:r>
            <a:r>
              <a:rPr lang="en-GB" sz="1100" dirty="0" err="1"/>
              <a:t>Unavaliable</a:t>
            </a:r>
            <a:r>
              <a:rPr lang="en-GB" sz="1100" dirty="0"/>
              <a:t> – </a:t>
            </a:r>
            <a:r>
              <a:rPr lang="en-GB" sz="1100" dirty="0" err="1"/>
              <a:t>Storitev</a:t>
            </a:r>
            <a:r>
              <a:rPr lang="en-GB" sz="1100" dirty="0"/>
              <a:t> </a:t>
            </a:r>
            <a:r>
              <a:rPr lang="en-GB" sz="1100" dirty="0" err="1"/>
              <a:t>trenutno</a:t>
            </a:r>
            <a:r>
              <a:rPr lang="en-GB" sz="1100" dirty="0"/>
              <a:t> </a:t>
            </a:r>
            <a:r>
              <a:rPr lang="en-GB" sz="1100" dirty="0" err="1"/>
              <a:t>ni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voljo</a:t>
            </a:r>
            <a:endParaRPr lang="en-SI" sz="1100" dirty="0"/>
          </a:p>
        </p:txBody>
      </p:sp>
    </p:spTree>
    <p:extLst>
      <p:ext uri="{BB962C8B-B14F-4D97-AF65-F5344CB8AC3E}">
        <p14:creationId xmlns:p14="http://schemas.microsoft.com/office/powerpoint/2010/main" val="152780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E8D0-A47E-4D35-744B-D2C3A101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Api</a:t>
            </a:r>
            <a:r>
              <a:rPr lang="en-GB" dirty="0"/>
              <a:t> in Swagger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C866-FD4B-9740-5644-1A87B81E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.NET Web </a:t>
            </a:r>
            <a:r>
              <a:rPr lang="en-GB" dirty="0" err="1"/>
              <a:t>Api</a:t>
            </a:r>
            <a:r>
              <a:rPr lang="en-GB" dirty="0"/>
              <a:t> </a:t>
            </a:r>
            <a:r>
              <a:rPr lang="en-GB" dirty="0" err="1"/>
              <a:t>privzeto</a:t>
            </a:r>
            <a:r>
              <a:rPr lang="en-GB" dirty="0"/>
              <a:t>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Swagger (</a:t>
            </a:r>
            <a:r>
              <a:rPr lang="en-GB" sz="1600" dirty="0">
                <a:hlinkClick r:id="rId2"/>
              </a:rPr>
              <a:t>https://swagger.io/tools/swagger-ui/</a:t>
            </a:r>
            <a:r>
              <a:rPr lang="en-GB" sz="1600" dirty="0"/>
              <a:t> 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Ko </a:t>
            </a:r>
            <a:r>
              <a:rPr lang="en-GB" dirty="0" err="1"/>
              <a:t>zaganjamo</a:t>
            </a:r>
            <a:r>
              <a:rPr lang="en-GB" dirty="0"/>
              <a:t> project </a:t>
            </a:r>
            <a:r>
              <a:rPr lang="en-GB" dirty="0" err="1"/>
              <a:t>pristanemo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Swagger </a:t>
            </a:r>
            <a:r>
              <a:rPr lang="en-GB" dirty="0" err="1"/>
              <a:t>UIju</a:t>
            </a:r>
            <a:endParaRPr lang="en-GB" dirty="0"/>
          </a:p>
          <a:p>
            <a:r>
              <a:rPr lang="en-GB" dirty="0"/>
              <a:t>Swagger (</a:t>
            </a:r>
            <a:r>
              <a:rPr lang="en-GB" sz="1600" dirty="0">
                <a:hlinkClick r:id="rId3"/>
              </a:rPr>
              <a:t>https://swagger.io/</a:t>
            </a:r>
            <a:r>
              <a:rPr lang="en-GB" sz="1600" dirty="0"/>
              <a:t> </a:t>
            </a:r>
            <a:r>
              <a:rPr lang="en-GB" dirty="0"/>
              <a:t>)-&gt; </a:t>
            </a:r>
            <a:r>
              <a:rPr lang="en-GB" dirty="0" err="1"/>
              <a:t>zbirka</a:t>
            </a:r>
            <a:r>
              <a:rPr lang="en-GB" dirty="0"/>
              <a:t> </a:t>
            </a:r>
            <a:r>
              <a:rPr lang="en-GB" dirty="0" err="1"/>
              <a:t>orodij</a:t>
            </a:r>
            <a:r>
              <a:rPr lang="en-GB" dirty="0"/>
              <a:t> za </a:t>
            </a:r>
            <a:r>
              <a:rPr lang="en-GB" dirty="0" err="1"/>
              <a:t>dokumentiranje</a:t>
            </a:r>
            <a:r>
              <a:rPr lang="en-GB" dirty="0"/>
              <a:t> </a:t>
            </a:r>
            <a:r>
              <a:rPr lang="en-GB" dirty="0" err="1"/>
              <a:t>APIjev</a:t>
            </a:r>
            <a:r>
              <a:rPr lang="en-GB" dirty="0"/>
              <a:t>, </a:t>
            </a:r>
            <a:r>
              <a:rPr lang="en-GB" dirty="0" err="1"/>
              <a:t>temelji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OpenAPI</a:t>
            </a:r>
            <a:endParaRPr lang="en-GB" dirty="0"/>
          </a:p>
          <a:p>
            <a:r>
              <a:rPr lang="en-GB" dirty="0" err="1"/>
              <a:t>OpenAPI</a:t>
            </a:r>
            <a:r>
              <a:rPr lang="en-GB" dirty="0"/>
              <a:t> Specification:</a:t>
            </a:r>
          </a:p>
          <a:p>
            <a:pPr lvl="1"/>
            <a:r>
              <a:rPr lang="en-GB" dirty="0" err="1"/>
              <a:t>Specifikacija</a:t>
            </a:r>
            <a:r>
              <a:rPr lang="en-GB" dirty="0"/>
              <a:t> </a:t>
            </a:r>
            <a:r>
              <a:rPr lang="en-GB" dirty="0" err="1"/>
              <a:t>OpenAPI</a:t>
            </a:r>
            <a:r>
              <a:rPr lang="en-GB" dirty="0"/>
              <a:t> (OAS) </a:t>
            </a:r>
            <a:r>
              <a:rPr lang="en-GB" dirty="0" err="1"/>
              <a:t>definira</a:t>
            </a:r>
            <a:r>
              <a:rPr lang="en-GB" dirty="0"/>
              <a:t> </a:t>
            </a:r>
            <a:r>
              <a:rPr lang="en-GB" dirty="0" err="1"/>
              <a:t>standardni</a:t>
            </a:r>
            <a:r>
              <a:rPr lang="en-GB" dirty="0"/>
              <a:t>, </a:t>
            </a:r>
            <a:r>
              <a:rPr lang="en-GB" dirty="0" err="1"/>
              <a:t>jezikovno</a:t>
            </a:r>
            <a:r>
              <a:rPr lang="en-GB" dirty="0"/>
              <a:t> </a:t>
            </a:r>
            <a:r>
              <a:rPr lang="en-GB" dirty="0" err="1"/>
              <a:t>neodvisni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 za REST API-je, ki </a:t>
            </a:r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njihovo</a:t>
            </a:r>
            <a:r>
              <a:rPr lang="en-GB" dirty="0"/>
              <a:t> </a:t>
            </a:r>
            <a:r>
              <a:rPr lang="en-GB" dirty="0" err="1"/>
              <a:t>razumevanje</a:t>
            </a:r>
            <a:r>
              <a:rPr lang="en-GB" dirty="0"/>
              <a:t> </a:t>
            </a:r>
            <a:r>
              <a:rPr lang="en-GB" dirty="0" err="1"/>
              <a:t>brez</a:t>
            </a:r>
            <a:r>
              <a:rPr lang="en-GB" dirty="0"/>
              <a:t> </a:t>
            </a:r>
            <a:r>
              <a:rPr lang="en-GB" dirty="0" err="1"/>
              <a:t>potrebe</a:t>
            </a:r>
            <a:r>
              <a:rPr lang="en-GB" dirty="0"/>
              <a:t> po </a:t>
            </a:r>
            <a:r>
              <a:rPr lang="en-GB" dirty="0" err="1"/>
              <a:t>dostopu</a:t>
            </a:r>
            <a:r>
              <a:rPr lang="en-GB" dirty="0"/>
              <a:t> do </a:t>
            </a:r>
            <a:r>
              <a:rPr lang="en-GB" dirty="0" err="1"/>
              <a:t>izvorne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 (</a:t>
            </a:r>
            <a:r>
              <a:rPr lang="en-GB" sz="1600" dirty="0">
                <a:hlinkClick r:id="rId4"/>
              </a:rPr>
              <a:t>https://swagger.io/specification/</a:t>
            </a:r>
            <a:r>
              <a:rPr lang="en-GB" dirty="0"/>
              <a:t>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9387-007E-BE6D-6D7C-C24A1C1E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Dokumentiranje</a:t>
            </a:r>
            <a:r>
              <a:rPr lang="en-GB" dirty="0"/>
              <a:t> </a:t>
            </a:r>
            <a:r>
              <a:rPr lang="en-GB" dirty="0" err="1"/>
              <a:t>vmesnikov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nastavitve</a:t>
            </a:r>
            <a:r>
              <a:rPr lang="en-GB" dirty="0"/>
              <a:t>)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1CF65-9A89-8249-43B4-89FCB0781B45}"/>
              </a:ext>
            </a:extLst>
          </p:cNvPr>
          <p:cNvSpPr txBox="1"/>
          <p:nvPr/>
        </p:nvSpPr>
        <p:spPr>
          <a:xfrm>
            <a:off x="572814" y="1989873"/>
            <a:ext cx="107809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builder.Services.AddSwaggerGen(); </a:t>
            </a:r>
            <a:r>
              <a:rPr lang="sl-S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Generira Open-Api json dokument za izpostavljene končne točke</a:t>
            </a:r>
            <a:endParaRPr lang="en-SI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6754F-A0D7-4F35-F108-522147F4E31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41326" y="2325414"/>
            <a:ext cx="0" cy="60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8BC2D-8292-00BA-ABCD-EB7CB7356BE7}"/>
              </a:ext>
            </a:extLst>
          </p:cNvPr>
          <p:cNvSpPr txBox="1"/>
          <p:nvPr/>
        </p:nvSpPr>
        <p:spPr>
          <a:xfrm>
            <a:off x="350783" y="2935389"/>
            <a:ext cx="11581086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builder.Services.AddSwaggerGen(options =&gt;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options.SwaggerDoc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"v1"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OpenApiInfo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Version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"v1"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Title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"ToDo API"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Description =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"An ASP.NET Core Web API for managing 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ToDo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items"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TermsOfService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"https://example.com/terms"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Contact = </a:t>
            </a: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OpenApiContact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Name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 Contact"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"https://example.com/contact"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},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License = </a:t>
            </a: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OpenApiLicense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Name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 License"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"https://example.com/license"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  <a:endParaRPr lang="en-SI" sz="1200" dirty="0"/>
          </a:p>
        </p:txBody>
      </p:sp>
    </p:spTree>
    <p:extLst>
      <p:ext uri="{BB962C8B-B14F-4D97-AF65-F5344CB8AC3E}">
        <p14:creationId xmlns:p14="http://schemas.microsoft.com/office/powerpoint/2010/main" val="390921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F363-D356-2760-1B07-CCCD04B7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Dokumentiranje</a:t>
            </a:r>
            <a:r>
              <a:rPr lang="en-GB" dirty="0"/>
              <a:t> </a:t>
            </a:r>
            <a:r>
              <a:rPr lang="en-GB" dirty="0" err="1"/>
              <a:t>vmesnikov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F93A-40D3-146B-FDC3-65D5FB33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4354"/>
          </a:xfrm>
        </p:spPr>
        <p:txBody>
          <a:bodyPr/>
          <a:lstStyle/>
          <a:p>
            <a:r>
              <a:rPr lang="en-GB" dirty="0"/>
              <a:t>NuGet -&gt; </a:t>
            </a:r>
            <a:r>
              <a:rPr lang="en-GB" dirty="0" err="1"/>
              <a:t>Swashbuckle.AspNetCore.Annotations</a:t>
            </a:r>
            <a:endParaRPr lang="en-GB" dirty="0"/>
          </a:p>
          <a:p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builder.Services.AddSwaggerGen(options =&gt;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{…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options.EnableAnnotations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()});</a:t>
            </a:r>
            <a:endParaRPr lang="sl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2E65E-9F87-3CDE-D970-FBCD49AF4083}"/>
              </a:ext>
            </a:extLst>
          </p:cNvPr>
          <p:cNvSpPr txBox="1"/>
          <p:nvPr/>
        </p:nvSpPr>
        <p:spPr>
          <a:xfrm>
            <a:off x="232541" y="2951652"/>
            <a:ext cx="1151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app.MapGet(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}).WithMetadata(</a:t>
            </a: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SwaggerOperationAttribute(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"prikazi osebo"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"metoda, ki prikaze vse osebe v bazi"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SI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22C5C-5060-BD5D-EEFC-CBB1CB60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72" y="5228279"/>
            <a:ext cx="3206915" cy="11684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251711-9A5D-054A-7CA0-C3EC8AEDE0CD}"/>
              </a:ext>
            </a:extLst>
          </p:cNvPr>
          <p:cNvCxnSpPr/>
          <p:nvPr/>
        </p:nvCxnSpPr>
        <p:spPr>
          <a:xfrm>
            <a:off x="4954314" y="4024148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C84337-FA40-84B4-069D-698E556CC46D}"/>
              </a:ext>
            </a:extLst>
          </p:cNvPr>
          <p:cNvSpPr txBox="1"/>
          <p:nvPr/>
        </p:nvSpPr>
        <p:spPr>
          <a:xfrm>
            <a:off x="1101588" y="3559528"/>
            <a:ext cx="10515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app.MapGet(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[SwaggerOperation(Summary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"Prikazi osebe"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sl-S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"Metoda, ki prikaze vse osebe"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 () =&gt;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{…</a:t>
            </a:r>
            <a:endParaRPr lang="en-SI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EC715-2B98-6AF8-160B-0E09FB46B8E3}"/>
              </a:ext>
            </a:extLst>
          </p:cNvPr>
          <p:cNvSpPr txBox="1"/>
          <p:nvPr/>
        </p:nvSpPr>
        <p:spPr>
          <a:xfrm>
            <a:off x="715332" y="3298472"/>
            <a:ext cx="7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ALI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121846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6D9B-3EBE-7B61-5A9B-8D325F49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Dokumentiranje</a:t>
            </a:r>
            <a:r>
              <a:rPr lang="en-GB" dirty="0"/>
              <a:t> </a:t>
            </a:r>
            <a:r>
              <a:rPr lang="en-GB" dirty="0" err="1"/>
              <a:t>vmesnikov</a:t>
            </a:r>
            <a:r>
              <a:rPr lang="en-GB" dirty="0"/>
              <a:t> in </a:t>
            </a:r>
            <a:r>
              <a:rPr lang="en-GB" dirty="0" err="1"/>
              <a:t>povezava</a:t>
            </a:r>
            <a:r>
              <a:rPr lang="en-GB" dirty="0"/>
              <a:t> z .NET Web API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0995-0BC7-1CE6-5524-638F9F96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err="1"/>
              <a:t>Povemo</a:t>
            </a:r>
            <a:r>
              <a:rPr lang="en-GB" sz="2400" dirty="0"/>
              <a:t> </a:t>
            </a:r>
            <a:r>
              <a:rPr lang="en-GB" sz="2400" dirty="0" err="1"/>
              <a:t>lahko</a:t>
            </a:r>
            <a:r>
              <a:rPr lang="en-GB" sz="2400" dirty="0"/>
              <a:t> </a:t>
            </a:r>
            <a:r>
              <a:rPr lang="en-GB" sz="2400" dirty="0" err="1"/>
              <a:t>tudi</a:t>
            </a:r>
            <a:r>
              <a:rPr lang="en-GB" sz="2400" dirty="0"/>
              <a:t> </a:t>
            </a:r>
            <a:r>
              <a:rPr lang="en-GB" sz="2400" dirty="0" err="1"/>
              <a:t>katere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bo</a:t>
            </a:r>
            <a:r>
              <a:rPr lang="en-GB" sz="2400" dirty="0"/>
              <a:t> </a:t>
            </a:r>
            <a:r>
              <a:rPr lang="en-GB" sz="2400" dirty="0" err="1"/>
              <a:t>vračala</a:t>
            </a:r>
            <a:r>
              <a:rPr lang="en-GB" sz="2400" dirty="0"/>
              <a:t> </a:t>
            </a:r>
            <a:r>
              <a:rPr lang="en-GB" sz="2400" dirty="0" err="1"/>
              <a:t>naša</a:t>
            </a:r>
            <a:r>
              <a:rPr lang="en-GB" sz="2400" dirty="0"/>
              <a:t> </a:t>
            </a:r>
            <a:r>
              <a:rPr lang="en-GB" sz="2400" dirty="0" err="1"/>
              <a:t>metoda</a:t>
            </a:r>
            <a:r>
              <a:rPr lang="en-GB" sz="2400" dirty="0"/>
              <a:t> in </a:t>
            </a:r>
            <a:r>
              <a:rPr lang="en-GB" sz="2400" dirty="0" err="1"/>
              <a:t>kaj</a:t>
            </a:r>
            <a:r>
              <a:rPr lang="en-GB" sz="2400" dirty="0"/>
              <a:t> </a:t>
            </a:r>
            <a:r>
              <a:rPr lang="en-GB" sz="2400" dirty="0" err="1"/>
              <a:t>navedene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pomenijo</a:t>
            </a:r>
            <a:r>
              <a:rPr lang="en-GB" sz="2400" dirty="0"/>
              <a:t>. </a:t>
            </a:r>
            <a:r>
              <a:rPr lang="en-GB" sz="2400" dirty="0" err="1"/>
              <a:t>Pri</a:t>
            </a:r>
            <a:r>
              <a:rPr lang="en-GB" sz="2400" dirty="0"/>
              <a:t> </a:t>
            </a:r>
            <a:r>
              <a:rPr lang="en-GB" sz="2400" dirty="0" err="1"/>
              <a:t>dodajanju</a:t>
            </a:r>
            <a:r>
              <a:rPr lang="en-GB" sz="2400" dirty="0"/>
              <a:t> bi </a:t>
            </a:r>
            <a:r>
              <a:rPr lang="en-GB" sz="2400" dirty="0" err="1"/>
              <a:t>radi</a:t>
            </a:r>
            <a:r>
              <a:rPr lang="en-GB" sz="2400" dirty="0"/>
              <a:t> </a:t>
            </a:r>
            <a:r>
              <a:rPr lang="en-GB" sz="2400" dirty="0" err="1"/>
              <a:t>sporočili</a:t>
            </a:r>
            <a:r>
              <a:rPr lang="en-GB" sz="2400" dirty="0"/>
              <a:t>, </a:t>
            </a:r>
            <a:r>
              <a:rPr lang="en-GB" sz="2400" dirty="0" err="1"/>
              <a:t>kje</a:t>
            </a:r>
            <a:r>
              <a:rPr lang="en-GB" sz="2400" dirty="0"/>
              <a:t> se </a:t>
            </a:r>
            <a:r>
              <a:rPr lang="en-GB" sz="2400" dirty="0" err="1"/>
              <a:t>nahaja</a:t>
            </a:r>
            <a:r>
              <a:rPr lang="en-GB" sz="2400" dirty="0"/>
              <a:t> </a:t>
            </a:r>
            <a:r>
              <a:rPr lang="en-GB" sz="2400" dirty="0" err="1"/>
              <a:t>dodana</a:t>
            </a:r>
            <a:r>
              <a:rPr lang="en-GB" sz="2400" dirty="0"/>
              <a:t> </a:t>
            </a:r>
            <a:r>
              <a:rPr lang="en-GB" sz="2400" dirty="0" err="1"/>
              <a:t>oseba</a:t>
            </a:r>
            <a:r>
              <a:rPr lang="en-GB" sz="2400" dirty="0"/>
              <a:t> (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katerem</a:t>
            </a:r>
            <a:r>
              <a:rPr lang="en-GB" sz="2400" dirty="0"/>
              <a:t> </a:t>
            </a:r>
            <a:r>
              <a:rPr lang="en-GB" sz="2400" dirty="0" err="1"/>
              <a:t>endpointu</a:t>
            </a:r>
            <a:r>
              <a:rPr lang="en-GB" sz="2400" dirty="0"/>
              <a:t>)</a:t>
            </a:r>
          </a:p>
          <a:p>
            <a:r>
              <a:rPr lang="en-GB" sz="2400" dirty="0"/>
              <a:t>.Produces </a:t>
            </a:r>
            <a:r>
              <a:rPr lang="en-GB" sz="2400" dirty="0" err="1"/>
              <a:t>metoda</a:t>
            </a:r>
            <a:r>
              <a:rPr lang="en-GB" sz="2400" dirty="0"/>
              <a:t> </a:t>
            </a:r>
            <a:r>
              <a:rPr lang="en-GB" sz="2400" dirty="0" err="1"/>
              <a:t>pove</a:t>
            </a:r>
            <a:r>
              <a:rPr lang="en-GB" sz="2400" dirty="0"/>
              <a:t> </a:t>
            </a:r>
            <a:r>
              <a:rPr lang="en-GB" sz="2400" dirty="0" err="1"/>
              <a:t>katero</a:t>
            </a:r>
            <a:r>
              <a:rPr lang="en-GB" sz="2400" dirty="0"/>
              <a:t> </a:t>
            </a:r>
            <a:r>
              <a:rPr lang="en-GB" sz="2400" dirty="0" err="1"/>
              <a:t>kodo</a:t>
            </a:r>
            <a:r>
              <a:rPr lang="en-GB" sz="2400" dirty="0"/>
              <a:t> </a:t>
            </a:r>
            <a:r>
              <a:rPr lang="en-GB" sz="2400" dirty="0" err="1"/>
              <a:t>lahko</a:t>
            </a:r>
            <a:r>
              <a:rPr lang="en-GB" sz="2400" dirty="0"/>
              <a:t> </a:t>
            </a:r>
            <a:r>
              <a:rPr lang="en-GB" sz="2400" dirty="0" err="1"/>
              <a:t>pričakujemo</a:t>
            </a:r>
            <a:r>
              <a:rPr lang="en-GB" sz="2400" dirty="0"/>
              <a:t> (</a:t>
            </a:r>
            <a:r>
              <a:rPr lang="en-GB" sz="2400" dirty="0" err="1"/>
              <a:t>dodala</a:t>
            </a:r>
            <a:r>
              <a:rPr lang="en-GB" sz="2400" dirty="0"/>
              <a:t> se </a:t>
            </a:r>
            <a:r>
              <a:rPr lang="en-GB" sz="2400" dirty="0" err="1"/>
              <a:t>bo</a:t>
            </a:r>
            <a:r>
              <a:rPr lang="en-GB" sz="2400" dirty="0"/>
              <a:t> </a:t>
            </a:r>
            <a:r>
              <a:rPr lang="en-GB" sz="2400" dirty="0" err="1"/>
              <a:t>tudi</a:t>
            </a:r>
            <a:r>
              <a:rPr lang="en-GB" sz="2400" dirty="0"/>
              <a:t> v </a:t>
            </a:r>
            <a:r>
              <a:rPr lang="en-GB" sz="2400" dirty="0" err="1"/>
              <a:t>dokumentacijo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Results.Created</a:t>
            </a:r>
            <a:r>
              <a:rPr lang="en-GB" sz="2400" dirty="0"/>
              <a:t> </a:t>
            </a:r>
            <a:r>
              <a:rPr lang="en-GB" sz="2400" dirty="0" err="1"/>
              <a:t>pove</a:t>
            </a:r>
            <a:r>
              <a:rPr lang="en-GB" sz="2400" dirty="0"/>
              <a:t>, da </a:t>
            </a:r>
            <a:r>
              <a:rPr lang="en-GB" sz="2400" dirty="0" err="1"/>
              <a:t>vrnemo</a:t>
            </a:r>
            <a:r>
              <a:rPr lang="en-GB" sz="2400" dirty="0"/>
              <a:t> </a:t>
            </a:r>
            <a:r>
              <a:rPr lang="en-GB" sz="2400" dirty="0" err="1"/>
              <a:t>kodo</a:t>
            </a:r>
            <a:r>
              <a:rPr lang="en-GB" sz="2400" dirty="0"/>
              <a:t> 201</a:t>
            </a:r>
          </a:p>
          <a:p>
            <a:r>
              <a:rPr lang="en-GB" sz="2400" b="1" dirty="0"/>
              <a:t>Za </a:t>
            </a:r>
            <a:r>
              <a:rPr lang="en-GB" sz="2400" b="1" dirty="0" err="1"/>
              <a:t>ostale</a:t>
            </a:r>
            <a:r>
              <a:rPr lang="en-GB" sz="2400" b="1" dirty="0"/>
              <a:t> </a:t>
            </a:r>
            <a:r>
              <a:rPr lang="en-GB" sz="2400" b="1" dirty="0" err="1"/>
              <a:t>primere</a:t>
            </a:r>
            <a:r>
              <a:rPr lang="en-GB" sz="2400" b="1" dirty="0"/>
              <a:t> </a:t>
            </a:r>
            <a:r>
              <a:rPr lang="en-GB" sz="2400" b="1" dirty="0" err="1"/>
              <a:t>kombiniramo</a:t>
            </a:r>
            <a:r>
              <a:rPr lang="en-GB" sz="2400" b="1" dirty="0"/>
              <a:t> Results.’’</a:t>
            </a:r>
            <a:r>
              <a:rPr lang="en-GB" sz="2400" b="1" dirty="0" err="1"/>
              <a:t>metoda</a:t>
            </a:r>
            <a:r>
              <a:rPr lang="en-GB" sz="2400" b="1" dirty="0"/>
              <a:t>’’() in .Produces …</a:t>
            </a:r>
            <a:endParaRPr lang="en-SI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C4273-F39D-898E-CA06-497487329B5B}"/>
              </a:ext>
            </a:extLst>
          </p:cNvPr>
          <p:cNvSpPr txBox="1"/>
          <p:nvPr/>
        </p:nvSpPr>
        <p:spPr>
          <a:xfrm>
            <a:off x="641098" y="5466345"/>
            <a:ext cx="10581618" cy="12234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app.MapPost(</a:t>
            </a:r>
            <a:r>
              <a:rPr lang="sl-SI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"/persons"</a:t>
            </a:r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[SwaggerOperation(Summary = </a:t>
            </a:r>
            <a:r>
              <a:rPr lang="sl-SI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"Dodaj osebo"</a:t>
            </a:r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Description = </a:t>
            </a:r>
            <a:r>
              <a:rPr lang="sl-SI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"Metoda, ki doda novo osebo v bazo"</a:t>
            </a:r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)] ([FromBody] Person p) =&gt;</a:t>
            </a:r>
          </a:p>
          <a:p>
            <a:r>
              <a:rPr lang="en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db.Persons.Add(p);  </a:t>
            </a:r>
          </a:p>
          <a:p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db.SaveChanges();</a:t>
            </a:r>
          </a:p>
          <a:p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05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05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5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Results.Created</a:t>
            </a:r>
            <a:r>
              <a:rPr lang="en-GB" sz="105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050" b="1" dirty="0">
                <a:solidFill>
                  <a:srgbClr val="A31515"/>
                </a:solidFill>
                <a:latin typeface="Cascadia Mono" panose="020B0609020000020004" pitchFamily="49" charset="0"/>
              </a:rPr>
              <a:t>"/persons/"</a:t>
            </a:r>
            <a:r>
              <a:rPr lang="en-GB" sz="1050" b="1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r>
              <a:rPr lang="en-GB" sz="105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GB" sz="1050" b="1" dirty="0">
                <a:solidFill>
                  <a:srgbClr val="000000"/>
                </a:solidFill>
                <a:latin typeface="Cascadia Mono" panose="020B0609020000020004" pitchFamily="49" charset="0"/>
              </a:rPr>
              <a:t>, p)</a:t>
            </a:r>
            <a:r>
              <a:rPr lang="en-GB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l-SI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</a:t>
            </a:r>
            <a:r>
              <a:rPr lang="sl-SI" sz="1050" b="1" dirty="0">
                <a:solidFill>
                  <a:srgbClr val="000000"/>
                </a:solidFill>
                <a:latin typeface="Cascadia Mono" panose="020B0609020000020004" pitchFamily="49" charset="0"/>
              </a:rPr>
              <a:t>.Produces&lt;Person&gt;(StatusCodes.Status201Created);</a:t>
            </a:r>
            <a:endParaRPr lang="en-SI" sz="1050" b="1" dirty="0"/>
          </a:p>
        </p:txBody>
      </p:sp>
    </p:spTree>
    <p:extLst>
      <p:ext uri="{BB962C8B-B14F-4D97-AF65-F5344CB8AC3E}">
        <p14:creationId xmlns:p14="http://schemas.microsoft.com/office/powerpoint/2010/main" val="14783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0EBF-8242-E288-CDC2-87CDFF10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Entity framework</a:t>
            </a:r>
            <a:endParaRPr lang="en-S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62A4F2-E9A4-6207-0BEA-60D151349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nadaljevanje</a:t>
            </a:r>
            <a:r>
              <a:rPr lang="en-GB" dirty="0"/>
              <a:t>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079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D1C-E33C-8083-DBB6-4FCEB5ED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Posodabljanje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(</a:t>
            </a:r>
            <a:r>
              <a:rPr lang="en-GB" dirty="0" err="1"/>
              <a:t>migracije</a:t>
            </a:r>
            <a:r>
              <a:rPr lang="en-GB" dirty="0"/>
              <a:t>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C601-75D9-9F3B-E5C7-C45B1B76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Add-Migration &lt;</a:t>
            </a:r>
            <a:r>
              <a:rPr lang="en-GB" dirty="0" err="1"/>
              <a:t>imeMigracije</a:t>
            </a:r>
            <a:r>
              <a:rPr lang="en-GB" dirty="0"/>
              <a:t>&gt; - </a:t>
            </a:r>
            <a:r>
              <a:rPr lang="en-GB" dirty="0" err="1"/>
              <a:t>doda</a:t>
            </a:r>
            <a:r>
              <a:rPr lang="en-GB" dirty="0"/>
              <a:t> </a:t>
            </a:r>
            <a:r>
              <a:rPr lang="en-GB" dirty="0" err="1"/>
              <a:t>migracijoi</a:t>
            </a:r>
            <a:endParaRPr lang="en-GB" dirty="0"/>
          </a:p>
          <a:p>
            <a:r>
              <a:rPr lang="en-GB" dirty="0"/>
              <a:t>Get-Migration –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migracije</a:t>
            </a:r>
            <a:r>
              <a:rPr lang="en-GB" dirty="0"/>
              <a:t> vase </a:t>
            </a:r>
            <a:r>
              <a:rPr lang="en-GB" dirty="0" err="1"/>
              <a:t>baze</a:t>
            </a:r>
            <a:endParaRPr lang="en-GB" dirty="0"/>
          </a:p>
          <a:p>
            <a:r>
              <a:rPr lang="en-GB" dirty="0"/>
              <a:t>Update-Database – </a:t>
            </a:r>
            <a:r>
              <a:rPr lang="en-GB" dirty="0" err="1"/>
              <a:t>posodobi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najnovejšo</a:t>
            </a:r>
            <a:r>
              <a:rPr lang="en-GB" dirty="0"/>
              <a:t> </a:t>
            </a:r>
            <a:r>
              <a:rPr lang="en-GB" dirty="0" err="1"/>
              <a:t>verzijo</a:t>
            </a:r>
            <a:r>
              <a:rPr lang="en-GB" dirty="0"/>
              <a:t> </a:t>
            </a:r>
            <a:r>
              <a:rPr lang="en-GB" dirty="0" err="1"/>
              <a:t>migracije</a:t>
            </a:r>
            <a:endParaRPr lang="en-GB" dirty="0"/>
          </a:p>
          <a:p>
            <a:pPr lvl="1"/>
            <a:r>
              <a:rPr lang="en-GB" dirty="0"/>
              <a:t>Update-Database –Migration:&lt;</a:t>
            </a:r>
            <a:r>
              <a:rPr lang="en-GB" dirty="0" err="1"/>
              <a:t>imeMigracijeVkljucujocTimestamp</a:t>
            </a:r>
            <a:r>
              <a:rPr lang="en-GB" dirty="0"/>
              <a:t>&gt;, </a:t>
            </a:r>
            <a:r>
              <a:rPr lang="en-GB" dirty="0" err="1"/>
              <a:t>posodobi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zaporedno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migracije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Remove-Migration – </a:t>
            </a:r>
            <a:r>
              <a:rPr lang="en-GB" dirty="0" err="1"/>
              <a:t>odstrani</a:t>
            </a:r>
            <a:r>
              <a:rPr lang="en-GB" dirty="0"/>
              <a:t> </a:t>
            </a:r>
            <a:r>
              <a:rPr lang="en-GB" dirty="0" err="1"/>
              <a:t>zadnjo</a:t>
            </a:r>
            <a:r>
              <a:rPr lang="en-GB" dirty="0"/>
              <a:t> </a:t>
            </a:r>
            <a:r>
              <a:rPr lang="en-GB" dirty="0" err="1"/>
              <a:t>dodano</a:t>
            </a:r>
            <a:r>
              <a:rPr lang="en-GB" dirty="0"/>
              <a:t> </a:t>
            </a:r>
            <a:r>
              <a:rPr lang="en-GB" dirty="0" err="1"/>
              <a:t>migracijo</a:t>
            </a:r>
            <a:endParaRPr lang="en-GB" dirty="0"/>
          </a:p>
          <a:p>
            <a:pPr lvl="1"/>
            <a:r>
              <a:rPr lang="en-GB" dirty="0"/>
              <a:t>⚠️ </a:t>
            </a:r>
            <a:r>
              <a:rPr lang="en-GB" dirty="0" err="1"/>
              <a:t>uporabimo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nismo</a:t>
            </a:r>
            <a:r>
              <a:rPr lang="en-GB" dirty="0"/>
              <a:t> </a:t>
            </a:r>
            <a:r>
              <a:rPr lang="en-GB" dirty="0" err="1"/>
              <a:t>klicali</a:t>
            </a:r>
            <a:r>
              <a:rPr lang="en-GB" dirty="0"/>
              <a:t> Update-Database ⚠️</a:t>
            </a:r>
          </a:p>
        </p:txBody>
      </p:sp>
    </p:spTree>
    <p:extLst>
      <p:ext uri="{BB962C8B-B14F-4D97-AF65-F5344CB8AC3E}">
        <p14:creationId xmlns:p14="http://schemas.microsoft.com/office/powerpoint/2010/main" val="26684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6443-0EC1-55AD-253B-21A60186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Privzete</a:t>
            </a:r>
            <a:r>
              <a:rPr lang="en-GB" dirty="0"/>
              <a:t> </a:t>
            </a:r>
            <a:r>
              <a:rPr lang="en-GB" dirty="0" err="1"/>
              <a:t>generirane</a:t>
            </a:r>
            <a:r>
              <a:rPr lang="en-GB" dirty="0"/>
              <a:t>/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atributov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CB87-34A8-72AB-D910-3524BDEF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Definiramo</a:t>
            </a:r>
            <a:r>
              <a:rPr lang="en-GB" dirty="0"/>
              <a:t> v </a:t>
            </a:r>
            <a:r>
              <a:rPr lang="en-GB" dirty="0" err="1"/>
              <a:t>DbContext</a:t>
            </a:r>
            <a:r>
              <a:rPr lang="en-GB" dirty="0"/>
              <a:t> </a:t>
            </a:r>
            <a:r>
              <a:rPr lang="en-GB" dirty="0" err="1"/>
              <a:t>razredu</a:t>
            </a:r>
            <a:r>
              <a:rPr lang="en-GB" dirty="0"/>
              <a:t> </a:t>
            </a:r>
            <a:r>
              <a:rPr lang="en-GB" dirty="0" err="1"/>
              <a:t>znotraj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sl-SI" b="0" i="1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sl-SI" b="0" i="1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sl-SI" b="0" i="1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sl-SI" b="0" i="1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sl-SI" b="0" i="1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sl-SI" b="0" i="1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sl-SI" b="0" i="1" dirty="0">
                <a:solidFill>
                  <a:srgbClr val="006881"/>
                </a:solidFill>
                <a:effectLst/>
                <a:latin typeface="SFMono-Regular"/>
              </a:rPr>
              <a:t>OnModelCreating</a:t>
            </a:r>
            <a:r>
              <a:rPr lang="sl-SI" b="0" i="1" dirty="0">
                <a:solidFill>
                  <a:srgbClr val="171717"/>
                </a:solidFill>
                <a:effectLst/>
                <a:latin typeface="SFMono-Regular"/>
              </a:rPr>
              <a:t>(ModelBuilder modelBuilder) </a:t>
            </a:r>
            <a:endParaRPr lang="en-GB" b="0" i="1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GB" dirty="0"/>
              <a:t>Ne </a:t>
            </a:r>
            <a:r>
              <a:rPr lang="en-GB" dirty="0" err="1"/>
              <a:t>pozabimo</a:t>
            </a:r>
            <a:r>
              <a:rPr lang="en-GB" dirty="0"/>
              <a:t> </a:t>
            </a:r>
            <a:r>
              <a:rPr lang="en-GB" dirty="0" err="1"/>
              <a:t>narediti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migracije</a:t>
            </a:r>
            <a:r>
              <a:rPr lang="en-GB" dirty="0"/>
              <a:t>…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r>
              <a:rPr lang="en-GB" dirty="0"/>
              <a:t>Primer</a:t>
            </a:r>
            <a:br>
              <a:rPr lang="sl-SI" dirty="0"/>
            </a:b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77590-7BF6-D484-8A37-541B61721581}"/>
              </a:ext>
            </a:extLst>
          </p:cNvPr>
          <p:cNvSpPr txBox="1"/>
          <p:nvPr/>
        </p:nvSpPr>
        <p:spPr>
          <a:xfrm>
            <a:off x="1516536" y="4084163"/>
            <a:ext cx="10783871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OnModelCreating(ModelBuilder modelBuilder)</a:t>
            </a:r>
          </a:p>
          <a:p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modelBuilder.Entity&lt;Person&gt;().Property(b =&gt;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b.Surname)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							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.HasDefaultValue(</a:t>
            </a:r>
            <a:r>
              <a:rPr lang="sl-S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"Novak"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199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C404-7732-E187-E62B-16D41996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Uporaba</a:t>
            </a:r>
            <a:r>
              <a:rPr lang="en-GB" dirty="0"/>
              <a:t> </a:t>
            </a:r>
            <a:r>
              <a:rPr lang="en-GB" dirty="0" err="1"/>
              <a:t>indeksov</a:t>
            </a:r>
            <a:r>
              <a:rPr lang="en-GB" dirty="0"/>
              <a:t> (</a:t>
            </a:r>
            <a:r>
              <a:rPr lang="en-GB" dirty="0" err="1"/>
              <a:t>pohitritev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F313-26FD-6857-5D07-36D8816C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Indeks</a:t>
            </a:r>
            <a:r>
              <a:rPr lang="en-GB" dirty="0"/>
              <a:t> (Index) </a:t>
            </a:r>
            <a:r>
              <a:rPr lang="en-GB" dirty="0" err="1"/>
              <a:t>vrednosti</a:t>
            </a:r>
            <a:r>
              <a:rPr lang="en-GB" dirty="0"/>
              <a:t> po </a:t>
            </a:r>
            <a:r>
              <a:rPr lang="en-GB" dirty="0" err="1"/>
              <a:t>katerih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iskali</a:t>
            </a:r>
            <a:r>
              <a:rPr lang="en-GB" dirty="0"/>
              <a:t> </a:t>
            </a:r>
            <a:r>
              <a:rPr lang="en-GB" dirty="0" err="1"/>
              <a:t>entitete</a:t>
            </a:r>
            <a:r>
              <a:rPr lang="en-GB" dirty="0"/>
              <a:t> v </a:t>
            </a:r>
            <a:r>
              <a:rPr lang="en-GB" dirty="0" err="1"/>
              <a:t>bazi</a:t>
            </a:r>
            <a:endParaRPr lang="en-GB" dirty="0"/>
          </a:p>
          <a:p>
            <a:r>
              <a:rPr lang="en-GB" dirty="0"/>
              <a:t>Za </a:t>
            </a:r>
            <a:r>
              <a:rPr lang="en-GB" dirty="0" err="1"/>
              <a:t>pohitritev</a:t>
            </a:r>
            <a:r>
              <a:rPr lang="en-GB" dirty="0"/>
              <a:t> </a:t>
            </a:r>
            <a:r>
              <a:rPr lang="en-GB" dirty="0" err="1"/>
              <a:t>pridobivanja</a:t>
            </a:r>
            <a:r>
              <a:rPr lang="en-GB" dirty="0"/>
              <a:t> </a:t>
            </a:r>
            <a:r>
              <a:rPr lang="en-GB" dirty="0" err="1"/>
              <a:t>elementov</a:t>
            </a:r>
            <a:endParaRPr lang="en-GB" dirty="0"/>
          </a:p>
          <a:p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iskali</a:t>
            </a:r>
            <a:r>
              <a:rPr lang="en-GB" dirty="0"/>
              <a:t> po </a:t>
            </a:r>
            <a:r>
              <a:rPr lang="en-GB" dirty="0" err="1"/>
              <a:t>imenu</a:t>
            </a:r>
            <a:r>
              <a:rPr lang="en-GB" dirty="0"/>
              <a:t> </a:t>
            </a:r>
            <a:r>
              <a:rPr lang="en-GB" dirty="0" err="1"/>
              <a:t>podjetja</a:t>
            </a:r>
            <a:endParaRPr lang="en-GB" dirty="0"/>
          </a:p>
          <a:p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obsegajo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atributov</a:t>
            </a:r>
            <a:r>
              <a:rPr lang="en-GB" dirty="0"/>
              <a:t> (</a:t>
            </a:r>
            <a:r>
              <a:rPr lang="en-GB" dirty="0" err="1"/>
              <a:t>kompozitni</a:t>
            </a:r>
            <a:r>
              <a:rPr lang="en-GB" dirty="0"/>
              <a:t> </a:t>
            </a:r>
            <a:r>
              <a:rPr lang="en-GB" dirty="0" err="1"/>
              <a:t>indeksi</a:t>
            </a:r>
            <a:r>
              <a:rPr lang="en-GB" dirty="0"/>
              <a:t>)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1E3B-EB8F-0535-41B4-E2A217D9C90D}"/>
              </a:ext>
            </a:extLst>
          </p:cNvPr>
          <p:cNvSpPr txBox="1"/>
          <p:nvPr/>
        </p:nvSpPr>
        <p:spPr>
          <a:xfrm>
            <a:off x="252722" y="4788632"/>
            <a:ext cx="1080900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[Index(nameof(Name)) ]</a:t>
            </a:r>
          </a:p>
          <a:p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l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sl-S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PersonCompany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PersonCompanies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S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S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EFB33-DFE0-C6AC-1A6C-A0A3ABC75218}"/>
              </a:ext>
            </a:extLst>
          </p:cNvPr>
          <p:cNvSpPr txBox="1"/>
          <p:nvPr/>
        </p:nvSpPr>
        <p:spPr>
          <a:xfrm>
            <a:off x="7242055" y="4142301"/>
            <a:ext cx="609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</a:t>
            </a:r>
            <a:r>
              <a:rPr lang="en-GB" dirty="0">
                <a:solidFill>
                  <a:srgbClr val="006881"/>
                </a:solidFill>
                <a:effectLst/>
              </a:rPr>
              <a:t>Index(</a:t>
            </a:r>
            <a:r>
              <a:rPr lang="en-GB" dirty="0" err="1">
                <a:solidFill>
                  <a:srgbClr val="006881"/>
                </a:solidFill>
                <a:effectLst/>
              </a:rPr>
              <a:t>nameof</a:t>
            </a:r>
            <a:r>
              <a:rPr lang="en-GB" dirty="0">
                <a:solidFill>
                  <a:srgbClr val="006881"/>
                </a:solidFill>
                <a:effectLst/>
              </a:rPr>
              <a:t>(Name), </a:t>
            </a:r>
            <a:r>
              <a:rPr lang="en-GB" dirty="0" err="1">
                <a:solidFill>
                  <a:srgbClr val="006881"/>
                </a:solidFill>
                <a:effectLst/>
              </a:rPr>
              <a:t>nameof</a:t>
            </a:r>
            <a:r>
              <a:rPr lang="en-GB" dirty="0">
                <a:solidFill>
                  <a:srgbClr val="006881"/>
                </a:solidFill>
                <a:effectLst/>
              </a:rPr>
              <a:t>(Value))</a:t>
            </a:r>
            <a:r>
              <a:rPr lang="en-GB" dirty="0"/>
              <a:t>]</a:t>
            </a:r>
            <a:r>
              <a:rPr lang="en-GB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br>
              <a:rPr lang="en-GB" dirty="0"/>
            </a:br>
            <a:endParaRPr lang="en-S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580F0E-B9ED-A75A-0D00-8BF67EE5403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237483" y="3898024"/>
            <a:ext cx="2052964" cy="244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3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48B1-93D2-F3A4-4892-A79766F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Anotacije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93E-49D1-8DC1-CF50-C8B9DBE7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Generiran</a:t>
            </a:r>
            <a:r>
              <a:rPr lang="en-GB" dirty="0"/>
              <a:t> ORM je 1:1 glede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spremenljivk</a:t>
            </a:r>
            <a:r>
              <a:rPr lang="en-GB" dirty="0"/>
              <a:t> (</a:t>
            </a:r>
            <a:r>
              <a:rPr lang="en-GB" dirty="0" err="1"/>
              <a:t>privzeto</a:t>
            </a:r>
            <a:r>
              <a:rPr lang="en-GB" dirty="0"/>
              <a:t>)</a:t>
            </a:r>
          </a:p>
          <a:p>
            <a:r>
              <a:rPr lang="en-GB" dirty="0" err="1"/>
              <a:t>Dodatno</a:t>
            </a:r>
            <a:r>
              <a:rPr lang="en-GB" dirty="0"/>
              <a:t> ga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nastavimo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anotacij</a:t>
            </a:r>
            <a:endParaRPr lang="en-GB" dirty="0"/>
          </a:p>
          <a:p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E3AC3-6CAD-9FC7-D344-85F55BF7D33B}"/>
              </a:ext>
            </a:extLst>
          </p:cNvPr>
          <p:cNvSpPr txBox="1"/>
          <p:nvPr/>
        </p:nvSpPr>
        <p:spPr>
          <a:xfrm>
            <a:off x="213819" y="5657671"/>
            <a:ext cx="2446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SI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8856C90-9038-CB87-66EF-FCE2A269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58685"/>
              </p:ext>
            </p:extLst>
          </p:nvPr>
        </p:nvGraphicFramePr>
        <p:xfrm>
          <a:off x="153714" y="2781007"/>
          <a:ext cx="1185961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805">
                  <a:extLst>
                    <a:ext uri="{9D8B030D-6E8A-4147-A177-3AD203B41FA5}">
                      <a16:colId xmlns:a16="http://schemas.microsoft.com/office/drawing/2014/main" val="736611665"/>
                    </a:ext>
                  </a:extLst>
                </a:gridCol>
                <a:gridCol w="5929805">
                  <a:extLst>
                    <a:ext uri="{9D8B030D-6E8A-4147-A177-3AD203B41FA5}">
                      <a16:colId xmlns:a16="http://schemas.microsoft.com/office/drawing/2014/main" val="22325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4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rgbClr val="171717"/>
                          </a:solidFill>
                          <a:latin typeface="SFMono-Regular"/>
                        </a:rPr>
                        <a:t>Preimenovanje</a:t>
                      </a:r>
                      <a:r>
                        <a:rPr lang="en-GB" dirty="0">
                          <a:solidFill>
                            <a:srgbClr val="171717"/>
                          </a:solidFill>
                          <a:latin typeface="SFMono-Regular"/>
                        </a:rPr>
                        <a:t> </a:t>
                      </a:r>
                      <a:r>
                        <a:rPr lang="en-GB" dirty="0" err="1">
                          <a:solidFill>
                            <a:srgbClr val="171717"/>
                          </a:solidFill>
                          <a:latin typeface="SFMono-Regular"/>
                        </a:rPr>
                        <a:t>tabele</a:t>
                      </a:r>
                      <a:endParaRPr lang="en-GB" b="0" i="0" dirty="0">
                        <a:solidFill>
                          <a:srgbClr val="171717"/>
                        </a:solidFill>
                        <a:effectLst/>
                        <a:latin typeface="SFMono-Regular"/>
                      </a:endParaRPr>
                    </a:p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[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Table(</a:t>
                      </a:r>
                      <a:r>
                        <a:rPr lang="en-GB" b="0" i="0" dirty="0">
                          <a:solidFill>
                            <a:srgbClr val="A31515"/>
                          </a:solidFill>
                          <a:effectLst/>
                          <a:latin typeface="SFMono-Regular"/>
                        </a:rPr>
                        <a:t>“</a:t>
                      </a:r>
                      <a:r>
                        <a:rPr lang="en-GB" b="0" i="0" dirty="0" err="1">
                          <a:solidFill>
                            <a:srgbClr val="A31515"/>
                          </a:solidFill>
                          <a:effectLst/>
                          <a:latin typeface="SFMono-Regular"/>
                        </a:rPr>
                        <a:t>Ljudje</a:t>
                      </a:r>
                      <a:r>
                        <a:rPr lang="en-GB" b="0" i="0" dirty="0">
                          <a:solidFill>
                            <a:srgbClr val="A31515"/>
                          </a:solidFill>
                          <a:effectLst/>
                          <a:latin typeface="SFMono-Regular"/>
                        </a:rPr>
                        <a:t>"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)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] </a:t>
                      </a:r>
                    </a:p>
                    <a:p>
                      <a:r>
                        <a:rPr lang="en-GB" b="0" i="0" dirty="0">
                          <a:solidFill>
                            <a:srgbClr val="0101FD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b="0" i="0" dirty="0">
                          <a:solidFill>
                            <a:srgbClr val="0101FD"/>
                          </a:solidFill>
                          <a:effectLst/>
                          <a:latin typeface="SFMono-Regular"/>
                        </a:rPr>
                        <a:t>class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b="0" i="0" dirty="0" err="1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Oseba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 { … } 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5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Preimenovanje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stolpca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[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Column(</a:t>
                      </a:r>
                      <a:r>
                        <a:rPr lang="en-GB" b="0" i="0" dirty="0">
                          <a:solidFill>
                            <a:srgbClr val="A31515"/>
                          </a:solidFill>
                          <a:effectLst/>
                          <a:latin typeface="SFMono-Regular"/>
                        </a:rPr>
                        <a:t>“Description"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)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] </a:t>
                      </a:r>
                    </a:p>
                    <a:p>
                      <a:r>
                        <a:rPr lang="en-GB" b="0" i="0" dirty="0">
                          <a:solidFill>
                            <a:srgbClr val="0101FD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b="0" i="0" dirty="0">
                          <a:solidFill>
                            <a:srgbClr val="0101FD"/>
                          </a:solidFill>
                          <a:effectLst/>
                          <a:latin typeface="SFMono-Regular"/>
                        </a:rPr>
                        <a:t>string </a:t>
                      </a:r>
                      <a:r>
                        <a:rPr lang="en-GB" b="0" i="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Opis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{ … } 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Generirane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lastnosti</a:t>
                      </a:r>
                      <a:r>
                        <a:rPr lang="en-GB" dirty="0"/>
                        <a:t>, ki </a:t>
                      </a:r>
                      <a:r>
                        <a:rPr lang="en-GB" dirty="0" err="1"/>
                        <a:t>jih</a:t>
                      </a:r>
                      <a:r>
                        <a:rPr lang="en-GB" dirty="0"/>
                        <a:t> ne </a:t>
                      </a:r>
                      <a:r>
                        <a:rPr lang="en-GB" dirty="0" err="1"/>
                        <a:t>želimo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dodajati</a:t>
                      </a:r>
                      <a:r>
                        <a:rPr lang="en-GB" dirty="0"/>
                        <a:t> v </a:t>
                      </a:r>
                      <a:r>
                        <a:rPr lang="en-GB" dirty="0" err="1"/>
                        <a:t>bazo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[</a:t>
                      </a:r>
                      <a:r>
                        <a:rPr lang="en-GB" b="0" i="0" dirty="0" err="1">
                          <a:solidFill>
                            <a:srgbClr val="3A6E7A"/>
                          </a:solidFill>
                          <a:effectLst/>
                          <a:latin typeface="SFMono-Regular"/>
                        </a:rPr>
                        <a:t>NotMapped</a:t>
                      </a:r>
                      <a:r>
                        <a:rPr lang="en-GB" b="0" i="0" dirty="0">
                          <a:solidFill>
                            <a:srgbClr val="171717"/>
                          </a:solidFill>
                          <a:effectLst/>
                          <a:latin typeface="SFMono-Regular"/>
                        </a:rPr>
                        <a:t>] </a:t>
                      </a:r>
                    </a:p>
                    <a:p>
                      <a:r>
                        <a:rPr lang="en-GB" b="0" i="0" dirty="0">
                          <a:solidFill>
                            <a:srgbClr val="3A3AB8"/>
                          </a:solidFill>
                          <a:effectLst/>
                          <a:latin typeface="SFMono-Regular"/>
                        </a:rPr>
                        <a:t>public string </a:t>
                      </a:r>
                      <a:r>
                        <a:rPr lang="en-GB" b="0" i="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PolnoIme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 $</a:t>
                      </a:r>
                      <a:r>
                        <a:rPr lang="sl-SI" sz="1800" b="0" i="0" kern="1200" dirty="0">
                          <a:solidFill>
                            <a:srgbClr val="A3151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GB" b="0" i="0" dirty="0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Ime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{</a:t>
                      </a:r>
                      <a:r>
                        <a:rPr lang="en-GB" b="0" i="0" dirty="0" err="1">
                          <a:solidFill>
                            <a:srgbClr val="006881"/>
                          </a:solidFill>
                          <a:effectLst/>
                          <a:latin typeface="SFMono-Regular"/>
                        </a:rPr>
                        <a:t>Priimek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sl-SI" sz="1800" b="0" i="0" kern="1200" dirty="0">
                          <a:solidFill>
                            <a:srgbClr val="A3151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Nastavljanje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primarnega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ključa</a:t>
                      </a:r>
                      <a:r>
                        <a:rPr lang="en-GB" dirty="0"/>
                        <a:t>, (</a:t>
                      </a:r>
                      <a:r>
                        <a:rPr lang="en-GB" dirty="0" err="1"/>
                        <a:t>obstaja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intov</a:t>
                      </a:r>
                      <a:r>
                        <a:rPr lang="en-GB" dirty="0"/>
                        <a:t>, ki bi </a:t>
                      </a:r>
                      <a:r>
                        <a:rPr lang="en-GB" dirty="0" err="1"/>
                        <a:t>lahko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bili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primarni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ključi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ali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ime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atributa</a:t>
                      </a:r>
                      <a:r>
                        <a:rPr lang="en-GB" dirty="0"/>
                        <a:t> ne </a:t>
                      </a:r>
                      <a:r>
                        <a:rPr lang="en-GB" dirty="0" err="1"/>
                        <a:t>vsebuje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niza</a:t>
                      </a:r>
                      <a:r>
                        <a:rPr lang="en-GB" dirty="0"/>
                        <a:t> </a:t>
                      </a:r>
                      <a:r>
                        <a:rPr lang="en-GB" b="1" dirty="0"/>
                        <a:t>id</a:t>
                      </a:r>
                      <a:r>
                        <a:rPr lang="en-GB" dirty="0"/>
                        <a:t>.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800" b="0" i="0" kern="1200" dirty="0">
                          <a:solidFill>
                            <a:srgbClr val="3A6E7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GB" sz="1800" b="0" i="0" kern="1200" dirty="0">
                          <a:solidFill>
                            <a:srgbClr val="3A3A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StevilkaNarocila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6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Nastavljanje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atributa</a:t>
                      </a:r>
                      <a:r>
                        <a:rPr lang="en-GB" dirty="0"/>
                        <a:t>, ki je </a:t>
                      </a:r>
                      <a:r>
                        <a:rPr lang="en-GB" dirty="0" err="1"/>
                        <a:t>zahtevan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800" b="0" i="0" kern="1200" dirty="0">
                          <a:solidFill>
                            <a:srgbClr val="3A6E7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GB" sz="1800" b="0" i="0" kern="1200" dirty="0">
                          <a:solidFill>
                            <a:srgbClr val="3A3A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Ime { get; set;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D1BB-C940-3C99-2670-B6BD4967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Anotacije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3576-2E13-328F-469F-10A48BBF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01"/>
            <a:ext cx="3658914" cy="4351338"/>
          </a:xfrm>
        </p:spPr>
        <p:txBody>
          <a:bodyPr/>
          <a:lstStyle/>
          <a:p>
            <a:r>
              <a:rPr lang="en-GB" dirty="0" err="1"/>
              <a:t>Mapiranje</a:t>
            </a:r>
            <a:r>
              <a:rPr lang="en-GB" dirty="0"/>
              <a:t> </a:t>
            </a:r>
            <a:r>
              <a:rPr lang="en-GB" dirty="0" err="1"/>
              <a:t>relacij</a:t>
            </a:r>
            <a:r>
              <a:rPr lang="en-GB" dirty="0"/>
              <a:t>.</a:t>
            </a:r>
          </a:p>
          <a:p>
            <a:r>
              <a:rPr lang="en-GB" dirty="0"/>
              <a:t>Kadar EF ne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kako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zmapirati</a:t>
            </a:r>
            <a:r>
              <a:rPr lang="en-GB" dirty="0"/>
              <a:t> </a:t>
            </a:r>
            <a:r>
              <a:rPr lang="en-GB" dirty="0" err="1"/>
              <a:t>relacijo</a:t>
            </a:r>
            <a:r>
              <a:rPr lang="en-GB" dirty="0"/>
              <a:t>. </a:t>
            </a:r>
            <a:r>
              <a:rPr lang="en-GB" dirty="0" err="1"/>
              <a:t>Predvsem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večkratnih</a:t>
            </a:r>
            <a:r>
              <a:rPr lang="en-GB" dirty="0"/>
              <a:t> </a:t>
            </a:r>
            <a:r>
              <a:rPr lang="en-GB" dirty="0" err="1"/>
              <a:t>povezavah</a:t>
            </a:r>
            <a:r>
              <a:rPr lang="en-GB" dirty="0"/>
              <a:t> med </a:t>
            </a:r>
            <a:r>
              <a:rPr lang="en-GB" dirty="0" err="1"/>
              <a:t>tabelami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5BF55-25C4-BE83-6495-CD3251F9B615}"/>
              </a:ext>
            </a:extLst>
          </p:cNvPr>
          <p:cNvSpPr txBox="1"/>
          <p:nvPr/>
        </p:nvSpPr>
        <p:spPr>
          <a:xfrm>
            <a:off x="4608458" y="1784604"/>
            <a:ext cx="74088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Racun</a:t>
            </a:r>
            <a:r>
              <a:rPr lang="en-SI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RacunId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Vrednost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List&lt;</a:t>
            </a:r>
            <a:r>
              <a:rPr lang="en-GB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Artikli</a:t>
            </a:r>
            <a:r>
              <a:rPr lang="en-GB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Artikli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Uporabnik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UstvarjenOd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Uporabnik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PosodobljenOd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Uporabnik</a:t>
            </a:r>
            <a:r>
              <a:rPr lang="en-SI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UporabnikId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UporabniskoIme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SI" sz="1800" b="1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InverseProperty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SI" sz="1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b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UstvarjenOd</a:t>
            </a:r>
            <a:r>
              <a:rPr lang="en-SI" sz="1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  <a:endParaRPr lang="en-SI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SI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UstvarjeniRacuni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SI" sz="1800" b="1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InverseProperty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SI" sz="1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b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PosodobljenOd</a:t>
            </a:r>
            <a:r>
              <a:rPr lang="en-SI" sz="1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SI" sz="1800" b="1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  <a:endParaRPr lang="en-SI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SI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PosodobljeniRacuni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S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SI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  <a:tab pos="457200" algn="l"/>
                <a:tab pos="457200" algn="l"/>
              </a:tabLst>
            </a:pPr>
            <a:r>
              <a:rPr lang="en-SI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SI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7E5-9EFF-68BD-00F4-8C07BDB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Transakcije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FC06-CB69-FDDF-AD5F-76091B84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35821" cy="4351338"/>
          </a:xfrm>
        </p:spPr>
        <p:txBody>
          <a:bodyPr>
            <a:normAutofit fontScale="92500"/>
          </a:bodyPr>
          <a:lstStyle/>
          <a:p>
            <a:r>
              <a:rPr lang="en-GB" sz="1800" dirty="0" err="1"/>
              <a:t>Nad</a:t>
            </a:r>
            <a:r>
              <a:rPr lang="en-GB" sz="1800" dirty="0"/>
              <a:t> </a:t>
            </a:r>
            <a:r>
              <a:rPr lang="en-GB" sz="1800" dirty="0" err="1"/>
              <a:t>bazo</a:t>
            </a:r>
            <a:r>
              <a:rPr lang="en-GB" sz="1800" dirty="0"/>
              <a:t> </a:t>
            </a:r>
            <a:r>
              <a:rPr lang="en-GB" sz="1800" dirty="0" err="1"/>
              <a:t>kličemo</a:t>
            </a:r>
            <a:r>
              <a:rPr lang="en-GB" sz="1800" dirty="0"/>
              <a:t> </a:t>
            </a:r>
            <a:r>
              <a:rPr lang="en-GB" sz="1800" dirty="0" err="1"/>
              <a:t>več</a:t>
            </a:r>
            <a:r>
              <a:rPr lang="en-GB" sz="1800" dirty="0"/>
              <a:t> </a:t>
            </a:r>
            <a:r>
              <a:rPr lang="en-GB" sz="1800" dirty="0" err="1"/>
              <a:t>sprememb</a:t>
            </a:r>
            <a:r>
              <a:rPr lang="en-GB" sz="1800" dirty="0"/>
              <a:t>, </a:t>
            </a:r>
            <a:r>
              <a:rPr lang="en-GB" sz="1800" dirty="0" err="1"/>
              <a:t>želimo</a:t>
            </a:r>
            <a:r>
              <a:rPr lang="en-GB" sz="1800" dirty="0"/>
              <a:t> da se </a:t>
            </a:r>
            <a:r>
              <a:rPr lang="en-GB" sz="1800" dirty="0" err="1"/>
              <a:t>stvar</a:t>
            </a:r>
            <a:r>
              <a:rPr lang="en-GB" sz="1800" dirty="0"/>
              <a:t> </a:t>
            </a:r>
            <a:r>
              <a:rPr lang="en-GB" sz="1800" dirty="0" err="1"/>
              <a:t>spremeni</a:t>
            </a:r>
            <a:r>
              <a:rPr lang="en-GB" sz="1800" dirty="0"/>
              <a:t> le </a:t>
            </a:r>
            <a:r>
              <a:rPr lang="en-GB" sz="1800" dirty="0" err="1"/>
              <a:t>če</a:t>
            </a:r>
            <a:r>
              <a:rPr lang="en-GB" sz="1800" dirty="0"/>
              <a:t> so bile </a:t>
            </a:r>
            <a:r>
              <a:rPr lang="en-GB" sz="1800" dirty="0" err="1"/>
              <a:t>vse</a:t>
            </a:r>
            <a:r>
              <a:rPr lang="en-GB" sz="1800" dirty="0"/>
              <a:t> </a:t>
            </a:r>
            <a:r>
              <a:rPr lang="en-GB" sz="1800" dirty="0" err="1"/>
              <a:t>uspešne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var t=</a:t>
            </a:r>
            <a:r>
              <a:rPr lang="en-GB" sz="1800" dirty="0" err="1"/>
              <a:t>db.Database.BeginTransaction</a:t>
            </a:r>
            <a:endParaRPr lang="en-GB" sz="1800" dirty="0"/>
          </a:p>
          <a:p>
            <a:r>
              <a:rPr lang="en-GB" sz="1800" dirty="0"/>
              <a:t>… (</a:t>
            </a:r>
            <a:r>
              <a:rPr lang="en-GB" sz="1800" dirty="0" err="1"/>
              <a:t>delo</a:t>
            </a:r>
            <a:r>
              <a:rPr lang="en-GB" sz="1800" dirty="0"/>
              <a:t> z </a:t>
            </a:r>
            <a:r>
              <a:rPr lang="en-GB" sz="1800" dirty="0" err="1"/>
              <a:t>bazo</a:t>
            </a:r>
            <a:r>
              <a:rPr lang="en-GB" sz="1800" dirty="0"/>
              <a:t>)</a:t>
            </a:r>
          </a:p>
          <a:p>
            <a:r>
              <a:rPr lang="en-GB" sz="1800" dirty="0" err="1"/>
              <a:t>t.Commit</a:t>
            </a:r>
            <a:r>
              <a:rPr lang="en-GB" sz="1800" dirty="0"/>
              <a:t>();</a:t>
            </a:r>
          </a:p>
          <a:p>
            <a:endParaRPr lang="en-GB" sz="1800" dirty="0"/>
          </a:p>
          <a:p>
            <a:r>
              <a:rPr lang="en-GB" sz="1800" dirty="0"/>
              <a:t>Po navaid </a:t>
            </a:r>
            <a:r>
              <a:rPr lang="en-GB" sz="1800" dirty="0" err="1"/>
              <a:t>znotraj</a:t>
            </a:r>
            <a:r>
              <a:rPr lang="en-GB" sz="1800" dirty="0"/>
              <a:t> try catch </a:t>
            </a:r>
            <a:r>
              <a:rPr lang="en-GB" sz="1800" dirty="0" err="1"/>
              <a:t>stavka</a:t>
            </a:r>
            <a:r>
              <a:rPr lang="en-GB" sz="1800" dirty="0"/>
              <a:t>!</a:t>
            </a:r>
            <a:endParaRPr lang="en-SI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F6BC3-7871-3B45-DB58-EC25F3552E45}"/>
              </a:ext>
            </a:extLst>
          </p:cNvPr>
          <p:cNvSpPr txBox="1"/>
          <p:nvPr/>
        </p:nvSpPr>
        <p:spPr>
          <a:xfrm>
            <a:off x="5440090" y="2418631"/>
            <a:ext cx="60953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1100" dirty="0"/>
              <a:t>using var context = new </a:t>
            </a:r>
            <a:r>
              <a:rPr lang="en-SI" sz="1100" dirty="0" err="1"/>
              <a:t>BloggingContext</a:t>
            </a:r>
            <a:r>
              <a:rPr lang="en-SI" sz="1100" dirty="0"/>
              <a:t>();</a:t>
            </a:r>
          </a:p>
          <a:p>
            <a:r>
              <a:rPr lang="en-SI" sz="1100" dirty="0"/>
              <a:t>using var transaction = </a:t>
            </a:r>
            <a:r>
              <a:rPr lang="en-SI" sz="1100" dirty="0" err="1"/>
              <a:t>context.Database.BeginTransaction</a:t>
            </a:r>
            <a:r>
              <a:rPr lang="en-SI" sz="1100" dirty="0"/>
              <a:t>();</a:t>
            </a:r>
          </a:p>
          <a:p>
            <a:endParaRPr lang="en-SI" sz="1100" dirty="0"/>
          </a:p>
          <a:p>
            <a:r>
              <a:rPr lang="en-SI" sz="1100" dirty="0"/>
              <a:t>try</a:t>
            </a:r>
          </a:p>
          <a:p>
            <a:r>
              <a:rPr lang="en-SI" sz="1100" dirty="0"/>
              <a:t>{</a:t>
            </a:r>
          </a:p>
          <a:p>
            <a:r>
              <a:rPr lang="en-SI" sz="1100" dirty="0"/>
              <a:t>    </a:t>
            </a:r>
            <a:r>
              <a:rPr lang="en-SI" sz="1100" dirty="0" err="1"/>
              <a:t>context.Blogs.Add</a:t>
            </a:r>
            <a:r>
              <a:rPr lang="en-SI" sz="1100" dirty="0"/>
              <a:t>(new Blog { </a:t>
            </a:r>
            <a:r>
              <a:rPr lang="en-SI" sz="1100" dirty="0" err="1"/>
              <a:t>Url</a:t>
            </a:r>
            <a:r>
              <a:rPr lang="en-SI" sz="1100" dirty="0"/>
              <a:t> = "http://blogs.msdn.com/dotnet" });</a:t>
            </a:r>
          </a:p>
          <a:p>
            <a:r>
              <a:rPr lang="en-SI" sz="1100" dirty="0"/>
              <a:t>    </a:t>
            </a:r>
            <a:r>
              <a:rPr lang="en-SI" sz="1100" dirty="0" err="1"/>
              <a:t>context.SaveChanges</a:t>
            </a:r>
            <a:r>
              <a:rPr lang="en-SI" sz="1100" dirty="0"/>
              <a:t>();</a:t>
            </a:r>
          </a:p>
          <a:p>
            <a:endParaRPr lang="en-SI" sz="1100" dirty="0"/>
          </a:p>
          <a:p>
            <a:r>
              <a:rPr lang="en-SI" sz="1100" dirty="0"/>
              <a:t>    </a:t>
            </a:r>
            <a:r>
              <a:rPr lang="en-SI" sz="1100" dirty="0" err="1"/>
              <a:t>context.Blogs.Add</a:t>
            </a:r>
            <a:r>
              <a:rPr lang="en-SI" sz="1100" dirty="0"/>
              <a:t>(new Blog { </a:t>
            </a:r>
            <a:r>
              <a:rPr lang="en-SI" sz="1100" dirty="0" err="1"/>
              <a:t>Url</a:t>
            </a:r>
            <a:r>
              <a:rPr lang="en-SI" sz="1100" dirty="0"/>
              <a:t> = "http://blogs.msdn.com/</a:t>
            </a:r>
            <a:r>
              <a:rPr lang="en-SI" sz="1100" dirty="0" err="1"/>
              <a:t>visualstudio</a:t>
            </a:r>
            <a:r>
              <a:rPr lang="en-SI" sz="1100" dirty="0"/>
              <a:t>" });</a:t>
            </a:r>
          </a:p>
          <a:p>
            <a:r>
              <a:rPr lang="en-SI" sz="1100" dirty="0"/>
              <a:t>    </a:t>
            </a:r>
            <a:r>
              <a:rPr lang="en-SI" sz="1100" dirty="0" err="1"/>
              <a:t>context.SaveChanges</a:t>
            </a:r>
            <a:r>
              <a:rPr lang="en-SI" sz="1100" dirty="0"/>
              <a:t>();</a:t>
            </a:r>
          </a:p>
          <a:p>
            <a:endParaRPr lang="en-SI" sz="1100" dirty="0"/>
          </a:p>
          <a:p>
            <a:r>
              <a:rPr lang="en-SI" sz="1100" dirty="0"/>
              <a:t>    var blogs = </a:t>
            </a:r>
            <a:r>
              <a:rPr lang="en-SI" sz="1100" dirty="0" err="1"/>
              <a:t>context.Blogs</a:t>
            </a:r>
            <a:endParaRPr lang="en-SI" sz="1100" dirty="0"/>
          </a:p>
          <a:p>
            <a:r>
              <a:rPr lang="en-SI" sz="1100" dirty="0"/>
              <a:t>        .</a:t>
            </a:r>
            <a:r>
              <a:rPr lang="en-SI" sz="1100" dirty="0" err="1"/>
              <a:t>OrderBy</a:t>
            </a:r>
            <a:r>
              <a:rPr lang="en-SI" sz="1100" dirty="0"/>
              <a:t>(b =&gt; </a:t>
            </a:r>
            <a:r>
              <a:rPr lang="en-SI" sz="1100" dirty="0" err="1"/>
              <a:t>b.Url</a:t>
            </a:r>
            <a:r>
              <a:rPr lang="en-SI" sz="1100" dirty="0"/>
              <a:t>)</a:t>
            </a:r>
          </a:p>
          <a:p>
            <a:r>
              <a:rPr lang="en-SI" sz="1100" dirty="0"/>
              <a:t>        .</a:t>
            </a:r>
            <a:r>
              <a:rPr lang="en-SI" sz="1100" dirty="0" err="1"/>
              <a:t>ToList</a:t>
            </a:r>
            <a:r>
              <a:rPr lang="en-SI" sz="1100" dirty="0"/>
              <a:t>();</a:t>
            </a:r>
          </a:p>
          <a:p>
            <a:endParaRPr lang="en-SI" sz="1100" dirty="0"/>
          </a:p>
          <a:p>
            <a:r>
              <a:rPr lang="en-SI" sz="1100" dirty="0"/>
              <a:t>    // Commit transaction if all commands succeed, transaction will auto-rollback</a:t>
            </a:r>
          </a:p>
          <a:p>
            <a:r>
              <a:rPr lang="en-SI" sz="1100" dirty="0"/>
              <a:t>    // when disposed if either commands fails</a:t>
            </a:r>
          </a:p>
          <a:p>
            <a:r>
              <a:rPr lang="en-SI" sz="1100" dirty="0"/>
              <a:t>    </a:t>
            </a:r>
            <a:r>
              <a:rPr lang="en-SI" sz="1100" dirty="0" err="1"/>
              <a:t>transaction.Commit</a:t>
            </a:r>
            <a:r>
              <a:rPr lang="en-SI" sz="1100" dirty="0"/>
              <a:t>();</a:t>
            </a:r>
          </a:p>
          <a:p>
            <a:r>
              <a:rPr lang="en-SI" sz="1100" dirty="0"/>
              <a:t>}</a:t>
            </a:r>
          </a:p>
          <a:p>
            <a:r>
              <a:rPr lang="en-SI" sz="1100" dirty="0"/>
              <a:t>catch (Exception)</a:t>
            </a:r>
          </a:p>
          <a:p>
            <a:r>
              <a:rPr lang="en-SI" sz="1100" dirty="0"/>
              <a:t>{</a:t>
            </a:r>
          </a:p>
          <a:p>
            <a:r>
              <a:rPr lang="en-SI" sz="1100" dirty="0"/>
              <a:t>    // TODO: Handle failure</a:t>
            </a:r>
          </a:p>
          <a:p>
            <a:r>
              <a:rPr lang="en-SI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4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0EBF-8242-E288-CDC2-87CDFF10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API (minimal)</a:t>
            </a:r>
            <a:endParaRPr lang="en-S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62A4F2-E9A4-6207-0BEA-60D151349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nadaljevanje</a:t>
            </a:r>
            <a:r>
              <a:rPr lang="en-GB" dirty="0"/>
              <a:t>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60771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1BC93ACF17EC4490640EAFA9F1DFA2" ma:contentTypeVersion="16" ma:contentTypeDescription="Ustvari nov dokument." ma:contentTypeScope="" ma:versionID="a99f0e10e9e737fdf8466eee48decb8b">
  <xsd:schema xmlns:xsd="http://www.w3.org/2001/XMLSchema" xmlns:xs="http://www.w3.org/2001/XMLSchema" xmlns:p="http://schemas.microsoft.com/office/2006/metadata/properties" xmlns:ns1="http://schemas.microsoft.com/sharepoint/v3" xmlns:ns3="259289b9-c0f7-4722-95f2-a4517937cb95" xmlns:ns4="138f7f50-4f10-4243-8c44-3dd4f552ad7b" targetNamespace="http://schemas.microsoft.com/office/2006/metadata/properties" ma:root="true" ma:fieldsID="525d95129e47622e26e2645f97d69f8e" ns1:_="" ns3:_="" ns4:_="">
    <xsd:import namespace="http://schemas.microsoft.com/sharepoint/v3"/>
    <xsd:import namespace="259289b9-c0f7-4722-95f2-a4517937cb95"/>
    <xsd:import namespace="138f7f50-4f10-4243-8c44-3dd4f552ad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Lastnosti pravilnika o enotnem ravnanju skladno s predpisi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Dejanje UV pravilnika o enotnem ravnanju skladno s predpisi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289b9-c0f7-4722-95f2-a4517937c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f7f50-4f10-4243-8c44-3dd4f552ad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2FEF5E-0A15-4DAB-A3B7-820CA1FED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59289b9-c0f7-4722-95f2-a4517937cb95"/>
    <ds:schemaRef ds:uri="138f7f50-4f10-4243-8c44-3dd4f552ad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92225C-5BBB-4C80-936F-58206A4E6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10E1DB-5305-4C72-818D-1BD8549C778A}">
  <ds:schemaRefs>
    <ds:schemaRef ds:uri="http://schemas.microsoft.com/office/2006/documentManagement/types"/>
    <ds:schemaRef ds:uri="http://schemas.microsoft.com/sharepoint/v3"/>
    <ds:schemaRef ds:uri="138f7f50-4f10-4243-8c44-3dd4f552ad7b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59289b9-c0f7-4722-95f2-a4517937cb9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</TotalTime>
  <Words>1323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Cascadia Mono</vt:lpstr>
      <vt:lpstr>Century Gothic</vt:lpstr>
      <vt:lpstr>Consolas</vt:lpstr>
      <vt:lpstr>SFMono-Regular</vt:lpstr>
      <vt:lpstr>Times New Roman</vt:lpstr>
      <vt:lpstr>Gallery</vt:lpstr>
      <vt:lpstr>Vaja 5</vt:lpstr>
      <vt:lpstr>Entity framework</vt:lpstr>
      <vt:lpstr>Posodabljanje baze (migracije)</vt:lpstr>
      <vt:lpstr>Privzete generirane/vrednosti atributov</vt:lpstr>
      <vt:lpstr>Uporaba indeksov (pohitritev baze)</vt:lpstr>
      <vt:lpstr>Anotacije</vt:lpstr>
      <vt:lpstr>Anotacije</vt:lpstr>
      <vt:lpstr>Transakcije</vt:lpstr>
      <vt:lpstr>Web API (minimal)</vt:lpstr>
      <vt:lpstr>HTTP Statusne kode  (HTTP Status / Response codes)</vt:lpstr>
      <vt:lpstr>OPEN Api in Swagger</vt:lpstr>
      <vt:lpstr>Dokumentiranje vmesnikov  (dodatne nastavitve)</vt:lpstr>
      <vt:lpstr>Dokumentiranje vmesnikov</vt:lpstr>
      <vt:lpstr>Dokumentiranje vmesnikov in povezava z .NET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Vaja 5</dc:title>
  <dc:creator>Alen Rajšp</dc:creator>
  <cp:lastModifiedBy>Alen Rajšp</cp:lastModifiedBy>
  <cp:revision>2</cp:revision>
  <dcterms:created xsi:type="dcterms:W3CDTF">2022-11-06T16:42:41Z</dcterms:created>
  <dcterms:modified xsi:type="dcterms:W3CDTF">2022-11-06T21:20:28Z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0x0101006F1BC93ACF17EC4490640EAFA9F1DFA2</vt:lpwstr>
  </property>
</Properties>
</file>