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8" r:id="rId9"/>
    <p:sldId id="265" r:id="rId10"/>
    <p:sldId id="266" r:id="rId11"/>
    <p:sldId id="267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4"/>
    <p:restoredTop sz="94694"/>
  </p:normalViewPr>
  <p:slideViewPr>
    <p:cSldViewPr snapToGrid="0">
      <p:cViewPr>
        <p:scale>
          <a:sx n="107" d="100"/>
          <a:sy n="107" d="100"/>
        </p:scale>
        <p:origin x="27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4430-91C9-87C1-13A0-9C9AEEEC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B5EC4-7044-2C75-4B30-721D9B709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F8EE-8DBD-061F-E0F6-92D7C480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37CF-F4F4-DE1D-120D-44DE8C4F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E0F3-762A-37B7-9E1F-7DE59BEC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0FC9-F805-3CDE-FAA4-B1D231D0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CE5E0-6D13-CF67-D85A-7D42C651A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4736-B87C-9DB7-08EB-FDA338C9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72E96-D62F-D379-82A3-318A813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720A-CB4B-CE01-8E54-2D397D6A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7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E33C4-7230-EEBC-C2C7-00A214D83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D45DF-8B94-050D-5D4A-F967FEAD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607F-3E8C-6C94-1588-2931F236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C294-497A-B772-4425-4EE26CB0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A8462-7D36-B2EB-0134-A4CCA162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48F9-23B6-42A1-03D9-389D7A52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CA8-154C-1B32-CD9F-4C6D6E09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9F6E-9925-44A6-8844-034E43E2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0DC4C-05D4-2CAF-F200-0EA83BE8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D39F-66F0-E0F9-EEC1-AD6AB20C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B7FF-068A-3F58-6F62-14E73F6F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B54B-078D-BE3B-C596-8ACCC766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EBF9-E1F5-79F1-D804-4B083279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EBAA-80AC-7602-5A47-039E4E04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3828-9222-41ED-4475-664B0382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A17A-8572-A12E-6806-D92FCE48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936E-C05E-6BED-86C8-B6257D9B7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1345-AF74-6F83-CBA3-DE1487172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F208E-E70E-ABCD-825C-BCBD96EE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7FF5-A70E-2EF5-CF1D-C11A4301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E058-E660-02B1-86AC-4338AA74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007C-915C-D656-4C05-48A91D65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A544-5F40-E5BB-4DD9-B2519F5D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4C172-1093-1430-9E8D-4091574A3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63B17-8D5C-8F94-66B0-C60829D2F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3AE0E-BCC8-1A40-70AA-F55CCB622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A8714-C450-755F-56D6-4E33D21C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AFF9A-CFF6-AD49-5242-28E37D55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27CF8-7191-612E-1C30-18C1277B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E274-7DB6-2D38-C2E6-1FE87707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62ADE-04BD-2789-49EA-FC9B4BE1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EBACD-5265-6ED9-D4D7-17A2AB48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8224A-563B-7CE7-B117-81E2A3E3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83A3C-89BB-E661-15C2-D263FBEA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A7F42-11CB-A44B-2BCC-CBD2E2EB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DABB3-0B92-93ED-B1CA-47A610B2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16D2-8239-C1C2-3D2E-BDB7C6FC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6BDB-640B-C52B-459D-B722B18F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99513-CA6A-0C39-CF40-9AA968B8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A153-F515-7C60-8B70-46DBB040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B940-0A72-5DF3-7462-96D562CD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08F61-60A2-F0D0-2C97-A537CA6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7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CC40-2F77-554C-F9D9-DF484730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B4F91-9BF9-6F4E-30BD-6321AA22B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5709C-64FC-57DD-FD1F-00D02C79F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ADF69-957D-5866-2C16-A18A131E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F5D1-EF60-A193-7BE2-7E529124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8371D-3424-7B56-590D-61F96B5F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4818A-6671-92ED-064C-5CBE65AD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F7974-FF37-0CEA-6A1E-E46BC9514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4954-FD0E-61B0-CAD4-7D8056EDD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EEE7-3714-CB46-8137-9DF27F805B7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9594-AC8B-2218-6B67-DC6849A81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E11A-9C0F-3E8D-241B-258643817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B8F3-7500-354C-B90A-F5D105D5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ditor.analyticsvidhya.com/uploads/1512812.png" TargetMode="External"/><Relationship Id="rId3" Type="http://schemas.openxmlformats.org/officeDocument/2006/relationships/hyperlink" Target="https://www.kaggle.com/getting-started/169984" TargetMode="External"/><Relationship Id="rId7" Type="http://schemas.openxmlformats.org/officeDocument/2006/relationships/hyperlink" Target="https://medium.com/analytics-vidhya/the-world-through-the-eyes-of-cnn-5a52c034dbeb" TargetMode="External"/><Relationship Id="rId2" Type="http://schemas.openxmlformats.org/officeDocument/2006/relationships/hyperlink" Target="https://miro.medium.com/max/1400/1*uAeANQIOQPqWZnnuH-VEyw.jpe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iro.medium.com/max/1400/1*QNYKtp-cVLcYDreuIUrW3w.webp" TargetMode="External"/><Relationship Id="rId5" Type="http://schemas.openxmlformats.org/officeDocument/2006/relationships/hyperlink" Target="https://www.researchgate.net/figure/The-process-of-convolution-of-kernel-over-the-image_fig1_353745513" TargetMode="External"/><Relationship Id="rId4" Type="http://schemas.openxmlformats.org/officeDocument/2006/relationships/hyperlink" Target="https://en.wikipedia.org/wiki/Convolu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3994-5E83-C4A3-66FC-A6C785769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YOLO: You Only Look Once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77B71-70A5-BACF-F21A-DB9CFBF82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50024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D49A-D45A-810B-95FD-30B42D97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Convolutions! For Images!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6302-DF94-3CD3-C276-C97E94685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13185" cy="4351338"/>
          </a:xfrm>
        </p:spPr>
        <p:txBody>
          <a:bodyPr/>
          <a:lstStyle/>
          <a:p>
            <a:r>
              <a:rPr lang="en-US" dirty="0"/>
              <a:t>They preserve spatial temporal information!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F3B25-638E-C528-535F-53D20B00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20" y="3028207"/>
            <a:ext cx="10178380" cy="37051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39363-E979-C73E-F9C9-8EA5ED532FF8}"/>
              </a:ext>
            </a:extLst>
          </p:cNvPr>
          <p:cNvSpPr/>
          <p:nvPr/>
        </p:nvSpPr>
        <p:spPr>
          <a:xfrm>
            <a:off x="1033153" y="3028207"/>
            <a:ext cx="5231457" cy="3717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6D616-B183-10CA-E96C-F5C3A14A4541}"/>
              </a:ext>
            </a:extLst>
          </p:cNvPr>
          <p:cNvSpPr/>
          <p:nvPr/>
        </p:nvSpPr>
        <p:spPr>
          <a:xfrm>
            <a:off x="6264610" y="3028207"/>
            <a:ext cx="5231457" cy="3717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8D2E0-A431-1EC2-8653-EF966501D931}"/>
              </a:ext>
            </a:extLst>
          </p:cNvPr>
          <p:cNvSpPr txBox="1"/>
          <p:nvPr/>
        </p:nvSpPr>
        <p:spPr>
          <a:xfrm>
            <a:off x="6958940" y="2553685"/>
            <a:ext cx="179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7EB12-9F2D-ED7C-0C10-1F448DED4A31}"/>
              </a:ext>
            </a:extLst>
          </p:cNvPr>
          <p:cNvSpPr txBox="1"/>
          <p:nvPr/>
        </p:nvSpPr>
        <p:spPr>
          <a:xfrm>
            <a:off x="7505205" y="805787"/>
            <a:ext cx="4512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community.adobe.com</a:t>
            </a:r>
            <a:r>
              <a:rPr lang="en-US" dirty="0"/>
              <a:t>/t5/image/</a:t>
            </a:r>
            <a:r>
              <a:rPr lang="en-US" dirty="0" err="1"/>
              <a:t>serverpage</a:t>
            </a:r>
            <a:r>
              <a:rPr lang="en-US" dirty="0"/>
              <a:t>/image-id/63027i3E66D974A6B65CC4/image-size/</a:t>
            </a:r>
            <a:r>
              <a:rPr lang="en-US" dirty="0" err="1"/>
              <a:t>large?v</a:t>
            </a:r>
            <a:r>
              <a:rPr lang="en-US" dirty="0"/>
              <a:t>=v2&amp;px=999</a:t>
            </a:r>
          </a:p>
        </p:txBody>
      </p:sp>
    </p:spTree>
    <p:extLst>
      <p:ext uri="{BB962C8B-B14F-4D97-AF65-F5344CB8AC3E}">
        <p14:creationId xmlns:p14="http://schemas.microsoft.com/office/powerpoint/2010/main" val="159372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2F71-4FED-E659-6FBB-1071E5EC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Yolo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B7CC-C8C6-718D-2EA8-E5FD7B598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(Fast!(thank you Joseph Redmon))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800F0-9BEC-5782-D1A1-2355F5EF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71" y="717632"/>
            <a:ext cx="5103751" cy="271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C72-A96E-A73E-CE87-9409078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Architecture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750DB3-FD7D-3C36-D6C7-CEE8AD4A8C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25186" y="3547546"/>
            <a:ext cx="6179972" cy="28532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58F00-FC24-4A51-F5C9-02C52DAC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en-US" dirty="0"/>
              <a:t>Yolo only needs one pass to detect and localize multiple objects</a:t>
            </a:r>
          </a:p>
          <a:p>
            <a:r>
              <a:rPr lang="en-US" dirty="0"/>
              <a:t>This is possible because of its output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C8A23-F84E-FC88-336B-C86661AF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86" y="246578"/>
            <a:ext cx="5956405" cy="31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2F71-4FED-E659-6FBB-1071E5EC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train!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B7CC-C8C6-718D-2EA8-E5FD7B598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Note: we are training yolov5, the latest and greatest is yolov8 (take a look too!)</a:t>
            </a:r>
          </a:p>
        </p:txBody>
      </p:sp>
    </p:spTree>
    <p:extLst>
      <p:ext uri="{BB962C8B-B14F-4D97-AF65-F5344CB8AC3E}">
        <p14:creationId xmlns:p14="http://schemas.microsoft.com/office/powerpoint/2010/main" val="298381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80A2-639F-FDA7-4507-1AF1920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1471C-6EDF-71D0-7A17-0E6B0658160C}"/>
              </a:ext>
            </a:extLst>
          </p:cNvPr>
          <p:cNvSpPr txBox="1"/>
          <p:nvPr/>
        </p:nvSpPr>
        <p:spPr>
          <a:xfrm>
            <a:off x="838200" y="1367522"/>
            <a:ext cx="60979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https://miro.medium.com/max/1400/1*uAeANQIOQPqWZnnuH-VEyw.jpeg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https://www.kaggle.com/getting-started/169984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https://en.wikipedia.org/wiki/Convolution</a:t>
            </a:r>
            <a:endParaRPr lang="en-US" dirty="0"/>
          </a:p>
          <a:p>
            <a:r>
              <a:rPr lang="en-US" dirty="0">
                <a:hlinkClick r:id="rId5"/>
              </a:rPr>
              <a:t>https://www.researchgate.net/figure/The-process-of-convolution-of-kernel-over-the-image_fig1_353745513</a:t>
            </a:r>
            <a:endParaRPr lang="en-US" dirty="0"/>
          </a:p>
          <a:p>
            <a:r>
              <a:rPr lang="en-US" dirty="0">
                <a:hlinkClick r:id="rId6"/>
              </a:rPr>
              <a:t>https://miro.medium.com/max/1400/1*QNYKtp-cVLcYDreuIUrW3w.webp</a:t>
            </a:r>
            <a:endParaRPr lang="en-US" dirty="0"/>
          </a:p>
          <a:p>
            <a:r>
              <a:rPr lang="en-US" dirty="0">
                <a:hlinkClick r:id="rId7"/>
              </a:rPr>
              <a:t>https://medium.com/analytics-vidhya/the-world-through-the-eyes-of-cnn-5a52c034dbeb</a:t>
            </a:r>
            <a:endParaRPr lang="en-US" dirty="0"/>
          </a:p>
          <a:p>
            <a:r>
              <a:rPr lang="en-US" dirty="0">
                <a:hlinkClick r:id="rId8"/>
              </a:rPr>
              <a:t>https://editor.analyticsvidhya.com/uploads/1512812.png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9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E4B7-3436-EC96-AABE-39217C3F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70BA-7047-9D58-CBB1-BDF057E4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Object Detection?</a:t>
            </a:r>
          </a:p>
          <a:p>
            <a:r>
              <a:rPr lang="en-US" dirty="0"/>
              <a:t>What is a CNN?</a:t>
            </a:r>
          </a:p>
          <a:p>
            <a:r>
              <a:rPr lang="en-US" dirty="0"/>
              <a:t>How Does YOLO Work?</a:t>
            </a:r>
          </a:p>
          <a:p>
            <a:r>
              <a:rPr lang="en-US" dirty="0"/>
              <a:t>YOLO Training Example</a:t>
            </a:r>
          </a:p>
          <a:p>
            <a:r>
              <a:rPr lang="en-US" dirty="0"/>
              <a:t>YOLO Deployment Tutorial</a:t>
            </a:r>
          </a:p>
        </p:txBody>
      </p:sp>
    </p:spTree>
    <p:extLst>
      <p:ext uri="{BB962C8B-B14F-4D97-AF65-F5344CB8AC3E}">
        <p14:creationId xmlns:p14="http://schemas.microsoft.com/office/powerpoint/2010/main" val="42834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2F71-4FED-E659-6FBB-1071E5EC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Detection?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B7CC-C8C6-718D-2EA8-E5FD7B598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A3B8-19AD-0E21-6791-DBA8B3AF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B63595-117D-1DEB-5120-FB72B8CB28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524"/>
          <a:stretch/>
        </p:blipFill>
        <p:spPr>
          <a:xfrm>
            <a:off x="572316" y="1481959"/>
            <a:ext cx="11047367" cy="50109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4853B6-79FE-A064-8C38-A61BD0A70584}"/>
              </a:ext>
            </a:extLst>
          </p:cNvPr>
          <p:cNvSpPr/>
          <p:nvPr/>
        </p:nvSpPr>
        <p:spPr>
          <a:xfrm>
            <a:off x="420414" y="1355834"/>
            <a:ext cx="3794234" cy="505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25F830-9173-0DE8-8649-5B68D2947F07}"/>
              </a:ext>
            </a:extLst>
          </p:cNvPr>
          <p:cNvSpPr/>
          <p:nvPr/>
        </p:nvSpPr>
        <p:spPr>
          <a:xfrm>
            <a:off x="4214648" y="1355833"/>
            <a:ext cx="3468414" cy="505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CD3FB-8CBB-C537-4294-8A477D6BB9A3}"/>
              </a:ext>
            </a:extLst>
          </p:cNvPr>
          <p:cNvSpPr/>
          <p:nvPr/>
        </p:nvSpPr>
        <p:spPr>
          <a:xfrm>
            <a:off x="7743571" y="1459678"/>
            <a:ext cx="3876112" cy="505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99BEED8-91DD-AE10-4140-367BDF3B0802}"/>
              </a:ext>
            </a:extLst>
          </p:cNvPr>
          <p:cNvSpPr/>
          <p:nvPr/>
        </p:nvSpPr>
        <p:spPr>
          <a:xfrm>
            <a:off x="7743570" y="1019504"/>
            <a:ext cx="3876111" cy="5473372"/>
          </a:xfrm>
          <a:prstGeom prst="frame">
            <a:avLst>
              <a:gd name="adj1" fmla="val 301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7030A0"/>
                </a:solidFill>
              </a:rPr>
              <a:t>Our Focus Today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2F71-4FED-E659-6FBB-1071E5EC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CNN?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B7CC-C8C6-718D-2EA8-E5FD7B598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It’s a Convolutional Neural Network!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293E5-05B9-61ED-8438-91255F70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86" y="246578"/>
            <a:ext cx="5956405" cy="31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B3D9-B8F1-6180-7018-68908864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Convolutions! From Math!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E8D0D-F981-F373-8331-6242F1CE1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22"/>
          <a:stretch/>
        </p:blipFill>
        <p:spPr>
          <a:xfrm>
            <a:off x="838200" y="1690688"/>
            <a:ext cx="5785022" cy="14170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4459F-DAC1-FC2F-DE74-5E3CC01F547F}"/>
              </a:ext>
            </a:extLst>
          </p:cNvPr>
          <p:cNvSpPr txBox="1"/>
          <p:nvPr/>
        </p:nvSpPr>
        <p:spPr>
          <a:xfrm>
            <a:off x="838200" y="3107704"/>
            <a:ext cx="5278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Ah! Math! What’s that squiggly symbol?!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741BA-5995-2A47-1A4A-D602A32D5F9D}"/>
              </a:ext>
            </a:extLst>
          </p:cNvPr>
          <p:cNvSpPr txBox="1"/>
          <p:nvPr/>
        </p:nvSpPr>
        <p:spPr>
          <a:xfrm>
            <a:off x="838199" y="3569369"/>
            <a:ext cx="3347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try something else…</a:t>
            </a:r>
          </a:p>
        </p:txBody>
      </p:sp>
    </p:spTree>
    <p:extLst>
      <p:ext uri="{BB962C8B-B14F-4D97-AF65-F5344CB8AC3E}">
        <p14:creationId xmlns:p14="http://schemas.microsoft.com/office/powerpoint/2010/main" val="12912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D49A-D45A-810B-95FD-30B42D97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Kernels/Filters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6302-DF94-3CD3-C276-C97E94685E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Kernels/Filters are the building blocks of Convolutional Neural Networks</a:t>
            </a:r>
          </a:p>
          <a:p>
            <a:r>
              <a:rPr lang="en-US" dirty="0"/>
              <a:t>A Kernel is a small matrix (2-d) that lets us search for features in an image (ex on right)</a:t>
            </a:r>
          </a:p>
          <a:p>
            <a:r>
              <a:rPr lang="en-US" dirty="0"/>
              <a:t>Kernels are passed over the entire image</a:t>
            </a:r>
          </a:p>
          <a:p>
            <a:r>
              <a:rPr lang="en-US" dirty="0"/>
              <a:t>Result shows where this feature is present (and how close it is)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7B0D9-CE3D-58B2-52AB-5995FCC05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18669"/>
            <a:ext cx="5869936" cy="2679453"/>
          </a:xfrm>
        </p:spPr>
      </p:pic>
    </p:spTree>
    <p:extLst>
      <p:ext uri="{BB962C8B-B14F-4D97-AF65-F5344CB8AC3E}">
        <p14:creationId xmlns:p14="http://schemas.microsoft.com/office/powerpoint/2010/main" val="21445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D49A-D45A-810B-95FD-30B42D97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Kernels/Filters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DEE268-4E85-A4F1-4510-A79F4AEC7E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1684" b="64244"/>
          <a:stretch/>
        </p:blipFill>
        <p:spPr>
          <a:xfrm>
            <a:off x="4387031" y="1262952"/>
            <a:ext cx="6517583" cy="3379909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9627A1-E753-169E-B84A-4FFE1163FCB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795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with Harris feature detector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5020208C-C728-97B7-0235-94A261E5A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71" t="50000" r="641" b="17157"/>
          <a:stretch/>
        </p:blipFill>
        <p:spPr>
          <a:xfrm>
            <a:off x="6809417" y="4513492"/>
            <a:ext cx="1977119" cy="15429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FF38AB-90CE-C74A-18F6-D4F735C7FB4F}"/>
              </a:ext>
            </a:extLst>
          </p:cNvPr>
          <p:cNvSpPr/>
          <p:nvPr/>
        </p:nvSpPr>
        <p:spPr>
          <a:xfrm>
            <a:off x="4547032" y="2995032"/>
            <a:ext cx="6357581" cy="1518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2AEF00-0F27-4B4F-489D-462D534F0734}"/>
              </a:ext>
            </a:extLst>
          </p:cNvPr>
          <p:cNvSpPr/>
          <p:nvPr/>
        </p:nvSpPr>
        <p:spPr>
          <a:xfrm>
            <a:off x="4619185" y="4513492"/>
            <a:ext cx="6357581" cy="1518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70756-389A-1E7F-BD12-9A1DA0385096}"/>
              </a:ext>
            </a:extLst>
          </p:cNvPr>
          <p:cNvSpPr/>
          <p:nvPr/>
        </p:nvSpPr>
        <p:spPr>
          <a:xfrm>
            <a:off x="4154068" y="1337844"/>
            <a:ext cx="6357581" cy="1518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D49A-D45A-810B-95FD-30B42D97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Convolutions! For Images!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6302-DF94-3CD3-C276-C97E94685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13185" cy="4351338"/>
          </a:xfrm>
        </p:spPr>
        <p:txBody>
          <a:bodyPr/>
          <a:lstStyle/>
          <a:p>
            <a:r>
              <a:rPr lang="en-US" dirty="0"/>
              <a:t>They extract useful features!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D68C7E-2771-3D91-91B8-BFB21E7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5" y="1919081"/>
            <a:ext cx="8328850" cy="41644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E6C6BE-A6FF-349B-DFD5-3160C6C0F06C}"/>
              </a:ext>
            </a:extLst>
          </p:cNvPr>
          <p:cNvSpPr/>
          <p:nvPr/>
        </p:nvSpPr>
        <p:spPr>
          <a:xfrm>
            <a:off x="3751386" y="3140042"/>
            <a:ext cx="2815670" cy="3036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2B36A-6EA2-6F8D-24EA-9B4FB095D2C7}"/>
              </a:ext>
            </a:extLst>
          </p:cNvPr>
          <p:cNvSpPr/>
          <p:nvPr/>
        </p:nvSpPr>
        <p:spPr>
          <a:xfrm>
            <a:off x="6567056" y="3093314"/>
            <a:ext cx="2815670" cy="3036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C2076-920F-A3C9-E610-181102D63162}"/>
              </a:ext>
            </a:extLst>
          </p:cNvPr>
          <p:cNvSpPr/>
          <p:nvPr/>
        </p:nvSpPr>
        <p:spPr>
          <a:xfrm>
            <a:off x="9382726" y="3069950"/>
            <a:ext cx="2815670" cy="3036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346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YOLO: You Only Look Once</vt:lpstr>
      <vt:lpstr>Agenda</vt:lpstr>
      <vt:lpstr>What is Object Detection?</vt:lpstr>
      <vt:lpstr>Object Detection </vt:lpstr>
      <vt:lpstr>What is a CNN?</vt:lpstr>
      <vt:lpstr>Convolutions! From Math!</vt:lpstr>
      <vt:lpstr>Let’s start with Kernels/Filters</vt:lpstr>
      <vt:lpstr>Let’s start with Kernels/Filters</vt:lpstr>
      <vt:lpstr>Convolutions! For Images!</vt:lpstr>
      <vt:lpstr>Convolutions! For Images!</vt:lpstr>
      <vt:lpstr>How does Yolo work?</vt:lpstr>
      <vt:lpstr>Yolo Architecture </vt:lpstr>
      <vt:lpstr>Time to train!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YOLO: You Only Look Once</dc:title>
  <dc:creator>Novikov, David</dc:creator>
  <cp:lastModifiedBy>Novikov, David</cp:lastModifiedBy>
  <cp:revision>1</cp:revision>
  <dcterms:created xsi:type="dcterms:W3CDTF">2023-01-28T20:07:27Z</dcterms:created>
  <dcterms:modified xsi:type="dcterms:W3CDTF">2023-01-29T04:10:03Z</dcterms:modified>
</cp:coreProperties>
</file>