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82" r:id="rId6"/>
    <p:sldId id="278" r:id="rId7"/>
    <p:sldId id="283" r:id="rId8"/>
    <p:sldId id="284" r:id="rId9"/>
    <p:sldId id="279" r:id="rId10"/>
    <p:sldId id="296" r:id="rId11"/>
    <p:sldId id="295" r:id="rId12"/>
    <p:sldId id="280" r:id="rId13"/>
    <p:sldId id="281" r:id="rId14"/>
    <p:sldId id="285" r:id="rId15"/>
    <p:sldId id="286" r:id="rId16"/>
    <p:sldId id="288" r:id="rId17"/>
    <p:sldId id="297" r:id="rId18"/>
    <p:sldId id="290" r:id="rId19"/>
    <p:sldId id="298" r:id="rId20"/>
    <p:sldId id="293" r:id="rId21"/>
    <p:sldId id="310" r:id="rId22"/>
    <p:sldId id="300"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8271" autoAdjust="0"/>
  </p:normalViewPr>
  <p:slideViewPr>
    <p:cSldViewPr snapToGrid="0">
      <p:cViewPr varScale="1">
        <p:scale>
          <a:sx n="71" d="100"/>
          <a:sy n="71" d="100"/>
        </p:scale>
        <p:origin x="576"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Organizations, individuals, services, and devices generate an ever increasing volume of data at an ever increasing rate. The growth of trends like social media, the use of digital devices for photography and video capture, and the use of profile data to personalize user experiences and content has led to a massive expansion of data processing requirements for business organizations and Internet services.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term “Big Data” is used to describe data that is too large or complex to manage and process in a traditional relational database or data warehouse. While database systems such as Microsoft SQL Server 2014 are designed to handle terabytes of data that can be normalized into a relational schema, many organizations find themselves needing to process petabytes of data in multiple, non-relational formats.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Big Data is typified by the so-called “three V’s” definition, in which a data processing problem is defined as a Big Data scenario if the data meets one or more of the following classifications:</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Volume</a:t>
            </a:r>
            <a:r>
              <a:rPr lang="en-US" sz="1200" kern="1200" dirty="0">
                <a:solidFill>
                  <a:schemeClr val="tx1"/>
                </a:solidFill>
                <a:effectLst/>
                <a:latin typeface="+mn-lt"/>
                <a:ea typeface="+mn-ea"/>
                <a:cs typeface="+mn-cs"/>
              </a:rPr>
              <a:t>. A huge volume of data must be processed, typically hundreds of terabytes or more.</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Variety</a:t>
            </a:r>
            <a:r>
              <a:rPr lang="en-US" sz="1200" kern="1200" dirty="0">
                <a:solidFill>
                  <a:schemeClr val="tx1"/>
                </a:solidFill>
                <a:effectLst/>
                <a:latin typeface="+mn-lt"/>
                <a:ea typeface="+mn-ea"/>
                <a:cs typeface="+mn-cs"/>
              </a:rPr>
              <a:t>. The data is unstructured, or consists of a mix of structured and unstructured data in many formats.</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Velocity</a:t>
            </a:r>
            <a:r>
              <a:rPr lang="en-US" sz="1200" kern="1200" dirty="0">
                <a:solidFill>
                  <a:schemeClr val="tx1"/>
                </a:solidFill>
                <a:effectLst/>
                <a:latin typeface="+mn-lt"/>
                <a:ea typeface="+mn-ea"/>
                <a:cs typeface="+mn-cs"/>
              </a:rPr>
              <a:t>. New data is generated at frequent intervals, often as a constant stream of data values. These values can be captured in real-time using a technology such as Microsoft SQL Server </a:t>
            </a:r>
            <a:r>
              <a:rPr lang="en-US" sz="1200" kern="1200" dirty="0" err="1">
                <a:solidFill>
                  <a:schemeClr val="tx1"/>
                </a:solidFill>
                <a:effectLst/>
                <a:latin typeface="+mn-lt"/>
                <a:ea typeface="+mn-ea"/>
                <a:cs typeface="+mn-cs"/>
              </a:rPr>
              <a:t>StreamInsight</a:t>
            </a:r>
            <a:r>
              <a:rPr lang="en-US" sz="1200" kern="1200" dirty="0">
                <a:solidFill>
                  <a:schemeClr val="tx1"/>
                </a:solidFill>
                <a:effectLst/>
                <a:latin typeface="+mn-lt"/>
                <a:ea typeface="+mn-ea"/>
                <a:cs typeface="+mn-cs"/>
              </a:rPr>
              <a:t>, and then analyzed.</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examples of typical Big Data problems include:</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Analyzing web server logs for high-traffic web sites.</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Extracting data from social media streams to enable sentiment analysis.</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Processing high volumes of data generated by sensors or devices to detect anomalies.</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5804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Hadoop is an open source solution for processing Big Data in a distributed cluster of servers. The Hadoop project is maintained by Apache, and there are numerous distributions of Hadoop available from multiple vendors.</a:t>
            </a:r>
          </a:p>
          <a:p>
            <a:endParaRPr lang="en-GB"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Hadoop Clusters</a:t>
            </a:r>
            <a:endParaRPr lang="en-GB"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its core, Hadoop consists of a cluster of servers that store data in a distributed file system named the Hadoop Distributed File System (HDFS). Each cluster has a </a:t>
            </a:r>
            <a:r>
              <a:rPr lang="en-US" sz="1200" i="1" kern="1200" dirty="0">
                <a:solidFill>
                  <a:schemeClr val="tx1"/>
                </a:solidFill>
                <a:effectLst/>
                <a:latin typeface="+mn-lt"/>
                <a:ea typeface="+mn-ea"/>
                <a:cs typeface="+mn-cs"/>
              </a:rPr>
              <a:t>name node</a:t>
            </a:r>
            <a:r>
              <a:rPr lang="en-US" sz="1200" kern="1200" dirty="0">
                <a:solidFill>
                  <a:schemeClr val="tx1"/>
                </a:solidFill>
                <a:effectLst/>
                <a:latin typeface="+mn-lt"/>
                <a:ea typeface="+mn-ea"/>
                <a:cs typeface="+mn-cs"/>
              </a:rPr>
              <a:t> that receives incoming requests and coordinates data processing, and one or more </a:t>
            </a:r>
            <a:r>
              <a:rPr lang="en-US" sz="1200" i="1" kern="1200" dirty="0">
                <a:solidFill>
                  <a:schemeClr val="tx1"/>
                </a:solidFill>
                <a:effectLst/>
                <a:latin typeface="+mn-lt"/>
                <a:ea typeface="+mn-ea"/>
                <a:cs typeface="+mn-cs"/>
              </a:rPr>
              <a:t>data nodes</a:t>
            </a:r>
            <a:r>
              <a:rPr lang="en-US" sz="1200" kern="1200" dirty="0">
                <a:solidFill>
                  <a:schemeClr val="tx1"/>
                </a:solidFill>
                <a:effectLst/>
                <a:latin typeface="+mn-lt"/>
                <a:ea typeface="+mn-ea"/>
                <a:cs typeface="+mn-cs"/>
              </a:rPr>
              <a:t> that process data files stored in HDFS. Data is processed using a technique called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in which each data node initially processes a subset of the data to summarize it (the “map” phase), and then the output from each node is collated and aggregated to generate a single result (the “reduce” phase”).</a:t>
            </a:r>
          </a:p>
          <a:p>
            <a:endParaRPr lang="en-GB"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Related Projects</a:t>
            </a:r>
            <a:endParaRPr lang="en-GB"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Hadoop has become a de-facto standard solution for Big Data processing, many related projects have been started to develop technologies that build on Hadoop and solve specific Big Data processing problems. Some commonly used Hadoop-related projects include:</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Hive</a:t>
            </a:r>
            <a:r>
              <a:rPr lang="en-US" sz="1200" kern="1200" dirty="0">
                <a:solidFill>
                  <a:schemeClr val="tx1"/>
                </a:solidFill>
                <a:effectLst/>
                <a:latin typeface="+mn-lt"/>
                <a:ea typeface="+mn-ea"/>
                <a:cs typeface="+mn-cs"/>
              </a:rPr>
              <a:t>: A technology that enables you to create tabular abstractions over data in HDFS and submit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processing requests to Hadoop using a SQL-like language named </a:t>
            </a:r>
            <a:r>
              <a:rPr lang="en-US" sz="1200" kern="1200" dirty="0" err="1">
                <a:solidFill>
                  <a:schemeClr val="tx1"/>
                </a:solidFill>
                <a:effectLst/>
                <a:latin typeface="+mn-lt"/>
                <a:ea typeface="+mn-ea"/>
                <a:cs typeface="+mn-cs"/>
              </a:rPr>
              <a:t>HiveQL</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err="1">
                <a:solidFill>
                  <a:schemeClr val="tx1"/>
                </a:solidFill>
                <a:effectLst/>
                <a:latin typeface="+mn-lt"/>
                <a:ea typeface="+mn-ea"/>
                <a:cs typeface="+mn-cs"/>
              </a:rPr>
              <a:t>HCatalog</a:t>
            </a:r>
            <a:r>
              <a:rPr lang="en-US" sz="1200" kern="1200" dirty="0">
                <a:solidFill>
                  <a:schemeClr val="tx1"/>
                </a:solidFill>
                <a:effectLst/>
                <a:latin typeface="+mn-lt"/>
                <a:ea typeface="+mn-ea"/>
                <a:cs typeface="+mn-cs"/>
              </a:rPr>
              <a:t>: A technology used to abstract Hive tables from the HDFS locations where their underlying data is stored.</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Pig</a:t>
            </a:r>
            <a:r>
              <a:rPr lang="en-US" sz="1200" kern="1200" dirty="0">
                <a:solidFill>
                  <a:schemeClr val="tx1"/>
                </a:solidFill>
                <a:effectLst/>
                <a:latin typeface="+mn-lt"/>
                <a:ea typeface="+mn-ea"/>
                <a:cs typeface="+mn-cs"/>
              </a:rPr>
              <a:t>: A processing engine that enables you to express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processing instructions as a sequence of steps in a procedural language named Pig Latin.</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err="1">
                <a:solidFill>
                  <a:schemeClr val="tx1"/>
                </a:solidFill>
                <a:effectLst/>
                <a:latin typeface="+mn-lt"/>
                <a:ea typeface="+mn-ea"/>
                <a:cs typeface="+mn-cs"/>
              </a:rPr>
              <a:t>Oozie</a:t>
            </a:r>
            <a:r>
              <a:rPr lang="en-US" sz="1200" kern="1200" dirty="0">
                <a:solidFill>
                  <a:schemeClr val="tx1"/>
                </a:solidFill>
                <a:effectLst/>
                <a:latin typeface="+mn-lt"/>
                <a:ea typeface="+mn-ea"/>
                <a:cs typeface="+mn-cs"/>
              </a:rPr>
              <a:t>: A framework for creating automated jobs that coordinate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processing tasks.</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Mahout</a:t>
            </a:r>
            <a:r>
              <a:rPr lang="en-US" sz="1200" kern="1200" dirty="0">
                <a:solidFill>
                  <a:schemeClr val="tx1"/>
                </a:solidFill>
                <a:effectLst/>
                <a:latin typeface="+mn-lt"/>
                <a:ea typeface="+mn-ea"/>
                <a:cs typeface="+mn-cs"/>
              </a:rPr>
              <a:t>: A machine learning engine for performing data mining against data in HDFS.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Hadoop and related technologies are in constant development, and new projects may supersede the projects listed here.</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00833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Map and Reduce concept</a:t>
            </a:r>
            <a:r>
              <a:rPr lang="en-GB" baseline="0" dirty="0"/>
              <a:t> is fundamental to Hadoop.</a:t>
            </a:r>
          </a:p>
          <a:p>
            <a:r>
              <a:rPr lang="en-GB" baseline="0" dirty="0"/>
              <a:t>However, don’t be confused by the MapReduce engine – which is an older processing engine for </a:t>
            </a:r>
            <a:r>
              <a:rPr lang="en-GB" baseline="0" dirty="0" err="1"/>
              <a:t>mapReduce</a:t>
            </a:r>
            <a:r>
              <a:rPr lang="en-GB" baseline="0" dirty="0"/>
              <a:t> operations that is in many placed superseded by </a:t>
            </a:r>
            <a:r>
              <a:rPr lang="en-GB" baseline="0" dirty="0" err="1"/>
              <a:t>Tez</a:t>
            </a:r>
            <a:r>
              <a:rPr lang="en-GB" baseline="0" dirty="0"/>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998060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is a distributed processing technique in which the source data to be processed is divided among multiple data nodes (known as </a:t>
            </a:r>
            <a:r>
              <a:rPr lang="en-US" sz="1200" i="1" kern="1200" dirty="0">
                <a:solidFill>
                  <a:schemeClr val="tx1"/>
                </a:solidFill>
                <a:effectLst/>
                <a:latin typeface="+mn-lt"/>
                <a:ea typeface="+mn-ea"/>
                <a:cs typeface="+mn-cs"/>
              </a:rPr>
              <a:t>mappers</a:t>
            </a:r>
            <a:r>
              <a:rPr lang="en-US" sz="1200" kern="1200" dirty="0">
                <a:solidFill>
                  <a:schemeClr val="tx1"/>
                </a:solidFill>
                <a:effectLst/>
                <a:latin typeface="+mn-lt"/>
                <a:ea typeface="+mn-ea"/>
                <a:cs typeface="+mn-cs"/>
              </a:rPr>
              <a:t>), each processing a subset of the data in a “map” procedure that generates and output of key/value pairs. This output is then collated and processed (usually by a single node known as the </a:t>
            </a:r>
            <a:r>
              <a:rPr lang="en-US" sz="1200" i="1" kern="1200" dirty="0">
                <a:solidFill>
                  <a:schemeClr val="tx1"/>
                </a:solidFill>
                <a:effectLst/>
                <a:latin typeface="+mn-lt"/>
                <a:ea typeface="+mn-ea"/>
                <a:cs typeface="+mn-cs"/>
              </a:rPr>
              <a:t>reducer</a:t>
            </a:r>
            <a:r>
              <a:rPr lang="en-US" sz="1200" kern="1200" dirty="0">
                <a:solidFill>
                  <a:schemeClr val="tx1"/>
                </a:solidFill>
                <a:effectLst/>
                <a:latin typeface="+mn-lt"/>
                <a:ea typeface="+mn-ea"/>
                <a:cs typeface="+mn-cs"/>
              </a:rPr>
              <a:t>), to produce an aggregated result.</a:t>
            </a:r>
            <a:endParaRPr lang="en-GB"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Word Count Example</a:t>
            </a:r>
            <a:endParaRPr lang="en-GB"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commonly used example to demonstrate how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processing works is a task in which the individual words in a body of text are tabulated and counted to determine the frequency of each word in the source text. For example, consider the following (meaningless) text:</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err="1">
                <a:solidFill>
                  <a:schemeClr val="tx1"/>
                </a:solidFill>
                <a:effectLst/>
                <a:latin typeface="+mn-lt"/>
                <a:ea typeface="+mn-ea"/>
                <a:cs typeface="+mn-cs"/>
              </a:rPr>
              <a:t>Lorem</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ipsum</a:t>
            </a:r>
            <a:r>
              <a:rPr lang="en-GB" sz="1200" kern="1200" dirty="0">
                <a:solidFill>
                  <a:schemeClr val="tx1"/>
                </a:solidFill>
                <a:effectLst/>
                <a:latin typeface="+mn-lt"/>
                <a:ea typeface="+mn-ea"/>
                <a:cs typeface="+mn-cs"/>
              </a:rPr>
              <a:t> sit </a:t>
            </a:r>
            <a:r>
              <a:rPr lang="en-GB" sz="1200" kern="1200" dirty="0" err="1">
                <a:solidFill>
                  <a:schemeClr val="tx1"/>
                </a:solidFill>
                <a:effectLst/>
                <a:latin typeface="+mn-lt"/>
                <a:ea typeface="+mn-ea"/>
                <a:cs typeface="+mn-cs"/>
              </a:rPr>
              <a:t>amet</a:t>
            </a:r>
            <a:r>
              <a:rPr lang="en-GB" sz="1200" kern="1200" dirty="0">
                <a:solidFill>
                  <a:schemeClr val="tx1"/>
                </a:solidFill>
                <a:effectLst/>
                <a:latin typeface="+mn-lt"/>
                <a:ea typeface="+mn-ea"/>
                <a:cs typeface="+mn-cs"/>
              </a:rPr>
              <a:t> magma sit </a:t>
            </a:r>
            <a:r>
              <a:rPr lang="en-GB" sz="1200" kern="1200" dirty="0" err="1">
                <a:solidFill>
                  <a:schemeClr val="tx1"/>
                </a:solidFill>
                <a:effectLst/>
                <a:latin typeface="+mn-lt"/>
                <a:ea typeface="+mn-ea"/>
                <a:cs typeface="+mn-cs"/>
              </a:rPr>
              <a:t>elit</a:t>
            </a:r>
            <a:endParaRPr lang="en-GB" sz="1200" kern="1200" dirty="0">
              <a:solidFill>
                <a:schemeClr val="tx1"/>
              </a:solidFill>
              <a:effectLst/>
              <a:latin typeface="+mn-lt"/>
              <a:ea typeface="+mn-ea"/>
              <a:cs typeface="+mn-cs"/>
            </a:endParaRPr>
          </a:p>
          <a:p>
            <a:r>
              <a:rPr lang="en-GB" sz="1200" kern="1200" dirty="0" err="1">
                <a:solidFill>
                  <a:schemeClr val="tx1"/>
                </a:solidFill>
                <a:effectLst/>
                <a:latin typeface="+mn-lt"/>
                <a:ea typeface="+mn-ea"/>
                <a:cs typeface="+mn-cs"/>
              </a:rPr>
              <a:t>Fusce</a:t>
            </a:r>
            <a:r>
              <a:rPr lang="en-GB" sz="1200" kern="1200" dirty="0">
                <a:solidFill>
                  <a:schemeClr val="tx1"/>
                </a:solidFill>
                <a:effectLst/>
                <a:latin typeface="+mn-lt"/>
                <a:ea typeface="+mn-ea"/>
                <a:cs typeface="+mn-cs"/>
              </a:rPr>
              <a:t> magna </a:t>
            </a:r>
            <a:r>
              <a:rPr lang="en-GB" sz="1200" kern="1200" dirty="0" err="1">
                <a:solidFill>
                  <a:schemeClr val="tx1"/>
                </a:solidFill>
                <a:effectLst/>
                <a:latin typeface="+mn-lt"/>
                <a:ea typeface="+mn-ea"/>
                <a:cs typeface="+mn-cs"/>
              </a:rPr>
              <a:t>sed</a:t>
            </a:r>
            <a:r>
              <a:rPr lang="en-GB" sz="1200" kern="1200" dirty="0">
                <a:solidFill>
                  <a:schemeClr val="tx1"/>
                </a:solidFill>
                <a:effectLst/>
                <a:latin typeface="+mn-lt"/>
                <a:ea typeface="+mn-ea"/>
                <a:cs typeface="+mn-cs"/>
              </a:rPr>
              <a:t> sit </a:t>
            </a:r>
            <a:r>
              <a:rPr lang="en-GB" sz="1200" kern="1200" dirty="0" err="1">
                <a:solidFill>
                  <a:schemeClr val="tx1"/>
                </a:solidFill>
                <a:effectLst/>
                <a:latin typeface="+mn-lt"/>
                <a:ea typeface="+mn-ea"/>
                <a:cs typeface="+mn-cs"/>
              </a:rPr>
              <a:t>amet</a:t>
            </a:r>
            <a:r>
              <a:rPr lang="en-GB" sz="1200" kern="1200" dirty="0">
                <a:solidFill>
                  <a:schemeClr val="tx1"/>
                </a:solidFill>
                <a:effectLst/>
                <a:latin typeface="+mn-lt"/>
                <a:ea typeface="+mn-ea"/>
                <a:cs typeface="+mn-cs"/>
              </a:rPr>
              <a:t> magna</a:t>
            </a: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job to process this text could be created by using the following JavaScript code, which comprises a </a:t>
            </a:r>
            <a:r>
              <a:rPr lang="en-US" sz="1200" b="1" kern="1200" dirty="0">
                <a:solidFill>
                  <a:schemeClr val="tx1"/>
                </a:solidFill>
                <a:effectLst/>
                <a:latin typeface="+mn-lt"/>
                <a:ea typeface="+mn-ea"/>
                <a:cs typeface="+mn-cs"/>
              </a:rPr>
              <a:t>map</a:t>
            </a:r>
            <a:r>
              <a:rPr lang="en-US" sz="1200" kern="1200" dirty="0">
                <a:solidFill>
                  <a:schemeClr val="tx1"/>
                </a:solidFill>
                <a:effectLst/>
                <a:latin typeface="+mn-lt"/>
                <a:ea typeface="+mn-ea"/>
                <a:cs typeface="+mn-cs"/>
              </a:rPr>
              <a:t> function and a </a:t>
            </a:r>
            <a:r>
              <a:rPr lang="en-US" sz="1200" b="1" kern="1200" dirty="0">
                <a:solidFill>
                  <a:schemeClr val="tx1"/>
                </a:solidFill>
                <a:effectLst/>
                <a:latin typeface="+mn-lt"/>
                <a:ea typeface="+mn-ea"/>
                <a:cs typeface="+mn-cs"/>
              </a:rPr>
              <a:t>reduce</a:t>
            </a:r>
            <a:r>
              <a:rPr lang="en-US" sz="1200" kern="1200" dirty="0">
                <a:solidFill>
                  <a:schemeClr val="tx1"/>
                </a:solidFill>
                <a:effectLst/>
                <a:latin typeface="+mn-lt"/>
                <a:ea typeface="+mn-ea"/>
                <a:cs typeface="+mn-cs"/>
              </a:rPr>
              <a:t> Function.</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map = function (key, value, context)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words = </a:t>
            </a:r>
            <a:r>
              <a:rPr lang="en-US" sz="1200" kern="1200" dirty="0" err="1">
                <a:solidFill>
                  <a:schemeClr val="tx1"/>
                </a:solidFill>
                <a:effectLst/>
                <a:latin typeface="+mn-lt"/>
                <a:ea typeface="+mn-ea"/>
                <a:cs typeface="+mn-cs"/>
              </a:rPr>
              <a:t>value.split</a:t>
            </a:r>
            <a:r>
              <a:rPr lang="en-US" sz="1200" kern="1200" dirty="0">
                <a:solidFill>
                  <a:schemeClr val="tx1"/>
                </a:solidFill>
                <a:effectLst/>
                <a:latin typeface="+mn-lt"/>
                <a:ea typeface="+mn-ea"/>
                <a:cs typeface="+mn-cs"/>
              </a:rPr>
              <a:t>(/[^a-</a:t>
            </a:r>
            <a:r>
              <a:rPr lang="en-US" sz="1200" kern="1200" dirty="0" err="1">
                <a:solidFill>
                  <a:schemeClr val="tx1"/>
                </a:solidFill>
                <a:effectLst/>
                <a:latin typeface="+mn-lt"/>
                <a:ea typeface="+mn-ea"/>
                <a:cs typeface="+mn-cs"/>
              </a:rPr>
              <a:t>zA</a:t>
            </a:r>
            <a:r>
              <a:rPr lang="en-US" sz="1200" kern="1200" dirty="0">
                <a:solidFill>
                  <a:schemeClr val="tx1"/>
                </a:solidFill>
                <a:effectLst/>
                <a:latin typeface="+mn-lt"/>
                <a:ea typeface="+mn-ea"/>
                <a:cs typeface="+mn-cs"/>
              </a:rPr>
              <a:t>-Z]/);</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 0;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&lt; </a:t>
            </a:r>
            <a:r>
              <a:rPr lang="en-US" sz="1200" kern="1200" dirty="0" err="1">
                <a:solidFill>
                  <a:schemeClr val="tx1"/>
                </a:solidFill>
                <a:effectLst/>
                <a:latin typeface="+mn-lt"/>
                <a:ea typeface="+mn-ea"/>
                <a:cs typeface="+mn-cs"/>
              </a:rPr>
              <a:t>words.length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(words[</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 "")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context.write</a:t>
            </a:r>
            <a:r>
              <a:rPr lang="en-US" sz="1200" kern="1200" dirty="0">
                <a:solidFill>
                  <a:schemeClr val="tx1"/>
                </a:solidFill>
                <a:effectLst/>
                <a:latin typeface="+mn-lt"/>
                <a:ea typeface="+mn-ea"/>
                <a:cs typeface="+mn-cs"/>
              </a:rPr>
              <a:t>(words[</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toLowerCase</a:t>
            </a:r>
            <a:r>
              <a:rPr lang="en-US" sz="1200" kern="1200" dirty="0">
                <a:solidFill>
                  <a:schemeClr val="tx1"/>
                </a:solidFill>
                <a:effectLst/>
                <a:latin typeface="+mn-lt"/>
                <a:ea typeface="+mn-ea"/>
                <a:cs typeface="+mn-cs"/>
              </a:rPr>
              <a:t>(), 1);</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reduce = function (key, values, context)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sum = 0;</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while (</a:t>
            </a:r>
            <a:r>
              <a:rPr lang="en-US" sz="1200" kern="1200" dirty="0" err="1">
                <a:solidFill>
                  <a:schemeClr val="tx1"/>
                </a:solidFill>
                <a:effectLst/>
                <a:latin typeface="+mn-lt"/>
                <a:ea typeface="+mn-ea"/>
                <a:cs typeface="+mn-cs"/>
              </a:rPr>
              <a:t>values.hasNext</a:t>
            </a:r>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sum += </a:t>
            </a:r>
            <a:r>
              <a:rPr lang="en-US" sz="1200" kern="1200" dirty="0" err="1">
                <a:solidFill>
                  <a:schemeClr val="tx1"/>
                </a:solidFill>
                <a:effectLst/>
                <a:latin typeface="+mn-lt"/>
                <a:ea typeface="+mn-ea"/>
                <a:cs typeface="+mn-cs"/>
              </a:rPr>
              <a:t>parseInt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values.next</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context.write</a:t>
            </a:r>
            <a:r>
              <a:rPr lang="en-US" sz="1200" kern="1200" dirty="0">
                <a:solidFill>
                  <a:schemeClr val="tx1"/>
                </a:solidFill>
                <a:effectLst/>
                <a:latin typeface="+mn-lt"/>
                <a:ea typeface="+mn-ea"/>
                <a:cs typeface="+mn-cs"/>
              </a:rPr>
              <a:t>(key, sum);</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map</a:t>
            </a:r>
            <a:r>
              <a:rPr lang="en-US" sz="1200" kern="1200" dirty="0">
                <a:solidFill>
                  <a:schemeClr val="tx1"/>
                </a:solidFill>
                <a:effectLst/>
                <a:latin typeface="+mn-lt"/>
                <a:ea typeface="+mn-ea"/>
                <a:cs typeface="+mn-cs"/>
              </a:rPr>
              <a:t> function is run on each data node against a subset of the data (which is passed to the function as a single </a:t>
            </a:r>
            <a:r>
              <a:rPr lang="en-US" sz="1200" b="1" kern="1200" dirty="0">
                <a:solidFill>
                  <a:schemeClr val="tx1"/>
                </a:solidFill>
                <a:effectLst/>
                <a:latin typeface="+mn-lt"/>
                <a:ea typeface="+mn-ea"/>
                <a:cs typeface="+mn-cs"/>
              </a:rPr>
              <a:t>value</a:t>
            </a:r>
            <a:r>
              <a:rPr lang="en-US" sz="1200" kern="1200" dirty="0">
                <a:solidFill>
                  <a:schemeClr val="tx1"/>
                </a:solidFill>
                <a:effectLst/>
                <a:latin typeface="+mn-lt"/>
                <a:ea typeface="+mn-ea"/>
                <a:cs typeface="+mn-cs"/>
              </a:rPr>
              <a:t> parameter). In this example, we shall assume that there are two data nodes, each processing a single line of the source text (in reality, the source data would be much larger and potentially split across multiple files, and each data node would process a large subset of the text). Each node uses the function to split the text into an array of individual words, and for each non-blank word in the array, a key/value pair is constructed with the word as the key and the number 1 as the value. The output from the two mappers is shown in the following table.</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Output from Mapper 1	Output from Mapper 2</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Lorem</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Fusce</a:t>
            </a:r>
            <a:r>
              <a:rPr lang="en-US" sz="1200" kern="1200" dirty="0">
                <a:solidFill>
                  <a:schemeClr val="tx1"/>
                </a:solidFill>
                <a:effectLst/>
                <a:latin typeface="+mn-lt"/>
                <a:ea typeface="+mn-ea"/>
                <a:cs typeface="+mn-cs"/>
              </a:rPr>
              <a:t>	1</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ipsum</a:t>
            </a:r>
            <a:r>
              <a:rPr lang="en-US" sz="1200" kern="1200" dirty="0">
                <a:solidFill>
                  <a:schemeClr val="tx1"/>
                </a:solidFill>
                <a:effectLst/>
                <a:latin typeface="+mn-lt"/>
                <a:ea typeface="+mn-ea"/>
                <a:cs typeface="+mn-cs"/>
              </a:rPr>
              <a:t>	1	magma	1</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sit	1	</a:t>
            </a:r>
            <a:r>
              <a:rPr lang="en-US" sz="1200" kern="1200" dirty="0" err="1">
                <a:solidFill>
                  <a:schemeClr val="tx1"/>
                </a:solidFill>
                <a:effectLst/>
                <a:latin typeface="+mn-lt"/>
                <a:ea typeface="+mn-ea"/>
                <a:cs typeface="+mn-cs"/>
              </a:rPr>
              <a:t>sed</a:t>
            </a:r>
            <a:r>
              <a:rPr lang="en-US" sz="1200" kern="1200" dirty="0">
                <a:solidFill>
                  <a:schemeClr val="tx1"/>
                </a:solidFill>
                <a:effectLst/>
                <a:latin typeface="+mn-lt"/>
                <a:ea typeface="+mn-ea"/>
                <a:cs typeface="+mn-cs"/>
              </a:rPr>
              <a:t>	1</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Amet</a:t>
            </a:r>
            <a:r>
              <a:rPr lang="en-US" sz="1200" kern="1200" dirty="0">
                <a:solidFill>
                  <a:schemeClr val="tx1"/>
                </a:solidFill>
                <a:effectLst/>
                <a:latin typeface="+mn-lt"/>
                <a:ea typeface="+mn-ea"/>
                <a:cs typeface="+mn-cs"/>
              </a:rPr>
              <a:t>	1	sit	1</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magma	1	</a:t>
            </a:r>
            <a:r>
              <a:rPr lang="en-US" sz="1200" kern="1200" dirty="0" err="1">
                <a:solidFill>
                  <a:schemeClr val="tx1"/>
                </a:solidFill>
                <a:effectLst/>
                <a:latin typeface="+mn-lt"/>
                <a:ea typeface="+mn-ea"/>
                <a:cs typeface="+mn-cs"/>
              </a:rPr>
              <a:t>amet</a:t>
            </a:r>
            <a:r>
              <a:rPr lang="en-US" sz="1200" kern="1200" dirty="0">
                <a:solidFill>
                  <a:schemeClr val="tx1"/>
                </a:solidFill>
                <a:effectLst/>
                <a:latin typeface="+mn-lt"/>
                <a:ea typeface="+mn-ea"/>
                <a:cs typeface="+mn-cs"/>
              </a:rPr>
              <a:t>	1</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sit	1	magma	1</a:t>
            </a:r>
          </a:p>
          <a:p>
            <a:r>
              <a:rPr lang="en-US" sz="1200" kern="1200" dirty="0" err="1">
                <a:solidFill>
                  <a:schemeClr val="tx1"/>
                </a:solidFill>
                <a:effectLst/>
                <a:latin typeface="+mn-lt"/>
                <a:ea typeface="+mn-ea"/>
                <a:cs typeface="+mn-cs"/>
              </a:rPr>
              <a:t>elit</a:t>
            </a:r>
            <a:r>
              <a:rPr lang="en-US" sz="1200" kern="1200" dirty="0">
                <a:solidFill>
                  <a:schemeClr val="tx1"/>
                </a:solidFill>
                <a:effectLst/>
                <a:latin typeface="+mn-lt"/>
                <a:ea typeface="+mn-ea"/>
                <a:cs typeface="+mn-cs"/>
              </a:rPr>
              <a:t>	1</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key/value pair output from the mappers is then combined and the values for each key are passed to the </a:t>
            </a:r>
            <a:r>
              <a:rPr lang="en-US" sz="1200" b="1" kern="1200" dirty="0">
                <a:solidFill>
                  <a:schemeClr val="tx1"/>
                </a:solidFill>
                <a:effectLst/>
                <a:latin typeface="+mn-lt"/>
                <a:ea typeface="+mn-ea"/>
                <a:cs typeface="+mn-cs"/>
              </a:rPr>
              <a:t>reducer</a:t>
            </a:r>
            <a:r>
              <a:rPr lang="en-US" sz="1200" kern="1200" dirty="0">
                <a:solidFill>
                  <a:schemeClr val="tx1"/>
                </a:solidFill>
                <a:effectLst/>
                <a:latin typeface="+mn-lt"/>
                <a:ea typeface="+mn-ea"/>
                <a:cs typeface="+mn-cs"/>
              </a:rPr>
              <a:t> function, which adds them together to produce a total count for each key as shown in the following table.</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Lorem</a:t>
            </a:r>
            <a:r>
              <a:rPr lang="en-US" sz="1200" kern="1200" dirty="0">
                <a:solidFill>
                  <a:schemeClr val="tx1"/>
                </a:solidFill>
                <a:effectLst/>
                <a:latin typeface="+mn-lt"/>
                <a:ea typeface="+mn-ea"/>
                <a:cs typeface="+mn-cs"/>
              </a:rPr>
              <a:t> 	1</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ipsum</a:t>
            </a:r>
            <a:r>
              <a:rPr lang="en-US" sz="1200" kern="1200" dirty="0">
                <a:solidFill>
                  <a:schemeClr val="tx1"/>
                </a:solidFill>
                <a:effectLst/>
                <a:latin typeface="+mn-lt"/>
                <a:ea typeface="+mn-ea"/>
                <a:cs typeface="+mn-cs"/>
              </a:rPr>
              <a:t> 	1</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sit 	3</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amet</a:t>
            </a:r>
            <a:r>
              <a:rPr lang="en-US" sz="1200" kern="1200" dirty="0">
                <a:solidFill>
                  <a:schemeClr val="tx1"/>
                </a:solidFill>
                <a:effectLst/>
                <a:latin typeface="+mn-lt"/>
                <a:ea typeface="+mn-ea"/>
                <a:cs typeface="+mn-cs"/>
              </a:rPr>
              <a:t>	2</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magma	3</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elit</a:t>
            </a:r>
            <a:r>
              <a:rPr lang="en-US" sz="1200" kern="1200" dirty="0">
                <a:solidFill>
                  <a:schemeClr val="tx1"/>
                </a:solidFill>
                <a:effectLst/>
                <a:latin typeface="+mn-lt"/>
                <a:ea typeface="+mn-ea"/>
                <a:cs typeface="+mn-cs"/>
              </a:rPr>
              <a:t>	1</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Fusce</a:t>
            </a:r>
            <a:r>
              <a:rPr lang="en-US" sz="1200" kern="1200" dirty="0">
                <a:solidFill>
                  <a:schemeClr val="tx1"/>
                </a:solidFill>
                <a:effectLst/>
                <a:latin typeface="+mn-lt"/>
                <a:ea typeface="+mn-ea"/>
                <a:cs typeface="+mn-cs"/>
              </a:rPr>
              <a:t>	1</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sed</a:t>
            </a:r>
            <a:r>
              <a:rPr lang="en-US" sz="1200" kern="1200" dirty="0">
                <a:solidFill>
                  <a:schemeClr val="tx1"/>
                </a:solidFill>
                <a:effectLst/>
                <a:latin typeface="+mn-lt"/>
                <a:ea typeface="+mn-ea"/>
                <a:cs typeface="+mn-cs"/>
              </a:rPr>
              <a:t>	1</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jobs can be implemented in many programming languages, including JavaScript, Java, Python, and Microsoft C#; and can include much more sophisticated processing than shown in this example. However, the basic principle of dividing the initial processing across multiple nodes during the map phase, and combining the results in one or more reduce phases is the foundation for distributed data processing with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0906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69973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228620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15.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17.emf"/><Relationship Id="rId5" Type="http://schemas.openxmlformats.org/officeDocument/2006/relationships/image" Target="../media/image12.emf"/><Relationship Id="rId4" Type="http://schemas.openxmlformats.org/officeDocument/2006/relationships/image" Target="../media/image13.png"/><Relationship Id="rId9"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0"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Introduction to Big Data and HDInsight</a:t>
            </a:r>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208" y="4056109"/>
            <a:ext cx="11812486" cy="2585323"/>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public static class Reduce extends Reducer&lt;Text, </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 Text, </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&gt; {</a:t>
            </a:r>
          </a:p>
          <a:p>
            <a:r>
              <a:rPr lang="en-GB" dirty="0">
                <a:latin typeface="Courier New" panose="02070309020205020404" pitchFamily="49" charset="0"/>
                <a:cs typeface="Courier New" panose="02070309020205020404" pitchFamily="49" charset="0"/>
              </a:rPr>
              <a:t>     public void reduce(Text key, </a:t>
            </a:r>
            <a:r>
              <a:rPr lang="en-GB" dirty="0" err="1">
                <a:latin typeface="Courier New" panose="02070309020205020404" pitchFamily="49" charset="0"/>
                <a:cs typeface="Courier New" panose="02070309020205020404" pitchFamily="49" charset="0"/>
              </a:rPr>
              <a:t>Iterable</a:t>
            </a:r>
            <a:r>
              <a:rPr lang="en-GB" dirty="0">
                <a:latin typeface="Courier New" panose="02070309020205020404" pitchFamily="49" charset="0"/>
                <a:cs typeface="Courier New" panose="02070309020205020404" pitchFamily="49" charset="0"/>
              </a:rPr>
              <a:t>&lt;</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&gt; values, Context context){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sum = 0;</a:t>
            </a:r>
          </a:p>
          <a:p>
            <a:r>
              <a:rPr lang="en-GB" dirty="0">
                <a:latin typeface="Courier New" panose="02070309020205020404" pitchFamily="49" charset="0"/>
                <a:cs typeface="Courier New" panose="02070309020205020404" pitchFamily="49" charset="0"/>
              </a:rPr>
              <a:t>	for (</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val</a:t>
            </a:r>
            <a:r>
              <a:rPr lang="en-GB" dirty="0">
                <a:latin typeface="Courier New" panose="02070309020205020404" pitchFamily="49" charset="0"/>
                <a:cs typeface="Courier New" panose="02070309020205020404" pitchFamily="49" charset="0"/>
              </a:rPr>
              <a:t> : values) {</a:t>
            </a:r>
          </a:p>
          <a:p>
            <a:r>
              <a:rPr lang="en-GB" dirty="0">
                <a:latin typeface="Courier New" panose="02070309020205020404" pitchFamily="49" charset="0"/>
                <a:cs typeface="Courier New" panose="02070309020205020404" pitchFamily="49" charset="0"/>
              </a:rPr>
              <a:t>               sum += </a:t>
            </a:r>
            <a:r>
              <a:rPr lang="en-GB" dirty="0" err="1">
                <a:latin typeface="Courier New" panose="02070309020205020404" pitchFamily="49" charset="0"/>
                <a:cs typeface="Courier New" panose="02070309020205020404" pitchFamily="49" charset="0"/>
              </a:rPr>
              <a:t>val.get</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context.write</a:t>
            </a:r>
            <a:r>
              <a:rPr lang="en-GB" dirty="0">
                <a:latin typeface="Courier New" panose="02070309020205020404" pitchFamily="49" charset="0"/>
                <a:cs typeface="Courier New" panose="02070309020205020404" pitchFamily="49" charset="0"/>
              </a:rPr>
              <a:t>(key, new </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(sum));</a:t>
            </a:r>
          </a:p>
          <a:p>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a:t>
            </a:r>
          </a:p>
        </p:txBody>
      </p:sp>
      <p:sp>
        <p:nvSpPr>
          <p:cNvPr id="7" name="Rectangle 6"/>
          <p:cNvSpPr/>
          <p:nvPr/>
        </p:nvSpPr>
        <p:spPr>
          <a:xfrm>
            <a:off x="100208" y="320964"/>
            <a:ext cx="12091792" cy="3416320"/>
          </a:xfrm>
          <a:prstGeom prst="rect">
            <a:avLst/>
          </a:prstGeom>
        </p:spPr>
        <p:txBody>
          <a:bodyPr wrap="square">
            <a:spAutoFit/>
          </a:bodyPr>
          <a:lstStyle/>
          <a:p>
            <a:pPr lvl="0"/>
            <a:r>
              <a:rPr lang="en-GB" dirty="0">
                <a:solidFill>
                  <a:prstClr val="black"/>
                </a:solidFill>
                <a:latin typeface="Courier New" panose="02070309020205020404" pitchFamily="49" charset="0"/>
                <a:cs typeface="Courier New" panose="02070309020205020404" pitchFamily="49" charset="0"/>
              </a:rPr>
              <a:t>public static class Map extends Mapper&lt;</a:t>
            </a:r>
            <a:r>
              <a:rPr lang="en-GB" dirty="0" err="1">
                <a:solidFill>
                  <a:prstClr val="black"/>
                </a:solidFill>
                <a:latin typeface="Courier New" panose="02070309020205020404" pitchFamily="49" charset="0"/>
                <a:cs typeface="Courier New" panose="02070309020205020404" pitchFamily="49" charset="0"/>
              </a:rPr>
              <a:t>LongWritable</a:t>
            </a:r>
            <a:r>
              <a:rPr lang="en-GB" dirty="0">
                <a:solidFill>
                  <a:prstClr val="black"/>
                </a:solidFill>
                <a:latin typeface="Courier New" panose="02070309020205020404" pitchFamily="49" charset="0"/>
                <a:cs typeface="Courier New" panose="02070309020205020404" pitchFamily="49" charset="0"/>
              </a:rPr>
              <a:t>, Text, Text, </a:t>
            </a:r>
            <a:r>
              <a:rPr lang="en-GB" dirty="0" err="1">
                <a:solidFill>
                  <a:prstClr val="black"/>
                </a:solidFill>
                <a:latin typeface="Courier New" panose="02070309020205020404" pitchFamily="49" charset="0"/>
                <a:cs typeface="Courier New" panose="02070309020205020404" pitchFamily="49" charset="0"/>
              </a:rPr>
              <a:t>IntWritable</a:t>
            </a:r>
            <a:r>
              <a:rPr lang="en-GB" dirty="0">
                <a:solidFill>
                  <a:prstClr val="black"/>
                </a:solidFill>
                <a:latin typeface="Courier New" panose="02070309020205020404" pitchFamily="49" charset="0"/>
                <a:cs typeface="Courier New" panose="02070309020205020404" pitchFamily="49" charset="0"/>
              </a:rPr>
              <a:t>&gt; {</a:t>
            </a:r>
          </a:p>
          <a:p>
            <a:pPr lvl="0"/>
            <a:r>
              <a:rPr lang="en-GB" dirty="0">
                <a:solidFill>
                  <a:prstClr val="black"/>
                </a:solidFill>
                <a:latin typeface="Courier New" panose="02070309020205020404" pitchFamily="49" charset="0"/>
                <a:cs typeface="Courier New" panose="02070309020205020404" pitchFamily="49" charset="0"/>
              </a:rPr>
              <a:t>       private final static </a:t>
            </a:r>
            <a:r>
              <a:rPr lang="en-GB" dirty="0" err="1">
                <a:solidFill>
                  <a:prstClr val="black"/>
                </a:solidFill>
                <a:latin typeface="Courier New" panose="02070309020205020404" pitchFamily="49" charset="0"/>
                <a:cs typeface="Courier New" panose="02070309020205020404" pitchFamily="49" charset="0"/>
              </a:rPr>
              <a:t>IntWritable</a:t>
            </a:r>
            <a:r>
              <a:rPr lang="en-GB" dirty="0">
                <a:solidFill>
                  <a:prstClr val="black"/>
                </a:solidFill>
                <a:latin typeface="Courier New" panose="02070309020205020404" pitchFamily="49" charset="0"/>
                <a:cs typeface="Courier New" panose="02070309020205020404" pitchFamily="49" charset="0"/>
              </a:rPr>
              <a:t> one = new </a:t>
            </a:r>
            <a:r>
              <a:rPr lang="en-GB" dirty="0" err="1">
                <a:solidFill>
                  <a:prstClr val="black"/>
                </a:solidFill>
                <a:latin typeface="Courier New" panose="02070309020205020404" pitchFamily="49" charset="0"/>
                <a:cs typeface="Courier New" panose="02070309020205020404" pitchFamily="49" charset="0"/>
              </a:rPr>
              <a:t>IntWritable</a:t>
            </a:r>
            <a:r>
              <a:rPr lang="en-GB" dirty="0">
                <a:solidFill>
                  <a:prstClr val="black"/>
                </a:solidFill>
                <a:latin typeface="Courier New" panose="02070309020205020404" pitchFamily="49" charset="0"/>
                <a:cs typeface="Courier New" panose="02070309020205020404" pitchFamily="49" charset="0"/>
              </a:rPr>
              <a:t>(1);</a:t>
            </a:r>
          </a:p>
          <a:p>
            <a:pPr lvl="0"/>
            <a:r>
              <a:rPr lang="en-GB" dirty="0">
                <a:solidFill>
                  <a:prstClr val="black"/>
                </a:solidFill>
                <a:latin typeface="Courier New" panose="02070309020205020404" pitchFamily="49" charset="0"/>
                <a:cs typeface="Courier New" panose="02070309020205020404" pitchFamily="49" charset="0"/>
              </a:rPr>
              <a:t>       private Text word = new Text();</a:t>
            </a:r>
          </a:p>
          <a:p>
            <a:pPr lvl="0"/>
            <a:r>
              <a:rPr lang="en-GB" dirty="0">
                <a:solidFill>
                  <a:prstClr val="black"/>
                </a:solidFill>
                <a:latin typeface="Courier New" panose="02070309020205020404" pitchFamily="49" charset="0"/>
                <a:cs typeface="Courier New" panose="02070309020205020404" pitchFamily="49" charset="0"/>
              </a:rPr>
              <a:t>       public void map(</a:t>
            </a:r>
            <a:r>
              <a:rPr lang="en-GB" dirty="0" err="1">
                <a:solidFill>
                  <a:prstClr val="black"/>
                </a:solidFill>
                <a:latin typeface="Courier New" panose="02070309020205020404" pitchFamily="49" charset="0"/>
                <a:cs typeface="Courier New" panose="02070309020205020404" pitchFamily="49" charset="0"/>
              </a:rPr>
              <a:t>LongWritable</a:t>
            </a:r>
            <a:r>
              <a:rPr lang="en-GB" dirty="0">
                <a:solidFill>
                  <a:prstClr val="black"/>
                </a:solidFill>
                <a:latin typeface="Courier New" panose="02070309020205020404" pitchFamily="49" charset="0"/>
                <a:cs typeface="Courier New" panose="02070309020205020404" pitchFamily="49" charset="0"/>
              </a:rPr>
              <a:t> key, Text value, Context context) {</a:t>
            </a:r>
          </a:p>
          <a:p>
            <a:pPr lvl="0"/>
            <a:r>
              <a:rPr lang="en-GB" dirty="0">
                <a:solidFill>
                  <a:prstClr val="black"/>
                </a:solidFill>
                <a:latin typeface="Courier New" panose="02070309020205020404" pitchFamily="49" charset="0"/>
                <a:cs typeface="Courier New" panose="02070309020205020404" pitchFamily="49" charset="0"/>
              </a:rPr>
              <a:t>           String line = </a:t>
            </a:r>
            <a:r>
              <a:rPr lang="en-GB" dirty="0" err="1">
                <a:solidFill>
                  <a:prstClr val="black"/>
                </a:solidFill>
                <a:latin typeface="Courier New" panose="02070309020205020404" pitchFamily="49" charset="0"/>
                <a:cs typeface="Courier New" panose="02070309020205020404" pitchFamily="49" charset="0"/>
              </a:rPr>
              <a:t>value.toString</a:t>
            </a:r>
            <a:r>
              <a:rPr lang="en-GB" dirty="0">
                <a:solidFill>
                  <a:prstClr val="black"/>
                </a:solidFill>
                <a:latin typeface="Courier New" panose="02070309020205020404" pitchFamily="49" charset="0"/>
                <a:cs typeface="Courier New" panose="02070309020205020404" pitchFamily="49" charset="0"/>
              </a:rPr>
              <a:t>();</a:t>
            </a:r>
          </a:p>
          <a:p>
            <a:pPr lvl="0"/>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StringTokenizer</a:t>
            </a:r>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tokenizer</a:t>
            </a:r>
            <a:r>
              <a:rPr lang="en-GB" dirty="0">
                <a:solidFill>
                  <a:prstClr val="black"/>
                </a:solidFill>
                <a:latin typeface="Courier New" panose="02070309020205020404" pitchFamily="49" charset="0"/>
                <a:cs typeface="Courier New" panose="02070309020205020404" pitchFamily="49" charset="0"/>
              </a:rPr>
              <a:t> = new </a:t>
            </a:r>
            <a:r>
              <a:rPr lang="en-GB" dirty="0" err="1">
                <a:solidFill>
                  <a:prstClr val="black"/>
                </a:solidFill>
                <a:latin typeface="Courier New" panose="02070309020205020404" pitchFamily="49" charset="0"/>
                <a:cs typeface="Courier New" panose="02070309020205020404" pitchFamily="49" charset="0"/>
              </a:rPr>
              <a:t>StringTokenizer</a:t>
            </a:r>
            <a:r>
              <a:rPr lang="en-GB" dirty="0">
                <a:solidFill>
                  <a:prstClr val="black"/>
                </a:solidFill>
                <a:latin typeface="Courier New" panose="02070309020205020404" pitchFamily="49" charset="0"/>
                <a:cs typeface="Courier New" panose="02070309020205020404" pitchFamily="49" charset="0"/>
              </a:rPr>
              <a:t>(line);</a:t>
            </a:r>
          </a:p>
          <a:p>
            <a:pPr lvl="0"/>
            <a:r>
              <a:rPr lang="en-GB" dirty="0">
                <a:solidFill>
                  <a:prstClr val="black"/>
                </a:solidFill>
                <a:latin typeface="Courier New" panose="02070309020205020404" pitchFamily="49" charset="0"/>
                <a:cs typeface="Courier New" panose="02070309020205020404" pitchFamily="49" charset="0"/>
              </a:rPr>
              <a:t>           while (</a:t>
            </a:r>
            <a:r>
              <a:rPr lang="en-GB" dirty="0" err="1">
                <a:solidFill>
                  <a:prstClr val="black"/>
                </a:solidFill>
                <a:latin typeface="Courier New" panose="02070309020205020404" pitchFamily="49" charset="0"/>
                <a:cs typeface="Courier New" panose="02070309020205020404" pitchFamily="49" charset="0"/>
              </a:rPr>
              <a:t>tokenizer.hasMoreTokens</a:t>
            </a:r>
            <a:r>
              <a:rPr lang="en-GB" dirty="0">
                <a:solidFill>
                  <a:prstClr val="black"/>
                </a:solidFill>
                <a:latin typeface="Courier New" panose="02070309020205020404" pitchFamily="49" charset="0"/>
                <a:cs typeface="Courier New" panose="02070309020205020404" pitchFamily="49" charset="0"/>
              </a:rPr>
              <a:t>()) {</a:t>
            </a:r>
          </a:p>
          <a:p>
            <a:pPr lvl="0"/>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word.set</a:t>
            </a:r>
            <a:r>
              <a:rPr lang="en-GB" dirty="0">
                <a:solidFill>
                  <a:prstClr val="black"/>
                </a:solidFill>
                <a:latin typeface="Courier New" panose="02070309020205020404" pitchFamily="49" charset="0"/>
                <a:cs typeface="Courier New" panose="02070309020205020404" pitchFamily="49" charset="0"/>
              </a:rPr>
              <a:t>(</a:t>
            </a:r>
            <a:r>
              <a:rPr lang="en-GB" dirty="0" err="1">
                <a:solidFill>
                  <a:prstClr val="black"/>
                </a:solidFill>
                <a:latin typeface="Courier New" panose="02070309020205020404" pitchFamily="49" charset="0"/>
                <a:cs typeface="Courier New" panose="02070309020205020404" pitchFamily="49" charset="0"/>
              </a:rPr>
              <a:t>tokenizer.nextToken</a:t>
            </a:r>
            <a:r>
              <a:rPr lang="en-GB" dirty="0">
                <a:solidFill>
                  <a:prstClr val="black"/>
                </a:solidFill>
                <a:latin typeface="Courier New" panose="02070309020205020404" pitchFamily="49" charset="0"/>
                <a:cs typeface="Courier New" panose="02070309020205020404" pitchFamily="49" charset="0"/>
              </a:rPr>
              <a:t>());</a:t>
            </a:r>
          </a:p>
          <a:p>
            <a:pPr lvl="0"/>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context.write</a:t>
            </a:r>
            <a:r>
              <a:rPr lang="en-GB" dirty="0">
                <a:solidFill>
                  <a:prstClr val="black"/>
                </a:solidFill>
                <a:latin typeface="Courier New" panose="02070309020205020404" pitchFamily="49" charset="0"/>
                <a:cs typeface="Courier New" panose="02070309020205020404" pitchFamily="49" charset="0"/>
              </a:rPr>
              <a:t>(word, one);</a:t>
            </a:r>
          </a:p>
          <a:p>
            <a:pPr lvl="0"/>
            <a:r>
              <a:rPr lang="en-GB" dirty="0">
                <a:solidFill>
                  <a:prstClr val="black"/>
                </a:solidFill>
                <a:latin typeface="Courier New" panose="02070309020205020404" pitchFamily="49" charset="0"/>
                <a:cs typeface="Courier New" panose="02070309020205020404" pitchFamily="49" charset="0"/>
              </a:rPr>
              <a:t>           }</a:t>
            </a:r>
          </a:p>
          <a:p>
            <a:pPr lvl="0"/>
            <a:r>
              <a:rPr lang="en-GB" dirty="0">
                <a:solidFill>
                  <a:prstClr val="black"/>
                </a:solidFill>
                <a:latin typeface="Courier New" panose="02070309020205020404" pitchFamily="49" charset="0"/>
                <a:cs typeface="Courier New" panose="02070309020205020404" pitchFamily="49" charset="0"/>
              </a:rPr>
              <a:t>       }</a:t>
            </a:r>
          </a:p>
          <a:p>
            <a:pPr lvl="0"/>
            <a:r>
              <a:rPr lang="en-GB"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5237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What is HDInsight?</a:t>
            </a:r>
          </a:p>
        </p:txBody>
      </p:sp>
    </p:spTree>
    <p:extLst>
      <p:ext uri="{BB962C8B-B14F-4D97-AF65-F5344CB8AC3E}">
        <p14:creationId xmlns:p14="http://schemas.microsoft.com/office/powerpoint/2010/main" val="163381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7149861" y="2031543"/>
            <a:ext cx="4787443" cy="3729161"/>
            <a:chOff x="7237543" y="2294590"/>
            <a:chExt cx="4787443" cy="3729161"/>
          </a:xfrm>
        </p:grpSpPr>
        <p:sp>
          <p:nvSpPr>
            <p:cNvPr id="6" name="Rounded Rectangle 5"/>
            <p:cNvSpPr/>
            <p:nvPr/>
          </p:nvSpPr>
          <p:spPr>
            <a:xfrm>
              <a:off x="7257508" y="2294590"/>
              <a:ext cx="4767478" cy="37291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TextBox 13"/>
            <p:cNvSpPr txBox="1"/>
            <p:nvPr/>
          </p:nvSpPr>
          <p:spPr>
            <a:xfrm>
              <a:off x="7237543" y="4610982"/>
              <a:ext cx="2698353" cy="369332"/>
            </a:xfrm>
            <a:prstGeom prst="rect">
              <a:avLst/>
            </a:prstGeom>
            <a:noFill/>
          </p:spPr>
          <p:txBody>
            <a:bodyPr wrap="square" rtlCol="0">
              <a:spAutoFit/>
            </a:bodyPr>
            <a:lstStyle/>
            <a:p>
              <a:r>
                <a:rPr lang="en-GB" dirty="0" err="1">
                  <a:latin typeface="Segoe UI Semibold" panose="020B0702040204020203" pitchFamily="34" charset="0"/>
                  <a:cs typeface="Segoe UI Semibold" panose="020B0702040204020203" pitchFamily="34" charset="0"/>
                </a:rPr>
                <a:t>HDInsight</a:t>
              </a:r>
              <a:r>
                <a:rPr lang="en-GB" dirty="0">
                  <a:latin typeface="Segoe UI Semibold" panose="020B0702040204020203" pitchFamily="34" charset="0"/>
                  <a:cs typeface="Segoe UI Semibold" panose="020B0702040204020203" pitchFamily="34" charset="0"/>
                </a:rPr>
                <a:t> cluster (VMs)</a:t>
              </a:r>
            </a:p>
          </p:txBody>
        </p:sp>
        <p:grpSp>
          <p:nvGrpSpPr>
            <p:cNvPr id="21" name="Group 20"/>
            <p:cNvGrpSpPr/>
            <p:nvPr/>
          </p:nvGrpSpPr>
          <p:grpSpPr>
            <a:xfrm>
              <a:off x="7357755" y="3385937"/>
              <a:ext cx="2036578" cy="1225045"/>
              <a:chOff x="5595740" y="4425730"/>
              <a:chExt cx="3154742" cy="1897645"/>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740" y="4425730"/>
                <a:ext cx="1023730" cy="1897645"/>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723" y="4425730"/>
                <a:ext cx="1023730" cy="1897645"/>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6752" y="4425730"/>
                <a:ext cx="1023730" cy="1897645"/>
              </a:xfrm>
              <a:prstGeom prst="rect">
                <a:avLst/>
              </a:prstGeom>
            </p:spPr>
          </p:pic>
        </p:grpSp>
      </p:grpSp>
      <p:sp>
        <p:nvSpPr>
          <p:cNvPr id="3" name="Content Placeholder 2"/>
          <p:cNvSpPr>
            <a:spLocks noGrp="1"/>
          </p:cNvSpPr>
          <p:nvPr>
            <p:ph sz="quarter" idx="10"/>
          </p:nvPr>
        </p:nvSpPr>
        <p:spPr>
          <a:xfrm>
            <a:off x="123520" y="1840832"/>
            <a:ext cx="6954853" cy="4837782"/>
          </a:xfrm>
        </p:spPr>
        <p:txBody>
          <a:bodyPr/>
          <a:lstStyle/>
          <a:p>
            <a:r>
              <a:rPr lang="en-GB" dirty="0"/>
              <a:t>Apache Hadoop on Azure</a:t>
            </a:r>
          </a:p>
          <a:p>
            <a:pPr lvl="1"/>
            <a:r>
              <a:rPr lang="en-GB" dirty="0"/>
              <a:t>Hortonworks HDP on Azure VMs</a:t>
            </a:r>
          </a:p>
          <a:p>
            <a:r>
              <a:rPr lang="en-GB" dirty="0"/>
              <a:t>Azure Storage or Azure Data Lake provides the HDFS layer</a:t>
            </a:r>
          </a:p>
          <a:p>
            <a:r>
              <a:rPr lang="en-GB" dirty="0"/>
              <a:t>Azure SQL Database stores metadata</a:t>
            </a:r>
          </a:p>
        </p:txBody>
      </p:sp>
      <p:grpSp>
        <p:nvGrpSpPr>
          <p:cNvPr id="18" name="Group 17"/>
          <p:cNvGrpSpPr/>
          <p:nvPr/>
        </p:nvGrpSpPr>
        <p:grpSpPr>
          <a:xfrm>
            <a:off x="6706912" y="867615"/>
            <a:ext cx="2630066" cy="1537052"/>
            <a:chOff x="6794594" y="1130662"/>
            <a:chExt cx="2630066" cy="1537052"/>
          </a:xfrm>
        </p:grpSpPr>
        <p:pic>
          <p:nvPicPr>
            <p:cNvPr id="25" name="Picture 24"/>
            <p:cNvPicPr>
              <a:picLocks noChangeAspect="1"/>
            </p:cNvPicPr>
            <p:nvPr/>
          </p:nvPicPr>
          <p:blipFill>
            <a:blip r:embed="rId4"/>
            <a:stretch>
              <a:fillRect/>
            </a:stretch>
          </p:blipFill>
          <p:spPr>
            <a:xfrm>
              <a:off x="6794594" y="1130662"/>
              <a:ext cx="2630066" cy="1537052"/>
            </a:xfrm>
            <a:prstGeom prst="rect">
              <a:avLst/>
            </a:prstGeom>
          </p:spPr>
        </p:pic>
        <p:pic>
          <p:nvPicPr>
            <p:cNvPr id="27" name="Picture 26"/>
            <p:cNvPicPr>
              <a:picLocks noChangeAspect="1"/>
            </p:cNvPicPr>
            <p:nvPr/>
          </p:nvPicPr>
          <p:blipFill>
            <a:blip r:embed="rId5"/>
            <a:stretch>
              <a:fillRect/>
            </a:stretch>
          </p:blipFill>
          <p:spPr>
            <a:xfrm>
              <a:off x="7150158" y="1722814"/>
              <a:ext cx="1982075" cy="724988"/>
            </a:xfrm>
            <a:prstGeom prst="rect">
              <a:avLst/>
            </a:prstGeom>
          </p:spPr>
        </p:pic>
      </p:grpSp>
      <p:grpSp>
        <p:nvGrpSpPr>
          <p:cNvPr id="36" name="Group 35"/>
          <p:cNvGrpSpPr/>
          <p:nvPr/>
        </p:nvGrpSpPr>
        <p:grpSpPr>
          <a:xfrm>
            <a:off x="9322729" y="2390513"/>
            <a:ext cx="2439211" cy="1419251"/>
            <a:chOff x="9410411" y="2653560"/>
            <a:chExt cx="2439211" cy="1419251"/>
          </a:xfrm>
        </p:grpSpPr>
        <p:sp>
          <p:nvSpPr>
            <p:cNvPr id="15" name="TextBox 14"/>
            <p:cNvSpPr txBox="1"/>
            <p:nvPr/>
          </p:nvSpPr>
          <p:spPr>
            <a:xfrm>
              <a:off x="10106346" y="3426480"/>
              <a:ext cx="1743276" cy="646331"/>
            </a:xfrm>
            <a:prstGeom prst="rect">
              <a:avLst/>
            </a:prstGeom>
            <a:noFill/>
          </p:spPr>
          <p:txBody>
            <a:bodyPr wrap="square" rtlCol="0">
              <a:spAutoFit/>
            </a:bodyPr>
            <a:lstStyle/>
            <a:p>
              <a:r>
                <a:rPr lang="en-GB" dirty="0">
                  <a:latin typeface="Segoe UI Semibold" panose="020B0702040204020203" pitchFamily="34" charset="0"/>
                  <a:cs typeface="Segoe UI Semibold" panose="020B0702040204020203" pitchFamily="34" charset="0"/>
                </a:rPr>
                <a:t>Azure Storage</a:t>
              </a:r>
            </a:p>
            <a:p>
              <a:r>
                <a:rPr lang="en-GB" dirty="0">
                  <a:latin typeface="Segoe UI Semibold" panose="020B0702040204020203" pitchFamily="34" charset="0"/>
                  <a:cs typeface="Segoe UI Semibold" panose="020B0702040204020203" pitchFamily="34" charset="0"/>
                </a:rPr>
                <a:t>or Data Lake</a:t>
              </a:r>
            </a:p>
          </p:txBody>
        </p:sp>
        <p:cxnSp>
          <p:nvCxnSpPr>
            <p:cNvPr id="19" name="Elbow Connector 18"/>
            <p:cNvCxnSpPr/>
            <p:nvPr/>
          </p:nvCxnSpPr>
          <p:spPr>
            <a:xfrm flipV="1">
              <a:off x="9410411" y="3017899"/>
              <a:ext cx="840472" cy="834195"/>
            </a:xfrm>
            <a:prstGeom prst="bentConnector3">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9571503" y="3284757"/>
              <a:ext cx="629788" cy="307777"/>
            </a:xfrm>
            <a:prstGeom prst="rect">
              <a:avLst/>
            </a:prstGeom>
            <a:solidFill>
              <a:schemeClr val="bg1"/>
            </a:solidFill>
          </p:spPr>
          <p:txBody>
            <a:bodyPr wrap="none" rtlCol="0">
              <a:spAutoFit/>
            </a:bodyPr>
            <a:lstStyle/>
            <a:p>
              <a:r>
                <a:rPr lang="en-GB" sz="1400" dirty="0">
                  <a:latin typeface="Segoe UI Semibold" panose="020B0702040204020203" pitchFamily="34" charset="0"/>
                  <a:cs typeface="Segoe UI Semibold" panose="020B0702040204020203" pitchFamily="34" charset="0"/>
                </a:rPr>
                <a:t>HDFS</a:t>
              </a:r>
            </a:p>
          </p:txBody>
        </p:sp>
        <p:pic>
          <p:nvPicPr>
            <p:cNvPr id="31" name="Picture 30"/>
            <p:cNvPicPr>
              <a:picLocks noChangeAspect="1"/>
            </p:cNvPicPr>
            <p:nvPr/>
          </p:nvPicPr>
          <p:blipFill>
            <a:blip r:embed="rId6"/>
            <a:stretch>
              <a:fillRect/>
            </a:stretch>
          </p:blipFill>
          <p:spPr>
            <a:xfrm rot="16200000">
              <a:off x="10458190" y="2546951"/>
              <a:ext cx="772920" cy="986138"/>
            </a:xfrm>
            <a:prstGeom prst="rect">
              <a:avLst/>
            </a:prstGeom>
          </p:spPr>
        </p:pic>
      </p:grpSp>
      <p:grpSp>
        <p:nvGrpSpPr>
          <p:cNvPr id="35" name="Group 34"/>
          <p:cNvGrpSpPr/>
          <p:nvPr/>
        </p:nvGrpSpPr>
        <p:grpSpPr>
          <a:xfrm>
            <a:off x="9328932" y="3770539"/>
            <a:ext cx="2250145" cy="1690731"/>
            <a:chOff x="9416614" y="4033586"/>
            <a:chExt cx="2250145" cy="1690731"/>
          </a:xfrm>
        </p:grpSpPr>
        <p:sp>
          <p:nvSpPr>
            <p:cNvPr id="16" name="TextBox 15"/>
            <p:cNvSpPr txBox="1"/>
            <p:nvPr/>
          </p:nvSpPr>
          <p:spPr>
            <a:xfrm>
              <a:off x="10037274" y="5354985"/>
              <a:ext cx="1629485" cy="369332"/>
            </a:xfrm>
            <a:prstGeom prst="rect">
              <a:avLst/>
            </a:prstGeom>
            <a:noFill/>
          </p:spPr>
          <p:txBody>
            <a:bodyPr wrap="none" rtlCol="0">
              <a:spAutoFit/>
            </a:bodyPr>
            <a:lstStyle/>
            <a:p>
              <a:r>
                <a:rPr lang="en-GB" dirty="0">
                  <a:latin typeface="Segoe UI Semibold" panose="020B0702040204020203" pitchFamily="34" charset="0"/>
                  <a:cs typeface="Segoe UI Semibold" panose="020B0702040204020203" pitchFamily="34" charset="0"/>
                </a:rPr>
                <a:t>SQL Database</a:t>
              </a:r>
            </a:p>
          </p:txBody>
        </p:sp>
        <p:cxnSp>
          <p:nvCxnSpPr>
            <p:cNvPr id="20" name="Elbow Connector 19"/>
            <p:cNvCxnSpPr>
              <a:stCxn id="13" idx="3"/>
            </p:cNvCxnSpPr>
            <p:nvPr/>
          </p:nvCxnSpPr>
          <p:spPr>
            <a:xfrm>
              <a:off x="9416614" y="4033586"/>
              <a:ext cx="830424" cy="1024980"/>
            </a:xfrm>
            <a:prstGeom prst="bentConnector3">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9696541" y="4162260"/>
              <a:ext cx="1862003" cy="523220"/>
            </a:xfrm>
            <a:prstGeom prst="rect">
              <a:avLst/>
            </a:prstGeom>
            <a:solidFill>
              <a:schemeClr val="bg1"/>
            </a:solidFill>
          </p:spPr>
          <p:txBody>
            <a:bodyPr wrap="square" rtlCol="0">
              <a:spAutoFit/>
            </a:bodyPr>
            <a:lstStyle/>
            <a:p>
              <a:r>
                <a:rPr lang="en-GB" sz="1400" dirty="0">
                  <a:latin typeface="Segoe UI Semibold" panose="020B0702040204020203" pitchFamily="34" charset="0"/>
                  <a:cs typeface="Segoe UI Semibold" panose="020B0702040204020203" pitchFamily="34" charset="0"/>
                </a:rPr>
                <a:t>Hive/</a:t>
              </a:r>
              <a:r>
                <a:rPr lang="en-GB" sz="1400" dirty="0" err="1">
                  <a:latin typeface="Segoe UI Semibold" panose="020B0702040204020203" pitchFamily="34" charset="0"/>
                  <a:cs typeface="Segoe UI Semibold" panose="020B0702040204020203" pitchFamily="34" charset="0"/>
                </a:rPr>
                <a:t>Oozie</a:t>
              </a:r>
              <a:r>
                <a:rPr lang="en-GB" sz="1400" dirty="0">
                  <a:latin typeface="Segoe UI Semibold" panose="020B0702040204020203" pitchFamily="34" charset="0"/>
                  <a:cs typeface="Segoe UI Semibold" panose="020B0702040204020203" pitchFamily="34" charset="0"/>
                </a:rPr>
                <a:t> Metadata</a:t>
              </a:r>
            </a:p>
          </p:txBody>
        </p:sp>
        <p:grpSp>
          <p:nvGrpSpPr>
            <p:cNvPr id="32" name="Group 31"/>
            <p:cNvGrpSpPr>
              <a:grpSpLocks noChangeAspect="1"/>
            </p:cNvGrpSpPr>
            <p:nvPr/>
          </p:nvGrpSpPr>
          <p:grpSpPr>
            <a:xfrm>
              <a:off x="10351581" y="4809873"/>
              <a:ext cx="1103589" cy="497946"/>
              <a:chOff x="2904848" y="2885814"/>
              <a:chExt cx="1681162" cy="959376"/>
            </a:xfrm>
          </p:grpSpPr>
          <p:sp>
            <p:nvSpPr>
              <p:cNvPr id="33" name="Flowchart: Magnetic Disk 3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9661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What client tools can I use?</a:t>
            </a:r>
          </a:p>
        </p:txBody>
      </p:sp>
    </p:spTree>
    <p:extLst>
      <p:ext uri="{BB962C8B-B14F-4D97-AF65-F5344CB8AC3E}">
        <p14:creationId xmlns:p14="http://schemas.microsoft.com/office/powerpoint/2010/main" val="72695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
          <p:cNvGrpSpPr>
            <a:grpSpLocks noChangeAspect="1"/>
          </p:cNvGrpSpPr>
          <p:nvPr/>
        </p:nvGrpSpPr>
        <p:grpSpPr bwMode="auto">
          <a:xfrm>
            <a:off x="4287768" y="4484622"/>
            <a:ext cx="2268738" cy="1802955"/>
            <a:chOff x="6459" y="3437"/>
            <a:chExt cx="867" cy="689"/>
          </a:xfrm>
        </p:grpSpPr>
        <p:sp>
          <p:nvSpPr>
            <p:cNvPr id="3"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9614" y="4551617"/>
            <a:ext cx="2192728" cy="2222161"/>
          </a:xfrm>
          <a:prstGeom prst="rect">
            <a:avLst/>
          </a:prstGeom>
        </p:spPr>
      </p:pic>
      <p:pic>
        <p:nvPicPr>
          <p:cNvPr id="11" name="Picture 10"/>
          <p:cNvPicPr>
            <a:picLocks noChangeAspect="1"/>
          </p:cNvPicPr>
          <p:nvPr/>
        </p:nvPicPr>
        <p:blipFill>
          <a:blip r:embed="rId3"/>
          <a:stretch>
            <a:fillRect/>
          </a:stretch>
        </p:blipFill>
        <p:spPr>
          <a:xfrm>
            <a:off x="6109981" y="183876"/>
            <a:ext cx="3762363" cy="2198784"/>
          </a:xfrm>
          <a:prstGeom prst="rect">
            <a:avLst/>
          </a:prstGeom>
        </p:spPr>
      </p:pic>
      <p:grpSp>
        <p:nvGrpSpPr>
          <p:cNvPr id="16" name="Group 15"/>
          <p:cNvGrpSpPr/>
          <p:nvPr/>
        </p:nvGrpSpPr>
        <p:grpSpPr>
          <a:xfrm>
            <a:off x="6663650" y="1456139"/>
            <a:ext cx="1838880" cy="1136221"/>
            <a:chOff x="6154428" y="5461346"/>
            <a:chExt cx="1395123" cy="8620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4428" y="5461348"/>
              <a:ext cx="465041" cy="862027"/>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469" y="5461347"/>
              <a:ext cx="465041" cy="862027"/>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4510" y="5461346"/>
              <a:ext cx="465041" cy="862027"/>
            </a:xfrm>
            <a:prstGeom prst="rect">
              <a:avLst/>
            </a:prstGeom>
          </p:spPr>
        </p:pic>
      </p:grpSp>
      <p:pic>
        <p:nvPicPr>
          <p:cNvPr id="17" name="Picture 16"/>
          <p:cNvPicPr>
            <a:picLocks noChangeAspect="1"/>
          </p:cNvPicPr>
          <p:nvPr/>
        </p:nvPicPr>
        <p:blipFill>
          <a:blip r:embed="rId5"/>
          <a:stretch>
            <a:fillRect/>
          </a:stretch>
        </p:blipFill>
        <p:spPr>
          <a:xfrm rot="16200000">
            <a:off x="8768518" y="1614629"/>
            <a:ext cx="772920" cy="986138"/>
          </a:xfrm>
          <a:prstGeom prst="rect">
            <a:avLst/>
          </a:prstGeom>
        </p:spPr>
      </p:pic>
      <p:cxnSp>
        <p:nvCxnSpPr>
          <p:cNvPr id="63" name="Elbow Connector 62"/>
          <p:cNvCxnSpPr>
            <a:stCxn id="47" idx="0"/>
            <a:endCxn id="19" idx="2"/>
          </p:cNvCxnSpPr>
          <p:nvPr/>
        </p:nvCxnSpPr>
        <p:spPr>
          <a:xfrm rot="16200000" flipV="1">
            <a:off x="3552443" y="3342451"/>
            <a:ext cx="1337875" cy="1311816"/>
          </a:xfrm>
          <a:prstGeom prst="bentConnector3">
            <a:avLst>
              <a:gd name="adj1" fmla="val 70684"/>
            </a:avLst>
          </a:prstGeom>
          <a:ln>
            <a:tailEnd type="triangle"/>
          </a:ln>
        </p:spPr>
        <p:style>
          <a:lnRef idx="2">
            <a:schemeClr val="dk1"/>
          </a:lnRef>
          <a:fillRef idx="0">
            <a:schemeClr val="dk1"/>
          </a:fillRef>
          <a:effectRef idx="1">
            <a:schemeClr val="dk1"/>
          </a:effectRef>
          <a:fontRef idx="minor">
            <a:schemeClr val="tx1"/>
          </a:fontRef>
        </p:style>
      </p:cxnSp>
      <p:grpSp>
        <p:nvGrpSpPr>
          <p:cNvPr id="94" name="Group 93"/>
          <p:cNvGrpSpPr/>
          <p:nvPr/>
        </p:nvGrpSpPr>
        <p:grpSpPr>
          <a:xfrm>
            <a:off x="2513933" y="1349945"/>
            <a:ext cx="2049503" cy="2006664"/>
            <a:chOff x="1579745" y="2125307"/>
            <a:chExt cx="2049503" cy="2006664"/>
          </a:xfrm>
        </p:grpSpPr>
        <p:grpSp>
          <p:nvGrpSpPr>
            <p:cNvPr id="38" name="Group 37"/>
            <p:cNvGrpSpPr/>
            <p:nvPr/>
          </p:nvGrpSpPr>
          <p:grpSpPr>
            <a:xfrm>
              <a:off x="1757488" y="2732770"/>
              <a:ext cx="1758804" cy="1399201"/>
              <a:chOff x="2254640" y="1613464"/>
              <a:chExt cx="1758804" cy="1399201"/>
            </a:xfrm>
          </p:grpSpPr>
          <p:grpSp>
            <p:nvGrpSpPr>
              <p:cNvPr id="18" name="Group 17"/>
              <p:cNvGrpSpPr>
                <a:grpSpLocks noChangeAspect="1"/>
              </p:cNvGrpSpPr>
              <p:nvPr/>
            </p:nvGrpSpPr>
            <p:grpSpPr>
              <a:xfrm>
                <a:off x="2254640" y="1613464"/>
                <a:ext cx="1758804" cy="1372013"/>
                <a:chOff x="1507436" y="1799127"/>
                <a:chExt cx="3681068" cy="2752580"/>
              </a:xfrm>
            </p:grpSpPr>
            <p:sp>
              <p:nvSpPr>
                <p:cNvPr id="19" name="Rectangle 18"/>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5-Point Star 2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6" name="Picture 25"/>
              <p:cNvPicPr>
                <a:picLocks noChangeAspect="1"/>
              </p:cNvPicPr>
              <p:nvPr/>
            </p:nvPicPr>
            <p:blipFill>
              <a:blip r:embed="rId6"/>
              <a:stretch>
                <a:fillRect/>
              </a:stretch>
            </p:blipFill>
            <p:spPr>
              <a:xfrm>
                <a:off x="2559949" y="2012835"/>
                <a:ext cx="1149060" cy="650126"/>
              </a:xfrm>
              <a:prstGeom prst="rect">
                <a:avLst/>
              </a:prstGeom>
            </p:spPr>
          </p:pic>
          <p:grpSp>
            <p:nvGrpSpPr>
              <p:cNvPr id="29" name="Group 28"/>
              <p:cNvGrpSpPr/>
              <p:nvPr/>
            </p:nvGrpSpPr>
            <p:grpSpPr>
              <a:xfrm>
                <a:off x="2729695" y="2201603"/>
                <a:ext cx="764970" cy="811062"/>
                <a:chOff x="1490629" y="2371704"/>
                <a:chExt cx="1505598" cy="1596316"/>
              </a:xfrm>
            </p:grpSpPr>
            <p:pic>
              <p:nvPicPr>
                <p:cNvPr id="28" name="Picture 27"/>
                <p:cNvPicPr>
                  <a:picLocks noChangeAspect="1"/>
                </p:cNvPicPr>
                <p:nvPr/>
              </p:nvPicPr>
              <p:blipFill>
                <a:blip r:embed="rId7"/>
                <a:stretch>
                  <a:fillRect/>
                </a:stretch>
              </p:blipFill>
              <p:spPr>
                <a:xfrm rot="7756707">
                  <a:off x="2015837" y="2326143"/>
                  <a:ext cx="455181" cy="1505598"/>
                </a:xfrm>
                <a:prstGeom prst="rect">
                  <a:avLst/>
                </a:prstGeom>
              </p:spPr>
            </p:pic>
            <p:pic>
              <p:nvPicPr>
                <p:cNvPr id="27" name="Picture 26"/>
                <p:cNvPicPr>
                  <a:picLocks noChangeAspect="1"/>
                </p:cNvPicPr>
                <p:nvPr/>
              </p:nvPicPr>
              <p:blipFill>
                <a:blip r:embed="rId8"/>
                <a:stretch>
                  <a:fillRect/>
                </a:stretch>
              </p:blipFill>
              <p:spPr>
                <a:xfrm rot="2451980">
                  <a:off x="2046124" y="2371704"/>
                  <a:ext cx="182436" cy="1596316"/>
                </a:xfrm>
                <a:prstGeom prst="rect">
                  <a:avLst/>
                </a:prstGeom>
              </p:spPr>
            </p:pic>
          </p:grpSp>
        </p:grpSp>
        <p:sp>
          <p:nvSpPr>
            <p:cNvPr id="88" name="TextBox 87"/>
            <p:cNvSpPr txBox="1"/>
            <p:nvPr/>
          </p:nvSpPr>
          <p:spPr>
            <a:xfrm>
              <a:off x="1579745" y="2125307"/>
              <a:ext cx="2049503" cy="646331"/>
            </a:xfrm>
            <a:prstGeom prst="rect">
              <a:avLst/>
            </a:prstGeom>
            <a:noFill/>
          </p:spPr>
          <p:txBody>
            <a:bodyPr wrap="square" rtlCol="0">
              <a:spAutoFit/>
            </a:bodyPr>
            <a:lstStyle/>
            <a:p>
              <a:pPr algn="ctr"/>
              <a:r>
                <a:rPr lang="en-GB" dirty="0"/>
                <a:t>Azure Management Portal</a:t>
              </a:r>
              <a:endParaRPr lang="en-US" dirty="0"/>
            </a:p>
          </p:txBody>
        </p:sp>
      </p:grpSp>
      <p:cxnSp>
        <p:nvCxnSpPr>
          <p:cNvPr id="61" name="Elbow Connector 60"/>
          <p:cNvCxnSpPr>
            <a:stCxn id="98" idx="3"/>
            <a:endCxn id="14" idx="2"/>
          </p:cNvCxnSpPr>
          <p:nvPr/>
        </p:nvCxnSpPr>
        <p:spPr>
          <a:xfrm flipV="1">
            <a:off x="6067303" y="2592358"/>
            <a:ext cx="1515787" cy="2304293"/>
          </a:xfrm>
          <a:prstGeom prst="bentConnector2">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90" name="TextBox 89"/>
          <p:cNvSpPr txBox="1"/>
          <p:nvPr/>
        </p:nvSpPr>
        <p:spPr>
          <a:xfrm>
            <a:off x="6950111" y="3380586"/>
            <a:ext cx="1199173" cy="923330"/>
          </a:xfrm>
          <a:prstGeom prst="rect">
            <a:avLst/>
          </a:prstGeom>
          <a:solidFill>
            <a:schemeClr val="bg1"/>
          </a:solidFill>
        </p:spPr>
        <p:txBody>
          <a:bodyPr wrap="square" rtlCol="0">
            <a:spAutoFit/>
          </a:bodyPr>
          <a:lstStyle/>
          <a:p>
            <a:pPr algn="ctr"/>
            <a:r>
              <a:rPr lang="en-GB" dirty="0"/>
              <a:t>Remote Console</a:t>
            </a:r>
          </a:p>
          <a:p>
            <a:pPr algn="ctr"/>
            <a:r>
              <a:rPr lang="en-GB" dirty="0"/>
              <a:t>(SSH)</a:t>
            </a:r>
            <a:endParaRPr lang="en-US" dirty="0"/>
          </a:p>
        </p:txBody>
      </p:sp>
      <p:sp>
        <p:nvSpPr>
          <p:cNvPr id="142" name="TextBox 141"/>
          <p:cNvSpPr txBox="1"/>
          <p:nvPr/>
        </p:nvSpPr>
        <p:spPr>
          <a:xfrm>
            <a:off x="4036576" y="3898100"/>
            <a:ext cx="1776794" cy="369332"/>
          </a:xfrm>
          <a:prstGeom prst="rect">
            <a:avLst/>
          </a:prstGeom>
          <a:solidFill>
            <a:schemeClr val="bg1"/>
          </a:solidFill>
        </p:spPr>
        <p:txBody>
          <a:bodyPr wrap="square" rtlCol="0">
            <a:spAutoFit/>
          </a:bodyPr>
          <a:lstStyle/>
          <a:p>
            <a:pPr algn="ctr"/>
            <a:r>
              <a:rPr lang="en-GB" dirty="0"/>
              <a:t>Web Browser</a:t>
            </a:r>
            <a:endParaRPr lang="en-US" dirty="0"/>
          </a:p>
        </p:txBody>
      </p:sp>
      <p:cxnSp>
        <p:nvCxnSpPr>
          <p:cNvPr id="85" name="Elbow Connector 84"/>
          <p:cNvCxnSpPr>
            <a:stCxn id="76" idx="3"/>
            <a:endCxn id="15" idx="2"/>
          </p:cNvCxnSpPr>
          <p:nvPr/>
        </p:nvCxnSpPr>
        <p:spPr>
          <a:xfrm flipV="1">
            <a:off x="5598572" y="2592357"/>
            <a:ext cx="2597478" cy="2784367"/>
          </a:xfrm>
          <a:prstGeom prst="bentConnector2">
            <a:avLst/>
          </a:prstGeom>
          <a:ln>
            <a:prstDash val="solid"/>
            <a:tailEnd type="triangle"/>
          </a:ln>
        </p:spPr>
        <p:style>
          <a:lnRef idx="2">
            <a:schemeClr val="dk1"/>
          </a:lnRef>
          <a:fillRef idx="0">
            <a:schemeClr val="dk1"/>
          </a:fillRef>
          <a:effectRef idx="1">
            <a:schemeClr val="dk1"/>
          </a:effectRef>
          <a:fontRef idx="minor">
            <a:schemeClr val="tx1"/>
          </a:fontRef>
        </p:style>
      </p:cxnSp>
      <p:cxnSp>
        <p:nvCxnSpPr>
          <p:cNvPr id="93" name="Straight Arrow Connector 92"/>
          <p:cNvCxnSpPr>
            <a:stCxn id="19" idx="3"/>
            <a:endCxn id="31" idx="1"/>
          </p:cNvCxnSpPr>
          <p:nvPr/>
        </p:nvCxnSpPr>
        <p:spPr>
          <a:xfrm>
            <a:off x="4439267" y="2645752"/>
            <a:ext cx="2188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69" name="Group 68"/>
          <p:cNvGrpSpPr>
            <a:grpSpLocks noChangeAspect="1"/>
          </p:cNvGrpSpPr>
          <p:nvPr/>
        </p:nvGrpSpPr>
        <p:grpSpPr>
          <a:xfrm>
            <a:off x="5039051" y="5156338"/>
            <a:ext cx="563111" cy="439274"/>
            <a:chOff x="1507436" y="1799127"/>
            <a:chExt cx="3681068" cy="2752580"/>
          </a:xfrm>
        </p:grpSpPr>
        <p:sp>
          <p:nvSpPr>
            <p:cNvPr id="76" name="Rectangle 7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Isosceles Triangle 7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5-Point Star 8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7" name="Group 86"/>
          <p:cNvGrpSpPr>
            <a:grpSpLocks noChangeAspect="1"/>
          </p:cNvGrpSpPr>
          <p:nvPr/>
        </p:nvGrpSpPr>
        <p:grpSpPr>
          <a:xfrm>
            <a:off x="5505730" y="4675457"/>
            <a:ext cx="565176" cy="440885"/>
            <a:chOff x="1507436" y="1799127"/>
            <a:chExt cx="3681068" cy="2752580"/>
          </a:xfrm>
        </p:grpSpPr>
        <p:sp>
          <p:nvSpPr>
            <p:cNvPr id="98" name="Rectangle 97"/>
            <p:cNvSpPr/>
            <p:nvPr/>
          </p:nvSpPr>
          <p:spPr bwMode="auto">
            <a:xfrm>
              <a:off x="1507436" y="1808507"/>
              <a:ext cx="3657600" cy="2743200"/>
            </a:xfrm>
            <a:prstGeom prst="rect">
              <a:avLst/>
            </a:prstGeom>
            <a:solidFill>
              <a:schemeClr val="tx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Isosceles Triangle 10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5-Point Star 10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8" name="Group 67"/>
          <p:cNvGrpSpPr/>
          <p:nvPr/>
        </p:nvGrpSpPr>
        <p:grpSpPr>
          <a:xfrm>
            <a:off x="4606728" y="4667296"/>
            <a:ext cx="541119" cy="438020"/>
            <a:chOff x="4606728" y="4667296"/>
            <a:chExt cx="541119" cy="438020"/>
          </a:xfrm>
        </p:grpSpPr>
        <p:grpSp>
          <p:nvGrpSpPr>
            <p:cNvPr id="59" name="Group 58"/>
            <p:cNvGrpSpPr/>
            <p:nvPr/>
          </p:nvGrpSpPr>
          <p:grpSpPr>
            <a:xfrm>
              <a:off x="4606728" y="4667296"/>
              <a:ext cx="541119" cy="422118"/>
              <a:chOff x="3255405" y="5255611"/>
              <a:chExt cx="611917" cy="477346"/>
            </a:xfrm>
          </p:grpSpPr>
          <p:grpSp>
            <p:nvGrpSpPr>
              <p:cNvPr id="43" name="Group 42"/>
              <p:cNvGrpSpPr>
                <a:grpSpLocks noChangeAspect="1"/>
              </p:cNvGrpSpPr>
              <p:nvPr/>
            </p:nvGrpSpPr>
            <p:grpSpPr>
              <a:xfrm>
                <a:off x="3255405" y="5255611"/>
                <a:ext cx="611917" cy="477346"/>
                <a:chOff x="1507436" y="1799127"/>
                <a:chExt cx="3681068" cy="2752580"/>
              </a:xfrm>
            </p:grpSpPr>
            <p:sp>
              <p:nvSpPr>
                <p:cNvPr id="46" name="Rectangle 4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Isosceles Triangle 4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5-Point Star 5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4" name="AutoShape 111"/>
              <p:cNvSpPr>
                <a:spLocks noChangeAspect="1" noChangeArrowheads="1" noTextEdit="1"/>
              </p:cNvSpPr>
              <p:nvPr/>
            </p:nvSpPr>
            <p:spPr bwMode="auto">
              <a:xfrm>
                <a:off x="3406807" y="5396801"/>
                <a:ext cx="314506"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4"/>
            <p:cNvGrpSpPr>
              <a:grpSpLocks noChangeAspect="1"/>
            </p:cNvGrpSpPr>
            <p:nvPr/>
          </p:nvGrpSpPr>
          <p:grpSpPr bwMode="auto">
            <a:xfrm>
              <a:off x="4701899" y="4698048"/>
              <a:ext cx="337828" cy="407268"/>
              <a:chOff x="1780" y="1364"/>
              <a:chExt cx="793" cy="956"/>
            </a:xfrm>
          </p:grpSpPr>
          <p:sp>
            <p:nvSpPr>
              <p:cNvPr id="107"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2"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43" name="TextBox 142"/>
          <p:cNvSpPr txBox="1"/>
          <p:nvPr/>
        </p:nvSpPr>
        <p:spPr>
          <a:xfrm>
            <a:off x="7421334" y="4919120"/>
            <a:ext cx="1397013" cy="933957"/>
          </a:xfrm>
          <a:prstGeom prst="rect">
            <a:avLst/>
          </a:prstGeom>
          <a:solidFill>
            <a:schemeClr val="bg1"/>
          </a:solidFill>
        </p:spPr>
        <p:txBody>
          <a:bodyPr wrap="square">
            <a:spAutoFit/>
          </a:bodyPr>
          <a:lstStyle/>
          <a:p>
            <a:pPr algn="ctr"/>
            <a:r>
              <a:rPr lang="en-GB" dirty="0"/>
              <a:t>Azure CLI</a:t>
            </a:r>
          </a:p>
          <a:p>
            <a:pPr algn="ctr"/>
            <a:r>
              <a:rPr lang="en-GB" dirty="0"/>
              <a:t>PowerShell</a:t>
            </a:r>
          </a:p>
          <a:p>
            <a:pPr algn="ctr"/>
            <a:r>
              <a:rPr lang="en-GB" dirty="0"/>
              <a:t>Visual Studio</a:t>
            </a:r>
          </a:p>
        </p:txBody>
      </p:sp>
      <p:cxnSp>
        <p:nvCxnSpPr>
          <p:cNvPr id="10" name="Straight Arrow Connector 9"/>
          <p:cNvCxnSpPr>
            <a:cxnSpLocks/>
            <a:stCxn id="143" idx="3"/>
            <a:endCxn id="17" idx="1"/>
          </p:cNvCxnSpPr>
          <p:nvPr/>
        </p:nvCxnSpPr>
        <p:spPr>
          <a:xfrm flipV="1">
            <a:off x="8818347" y="2494158"/>
            <a:ext cx="336631" cy="289194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91" name="TextBox 90"/>
          <p:cNvSpPr txBox="1"/>
          <p:nvPr/>
        </p:nvSpPr>
        <p:spPr>
          <a:xfrm>
            <a:off x="8553233" y="3701329"/>
            <a:ext cx="1292988" cy="923330"/>
          </a:xfrm>
          <a:prstGeom prst="rect">
            <a:avLst/>
          </a:prstGeom>
          <a:solidFill>
            <a:schemeClr val="bg1"/>
          </a:solidFill>
        </p:spPr>
        <p:txBody>
          <a:bodyPr wrap="square" rtlCol="0">
            <a:spAutoFit/>
          </a:bodyPr>
          <a:lstStyle/>
          <a:p>
            <a:pPr algn="ctr"/>
            <a:r>
              <a:rPr lang="en-GB" dirty="0"/>
              <a:t>Azure Storage Tools</a:t>
            </a:r>
            <a:endParaRPr lang="en-US" dirty="0"/>
          </a:p>
        </p:txBody>
      </p:sp>
      <p:grpSp>
        <p:nvGrpSpPr>
          <p:cNvPr id="9" name="Group 8"/>
          <p:cNvGrpSpPr/>
          <p:nvPr/>
        </p:nvGrpSpPr>
        <p:grpSpPr>
          <a:xfrm>
            <a:off x="4477869" y="1563224"/>
            <a:ext cx="2049503" cy="1766197"/>
            <a:chOff x="4477869" y="1563224"/>
            <a:chExt cx="2049503" cy="1766197"/>
          </a:xfrm>
        </p:grpSpPr>
        <p:grpSp>
          <p:nvGrpSpPr>
            <p:cNvPr id="30" name="Group 29"/>
            <p:cNvGrpSpPr>
              <a:grpSpLocks noChangeAspect="1"/>
            </p:cNvGrpSpPr>
            <p:nvPr/>
          </p:nvGrpSpPr>
          <p:grpSpPr>
            <a:xfrm>
              <a:off x="4658112" y="1957408"/>
              <a:ext cx="1758804" cy="1372013"/>
              <a:chOff x="1507436" y="1799127"/>
              <a:chExt cx="3681068" cy="2752580"/>
            </a:xfrm>
          </p:grpSpPr>
          <p:sp>
            <p:nvSpPr>
              <p:cNvPr id="31" name="Rectangle 30"/>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Isosceles Triangle 3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5-Point Star 3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9" name="TextBox 88"/>
            <p:cNvSpPr txBox="1"/>
            <p:nvPr/>
          </p:nvSpPr>
          <p:spPr>
            <a:xfrm>
              <a:off x="4477869" y="1563224"/>
              <a:ext cx="2049503" cy="369332"/>
            </a:xfrm>
            <a:prstGeom prst="rect">
              <a:avLst/>
            </a:prstGeom>
            <a:noFill/>
          </p:spPr>
          <p:txBody>
            <a:bodyPr wrap="square" rtlCol="0">
              <a:spAutoFit/>
            </a:bodyPr>
            <a:lstStyle/>
            <a:p>
              <a:pPr algn="ctr"/>
              <a:r>
                <a:rPr lang="en-GB" dirty="0"/>
                <a:t>Dashboard</a:t>
              </a:r>
              <a:endParaRPr lang="en-US" dirty="0"/>
            </a:p>
          </p:txBody>
        </p:sp>
        <p:pic>
          <p:nvPicPr>
            <p:cNvPr id="144" name="Picture 143"/>
            <p:cNvPicPr>
              <a:picLocks noChangeAspect="1"/>
            </p:cNvPicPr>
            <p:nvPr/>
          </p:nvPicPr>
          <p:blipFill>
            <a:blip r:embed="rId9"/>
            <a:stretch>
              <a:fillRect/>
            </a:stretch>
          </p:blipFill>
          <p:spPr>
            <a:xfrm>
              <a:off x="5447259" y="2297040"/>
              <a:ext cx="883517" cy="883517"/>
            </a:xfrm>
            <a:prstGeom prst="rect">
              <a:avLst/>
            </a:prstGeom>
          </p:spPr>
        </p:pic>
        <p:grpSp>
          <p:nvGrpSpPr>
            <p:cNvPr id="145" name="Group 144"/>
            <p:cNvGrpSpPr>
              <a:grpSpLocks noChangeAspect="1"/>
            </p:cNvGrpSpPr>
            <p:nvPr/>
          </p:nvGrpSpPr>
          <p:grpSpPr>
            <a:xfrm>
              <a:off x="4752147" y="2398249"/>
              <a:ext cx="622128" cy="622128"/>
              <a:chOff x="4694237" y="5021262"/>
              <a:chExt cx="1371600" cy="1371600"/>
            </a:xfrm>
          </p:grpSpPr>
          <p:sp>
            <p:nvSpPr>
              <p:cNvPr id="146" name="Oval 145"/>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7" name="Group 146"/>
              <p:cNvGrpSpPr/>
              <p:nvPr/>
            </p:nvGrpSpPr>
            <p:grpSpPr>
              <a:xfrm rot="10800000">
                <a:off x="5296301" y="5255490"/>
                <a:ext cx="182880" cy="903144"/>
                <a:chOff x="5522594" y="4049597"/>
                <a:chExt cx="182880" cy="903144"/>
              </a:xfrm>
              <a:solidFill>
                <a:schemeClr val="bg1"/>
              </a:solidFill>
            </p:grpSpPr>
            <p:sp>
              <p:nvSpPr>
                <p:cNvPr id="148" name="Rectangle 147"/>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Oval 148"/>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150477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down)">
                                      <p:cBhvr>
                                        <p:cTn id="11" dur="500"/>
                                        <p:tgtEl>
                                          <p:spTgt spid="6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2"/>
                                        </p:tgtEl>
                                        <p:attrNameLst>
                                          <p:attrName>style.visibility</p:attrName>
                                        </p:attrNameLst>
                                      </p:cBhvr>
                                      <p:to>
                                        <p:strVal val="visible"/>
                                      </p:to>
                                    </p:set>
                                    <p:animEffect transition="in" filter="fade">
                                      <p:cBhvr>
                                        <p:cTn id="14" dur="500"/>
                                        <p:tgtEl>
                                          <p:spTgt spid="142"/>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94"/>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8" fill="hold" nodeType="afterEffect">
                                  <p:stCondLst>
                                    <p:cond delay="250"/>
                                  </p:stCondLst>
                                  <p:childTnLst>
                                    <p:set>
                                      <p:cBhvr>
                                        <p:cTn id="20" dur="1" fill="hold">
                                          <p:stCondLst>
                                            <p:cond delay="0"/>
                                          </p:stCondLst>
                                        </p:cTn>
                                        <p:tgtEl>
                                          <p:spTgt spid="93"/>
                                        </p:tgtEl>
                                        <p:attrNameLst>
                                          <p:attrName>style.visibility</p:attrName>
                                        </p:attrNameLst>
                                      </p:cBhvr>
                                      <p:to>
                                        <p:strVal val="visible"/>
                                      </p:to>
                                    </p:set>
                                    <p:animEffect transition="in" filter="wipe(left)">
                                      <p:cBhvr>
                                        <p:cTn id="21" dur="500"/>
                                        <p:tgtEl>
                                          <p:spTgt spid="93"/>
                                        </p:tgtEl>
                                      </p:cBhvr>
                                    </p:animEffect>
                                  </p:childTnLst>
                                </p:cTn>
                              </p:par>
                            </p:childTnLst>
                          </p:cTn>
                        </p:par>
                        <p:par>
                          <p:cTn id="22" fill="hold">
                            <p:stCondLst>
                              <p:cond delay="175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down)">
                                      <p:cBhvr>
                                        <p:cTn id="34" dur="500"/>
                                        <p:tgtEl>
                                          <p:spTgt spid="6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childTnLst>
                          </p:cTn>
                        </p:par>
                        <p:par>
                          <p:cTn id="43" fill="hold">
                            <p:stCondLst>
                              <p:cond delay="500"/>
                            </p:stCondLst>
                            <p:childTnLst>
                              <p:par>
                                <p:cTn id="44" presetID="22" presetClass="entr" presetSubtype="4"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wipe(down)">
                                      <p:cBhvr>
                                        <p:cTn id="46" dur="500"/>
                                        <p:tgtEl>
                                          <p:spTgt spid="8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3"/>
                                        </p:tgtEl>
                                        <p:attrNameLst>
                                          <p:attrName>style.visibility</p:attrName>
                                        </p:attrNameLst>
                                      </p:cBhvr>
                                      <p:to>
                                        <p:strVal val="visible"/>
                                      </p:to>
                                    </p:set>
                                    <p:animEffect transition="in" filter="fade">
                                      <p:cBhvr>
                                        <p:cTn id="49" dur="500"/>
                                        <p:tgtEl>
                                          <p:spTgt spid="143"/>
                                        </p:tgtEl>
                                      </p:cBhvr>
                                    </p:animEffect>
                                  </p:childTnLst>
                                </p:cTn>
                              </p:par>
                            </p:childTnLst>
                          </p:cTn>
                        </p:par>
                        <p:par>
                          <p:cTn id="50" fill="hold">
                            <p:stCondLst>
                              <p:cond delay="1000"/>
                            </p:stCondLst>
                            <p:childTnLst>
                              <p:par>
                                <p:cTn id="51" presetID="22" presetClass="entr" presetSubtype="4"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down)">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1"/>
                                        </p:tgtEl>
                                        <p:attrNameLst>
                                          <p:attrName>style.visibility</p:attrName>
                                        </p:attrNameLst>
                                      </p:cBhvr>
                                      <p:to>
                                        <p:strVal val="visible"/>
                                      </p:to>
                                    </p:set>
                                    <p:animEffect transition="in" filter="fade">
                                      <p:cBhvr>
                                        <p:cTn id="5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42" grpId="0" animBg="1"/>
      <p:bldP spid="143" grpId="0" animBg="1"/>
      <p:bldP spid="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49300" y="926432"/>
            <a:ext cx="11306342" cy="5704473"/>
          </a:xfrm>
        </p:spPr>
        <p:txBody>
          <a:bodyPr>
            <a:normAutofit fontScale="92500" lnSpcReduction="20000"/>
          </a:bodyPr>
          <a:lstStyle/>
          <a:p>
            <a:pPr marL="0" indent="0">
              <a:buNone/>
            </a:pPr>
            <a:r>
              <a:rPr lang="en-US" dirty="0"/>
              <a:t>File paths can be referenced using WASB(S) or native syntax</a:t>
            </a:r>
          </a:p>
          <a:p>
            <a:pPr marL="457046" lvl="1" indent="0">
              <a:buNone/>
            </a:pPr>
            <a:r>
              <a:rPr lang="en-US" dirty="0"/>
              <a:t>wasb://</a:t>
            </a:r>
            <a:r>
              <a:rPr lang="en-US" i="1" dirty="0"/>
              <a:t>container</a:t>
            </a:r>
            <a:r>
              <a:rPr lang="en-US" dirty="0"/>
              <a:t>@</a:t>
            </a:r>
            <a:r>
              <a:rPr lang="en-US" i="1" dirty="0"/>
              <a:t>account</a:t>
            </a:r>
            <a:r>
              <a:rPr lang="en-US" dirty="0"/>
              <a:t>.blob.core.windows.net/data/logs/file.txt</a:t>
            </a:r>
          </a:p>
          <a:p>
            <a:pPr marL="457046" lvl="1" indent="0">
              <a:buNone/>
            </a:pPr>
            <a:r>
              <a:rPr lang="en-US" dirty="0"/>
              <a:t>wasb:///data/logs/file.txt (default storage account and container)</a:t>
            </a:r>
          </a:p>
          <a:p>
            <a:pPr marL="457046" lvl="1" indent="0">
              <a:buNone/>
            </a:pPr>
            <a:r>
              <a:rPr lang="en-GB" dirty="0"/>
              <a:t>	or</a:t>
            </a:r>
            <a:endParaRPr lang="en-US" dirty="0"/>
          </a:p>
          <a:p>
            <a:pPr marL="457046" lvl="1" indent="0">
              <a:buNone/>
            </a:pPr>
            <a:r>
              <a:rPr lang="en-US" dirty="0"/>
              <a:t>/data/logs/file.txt</a:t>
            </a:r>
          </a:p>
          <a:p>
            <a:pPr marL="0" indent="0">
              <a:buNone/>
            </a:pPr>
            <a:r>
              <a:rPr lang="en-GB" dirty="0"/>
              <a:t>File paths are </a:t>
            </a:r>
            <a:r>
              <a:rPr lang="en-GB" b="1" u="sng" dirty="0"/>
              <a:t>case-sensitive</a:t>
            </a:r>
            <a:endParaRPr lang="en-US" b="1" u="sng" dirty="0"/>
          </a:p>
          <a:p>
            <a:pPr marL="0" indent="0">
              <a:buNone/>
            </a:pPr>
            <a:r>
              <a:rPr lang="en-US" dirty="0"/>
              <a:t>HDFS shell commands</a:t>
            </a:r>
          </a:p>
          <a:p>
            <a:pPr marL="457046" lvl="1" indent="0">
              <a:buNone/>
            </a:pPr>
            <a:r>
              <a:rPr lang="en-US" b="1" dirty="0"/>
              <a:t>ls</a:t>
            </a:r>
            <a:r>
              <a:rPr lang="en-US" dirty="0"/>
              <a:t> (list)</a:t>
            </a:r>
          </a:p>
          <a:p>
            <a:pPr marL="457046" lvl="1" indent="0">
              <a:buNone/>
            </a:pPr>
            <a:r>
              <a:rPr lang="en-US" b="1" dirty="0" err="1"/>
              <a:t>cp</a:t>
            </a:r>
            <a:r>
              <a:rPr lang="en-US" dirty="0"/>
              <a:t> and </a:t>
            </a:r>
            <a:r>
              <a:rPr lang="en-US" b="1" dirty="0"/>
              <a:t>mv</a:t>
            </a:r>
            <a:r>
              <a:rPr lang="en-US" dirty="0"/>
              <a:t> (copy and move)</a:t>
            </a:r>
          </a:p>
          <a:p>
            <a:pPr marL="457046" lvl="1" indent="0">
              <a:buNone/>
            </a:pPr>
            <a:r>
              <a:rPr lang="en-US" b="1" dirty="0" err="1"/>
              <a:t>mkdir</a:t>
            </a:r>
            <a:r>
              <a:rPr lang="en-US" dirty="0"/>
              <a:t> (make directory)</a:t>
            </a:r>
          </a:p>
          <a:p>
            <a:pPr marL="457046" lvl="1" indent="0">
              <a:buNone/>
            </a:pPr>
            <a:r>
              <a:rPr lang="en-US" b="1" dirty="0" err="1"/>
              <a:t>rm</a:t>
            </a:r>
            <a:r>
              <a:rPr lang="en-US" dirty="0"/>
              <a:t> and </a:t>
            </a:r>
            <a:r>
              <a:rPr lang="en-US" b="1" dirty="0" err="1"/>
              <a:t>rm</a:t>
            </a:r>
            <a:r>
              <a:rPr lang="en-US" dirty="0"/>
              <a:t> </a:t>
            </a:r>
            <a:r>
              <a:rPr lang="en-US" b="1" dirty="0"/>
              <a:t>–r</a:t>
            </a:r>
            <a:r>
              <a:rPr lang="en-US" dirty="0"/>
              <a:t> (remove and remove recursive)</a:t>
            </a:r>
          </a:p>
          <a:p>
            <a:pPr marL="457046" lvl="1" indent="0">
              <a:buNone/>
            </a:pPr>
            <a:r>
              <a:rPr lang="en-GB" b="1" dirty="0"/>
              <a:t>put</a:t>
            </a:r>
            <a:r>
              <a:rPr lang="en-GB" dirty="0"/>
              <a:t> and </a:t>
            </a:r>
            <a:r>
              <a:rPr lang="en-GB" b="1" dirty="0"/>
              <a:t>get</a:t>
            </a:r>
            <a:r>
              <a:rPr lang="en-GB" dirty="0"/>
              <a:t> (transfer files between local file system and HDFS)</a:t>
            </a:r>
            <a:endParaRPr lang="en-US" dirty="0"/>
          </a:p>
          <a:p>
            <a:pPr marL="457046" lvl="1" indent="0">
              <a:buNone/>
            </a:pPr>
            <a:r>
              <a:rPr lang="en-US" b="1" dirty="0"/>
              <a:t>text</a:t>
            </a:r>
            <a:r>
              <a:rPr lang="en-US" dirty="0"/>
              <a:t>, </a:t>
            </a:r>
            <a:r>
              <a:rPr lang="en-US" b="1" dirty="0"/>
              <a:t>cat</a:t>
            </a:r>
            <a:r>
              <a:rPr lang="en-US" dirty="0"/>
              <a:t>, and </a:t>
            </a:r>
            <a:r>
              <a:rPr lang="en-US" b="1" dirty="0"/>
              <a:t>tail</a:t>
            </a:r>
            <a:r>
              <a:rPr lang="en-US" dirty="0"/>
              <a:t> (display contents of file)</a:t>
            </a:r>
          </a:p>
        </p:txBody>
      </p:sp>
      <p:grpSp>
        <p:nvGrpSpPr>
          <p:cNvPr id="14" name="Group 13"/>
          <p:cNvGrpSpPr/>
          <p:nvPr/>
        </p:nvGrpSpPr>
        <p:grpSpPr>
          <a:xfrm>
            <a:off x="7960492" y="2467195"/>
            <a:ext cx="2842586" cy="2145254"/>
            <a:chOff x="7960492" y="2467195"/>
            <a:chExt cx="2842586" cy="2145254"/>
          </a:xfrm>
        </p:grpSpPr>
        <p:pic>
          <p:nvPicPr>
            <p:cNvPr id="4" name="Picture 3"/>
            <p:cNvPicPr>
              <a:picLocks noChangeAspect="1"/>
            </p:cNvPicPr>
            <p:nvPr/>
          </p:nvPicPr>
          <p:blipFill>
            <a:blip r:embed="rId3"/>
            <a:stretch>
              <a:fillRect/>
            </a:stretch>
          </p:blipFill>
          <p:spPr>
            <a:xfrm rot="16200000">
              <a:off x="9229424" y="2276450"/>
              <a:ext cx="1382909" cy="1764399"/>
            </a:xfrm>
            <a:prstGeom prst="rect">
              <a:avLst/>
            </a:prstGeom>
          </p:spPr>
        </p:pic>
        <p:grpSp>
          <p:nvGrpSpPr>
            <p:cNvPr id="13" name="Group 12"/>
            <p:cNvGrpSpPr/>
            <p:nvPr/>
          </p:nvGrpSpPr>
          <p:grpSpPr>
            <a:xfrm>
              <a:off x="7960492" y="3356338"/>
              <a:ext cx="1645998" cy="1256111"/>
              <a:chOff x="7960492" y="3356338"/>
              <a:chExt cx="1645998" cy="1256111"/>
            </a:xfrm>
          </p:grpSpPr>
          <p:grpSp>
            <p:nvGrpSpPr>
              <p:cNvPr id="5" name="Group 4"/>
              <p:cNvGrpSpPr>
                <a:grpSpLocks noChangeAspect="1"/>
              </p:cNvGrpSpPr>
              <p:nvPr/>
            </p:nvGrpSpPr>
            <p:grpSpPr>
              <a:xfrm>
                <a:off x="7996266" y="3356338"/>
                <a:ext cx="1610224" cy="1256111"/>
                <a:chOff x="1507436" y="1799127"/>
                <a:chExt cx="3681068" cy="2752580"/>
              </a:xfrm>
            </p:grpSpPr>
            <p:sp>
              <p:nvSpPr>
                <p:cNvPr id="6" name="Rectangle 5"/>
                <p:cNvSpPr/>
                <p:nvPr/>
              </p:nvSpPr>
              <p:spPr bwMode="auto">
                <a:xfrm>
                  <a:off x="1507436" y="1808507"/>
                  <a:ext cx="3657600" cy="2743200"/>
                </a:xfrm>
                <a:prstGeom prst="rect">
                  <a:avLst/>
                </a:prstGeom>
                <a:solidFill>
                  <a:schemeClr val="tx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Isosceles Triangle 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5-Point Star 1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extBox 1"/>
              <p:cNvSpPr txBox="1"/>
              <p:nvPr/>
            </p:nvSpPr>
            <p:spPr>
              <a:xfrm>
                <a:off x="7960492" y="3595667"/>
                <a:ext cx="1488293" cy="369332"/>
              </a:xfrm>
              <a:prstGeom prst="rect">
                <a:avLst/>
              </a:prstGeom>
              <a:noFill/>
            </p:spPr>
            <p:txBody>
              <a:bodyPr wrap="none" rtlCol="0">
                <a:spAutoFit/>
              </a:bodyPr>
              <a:lstStyle/>
              <a:p>
                <a:r>
                  <a:rPr lang="en-GB" dirty="0">
                    <a:solidFill>
                      <a:schemeClr val="bg1"/>
                    </a:solidFill>
                  </a:rPr>
                  <a:t>$&gt;</a:t>
                </a:r>
                <a:r>
                  <a:rPr lang="en-GB" dirty="0" err="1">
                    <a:solidFill>
                      <a:schemeClr val="bg1"/>
                    </a:solidFill>
                  </a:rPr>
                  <a:t>hdfs</a:t>
                </a:r>
                <a:r>
                  <a:rPr lang="en-GB" dirty="0">
                    <a:solidFill>
                      <a:schemeClr val="bg1"/>
                    </a:solidFill>
                  </a:rPr>
                  <a:t> </a:t>
                </a:r>
                <a:r>
                  <a:rPr lang="en-GB" dirty="0" err="1">
                    <a:solidFill>
                      <a:schemeClr val="bg1"/>
                    </a:solidFill>
                  </a:rPr>
                  <a:t>dfs</a:t>
                </a:r>
                <a:r>
                  <a:rPr lang="en-GB" dirty="0">
                    <a:solidFill>
                      <a:schemeClr val="bg1"/>
                    </a:solidFill>
                  </a:rPr>
                  <a:t> ls /</a:t>
                </a:r>
                <a:endParaRPr lang="en-US" dirty="0">
                  <a:solidFill>
                    <a:schemeClr val="bg1"/>
                  </a:solidFill>
                </a:endParaRPr>
              </a:p>
            </p:txBody>
          </p:sp>
        </p:grpSp>
      </p:grpSp>
    </p:spTree>
    <p:extLst>
      <p:ext uri="{BB962C8B-B14F-4D97-AF65-F5344CB8AC3E}">
        <p14:creationId xmlns:p14="http://schemas.microsoft.com/office/powerpoint/2010/main" val="360378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How do I Run a MapReduce Job?</a:t>
            </a:r>
          </a:p>
        </p:txBody>
      </p:sp>
    </p:spTree>
    <p:extLst>
      <p:ext uri="{BB962C8B-B14F-4D97-AF65-F5344CB8AC3E}">
        <p14:creationId xmlns:p14="http://schemas.microsoft.com/office/powerpoint/2010/main" val="391624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112"/>
          <p:cNvGrpSpPr>
            <a:grpSpLocks noChangeAspect="1"/>
          </p:cNvGrpSpPr>
          <p:nvPr/>
        </p:nvGrpSpPr>
        <p:grpSpPr bwMode="auto">
          <a:xfrm>
            <a:off x="5514989" y="4568844"/>
            <a:ext cx="2268738" cy="1802955"/>
            <a:chOff x="6459" y="3437"/>
            <a:chExt cx="867" cy="689"/>
          </a:xfrm>
        </p:grpSpPr>
        <p:sp>
          <p:nvSpPr>
            <p:cNvPr id="93"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0" name="Content Placeholder 189"/>
          <p:cNvSpPr>
            <a:spLocks noGrp="1"/>
          </p:cNvSpPr>
          <p:nvPr>
            <p:ph sz="quarter" idx="10"/>
          </p:nvPr>
        </p:nvSpPr>
        <p:spPr>
          <a:xfrm>
            <a:off x="412138" y="818147"/>
            <a:ext cx="11525250" cy="6039853"/>
          </a:xfrm>
        </p:spPr>
        <p:txBody>
          <a:bodyPr/>
          <a:lstStyle/>
          <a:p>
            <a:pPr marL="514350" indent="-514350">
              <a:buFont typeface="+mj-lt"/>
              <a:buAutoNum type="arabicPeriod"/>
            </a:pPr>
            <a:r>
              <a:rPr lang="en-GB" dirty="0"/>
              <a:t>Compile executable MapReduce code</a:t>
            </a:r>
          </a:p>
          <a:p>
            <a:pPr marL="856960" lvl="2" indent="0">
              <a:buNone/>
            </a:pPr>
            <a:r>
              <a:rPr lang="en-GB" dirty="0"/>
              <a:t>Commonly a Java jar</a:t>
            </a:r>
          </a:p>
          <a:p>
            <a:pPr marL="514350" indent="-514350">
              <a:buFont typeface="+mj-lt"/>
              <a:buAutoNum type="arabicPeriod"/>
            </a:pPr>
            <a:r>
              <a:rPr lang="en-GB" dirty="0"/>
              <a:t>Upload source data</a:t>
            </a:r>
          </a:p>
          <a:p>
            <a:pPr marL="514350" indent="-514350">
              <a:buFont typeface="+mj-lt"/>
              <a:buAutoNum type="arabicPeriod"/>
            </a:pPr>
            <a:r>
              <a:rPr lang="en-GB" dirty="0"/>
              <a:t>Run MapReduce executable on cluster</a:t>
            </a:r>
          </a:p>
          <a:p>
            <a:pPr marL="514350" indent="-514350">
              <a:buFont typeface="+mj-lt"/>
              <a:buAutoNum type="arabicPeriod"/>
            </a:pPr>
            <a:r>
              <a:rPr lang="en-GB" dirty="0"/>
              <a:t>Retrieve job output</a:t>
            </a:r>
            <a:endParaRPr lang="en-US" dirty="0"/>
          </a:p>
        </p:txBody>
      </p:sp>
      <p:grpSp>
        <p:nvGrpSpPr>
          <p:cNvPr id="117" name="Group 116"/>
          <p:cNvGrpSpPr/>
          <p:nvPr/>
        </p:nvGrpSpPr>
        <p:grpSpPr>
          <a:xfrm>
            <a:off x="10100343" y="1877242"/>
            <a:ext cx="563711" cy="745434"/>
            <a:chOff x="3630830" y="1227653"/>
            <a:chExt cx="1191734" cy="1575911"/>
          </a:xfrm>
        </p:grpSpPr>
        <p:grpSp>
          <p:nvGrpSpPr>
            <p:cNvPr id="44" name="Group 20"/>
            <p:cNvGrpSpPr>
              <a:grpSpLocks noChangeAspect="1"/>
            </p:cNvGrpSpPr>
            <p:nvPr/>
          </p:nvGrpSpPr>
          <p:grpSpPr bwMode="auto">
            <a:xfrm>
              <a:off x="3630830" y="1227653"/>
              <a:ext cx="1191734" cy="1575911"/>
              <a:chOff x="3915" y="2947"/>
              <a:chExt cx="456" cy="603"/>
            </a:xfrm>
            <a:solidFill>
              <a:schemeClr val="accent4">
                <a:lumMod val="20000"/>
                <a:lumOff val="80000"/>
              </a:schemeClr>
            </a:solidFill>
          </p:grpSpPr>
          <p:sp>
            <p:nvSpPr>
              <p:cNvPr id="5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3700260" y="1676744"/>
              <a:ext cx="1045998" cy="416041"/>
              <a:chOff x="6777139" y="3165818"/>
              <a:chExt cx="1195388" cy="763588"/>
            </a:xfrm>
          </p:grpSpPr>
          <p:sp>
            <p:nvSpPr>
              <p:cNvPr id="53"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p:cNvGrpSpPr/>
            <p:nvPr/>
          </p:nvGrpSpPr>
          <p:grpSpPr>
            <a:xfrm>
              <a:off x="3700260" y="2074732"/>
              <a:ext cx="1045998" cy="416041"/>
              <a:chOff x="6777139" y="3165818"/>
              <a:chExt cx="1195388" cy="763588"/>
            </a:xfrm>
          </p:grpSpPr>
          <p:sp>
            <p:nvSpPr>
              <p:cNvPr id="47"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84" name="Elbow Connector 183"/>
          <p:cNvCxnSpPr>
            <a:endCxn id="102" idx="2"/>
          </p:cNvCxnSpPr>
          <p:nvPr/>
        </p:nvCxnSpPr>
        <p:spPr>
          <a:xfrm rot="5400000" flipH="1" flipV="1">
            <a:off x="6303905" y="2872069"/>
            <a:ext cx="2701894" cy="2310917"/>
          </a:xfrm>
          <a:prstGeom prst="bentConnector3">
            <a:avLst>
              <a:gd name="adj1" fmla="val 70484"/>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187"/>
          <p:cNvSpPr/>
          <p:nvPr/>
        </p:nvSpPr>
        <p:spPr>
          <a:xfrm>
            <a:off x="4056835" y="4032972"/>
            <a:ext cx="6096000" cy="338554"/>
          </a:xfrm>
          <a:prstGeom prst="rect">
            <a:avLst/>
          </a:prstGeom>
          <a:solidFill>
            <a:schemeClr val="tx1"/>
          </a:solidFill>
          <a:ln>
            <a:solidFill>
              <a:schemeClr val="bg1">
                <a:lumMod val="75000"/>
              </a:schemeClr>
            </a:solidFill>
          </a:ln>
          <a:effectLst>
            <a:outerShdw blurRad="50800" dist="38100" dir="5400000" algn="t" rotWithShape="0">
              <a:prstClr val="black">
                <a:alpha val="40000"/>
              </a:prstClr>
            </a:outerShdw>
          </a:effectLst>
        </p:spPr>
        <p:txBody>
          <a:bodyPr>
            <a:spAutoFit/>
          </a:bodyPr>
          <a:lstStyle/>
          <a:p>
            <a:r>
              <a:rPr lang="en-US" sz="1600" dirty="0" err="1">
                <a:solidFill>
                  <a:schemeClr val="bg1"/>
                </a:solidFill>
                <a:latin typeface="Courier New" panose="02070309020205020404" pitchFamily="49" charset="0"/>
                <a:ea typeface="Calibri" panose="020F0502020204030204" pitchFamily="34" charset="0"/>
              </a:rPr>
              <a:t>hadoop</a:t>
            </a:r>
            <a:r>
              <a:rPr lang="en-US" sz="1600" dirty="0">
                <a:solidFill>
                  <a:schemeClr val="bg1"/>
                </a:solidFill>
                <a:latin typeface="Courier New" panose="02070309020205020404" pitchFamily="49" charset="0"/>
                <a:ea typeface="Calibri" panose="020F0502020204030204" pitchFamily="34" charset="0"/>
              </a:rPr>
              <a:t> jar my.jar </a:t>
            </a:r>
            <a:r>
              <a:rPr lang="en-US" sz="1600" dirty="0" err="1">
                <a:solidFill>
                  <a:schemeClr val="bg1"/>
                </a:solidFill>
                <a:latin typeface="Courier New" panose="02070309020205020404" pitchFamily="49" charset="0"/>
                <a:ea typeface="Calibri" panose="020F0502020204030204" pitchFamily="34" charset="0"/>
              </a:rPr>
              <a:t>myclass</a:t>
            </a:r>
            <a:r>
              <a:rPr lang="en-US" sz="1600" dirty="0">
                <a:solidFill>
                  <a:schemeClr val="bg1"/>
                </a:solidFill>
                <a:latin typeface="Courier New" panose="02070309020205020404" pitchFamily="49" charset="0"/>
                <a:ea typeface="Calibri" panose="020F0502020204030204" pitchFamily="34" charset="0"/>
              </a:rPr>
              <a:t> /data/</a:t>
            </a:r>
            <a:r>
              <a:rPr lang="en-US" sz="1600" dirty="0" err="1">
                <a:solidFill>
                  <a:schemeClr val="bg1"/>
                </a:solidFill>
                <a:latin typeface="Courier New" panose="02070309020205020404" pitchFamily="49" charset="0"/>
                <a:ea typeface="Calibri" panose="020F0502020204030204" pitchFamily="34" charset="0"/>
              </a:rPr>
              <a:t>src</a:t>
            </a:r>
            <a:r>
              <a:rPr lang="en-US" sz="1600" dirty="0">
                <a:solidFill>
                  <a:schemeClr val="bg1"/>
                </a:solidFill>
                <a:latin typeface="Courier New" panose="02070309020205020404" pitchFamily="49" charset="0"/>
                <a:ea typeface="Calibri" panose="020F0502020204030204" pitchFamily="34" charset="0"/>
              </a:rPr>
              <a:t> /data/out</a:t>
            </a:r>
            <a:endParaRPr lang="en-US" sz="1600" dirty="0">
              <a:solidFill>
                <a:schemeClr val="bg1"/>
              </a:solidFill>
            </a:endParaRPr>
          </a:p>
        </p:txBody>
      </p:sp>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6835" y="4635839"/>
            <a:ext cx="2192728" cy="2222161"/>
          </a:xfrm>
          <a:prstGeom prst="rect">
            <a:avLst/>
          </a:prstGeom>
        </p:spPr>
      </p:pic>
      <p:pic>
        <p:nvPicPr>
          <p:cNvPr id="99" name="Picture 98"/>
          <p:cNvPicPr>
            <a:picLocks noChangeAspect="1"/>
          </p:cNvPicPr>
          <p:nvPr/>
        </p:nvPicPr>
        <p:blipFill>
          <a:blip r:embed="rId3"/>
          <a:stretch>
            <a:fillRect/>
          </a:stretch>
        </p:blipFill>
        <p:spPr>
          <a:xfrm>
            <a:off x="7337202" y="268098"/>
            <a:ext cx="3762363" cy="2198784"/>
          </a:xfrm>
          <a:prstGeom prst="rect">
            <a:avLst/>
          </a:prstGeom>
        </p:spPr>
      </p:pic>
      <p:grpSp>
        <p:nvGrpSpPr>
          <p:cNvPr id="100" name="Group 99"/>
          <p:cNvGrpSpPr/>
          <p:nvPr/>
        </p:nvGrpSpPr>
        <p:grpSpPr>
          <a:xfrm>
            <a:off x="7890871" y="1540361"/>
            <a:ext cx="1838880" cy="1136221"/>
            <a:chOff x="6154428" y="5461346"/>
            <a:chExt cx="1395123" cy="862029"/>
          </a:xfrm>
        </p:grpSpPr>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4428" y="5461348"/>
              <a:ext cx="465041" cy="862027"/>
            </a:xfrm>
            <a:prstGeom prst="rect">
              <a:avLst/>
            </a:prstGeom>
          </p:spPr>
        </p:pic>
        <p:pic>
          <p:nvPicPr>
            <p:cNvPr id="102" name="Picture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469" y="5461347"/>
              <a:ext cx="465041" cy="862027"/>
            </a:xfrm>
            <a:prstGeom prst="rect">
              <a:avLst/>
            </a:prstGeom>
          </p:spPr>
        </p:pic>
        <p:pic>
          <p:nvPicPr>
            <p:cNvPr id="103" name="Picture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4510" y="5461346"/>
              <a:ext cx="465041" cy="862027"/>
            </a:xfrm>
            <a:prstGeom prst="rect">
              <a:avLst/>
            </a:prstGeom>
          </p:spPr>
        </p:pic>
      </p:grpSp>
      <p:pic>
        <p:nvPicPr>
          <p:cNvPr id="104" name="Picture 103"/>
          <p:cNvPicPr>
            <a:picLocks noChangeAspect="1"/>
          </p:cNvPicPr>
          <p:nvPr/>
        </p:nvPicPr>
        <p:blipFill>
          <a:blip r:embed="rId5"/>
          <a:stretch>
            <a:fillRect/>
          </a:stretch>
        </p:blipFill>
        <p:spPr>
          <a:xfrm rot="16200000">
            <a:off x="9995739" y="1698851"/>
            <a:ext cx="772920" cy="986138"/>
          </a:xfrm>
          <a:prstGeom prst="rect">
            <a:avLst/>
          </a:prstGeom>
        </p:spPr>
      </p:pic>
      <p:grpSp>
        <p:nvGrpSpPr>
          <p:cNvPr id="151" name="Group 150"/>
          <p:cNvGrpSpPr/>
          <p:nvPr/>
        </p:nvGrpSpPr>
        <p:grpSpPr>
          <a:xfrm>
            <a:off x="6129700" y="4810295"/>
            <a:ext cx="569575" cy="753188"/>
            <a:chOff x="648035" y="1181441"/>
            <a:chExt cx="1204130" cy="1592303"/>
          </a:xfrm>
        </p:grpSpPr>
        <p:grpSp>
          <p:nvGrpSpPr>
            <p:cNvPr id="16" name="Group 20"/>
            <p:cNvGrpSpPr>
              <a:grpSpLocks noChangeAspect="1"/>
            </p:cNvGrpSpPr>
            <p:nvPr/>
          </p:nvGrpSpPr>
          <p:grpSpPr bwMode="auto">
            <a:xfrm>
              <a:off x="648035" y="1181441"/>
              <a:ext cx="1204130" cy="1592303"/>
              <a:chOff x="3915" y="2947"/>
              <a:chExt cx="456" cy="603"/>
            </a:xfrm>
            <a:solidFill>
              <a:schemeClr val="accent4">
                <a:lumMod val="20000"/>
                <a:lumOff val="80000"/>
              </a:schemeClr>
            </a:solidFill>
          </p:grpSpPr>
          <p:sp>
            <p:nvSpPr>
              <p:cNvPr id="1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p:nvGrpSpPr>
          <p:grpSpPr>
            <a:xfrm>
              <a:off x="786993" y="1743476"/>
              <a:ext cx="939099" cy="742972"/>
              <a:chOff x="10452100" y="635000"/>
              <a:chExt cx="646113" cy="511175"/>
            </a:xfrm>
          </p:grpSpPr>
          <p:sp>
            <p:nvSpPr>
              <p:cNvPr id="126" name="Freeform 10"/>
              <p:cNvSpPr>
                <a:spLocks noEditPoints="1"/>
              </p:cNvSpPr>
              <p:nvPr/>
            </p:nvSpPr>
            <p:spPr bwMode="auto">
              <a:xfrm>
                <a:off x="10966450" y="881063"/>
                <a:ext cx="115888" cy="119062"/>
              </a:xfrm>
              <a:custGeom>
                <a:avLst/>
                <a:gdLst>
                  <a:gd name="T0" fmla="*/ 21 w 46"/>
                  <a:gd name="T1" fmla="*/ 1 h 47"/>
                  <a:gd name="T2" fmla="*/ 1 w 46"/>
                  <a:gd name="T3" fmla="*/ 25 h 47"/>
                  <a:gd name="T4" fmla="*/ 25 w 46"/>
                  <a:gd name="T5" fmla="*/ 46 h 47"/>
                  <a:gd name="T6" fmla="*/ 45 w 46"/>
                  <a:gd name="T7" fmla="*/ 22 h 47"/>
                  <a:gd name="T8" fmla="*/ 21 w 46"/>
                  <a:gd name="T9" fmla="*/ 1 h 47"/>
                  <a:gd name="T10" fmla="*/ 24 w 46"/>
                  <a:gd name="T11" fmla="*/ 33 h 47"/>
                  <a:gd name="T12" fmla="*/ 13 w 46"/>
                  <a:gd name="T13" fmla="*/ 24 h 47"/>
                  <a:gd name="T14" fmla="*/ 22 w 46"/>
                  <a:gd name="T15" fmla="*/ 14 h 47"/>
                  <a:gd name="T16" fmla="*/ 33 w 46"/>
                  <a:gd name="T17" fmla="*/ 23 h 47"/>
                  <a:gd name="T18" fmla="*/ 24 w 46"/>
                  <a:gd name="T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7">
                    <a:moveTo>
                      <a:pt x="21" y="1"/>
                    </a:moveTo>
                    <a:cubicBezTo>
                      <a:pt x="9" y="2"/>
                      <a:pt x="0" y="13"/>
                      <a:pt x="1" y="25"/>
                    </a:cubicBezTo>
                    <a:cubicBezTo>
                      <a:pt x="2" y="38"/>
                      <a:pt x="12" y="47"/>
                      <a:pt x="25" y="46"/>
                    </a:cubicBezTo>
                    <a:cubicBezTo>
                      <a:pt x="37" y="45"/>
                      <a:pt x="46" y="34"/>
                      <a:pt x="45" y="22"/>
                    </a:cubicBezTo>
                    <a:cubicBezTo>
                      <a:pt x="44" y="9"/>
                      <a:pt x="33" y="0"/>
                      <a:pt x="21" y="1"/>
                    </a:cubicBezTo>
                    <a:close/>
                    <a:moveTo>
                      <a:pt x="24" y="33"/>
                    </a:moveTo>
                    <a:cubicBezTo>
                      <a:pt x="18" y="34"/>
                      <a:pt x="13" y="30"/>
                      <a:pt x="13" y="24"/>
                    </a:cubicBezTo>
                    <a:cubicBezTo>
                      <a:pt x="13" y="19"/>
                      <a:pt x="17" y="14"/>
                      <a:pt x="22" y="14"/>
                    </a:cubicBezTo>
                    <a:cubicBezTo>
                      <a:pt x="27" y="13"/>
                      <a:pt x="32" y="17"/>
                      <a:pt x="33" y="23"/>
                    </a:cubicBezTo>
                    <a:cubicBezTo>
                      <a:pt x="33" y="28"/>
                      <a:pt x="29" y="33"/>
                      <a:pt x="24" y="33"/>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
              <p:cNvSpPr>
                <a:spLocks/>
              </p:cNvSpPr>
              <p:nvPr/>
            </p:nvSpPr>
            <p:spPr bwMode="auto">
              <a:xfrm>
                <a:off x="11004550" y="860425"/>
                <a:ext cx="26988" cy="34925"/>
              </a:xfrm>
              <a:custGeom>
                <a:avLst/>
                <a:gdLst>
                  <a:gd name="T0" fmla="*/ 11 w 11"/>
                  <a:gd name="T1" fmla="*/ 9 h 14"/>
                  <a:gd name="T2" fmla="*/ 7 w 11"/>
                  <a:gd name="T3" fmla="*/ 13 h 14"/>
                  <a:gd name="T4" fmla="*/ 5 w 11"/>
                  <a:gd name="T5" fmla="*/ 14 h 14"/>
                  <a:gd name="T6" fmla="*/ 1 w 11"/>
                  <a:gd name="T7" fmla="*/ 10 h 14"/>
                  <a:gd name="T8" fmla="*/ 0 w 11"/>
                  <a:gd name="T9" fmla="*/ 5 h 14"/>
                  <a:gd name="T10" fmla="*/ 4 w 11"/>
                  <a:gd name="T11" fmla="*/ 1 h 14"/>
                  <a:gd name="T12" fmla="*/ 6 w 11"/>
                  <a:gd name="T13" fmla="*/ 0 h 14"/>
                  <a:gd name="T14" fmla="*/ 11 w 11"/>
                  <a:gd name="T15" fmla="*/ 4 h 14"/>
                  <a:gd name="T16" fmla="*/ 11 w 11"/>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11" y="9"/>
                    </a:moveTo>
                    <a:cubicBezTo>
                      <a:pt x="11" y="11"/>
                      <a:pt x="10" y="13"/>
                      <a:pt x="7" y="13"/>
                    </a:cubicBezTo>
                    <a:cubicBezTo>
                      <a:pt x="5" y="14"/>
                      <a:pt x="5" y="14"/>
                      <a:pt x="5" y="14"/>
                    </a:cubicBezTo>
                    <a:cubicBezTo>
                      <a:pt x="3" y="14"/>
                      <a:pt x="1" y="12"/>
                      <a:pt x="1" y="10"/>
                    </a:cubicBezTo>
                    <a:cubicBezTo>
                      <a:pt x="0" y="5"/>
                      <a:pt x="0" y="5"/>
                      <a:pt x="0" y="5"/>
                    </a:cubicBezTo>
                    <a:cubicBezTo>
                      <a:pt x="0" y="3"/>
                      <a:pt x="2" y="1"/>
                      <a:pt x="4" y="1"/>
                    </a:cubicBezTo>
                    <a:cubicBezTo>
                      <a:pt x="6" y="0"/>
                      <a:pt x="6" y="0"/>
                      <a:pt x="6" y="0"/>
                    </a:cubicBezTo>
                    <a:cubicBezTo>
                      <a:pt x="9" y="0"/>
                      <a:pt x="11" y="2"/>
                      <a:pt x="11" y="4"/>
                    </a:cubicBezTo>
                    <a:lnTo>
                      <a:pt x="11" y="9"/>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
              <p:cNvSpPr>
                <a:spLocks/>
              </p:cNvSpPr>
              <p:nvPr/>
            </p:nvSpPr>
            <p:spPr bwMode="auto">
              <a:xfrm>
                <a:off x="10971213" y="973138"/>
                <a:ext cx="34925" cy="38100"/>
              </a:xfrm>
              <a:custGeom>
                <a:avLst/>
                <a:gdLst>
                  <a:gd name="T0" fmla="*/ 10 w 14"/>
                  <a:gd name="T1" fmla="*/ 12 h 15"/>
                  <a:gd name="T2" fmla="*/ 4 w 14"/>
                  <a:gd name="T3" fmla="*/ 13 h 15"/>
                  <a:gd name="T4" fmla="*/ 2 w 14"/>
                  <a:gd name="T5" fmla="*/ 12 h 15"/>
                  <a:gd name="T6" fmla="*/ 1 w 14"/>
                  <a:gd name="T7" fmla="*/ 6 h 15"/>
                  <a:gd name="T8" fmla="*/ 4 w 14"/>
                  <a:gd name="T9" fmla="*/ 2 h 15"/>
                  <a:gd name="T10" fmla="*/ 10 w 14"/>
                  <a:gd name="T11" fmla="*/ 1 h 15"/>
                  <a:gd name="T12" fmla="*/ 11 w 14"/>
                  <a:gd name="T13" fmla="*/ 3 h 15"/>
                  <a:gd name="T14" fmla="*/ 12 w 14"/>
                  <a:gd name="T15" fmla="*/ 9 h 15"/>
                  <a:gd name="T16" fmla="*/ 10 w 14"/>
                  <a:gd name="T1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10" y="12"/>
                    </a:moveTo>
                    <a:cubicBezTo>
                      <a:pt x="8" y="14"/>
                      <a:pt x="6" y="15"/>
                      <a:pt x="4" y="13"/>
                    </a:cubicBezTo>
                    <a:cubicBezTo>
                      <a:pt x="2" y="12"/>
                      <a:pt x="2" y="12"/>
                      <a:pt x="2" y="12"/>
                    </a:cubicBezTo>
                    <a:cubicBezTo>
                      <a:pt x="0" y="11"/>
                      <a:pt x="0" y="8"/>
                      <a:pt x="1" y="6"/>
                    </a:cubicBezTo>
                    <a:cubicBezTo>
                      <a:pt x="4" y="2"/>
                      <a:pt x="4" y="2"/>
                      <a:pt x="4" y="2"/>
                    </a:cubicBezTo>
                    <a:cubicBezTo>
                      <a:pt x="5" y="0"/>
                      <a:pt x="8" y="0"/>
                      <a:pt x="10" y="1"/>
                    </a:cubicBezTo>
                    <a:cubicBezTo>
                      <a:pt x="11" y="3"/>
                      <a:pt x="11" y="3"/>
                      <a:pt x="11" y="3"/>
                    </a:cubicBezTo>
                    <a:cubicBezTo>
                      <a:pt x="13" y="4"/>
                      <a:pt x="14" y="7"/>
                      <a:pt x="12" y="9"/>
                    </a:cubicBezTo>
                    <a:lnTo>
                      <a:pt x="10" y="12"/>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3"/>
              <p:cNvSpPr>
                <a:spLocks/>
              </p:cNvSpPr>
              <p:nvPr/>
            </p:nvSpPr>
            <p:spPr bwMode="auto">
              <a:xfrm>
                <a:off x="11050588" y="966788"/>
                <a:ext cx="34925" cy="36512"/>
              </a:xfrm>
              <a:custGeom>
                <a:avLst/>
                <a:gdLst>
                  <a:gd name="T0" fmla="*/ 13 w 14"/>
                  <a:gd name="T1" fmla="*/ 5 h 14"/>
                  <a:gd name="T2" fmla="*/ 12 w 14"/>
                  <a:gd name="T3" fmla="*/ 11 h 14"/>
                  <a:gd name="T4" fmla="*/ 11 w 14"/>
                  <a:gd name="T5" fmla="*/ 13 h 14"/>
                  <a:gd name="T6" fmla="*/ 5 w 14"/>
                  <a:gd name="T7" fmla="*/ 12 h 14"/>
                  <a:gd name="T8" fmla="*/ 2 w 14"/>
                  <a:gd name="T9" fmla="*/ 9 h 14"/>
                  <a:gd name="T10" fmla="*/ 2 w 14"/>
                  <a:gd name="T11" fmla="*/ 3 h 14"/>
                  <a:gd name="T12" fmla="*/ 3 w 14"/>
                  <a:gd name="T13" fmla="*/ 1 h 14"/>
                  <a:gd name="T14" fmla="*/ 9 w 14"/>
                  <a:gd name="T15" fmla="*/ 2 h 14"/>
                  <a:gd name="T16" fmla="*/ 13 w 1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4">
                    <a:moveTo>
                      <a:pt x="13" y="5"/>
                    </a:moveTo>
                    <a:cubicBezTo>
                      <a:pt x="14" y="7"/>
                      <a:pt x="14" y="9"/>
                      <a:pt x="12" y="11"/>
                    </a:cubicBezTo>
                    <a:cubicBezTo>
                      <a:pt x="11" y="13"/>
                      <a:pt x="11" y="13"/>
                      <a:pt x="11" y="13"/>
                    </a:cubicBezTo>
                    <a:cubicBezTo>
                      <a:pt x="9" y="14"/>
                      <a:pt x="6" y="14"/>
                      <a:pt x="5" y="12"/>
                    </a:cubicBezTo>
                    <a:cubicBezTo>
                      <a:pt x="2" y="9"/>
                      <a:pt x="2" y="9"/>
                      <a:pt x="2" y="9"/>
                    </a:cubicBezTo>
                    <a:cubicBezTo>
                      <a:pt x="0" y="7"/>
                      <a:pt x="0" y="5"/>
                      <a:pt x="2" y="3"/>
                    </a:cubicBezTo>
                    <a:cubicBezTo>
                      <a:pt x="3" y="1"/>
                      <a:pt x="3" y="1"/>
                      <a:pt x="3" y="1"/>
                    </a:cubicBezTo>
                    <a:cubicBezTo>
                      <a:pt x="5" y="0"/>
                      <a:pt x="8" y="0"/>
                      <a:pt x="9" y="2"/>
                    </a:cubicBezTo>
                    <a:lnTo>
                      <a:pt x="13" y="5"/>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4"/>
              <p:cNvSpPr>
                <a:spLocks/>
              </p:cNvSpPr>
              <p:nvPr/>
            </p:nvSpPr>
            <p:spPr bwMode="auto">
              <a:xfrm>
                <a:off x="11060113" y="893763"/>
                <a:ext cx="38100" cy="34925"/>
              </a:xfrm>
              <a:custGeom>
                <a:avLst/>
                <a:gdLst>
                  <a:gd name="T0" fmla="*/ 7 w 15"/>
                  <a:gd name="T1" fmla="*/ 1 h 14"/>
                  <a:gd name="T2" fmla="*/ 13 w 15"/>
                  <a:gd name="T3" fmla="*/ 3 h 14"/>
                  <a:gd name="T4" fmla="*/ 14 w 15"/>
                  <a:gd name="T5" fmla="*/ 5 h 14"/>
                  <a:gd name="T6" fmla="*/ 12 w 15"/>
                  <a:gd name="T7" fmla="*/ 11 h 14"/>
                  <a:gd name="T8" fmla="*/ 8 w 15"/>
                  <a:gd name="T9" fmla="*/ 13 h 14"/>
                  <a:gd name="T10" fmla="*/ 2 w 15"/>
                  <a:gd name="T11" fmla="*/ 11 h 14"/>
                  <a:gd name="T12" fmla="*/ 1 w 15"/>
                  <a:gd name="T13" fmla="*/ 9 h 14"/>
                  <a:gd name="T14" fmla="*/ 3 w 15"/>
                  <a:gd name="T15" fmla="*/ 4 h 14"/>
                  <a:gd name="T16" fmla="*/ 7 w 1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7" y="1"/>
                    </a:moveTo>
                    <a:cubicBezTo>
                      <a:pt x="9" y="0"/>
                      <a:pt x="12" y="1"/>
                      <a:pt x="13" y="3"/>
                    </a:cubicBezTo>
                    <a:cubicBezTo>
                      <a:pt x="14" y="5"/>
                      <a:pt x="14" y="5"/>
                      <a:pt x="14" y="5"/>
                    </a:cubicBezTo>
                    <a:cubicBezTo>
                      <a:pt x="15" y="7"/>
                      <a:pt x="14" y="10"/>
                      <a:pt x="12" y="11"/>
                    </a:cubicBezTo>
                    <a:cubicBezTo>
                      <a:pt x="8" y="13"/>
                      <a:pt x="8" y="13"/>
                      <a:pt x="8" y="13"/>
                    </a:cubicBezTo>
                    <a:cubicBezTo>
                      <a:pt x="6" y="14"/>
                      <a:pt x="3" y="13"/>
                      <a:pt x="2" y="11"/>
                    </a:cubicBezTo>
                    <a:cubicBezTo>
                      <a:pt x="1" y="9"/>
                      <a:pt x="1" y="9"/>
                      <a:pt x="1" y="9"/>
                    </a:cubicBezTo>
                    <a:cubicBezTo>
                      <a:pt x="0" y="7"/>
                      <a:pt x="1" y="5"/>
                      <a:pt x="3" y="4"/>
                    </a:cubicBezTo>
                    <a:lnTo>
                      <a:pt x="7" y="1"/>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5"/>
              <p:cNvSpPr>
                <a:spLocks/>
              </p:cNvSpPr>
              <p:nvPr/>
            </p:nvSpPr>
            <p:spPr bwMode="auto">
              <a:xfrm>
                <a:off x="10945813" y="903288"/>
                <a:ext cx="38100" cy="36512"/>
              </a:xfrm>
              <a:custGeom>
                <a:avLst/>
                <a:gdLst>
                  <a:gd name="T0" fmla="*/ 3 w 15"/>
                  <a:gd name="T1" fmla="*/ 11 h 14"/>
                  <a:gd name="T2" fmla="*/ 1 w 15"/>
                  <a:gd name="T3" fmla="*/ 6 h 14"/>
                  <a:gd name="T4" fmla="*/ 2 w 15"/>
                  <a:gd name="T5" fmla="*/ 4 h 14"/>
                  <a:gd name="T6" fmla="*/ 7 w 15"/>
                  <a:gd name="T7" fmla="*/ 1 h 14"/>
                  <a:gd name="T8" fmla="*/ 11 w 15"/>
                  <a:gd name="T9" fmla="*/ 3 h 14"/>
                  <a:gd name="T10" fmla="*/ 14 w 15"/>
                  <a:gd name="T11" fmla="*/ 8 h 14"/>
                  <a:gd name="T12" fmla="*/ 13 w 15"/>
                  <a:gd name="T13" fmla="*/ 10 h 14"/>
                  <a:gd name="T14" fmla="*/ 8 w 15"/>
                  <a:gd name="T15" fmla="*/ 13 h 14"/>
                  <a:gd name="T16" fmla="*/ 3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11"/>
                    </a:moveTo>
                    <a:cubicBezTo>
                      <a:pt x="1" y="11"/>
                      <a:pt x="0" y="8"/>
                      <a:pt x="1" y="6"/>
                    </a:cubicBezTo>
                    <a:cubicBezTo>
                      <a:pt x="2" y="4"/>
                      <a:pt x="2" y="4"/>
                      <a:pt x="2" y="4"/>
                    </a:cubicBezTo>
                    <a:cubicBezTo>
                      <a:pt x="2" y="2"/>
                      <a:pt x="5" y="0"/>
                      <a:pt x="7" y="1"/>
                    </a:cubicBezTo>
                    <a:cubicBezTo>
                      <a:pt x="11" y="3"/>
                      <a:pt x="11" y="3"/>
                      <a:pt x="11" y="3"/>
                    </a:cubicBezTo>
                    <a:cubicBezTo>
                      <a:pt x="14" y="3"/>
                      <a:pt x="15" y="6"/>
                      <a:pt x="14" y="8"/>
                    </a:cubicBezTo>
                    <a:cubicBezTo>
                      <a:pt x="13" y="10"/>
                      <a:pt x="13" y="10"/>
                      <a:pt x="13" y="10"/>
                    </a:cubicBezTo>
                    <a:cubicBezTo>
                      <a:pt x="13" y="12"/>
                      <a:pt x="10" y="14"/>
                      <a:pt x="8" y="13"/>
                    </a:cubicBezTo>
                    <a:lnTo>
                      <a:pt x="3" y="11"/>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6"/>
              <p:cNvSpPr>
                <a:spLocks noEditPoints="1"/>
              </p:cNvSpPr>
              <p:nvPr/>
            </p:nvSpPr>
            <p:spPr bwMode="auto">
              <a:xfrm>
                <a:off x="10494963" y="679450"/>
                <a:ext cx="420688" cy="423862"/>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
              <p:cNvSpPr>
                <a:spLocks/>
              </p:cNvSpPr>
              <p:nvPr/>
            </p:nvSpPr>
            <p:spPr bwMode="auto">
              <a:xfrm>
                <a:off x="10660063" y="635000"/>
                <a:ext cx="69850" cy="125412"/>
              </a:xfrm>
              <a:custGeom>
                <a:avLst/>
                <a:gdLst>
                  <a:gd name="T0" fmla="*/ 27 w 28"/>
                  <a:gd name="T1" fmla="*/ 40 h 49"/>
                  <a:gd name="T2" fmla="*/ 22 w 28"/>
                  <a:gd name="T3" fmla="*/ 48 h 49"/>
                  <a:gd name="T4" fmla="*/ 7 w 28"/>
                  <a:gd name="T5" fmla="*/ 49 h 49"/>
                  <a:gd name="T6" fmla="*/ 0 w 28"/>
                  <a:gd name="T7" fmla="*/ 42 h 49"/>
                  <a:gd name="T8" fmla="*/ 2 w 28"/>
                  <a:gd name="T9" fmla="*/ 9 h 49"/>
                  <a:gd name="T10" fmla="*/ 10 w 28"/>
                  <a:gd name="T11" fmla="*/ 1 h 49"/>
                  <a:gd name="T12" fmla="*/ 12 w 28"/>
                  <a:gd name="T13" fmla="*/ 1 h 49"/>
                  <a:gd name="T14" fmla="*/ 21 w 28"/>
                  <a:gd name="T15" fmla="*/ 7 h 49"/>
                  <a:gd name="T16" fmla="*/ 27 w 28"/>
                  <a:gd name="T17"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27" y="40"/>
                    </a:moveTo>
                    <a:cubicBezTo>
                      <a:pt x="28" y="44"/>
                      <a:pt x="26" y="48"/>
                      <a:pt x="22" y="48"/>
                    </a:cubicBezTo>
                    <a:cubicBezTo>
                      <a:pt x="7" y="49"/>
                      <a:pt x="7" y="49"/>
                      <a:pt x="7" y="49"/>
                    </a:cubicBezTo>
                    <a:cubicBezTo>
                      <a:pt x="3" y="49"/>
                      <a:pt x="0" y="46"/>
                      <a:pt x="0" y="42"/>
                    </a:cubicBezTo>
                    <a:cubicBezTo>
                      <a:pt x="2" y="9"/>
                      <a:pt x="2" y="9"/>
                      <a:pt x="2" y="9"/>
                    </a:cubicBezTo>
                    <a:cubicBezTo>
                      <a:pt x="3" y="5"/>
                      <a:pt x="6" y="1"/>
                      <a:pt x="10" y="1"/>
                    </a:cubicBezTo>
                    <a:cubicBezTo>
                      <a:pt x="12" y="1"/>
                      <a:pt x="12" y="1"/>
                      <a:pt x="12" y="1"/>
                    </a:cubicBezTo>
                    <a:cubicBezTo>
                      <a:pt x="16" y="0"/>
                      <a:pt x="20" y="3"/>
                      <a:pt x="21" y="7"/>
                    </a:cubicBezTo>
                    <a:lnTo>
                      <a:pt x="27" y="4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8"/>
              <p:cNvSpPr>
                <a:spLocks/>
              </p:cNvSpPr>
              <p:nvPr/>
            </p:nvSpPr>
            <p:spPr bwMode="auto">
              <a:xfrm>
                <a:off x="10677525" y="1020763"/>
                <a:ext cx="71438" cy="125412"/>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9"/>
              <p:cNvSpPr>
                <a:spLocks/>
              </p:cNvSpPr>
              <p:nvPr/>
            </p:nvSpPr>
            <p:spPr bwMode="auto">
              <a:xfrm>
                <a:off x="10452100" y="862013"/>
                <a:ext cx="123825" cy="74612"/>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0"/>
              <p:cNvSpPr>
                <a:spLocks/>
              </p:cNvSpPr>
              <p:nvPr/>
            </p:nvSpPr>
            <p:spPr bwMode="auto">
              <a:xfrm>
                <a:off x="10831513" y="844550"/>
                <a:ext cx="125413" cy="74612"/>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1"/>
              <p:cNvSpPr>
                <a:spLocks/>
              </p:cNvSpPr>
              <p:nvPr/>
            </p:nvSpPr>
            <p:spPr bwMode="auto">
              <a:xfrm>
                <a:off x="10507663" y="712788"/>
                <a:ext cx="115888" cy="114300"/>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2"/>
              <p:cNvSpPr>
                <a:spLocks/>
              </p:cNvSpPr>
              <p:nvPr/>
            </p:nvSpPr>
            <p:spPr bwMode="auto">
              <a:xfrm>
                <a:off x="10783888" y="957263"/>
                <a:ext cx="119063" cy="112712"/>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3"/>
              <p:cNvSpPr>
                <a:spLocks/>
              </p:cNvSpPr>
              <p:nvPr/>
            </p:nvSpPr>
            <p:spPr bwMode="auto">
              <a:xfrm>
                <a:off x="10528300" y="969963"/>
                <a:ext cx="111125" cy="120650"/>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4"/>
              <p:cNvSpPr>
                <a:spLocks/>
              </p:cNvSpPr>
              <p:nvPr/>
            </p:nvSpPr>
            <p:spPr bwMode="auto">
              <a:xfrm>
                <a:off x="10768013" y="692150"/>
                <a:ext cx="112713" cy="119062"/>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5"/>
              <p:cNvSpPr>
                <a:spLocks/>
              </p:cNvSpPr>
              <p:nvPr/>
            </p:nvSpPr>
            <p:spPr bwMode="auto">
              <a:xfrm>
                <a:off x="10575925" y="658813"/>
                <a:ext cx="98425" cy="127000"/>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6"/>
              <p:cNvSpPr>
                <a:spLocks/>
              </p:cNvSpPr>
              <p:nvPr/>
            </p:nvSpPr>
            <p:spPr bwMode="auto">
              <a:xfrm>
                <a:off x="10736263" y="995363"/>
                <a:ext cx="95250" cy="128587"/>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7"/>
              <p:cNvSpPr>
                <a:spLocks/>
              </p:cNvSpPr>
              <p:nvPr/>
            </p:nvSpPr>
            <p:spPr bwMode="auto">
              <a:xfrm>
                <a:off x="10474325" y="920750"/>
                <a:ext cx="123825" cy="100012"/>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8"/>
              <p:cNvSpPr>
                <a:spLocks/>
              </p:cNvSpPr>
              <p:nvPr/>
            </p:nvSpPr>
            <p:spPr bwMode="auto">
              <a:xfrm>
                <a:off x="10809288" y="760413"/>
                <a:ext cx="127000" cy="100012"/>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9"/>
              <p:cNvSpPr>
                <a:spLocks/>
              </p:cNvSpPr>
              <p:nvPr/>
            </p:nvSpPr>
            <p:spPr bwMode="auto">
              <a:xfrm>
                <a:off x="10461625" y="793750"/>
                <a:ext cx="127000" cy="873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30"/>
              <p:cNvSpPr>
                <a:spLocks/>
              </p:cNvSpPr>
              <p:nvPr/>
            </p:nvSpPr>
            <p:spPr bwMode="auto">
              <a:xfrm>
                <a:off x="10818813" y="901700"/>
                <a:ext cx="130175" cy="85725"/>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1"/>
              <p:cNvSpPr>
                <a:spLocks/>
              </p:cNvSpPr>
              <p:nvPr/>
            </p:nvSpPr>
            <p:spPr bwMode="auto">
              <a:xfrm>
                <a:off x="10606088" y="1008063"/>
                <a:ext cx="88900" cy="128587"/>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32"/>
              <p:cNvSpPr>
                <a:spLocks/>
              </p:cNvSpPr>
              <p:nvPr/>
            </p:nvSpPr>
            <p:spPr bwMode="auto">
              <a:xfrm>
                <a:off x="10712450" y="646113"/>
                <a:ext cx="88900" cy="127000"/>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 name="Group 18"/>
          <p:cNvGrpSpPr>
            <a:grpSpLocks noChangeAspect="1"/>
          </p:cNvGrpSpPr>
          <p:nvPr/>
        </p:nvGrpSpPr>
        <p:grpSpPr>
          <a:xfrm>
            <a:off x="10109578" y="1883029"/>
            <a:ext cx="545241" cy="743726"/>
            <a:chOff x="6215063" y="4678363"/>
            <a:chExt cx="723901" cy="957262"/>
          </a:xfrm>
        </p:grpSpPr>
        <p:grpSp>
          <p:nvGrpSpPr>
            <p:cNvPr id="20" name="Group 20"/>
            <p:cNvGrpSpPr>
              <a:grpSpLocks noChangeAspect="1"/>
            </p:cNvGrpSpPr>
            <p:nvPr/>
          </p:nvGrpSpPr>
          <p:grpSpPr bwMode="auto">
            <a:xfrm>
              <a:off x="6215064" y="4678363"/>
              <a:ext cx="723900" cy="957262"/>
              <a:chOff x="3915" y="2947"/>
              <a:chExt cx="456" cy="603"/>
            </a:xfrm>
            <a:solidFill>
              <a:schemeClr val="accent4">
                <a:lumMod val="20000"/>
                <a:lumOff val="80000"/>
              </a:schemeClr>
            </a:solidFill>
          </p:grpSpPr>
          <p:sp>
            <p:nvSpPr>
              <p:cNvPr id="2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3"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620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
                                            <p:txEl>
                                              <p:pRg st="1" end="1"/>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151"/>
                                        </p:tgtEl>
                                        <p:attrNameLst>
                                          <p:attrName>style.visibility</p:attrName>
                                        </p:attrNameLst>
                                      </p:cBhvr>
                                      <p:to>
                                        <p:strVal val="visible"/>
                                      </p:to>
                                    </p:set>
                                    <p:animEffect transition="in" filter="fade">
                                      <p:cBhvr>
                                        <p:cTn id="11" dur="500"/>
                                        <p:tgtEl>
                                          <p:spTgt spid="15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0">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par>
                          <p:cTn id="19" fill="hold">
                            <p:stCondLst>
                              <p:cond delay="0"/>
                            </p:stCondLst>
                            <p:childTnLst>
                              <p:par>
                                <p:cTn id="20" presetID="50" presetClass="path" presetSubtype="0" accel="50000" decel="50000" fill="hold" nodeType="afterEffect">
                                  <p:stCondLst>
                                    <p:cond delay="0"/>
                                  </p:stCondLst>
                                  <p:childTnLst>
                                    <p:animMotion origin="layout" path="M -0.26979 0.43218 L -0.13489 0.43218 C -0.07448 0.43218 -2.5E-6 0.31274 -2.5E-6 0.21598 L -2.5E-6 -3.7037E-6 " pathEditMode="relative" rAng="0" ptsTypes="AAAA">
                                      <p:cBhvr>
                                        <p:cTn id="21" dur="2000" fill="hold"/>
                                        <p:tgtEl>
                                          <p:spTgt spid="19"/>
                                        </p:tgtEl>
                                        <p:attrNameLst>
                                          <p:attrName>ppt_x</p:attrName>
                                          <p:attrName>ppt_y</p:attrName>
                                        </p:attrNameLst>
                                      </p:cBhvr>
                                      <p:rCtr x="13490" y="-21620"/>
                                    </p:animMotion>
                                  </p:childTnLst>
                                </p:cTn>
                              </p:par>
                            </p:childTnLst>
                          </p:cTn>
                        </p:par>
                        <p:par>
                          <p:cTn id="22" fill="hold">
                            <p:stCondLst>
                              <p:cond delay="2000"/>
                            </p:stCondLst>
                            <p:childTnLst>
                              <p:par>
                                <p:cTn id="23" presetID="53" presetClass="exit" presetSubtype="32" fill="hold" nodeType="afterEffect">
                                  <p:stCondLst>
                                    <p:cond delay="0"/>
                                  </p:stCondLst>
                                  <p:childTnLst>
                                    <p:anim calcmode="lin" valueType="num">
                                      <p:cBhvr>
                                        <p:cTn id="24" dur="500"/>
                                        <p:tgtEl>
                                          <p:spTgt spid="19"/>
                                        </p:tgtEl>
                                        <p:attrNameLst>
                                          <p:attrName>ppt_w</p:attrName>
                                        </p:attrNameLst>
                                      </p:cBhvr>
                                      <p:tavLst>
                                        <p:tav tm="0">
                                          <p:val>
                                            <p:strVal val="ppt_w"/>
                                          </p:val>
                                        </p:tav>
                                        <p:tav tm="100000">
                                          <p:val>
                                            <p:fltVal val="0"/>
                                          </p:val>
                                        </p:tav>
                                      </p:tavLst>
                                    </p:anim>
                                    <p:anim calcmode="lin" valueType="num">
                                      <p:cBhvr>
                                        <p:cTn id="25" dur="500"/>
                                        <p:tgtEl>
                                          <p:spTgt spid="19"/>
                                        </p:tgtEl>
                                        <p:attrNameLst>
                                          <p:attrName>ppt_h</p:attrName>
                                        </p:attrNameLst>
                                      </p:cBhvr>
                                      <p:tavLst>
                                        <p:tav tm="0">
                                          <p:val>
                                            <p:strVal val="ppt_h"/>
                                          </p:val>
                                        </p:tav>
                                        <p:tav tm="100000">
                                          <p:val>
                                            <p:fltVal val="0"/>
                                          </p:val>
                                        </p:tav>
                                      </p:tavLst>
                                    </p:anim>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0">
                                            <p:txEl>
                                              <p:pRg st="3" end="3"/>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type="lt">
                                    <p:tmAbs val="100"/>
                                  </p:iterate>
                                  <p:childTnLst>
                                    <p:set>
                                      <p:cBhvr>
                                        <p:cTn id="34" dur="1" fill="hold">
                                          <p:stCondLst>
                                            <p:cond delay="0"/>
                                          </p:stCondLst>
                                        </p:cTn>
                                        <p:tgtEl>
                                          <p:spTgt spid="188"/>
                                        </p:tgtEl>
                                        <p:attrNameLst>
                                          <p:attrName>style.visibility</p:attrName>
                                        </p:attrNameLst>
                                      </p:cBhvr>
                                      <p:to>
                                        <p:strVal val="visible"/>
                                      </p:to>
                                    </p:set>
                                  </p:childTnLst>
                                </p:cTn>
                              </p:par>
                            </p:childTnLst>
                          </p:cTn>
                        </p:par>
                        <p:par>
                          <p:cTn id="35" fill="hold">
                            <p:stCondLst>
                              <p:cond delay="3901"/>
                            </p:stCondLst>
                            <p:childTnLst>
                              <p:par>
                                <p:cTn id="36" presetID="22" presetClass="entr" presetSubtype="4" fill="hold" nodeType="afterEffect">
                                  <p:stCondLst>
                                    <p:cond delay="0"/>
                                  </p:stCondLst>
                                  <p:childTnLst>
                                    <p:set>
                                      <p:cBhvr>
                                        <p:cTn id="37" dur="1" fill="hold">
                                          <p:stCondLst>
                                            <p:cond delay="0"/>
                                          </p:stCondLst>
                                        </p:cTn>
                                        <p:tgtEl>
                                          <p:spTgt spid="184"/>
                                        </p:tgtEl>
                                        <p:attrNameLst>
                                          <p:attrName>style.visibility</p:attrName>
                                        </p:attrNameLst>
                                      </p:cBhvr>
                                      <p:to>
                                        <p:strVal val="visible"/>
                                      </p:to>
                                    </p:set>
                                    <p:animEffect transition="in" filter="wipe(down)">
                                      <p:cBhvr>
                                        <p:cTn id="38" dur="500"/>
                                        <p:tgtEl>
                                          <p:spTgt spid="18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0">
                                            <p:txEl>
                                              <p:pRg st="4" end="4"/>
                                            </p:txEl>
                                          </p:spTgt>
                                        </p:tgtEl>
                                        <p:attrNameLst>
                                          <p:attrName>style.visibility</p:attrName>
                                        </p:attrNameLst>
                                      </p:cBhvr>
                                      <p:to>
                                        <p:strVal val="visible"/>
                                      </p:to>
                                    </p:set>
                                  </p:childTnLst>
                                </p:cTn>
                              </p:par>
                            </p:childTnLst>
                          </p:cTn>
                        </p:par>
                        <p:par>
                          <p:cTn id="43" fill="hold">
                            <p:stCondLst>
                              <p:cond delay="0"/>
                            </p:stCondLst>
                            <p:childTnLst>
                              <p:par>
                                <p:cTn id="44" presetID="1" presetClass="exit" presetSubtype="0" fill="hold" nodeType="afterEffect">
                                  <p:stCondLst>
                                    <p:cond delay="0"/>
                                  </p:stCondLst>
                                  <p:childTnLst>
                                    <p:set>
                                      <p:cBhvr>
                                        <p:cTn id="45" dur="1" fill="hold">
                                          <p:stCondLst>
                                            <p:cond delay="0"/>
                                          </p:stCondLst>
                                        </p:cTn>
                                        <p:tgtEl>
                                          <p:spTgt spid="184"/>
                                        </p:tgtEl>
                                        <p:attrNameLst>
                                          <p:attrName>style.visibility</p:attrName>
                                        </p:attrNameLst>
                                      </p:cBhvr>
                                      <p:to>
                                        <p:strVal val="hidden"/>
                                      </p:to>
                                    </p:set>
                                  </p:childTnLst>
                                </p:cTn>
                              </p:par>
                            </p:childTnLst>
                          </p:cTn>
                        </p:par>
                        <p:par>
                          <p:cTn id="46" fill="hold">
                            <p:stCondLst>
                              <p:cond delay="0"/>
                            </p:stCondLst>
                            <p:childTnLst>
                              <p:par>
                                <p:cTn id="47" presetID="1" presetClass="exit" presetSubtype="0" fill="hold" grpId="1" nodeType="afterEffect">
                                  <p:stCondLst>
                                    <p:cond delay="0"/>
                                  </p:stCondLst>
                                  <p:iterate type="lt">
                                    <p:tmAbs val="0"/>
                                  </p:iterate>
                                  <p:childTnLst>
                                    <p:set>
                                      <p:cBhvr>
                                        <p:cTn id="48" dur="1" fill="hold">
                                          <p:stCondLst>
                                            <p:cond delay="0"/>
                                          </p:stCondLst>
                                        </p:cTn>
                                        <p:tgtEl>
                                          <p:spTgt spid="188"/>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117"/>
                                        </p:tgtEl>
                                        <p:attrNameLst>
                                          <p:attrName>style.visibility</p:attrName>
                                        </p:attrNameLst>
                                      </p:cBhvr>
                                      <p:to>
                                        <p:strVal val="visible"/>
                                      </p:to>
                                    </p:set>
                                  </p:childTnLst>
                                </p:cTn>
                              </p:par>
                            </p:childTnLst>
                          </p:cTn>
                        </p:par>
                        <p:par>
                          <p:cTn id="52" fill="hold">
                            <p:stCondLst>
                              <p:cond delay="0"/>
                            </p:stCondLst>
                            <p:childTnLst>
                              <p:par>
                                <p:cTn id="53" presetID="50" presetClass="path" presetSubtype="0" accel="50000" decel="50000" fill="hold" nodeType="afterEffect">
                                  <p:stCondLst>
                                    <p:cond delay="0"/>
                                  </p:stCondLst>
                                  <p:childTnLst>
                                    <p:animMotion origin="layout" path="M -2.5E-6 7.40741E-7 C 0.00209 0.0044 0.01159 0.31088 -0.00716 0.38889 C -0.02604 0.46713 -0.06862 0.46227 -0.11302 0.46713 C -0.2138 0.46412 -0.27682 0.44213 -0.27578 0.44653 " pathEditMode="relative" rAng="0" ptsTypes="AAAA">
                                      <p:cBhvr>
                                        <p:cTn id="54" dur="2000" fill="hold"/>
                                        <p:tgtEl>
                                          <p:spTgt spid="117"/>
                                        </p:tgtEl>
                                        <p:attrNameLst>
                                          <p:attrName>ppt_x</p:attrName>
                                          <p:attrName>ppt_y</p:attrName>
                                        </p:attrNameLst>
                                      </p:cBhvr>
                                      <p:rCtr x="-13594" y="23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uiExpand="1" build="p"/>
      <p:bldP spid="188" grpId="0" animBg="1"/>
      <p:bldP spid="18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How do I use PowerShell with HDInsight?</a:t>
            </a:r>
          </a:p>
        </p:txBody>
      </p:sp>
    </p:spTree>
    <p:extLst>
      <p:ext uri="{BB962C8B-B14F-4D97-AF65-F5344CB8AC3E}">
        <p14:creationId xmlns:p14="http://schemas.microsoft.com/office/powerpoint/2010/main" val="175156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504" y="1066799"/>
            <a:ext cx="5296195" cy="4710085"/>
          </a:xfrm>
        </p:spPr>
        <p:txBody>
          <a:bodyPr/>
          <a:lstStyle/>
          <a:p>
            <a:r>
              <a:rPr lang="en-US" dirty="0"/>
              <a:t>The Azure PowerShell module includes cmdlets to work with Azure services, including HDInsight</a:t>
            </a:r>
          </a:p>
          <a:p>
            <a:r>
              <a:rPr lang="en-US" dirty="0"/>
              <a:t>Use PowerShell to:</a:t>
            </a:r>
          </a:p>
          <a:p>
            <a:pPr lvl="1"/>
            <a:r>
              <a:rPr lang="en-GB" dirty="0"/>
              <a:t>Provision HDInsight clusters</a:t>
            </a:r>
          </a:p>
          <a:p>
            <a:pPr lvl="1"/>
            <a:r>
              <a:rPr lang="en-GB" dirty="0"/>
              <a:t>Upload/download files</a:t>
            </a:r>
          </a:p>
          <a:p>
            <a:pPr lvl="1"/>
            <a:r>
              <a:rPr lang="en-GB" dirty="0"/>
              <a:t>Submit jobs</a:t>
            </a:r>
          </a:p>
          <a:p>
            <a:pPr lvl="1"/>
            <a:r>
              <a:rPr lang="en-GB" dirty="0"/>
              <a:t>Manage cluster resources</a:t>
            </a:r>
            <a:endParaRPr lang="en-US" dirty="0"/>
          </a:p>
          <a:p>
            <a:endParaRPr lang="en-GB" dirty="0"/>
          </a:p>
        </p:txBody>
      </p:sp>
      <p:pic>
        <p:nvPicPr>
          <p:cNvPr id="7" name="Picture 6"/>
          <p:cNvPicPr>
            <a:picLocks noChangeAspect="1"/>
          </p:cNvPicPr>
          <p:nvPr/>
        </p:nvPicPr>
        <p:blipFill>
          <a:blip r:embed="rId2"/>
          <a:stretch>
            <a:fillRect/>
          </a:stretch>
        </p:blipFill>
        <p:spPr>
          <a:xfrm>
            <a:off x="5600699" y="914401"/>
            <a:ext cx="6419427" cy="530692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0385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What is Big Data?</a:t>
            </a:r>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6" name="Group 475"/>
          <p:cNvGrpSpPr>
            <a:grpSpLocks noChangeAspect="1"/>
          </p:cNvGrpSpPr>
          <p:nvPr/>
        </p:nvGrpSpPr>
        <p:grpSpPr>
          <a:xfrm>
            <a:off x="10120267" y="1745329"/>
            <a:ext cx="1237226" cy="558244"/>
            <a:chOff x="2904848" y="2885814"/>
            <a:chExt cx="1681162" cy="959376"/>
          </a:xfrm>
        </p:grpSpPr>
        <p:sp>
          <p:nvSpPr>
            <p:cNvPr id="477" name="Flowchart: Magnetic Disk 47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Content Placeholder 2"/>
          <p:cNvSpPr>
            <a:spLocks noGrp="1"/>
          </p:cNvSpPr>
          <p:nvPr>
            <p:ph sz="quarter" idx="10"/>
          </p:nvPr>
        </p:nvSpPr>
        <p:spPr>
          <a:xfrm>
            <a:off x="379413" y="1081377"/>
            <a:ext cx="11525250" cy="5597237"/>
          </a:xfrm>
        </p:spPr>
        <p:txBody>
          <a:bodyPr/>
          <a:lstStyle/>
          <a:p>
            <a:r>
              <a:rPr lang="en-US" dirty="0"/>
              <a:t>Data that is too large or complex for analysis in </a:t>
            </a:r>
          </a:p>
          <a:p>
            <a:pPr marL="357188" lvl="1" indent="0">
              <a:buNone/>
            </a:pPr>
            <a:r>
              <a:rPr lang="en-US" sz="3200" dirty="0">
                <a:solidFill>
                  <a:schemeClr val="tx1"/>
                </a:solidFill>
              </a:rPr>
              <a:t>traditional relational databases</a:t>
            </a:r>
          </a:p>
          <a:p>
            <a:r>
              <a:rPr lang="en-US" dirty="0"/>
              <a:t>Typified by the “3 V’s”:</a:t>
            </a:r>
          </a:p>
          <a:p>
            <a:pPr lvl="1"/>
            <a:r>
              <a:rPr lang="en-US" i="1" dirty="0"/>
              <a:t>Volume</a:t>
            </a:r>
            <a:r>
              <a:rPr lang="en-US" dirty="0"/>
              <a:t> – Huge amounts of data to process</a:t>
            </a:r>
          </a:p>
          <a:p>
            <a:pPr lvl="1"/>
            <a:r>
              <a:rPr lang="en-US" i="1" dirty="0"/>
              <a:t>Variety</a:t>
            </a:r>
            <a:r>
              <a:rPr lang="en-US" dirty="0"/>
              <a:t> – A mixture of structured and unstructured data</a:t>
            </a:r>
          </a:p>
          <a:p>
            <a:pPr lvl="1"/>
            <a:r>
              <a:rPr lang="en-US" i="1" dirty="0"/>
              <a:t>Velocity</a:t>
            </a:r>
            <a:r>
              <a:rPr lang="en-US" dirty="0"/>
              <a:t> – New data generated extremely frequently</a:t>
            </a:r>
          </a:p>
          <a:p>
            <a:endParaRPr lang="en-GB" dirty="0"/>
          </a:p>
        </p:txBody>
      </p:sp>
      <p:grpSp>
        <p:nvGrpSpPr>
          <p:cNvPr id="274" name="Group 273"/>
          <p:cNvGrpSpPr/>
          <p:nvPr/>
        </p:nvGrpSpPr>
        <p:grpSpPr>
          <a:xfrm>
            <a:off x="772589" y="4793862"/>
            <a:ext cx="2526910" cy="1846938"/>
            <a:chOff x="772589" y="4793862"/>
            <a:chExt cx="2526910" cy="1846938"/>
          </a:xfrm>
        </p:grpSpPr>
        <p:sp>
          <p:nvSpPr>
            <p:cNvPr id="18" name="TextBox 17"/>
            <p:cNvSpPr txBox="1"/>
            <p:nvPr/>
          </p:nvSpPr>
          <p:spPr>
            <a:xfrm>
              <a:off x="772589" y="4793862"/>
              <a:ext cx="2526910" cy="369332"/>
            </a:xfrm>
            <a:prstGeom prst="rect">
              <a:avLst/>
            </a:prstGeom>
            <a:noFill/>
          </p:spPr>
          <p:txBody>
            <a:bodyPr wrap="none" rtlCol="0">
              <a:spAutoFit/>
            </a:bodyPr>
            <a:lstStyle/>
            <a:p>
              <a:r>
                <a:rPr lang="en-GB" dirty="0"/>
                <a:t>Web server click-streams</a:t>
              </a:r>
            </a:p>
          </p:txBody>
        </p:sp>
        <p:grpSp>
          <p:nvGrpSpPr>
            <p:cNvPr id="146" name="Group 145"/>
            <p:cNvGrpSpPr/>
            <p:nvPr/>
          </p:nvGrpSpPr>
          <p:grpSpPr>
            <a:xfrm>
              <a:off x="1378898" y="5240828"/>
              <a:ext cx="1265975" cy="1399972"/>
              <a:chOff x="1402622" y="5369749"/>
              <a:chExt cx="1265975" cy="1399972"/>
            </a:xfrm>
          </p:grpSpPr>
          <p:pic>
            <p:nvPicPr>
              <p:cNvPr id="25" name="Picture 24"/>
              <p:cNvPicPr>
                <a:picLocks noChangeAspect="1"/>
              </p:cNvPicPr>
              <p:nvPr/>
            </p:nvPicPr>
            <p:blipFill>
              <a:blip r:embed="rId3"/>
              <a:stretch>
                <a:fillRect/>
              </a:stretch>
            </p:blipFill>
            <p:spPr>
              <a:xfrm>
                <a:off x="1402622" y="5369749"/>
                <a:ext cx="619953" cy="1166969"/>
              </a:xfrm>
              <a:prstGeom prst="rect">
                <a:avLst/>
              </a:prstGeom>
            </p:spPr>
          </p:pic>
          <p:grpSp>
            <p:nvGrpSpPr>
              <p:cNvPr id="65" name="Group 64"/>
              <p:cNvGrpSpPr/>
              <p:nvPr/>
            </p:nvGrpSpPr>
            <p:grpSpPr>
              <a:xfrm>
                <a:off x="1894835" y="5983567"/>
                <a:ext cx="509636" cy="673926"/>
                <a:chOff x="78095" y="4735037"/>
                <a:chExt cx="1204130" cy="1592303"/>
              </a:xfrm>
            </p:grpSpPr>
            <p:grpSp>
              <p:nvGrpSpPr>
                <p:cNvPr id="62" name="Group 20"/>
                <p:cNvGrpSpPr>
                  <a:grpSpLocks noChangeAspect="1"/>
                </p:cNvGrpSpPr>
                <p:nvPr/>
              </p:nvGrpSpPr>
              <p:grpSpPr bwMode="auto">
                <a:xfrm>
                  <a:off x="78095" y="4735037"/>
                  <a:ext cx="1204130" cy="1592303"/>
                  <a:chOff x="3915" y="2947"/>
                  <a:chExt cx="456" cy="603"/>
                </a:xfrm>
                <a:solidFill>
                  <a:schemeClr val="accent4">
                    <a:lumMod val="20000"/>
                    <a:lumOff val="80000"/>
                  </a:schemeClr>
                </a:solidFill>
              </p:grpSpPr>
              <p:sp>
                <p:nvSpPr>
                  <p:cNvPr id="63"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4"/>
                <p:cNvGrpSpPr>
                  <a:grpSpLocks noChangeAspect="1"/>
                </p:cNvGrpSpPr>
                <p:nvPr/>
              </p:nvGrpSpPr>
              <p:grpSpPr bwMode="auto">
                <a:xfrm>
                  <a:off x="229199" y="5058227"/>
                  <a:ext cx="953184" cy="1149110"/>
                  <a:chOff x="1780" y="1364"/>
                  <a:chExt cx="793" cy="956"/>
                </a:xfrm>
              </p:grpSpPr>
              <p:sp>
                <p:nvSpPr>
                  <p:cNvPr id="27"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2"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6" name="Group 65"/>
              <p:cNvGrpSpPr/>
              <p:nvPr/>
            </p:nvGrpSpPr>
            <p:grpSpPr>
              <a:xfrm>
                <a:off x="2026898" y="6039681"/>
                <a:ext cx="509636" cy="673926"/>
                <a:chOff x="78095" y="4735037"/>
                <a:chExt cx="1204130" cy="1592303"/>
              </a:xfrm>
            </p:grpSpPr>
            <p:grpSp>
              <p:nvGrpSpPr>
                <p:cNvPr id="67" name="Group 20"/>
                <p:cNvGrpSpPr>
                  <a:grpSpLocks noChangeAspect="1"/>
                </p:cNvGrpSpPr>
                <p:nvPr/>
              </p:nvGrpSpPr>
              <p:grpSpPr bwMode="auto">
                <a:xfrm>
                  <a:off x="78095" y="4735037"/>
                  <a:ext cx="1204130" cy="1592303"/>
                  <a:chOff x="3915" y="2947"/>
                  <a:chExt cx="456" cy="603"/>
                </a:xfrm>
                <a:solidFill>
                  <a:schemeClr val="accent4">
                    <a:lumMod val="20000"/>
                    <a:lumOff val="80000"/>
                  </a:schemeClr>
                </a:solidFill>
              </p:grpSpPr>
              <p:sp>
                <p:nvSpPr>
                  <p:cNvPr id="10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4"/>
                <p:cNvGrpSpPr>
                  <a:grpSpLocks noChangeAspect="1"/>
                </p:cNvGrpSpPr>
                <p:nvPr/>
              </p:nvGrpSpPr>
              <p:grpSpPr bwMode="auto">
                <a:xfrm>
                  <a:off x="229199" y="5058227"/>
                  <a:ext cx="953184" cy="1149110"/>
                  <a:chOff x="1780" y="1364"/>
                  <a:chExt cx="793" cy="956"/>
                </a:xfrm>
              </p:grpSpPr>
              <p:sp>
                <p:nvSpPr>
                  <p:cNvPr id="69"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4"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6" name="Group 105"/>
              <p:cNvGrpSpPr/>
              <p:nvPr/>
            </p:nvGrpSpPr>
            <p:grpSpPr>
              <a:xfrm>
                <a:off x="2158961" y="6095795"/>
                <a:ext cx="509636" cy="673926"/>
                <a:chOff x="78095" y="4735037"/>
                <a:chExt cx="1204130" cy="1592303"/>
              </a:xfrm>
            </p:grpSpPr>
            <p:grpSp>
              <p:nvGrpSpPr>
                <p:cNvPr id="107" name="Group 20"/>
                <p:cNvGrpSpPr>
                  <a:grpSpLocks noChangeAspect="1"/>
                </p:cNvGrpSpPr>
                <p:nvPr/>
              </p:nvGrpSpPr>
              <p:grpSpPr bwMode="auto">
                <a:xfrm>
                  <a:off x="78095" y="4735037"/>
                  <a:ext cx="1204130" cy="1592303"/>
                  <a:chOff x="3915" y="2947"/>
                  <a:chExt cx="456" cy="603"/>
                </a:xfrm>
                <a:solidFill>
                  <a:schemeClr val="accent4">
                    <a:lumMod val="20000"/>
                    <a:lumOff val="80000"/>
                  </a:schemeClr>
                </a:solidFill>
              </p:grpSpPr>
              <p:sp>
                <p:nvSpPr>
                  <p:cNvPr id="14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08" name="Group 4"/>
                <p:cNvGrpSpPr>
                  <a:grpSpLocks noChangeAspect="1"/>
                </p:cNvGrpSpPr>
                <p:nvPr/>
              </p:nvGrpSpPr>
              <p:grpSpPr bwMode="auto">
                <a:xfrm>
                  <a:off x="229199" y="5058227"/>
                  <a:ext cx="953184" cy="1149110"/>
                  <a:chOff x="1780" y="1364"/>
                  <a:chExt cx="793" cy="956"/>
                </a:xfrm>
              </p:grpSpPr>
              <p:sp>
                <p:nvSpPr>
                  <p:cNvPr id="109"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4"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nvGrpSpPr>
          <p:cNvPr id="8" name="Group 7"/>
          <p:cNvGrpSpPr/>
          <p:nvPr/>
        </p:nvGrpSpPr>
        <p:grpSpPr>
          <a:xfrm>
            <a:off x="8624591" y="4792278"/>
            <a:ext cx="2617511" cy="1966202"/>
            <a:chOff x="8771439" y="4791521"/>
            <a:chExt cx="2617511" cy="1966202"/>
          </a:xfrm>
        </p:grpSpPr>
        <p:sp>
          <p:nvSpPr>
            <p:cNvPr id="21" name="TextBox 20"/>
            <p:cNvSpPr txBox="1"/>
            <p:nvPr/>
          </p:nvSpPr>
          <p:spPr>
            <a:xfrm>
              <a:off x="8771439" y="4791521"/>
              <a:ext cx="2617511" cy="369332"/>
            </a:xfrm>
            <a:prstGeom prst="rect">
              <a:avLst/>
            </a:prstGeom>
            <a:noFill/>
          </p:spPr>
          <p:txBody>
            <a:bodyPr wrap="none" rtlCol="0">
              <a:spAutoFit/>
            </a:bodyPr>
            <a:lstStyle/>
            <a:p>
              <a:r>
                <a:rPr lang="en-GB" dirty="0"/>
                <a:t>Sensor and </a:t>
              </a:r>
              <a:r>
                <a:rPr lang="en-GB" dirty="0" err="1"/>
                <a:t>IoT</a:t>
              </a:r>
              <a:r>
                <a:rPr lang="en-GB" dirty="0"/>
                <a:t> Processing</a:t>
              </a:r>
            </a:p>
          </p:txBody>
        </p:sp>
        <p:grpSp>
          <p:nvGrpSpPr>
            <p:cNvPr id="7" name="Group 6"/>
            <p:cNvGrpSpPr/>
            <p:nvPr/>
          </p:nvGrpSpPr>
          <p:grpSpPr>
            <a:xfrm>
              <a:off x="9129749" y="5206608"/>
              <a:ext cx="1951838" cy="1551115"/>
              <a:chOff x="9129749" y="5206608"/>
              <a:chExt cx="1951838" cy="1551115"/>
            </a:xfrm>
          </p:grpSpPr>
          <p:grpSp>
            <p:nvGrpSpPr>
              <p:cNvPr id="363" name="Group 112"/>
              <p:cNvGrpSpPr>
                <a:grpSpLocks noChangeAspect="1"/>
              </p:cNvGrpSpPr>
              <p:nvPr/>
            </p:nvGrpSpPr>
            <p:grpSpPr bwMode="auto">
              <a:xfrm>
                <a:off x="9129749" y="5206608"/>
                <a:ext cx="1951838" cy="1551115"/>
                <a:chOff x="6459" y="3437"/>
                <a:chExt cx="867" cy="689"/>
              </a:xfrm>
            </p:grpSpPr>
            <p:sp>
              <p:nvSpPr>
                <p:cNvPr id="364"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Rectangle 113"/>
                <p:cNvSpPr>
                  <a:spLocks noChangeArrowheads="1"/>
                </p:cNvSpPr>
                <p:nvPr/>
              </p:nvSpPr>
              <p:spPr bwMode="auto">
                <a:xfrm>
                  <a:off x="6670" y="4082"/>
                  <a:ext cx="429" cy="5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Rectangle 116"/>
                <p:cNvSpPr>
                  <a:spLocks noChangeArrowheads="1"/>
                </p:cNvSpPr>
                <p:nvPr/>
              </p:nvSpPr>
              <p:spPr bwMode="auto">
                <a:xfrm>
                  <a:off x="6836" y="3941"/>
                  <a:ext cx="96" cy="14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a:off x="9482677" y="5347581"/>
                <a:ext cx="1202537" cy="854082"/>
                <a:chOff x="9546650" y="5298280"/>
                <a:chExt cx="1982867" cy="1408298"/>
              </a:xfrm>
            </p:grpSpPr>
            <p:grpSp>
              <p:nvGrpSpPr>
                <p:cNvPr id="2" name="Group 1"/>
                <p:cNvGrpSpPr/>
                <p:nvPr/>
              </p:nvGrpSpPr>
              <p:grpSpPr>
                <a:xfrm>
                  <a:off x="9546650" y="5341528"/>
                  <a:ext cx="676920" cy="675884"/>
                  <a:chOff x="8481046" y="2221513"/>
                  <a:chExt cx="1637605" cy="1635097"/>
                </a:xfrm>
              </p:grpSpPr>
              <p:sp>
                <p:nvSpPr>
                  <p:cNvPr id="280" name="Oval 31"/>
                  <p:cNvSpPr>
                    <a:spLocks noChangeArrowheads="1"/>
                  </p:cNvSpPr>
                  <p:nvPr/>
                </p:nvSpPr>
                <p:spPr bwMode="auto">
                  <a:xfrm>
                    <a:off x="8481046" y="2221513"/>
                    <a:ext cx="1637605" cy="1635097"/>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Oval 32"/>
                  <p:cNvSpPr>
                    <a:spLocks noChangeArrowheads="1"/>
                  </p:cNvSpPr>
                  <p:nvPr/>
                </p:nvSpPr>
                <p:spPr bwMode="auto">
                  <a:xfrm>
                    <a:off x="8566312" y="2301763"/>
                    <a:ext cx="1469581" cy="14695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3"/>
                  <p:cNvSpPr>
                    <a:spLocks/>
                  </p:cNvSpPr>
                  <p:nvPr/>
                </p:nvSpPr>
                <p:spPr bwMode="auto">
                  <a:xfrm>
                    <a:off x="9298595" y="2301763"/>
                    <a:ext cx="303446" cy="727267"/>
                  </a:xfrm>
                  <a:custGeom>
                    <a:avLst/>
                    <a:gdLst>
                      <a:gd name="T0" fmla="*/ 86 w 86"/>
                      <a:gd name="T1" fmla="*/ 19 h 207"/>
                      <a:gd name="T2" fmla="*/ 0 w 86"/>
                      <a:gd name="T3" fmla="*/ 0 h 207"/>
                      <a:gd name="T4" fmla="*/ 0 w 86"/>
                      <a:gd name="T5" fmla="*/ 207 h 207"/>
                      <a:gd name="T6" fmla="*/ 86 w 86"/>
                      <a:gd name="T7" fmla="*/ 19 h 207"/>
                    </a:gdLst>
                    <a:ahLst/>
                    <a:cxnLst>
                      <a:cxn ang="0">
                        <a:pos x="T0" y="T1"/>
                      </a:cxn>
                      <a:cxn ang="0">
                        <a:pos x="T2" y="T3"/>
                      </a:cxn>
                      <a:cxn ang="0">
                        <a:pos x="T4" y="T5"/>
                      </a:cxn>
                      <a:cxn ang="0">
                        <a:pos x="T6" y="T7"/>
                      </a:cxn>
                    </a:cxnLst>
                    <a:rect l="0" t="0" r="r" b="b"/>
                    <a:pathLst>
                      <a:path w="86" h="207">
                        <a:moveTo>
                          <a:pt x="86" y="19"/>
                        </a:moveTo>
                        <a:cubicBezTo>
                          <a:pt x="60" y="7"/>
                          <a:pt x="31" y="0"/>
                          <a:pt x="0" y="0"/>
                        </a:cubicBezTo>
                        <a:cubicBezTo>
                          <a:pt x="0" y="207"/>
                          <a:pt x="0" y="207"/>
                          <a:pt x="0" y="207"/>
                        </a:cubicBezTo>
                        <a:cubicBezTo>
                          <a:pt x="86" y="19"/>
                          <a:pt x="86" y="19"/>
                          <a:pt x="86" y="19"/>
                        </a:cubicBezTo>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Oval 34"/>
                  <p:cNvSpPr>
                    <a:spLocks noChangeArrowheads="1"/>
                  </p:cNvSpPr>
                  <p:nvPr/>
                </p:nvSpPr>
                <p:spPr bwMode="auto">
                  <a:xfrm>
                    <a:off x="9113016" y="2853483"/>
                    <a:ext cx="368649" cy="36864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
                  <p:cNvSpPr>
                    <a:spLocks noEditPoints="1"/>
                  </p:cNvSpPr>
                  <p:nvPr/>
                </p:nvSpPr>
                <p:spPr bwMode="auto">
                  <a:xfrm>
                    <a:off x="8706750" y="2379506"/>
                    <a:ext cx="1188706" cy="373665"/>
                  </a:xfrm>
                  <a:custGeom>
                    <a:avLst/>
                    <a:gdLst>
                      <a:gd name="T0" fmla="*/ 246 w 339"/>
                      <a:gd name="T1" fmla="*/ 16 h 107"/>
                      <a:gd name="T2" fmla="*/ 226 w 339"/>
                      <a:gd name="T3" fmla="*/ 60 h 107"/>
                      <a:gd name="T4" fmla="*/ 339 w 339"/>
                      <a:gd name="T5" fmla="*/ 107 h 107"/>
                      <a:gd name="T6" fmla="*/ 246 w 339"/>
                      <a:gd name="T7" fmla="*/ 16 h 107"/>
                      <a:gd name="T8" fmla="*/ 169 w 339"/>
                      <a:gd name="T9" fmla="*/ 0 h 107"/>
                      <a:gd name="T10" fmla="*/ 0 w 339"/>
                      <a:gd name="T11" fmla="*/ 107 h 107"/>
                      <a:gd name="T12" fmla="*/ 169 w 339"/>
                      <a:gd name="T13" fmla="*/ 55 h 107"/>
                      <a:gd name="T14" fmla="*/ 169 w 339"/>
                      <a:gd name="T15" fmla="*/ 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107">
                        <a:moveTo>
                          <a:pt x="246" y="16"/>
                        </a:moveTo>
                        <a:cubicBezTo>
                          <a:pt x="226" y="60"/>
                          <a:pt x="226" y="60"/>
                          <a:pt x="226" y="60"/>
                        </a:cubicBezTo>
                        <a:cubicBezTo>
                          <a:pt x="267" y="68"/>
                          <a:pt x="305" y="84"/>
                          <a:pt x="339" y="107"/>
                        </a:cubicBezTo>
                        <a:cubicBezTo>
                          <a:pt x="320" y="67"/>
                          <a:pt x="287" y="35"/>
                          <a:pt x="246" y="16"/>
                        </a:cubicBezTo>
                        <a:moveTo>
                          <a:pt x="169" y="0"/>
                        </a:moveTo>
                        <a:cubicBezTo>
                          <a:pt x="95" y="0"/>
                          <a:pt x="30" y="44"/>
                          <a:pt x="0" y="107"/>
                        </a:cubicBezTo>
                        <a:cubicBezTo>
                          <a:pt x="48" y="74"/>
                          <a:pt x="107" y="55"/>
                          <a:pt x="169" y="55"/>
                        </a:cubicBezTo>
                        <a:cubicBezTo>
                          <a:pt x="169" y="0"/>
                          <a:pt x="169" y="0"/>
                          <a:pt x="169" y="0"/>
                        </a:cubicBezTo>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6"/>
                  <p:cNvSpPr>
                    <a:spLocks/>
                  </p:cNvSpPr>
                  <p:nvPr/>
                </p:nvSpPr>
                <p:spPr bwMode="auto">
                  <a:xfrm>
                    <a:off x="9298595" y="2379506"/>
                    <a:ext cx="270844" cy="210657"/>
                  </a:xfrm>
                  <a:custGeom>
                    <a:avLst/>
                    <a:gdLst>
                      <a:gd name="T0" fmla="*/ 0 w 77"/>
                      <a:gd name="T1" fmla="*/ 0 h 60"/>
                      <a:gd name="T2" fmla="*/ 0 w 77"/>
                      <a:gd name="T3" fmla="*/ 0 h 60"/>
                      <a:gd name="T4" fmla="*/ 0 w 77"/>
                      <a:gd name="T5" fmla="*/ 55 h 60"/>
                      <a:gd name="T6" fmla="*/ 0 w 77"/>
                      <a:gd name="T7" fmla="*/ 55 h 60"/>
                      <a:gd name="T8" fmla="*/ 57 w 77"/>
                      <a:gd name="T9" fmla="*/ 60 h 60"/>
                      <a:gd name="T10" fmla="*/ 77 w 77"/>
                      <a:gd name="T11" fmla="*/ 16 h 60"/>
                      <a:gd name="T12" fmla="*/ 0 w 7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77" h="60">
                        <a:moveTo>
                          <a:pt x="0" y="0"/>
                        </a:moveTo>
                        <a:cubicBezTo>
                          <a:pt x="0" y="0"/>
                          <a:pt x="0" y="0"/>
                          <a:pt x="0" y="0"/>
                        </a:cubicBezTo>
                        <a:cubicBezTo>
                          <a:pt x="0" y="55"/>
                          <a:pt x="0" y="55"/>
                          <a:pt x="0" y="55"/>
                        </a:cubicBezTo>
                        <a:cubicBezTo>
                          <a:pt x="0" y="55"/>
                          <a:pt x="0" y="55"/>
                          <a:pt x="0" y="55"/>
                        </a:cubicBezTo>
                        <a:cubicBezTo>
                          <a:pt x="20" y="55"/>
                          <a:pt x="39" y="57"/>
                          <a:pt x="57" y="60"/>
                        </a:cubicBezTo>
                        <a:cubicBezTo>
                          <a:pt x="77" y="16"/>
                          <a:pt x="77" y="16"/>
                          <a:pt x="77" y="16"/>
                        </a:cubicBezTo>
                        <a:cubicBezTo>
                          <a:pt x="54" y="6"/>
                          <a:pt x="28" y="0"/>
                          <a:pt x="0" y="0"/>
                        </a:cubicBezTo>
                      </a:path>
                    </a:pathLst>
                  </a:cu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7"/>
                  <p:cNvSpPr>
                    <a:spLocks/>
                  </p:cNvSpPr>
                  <p:nvPr/>
                </p:nvSpPr>
                <p:spPr bwMode="auto">
                  <a:xfrm>
                    <a:off x="9293579" y="2384521"/>
                    <a:ext cx="17555" cy="180563"/>
                  </a:xfrm>
                  <a:custGeom>
                    <a:avLst/>
                    <a:gdLst>
                      <a:gd name="T0" fmla="*/ 2 w 5"/>
                      <a:gd name="T1" fmla="*/ 51 h 51"/>
                      <a:gd name="T2" fmla="*/ 0 w 5"/>
                      <a:gd name="T3" fmla="*/ 49 h 51"/>
                      <a:gd name="T4" fmla="*/ 0 w 5"/>
                      <a:gd name="T5" fmla="*/ 2 h 51"/>
                      <a:gd name="T6" fmla="*/ 2 w 5"/>
                      <a:gd name="T7" fmla="*/ 0 h 51"/>
                      <a:gd name="T8" fmla="*/ 5 w 5"/>
                      <a:gd name="T9" fmla="*/ 2 h 51"/>
                      <a:gd name="T10" fmla="*/ 5 w 5"/>
                      <a:gd name="T11" fmla="*/ 49 h 51"/>
                      <a:gd name="T12" fmla="*/ 2 w 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5" h="51">
                        <a:moveTo>
                          <a:pt x="2" y="51"/>
                        </a:moveTo>
                        <a:cubicBezTo>
                          <a:pt x="1" y="51"/>
                          <a:pt x="0" y="50"/>
                          <a:pt x="0" y="49"/>
                        </a:cubicBezTo>
                        <a:cubicBezTo>
                          <a:pt x="0" y="2"/>
                          <a:pt x="0" y="2"/>
                          <a:pt x="0" y="2"/>
                        </a:cubicBezTo>
                        <a:cubicBezTo>
                          <a:pt x="0" y="1"/>
                          <a:pt x="1" y="0"/>
                          <a:pt x="2" y="0"/>
                        </a:cubicBezTo>
                        <a:cubicBezTo>
                          <a:pt x="4" y="0"/>
                          <a:pt x="5" y="1"/>
                          <a:pt x="5" y="2"/>
                        </a:cubicBezTo>
                        <a:cubicBezTo>
                          <a:pt x="5" y="49"/>
                          <a:pt x="5" y="49"/>
                          <a:pt x="5" y="49"/>
                        </a:cubicBezTo>
                        <a:cubicBezTo>
                          <a:pt x="5" y="50"/>
                          <a:pt x="4" y="51"/>
                          <a:pt x="2"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8"/>
                  <p:cNvSpPr>
                    <a:spLocks/>
                  </p:cNvSpPr>
                  <p:nvPr/>
                </p:nvSpPr>
                <p:spPr bwMode="auto">
                  <a:xfrm>
                    <a:off x="9293579" y="3508023"/>
                    <a:ext cx="17555" cy="180563"/>
                  </a:xfrm>
                  <a:custGeom>
                    <a:avLst/>
                    <a:gdLst>
                      <a:gd name="T0" fmla="*/ 2 w 5"/>
                      <a:gd name="T1" fmla="*/ 51 h 51"/>
                      <a:gd name="T2" fmla="*/ 0 w 5"/>
                      <a:gd name="T3" fmla="*/ 49 h 51"/>
                      <a:gd name="T4" fmla="*/ 0 w 5"/>
                      <a:gd name="T5" fmla="*/ 2 h 51"/>
                      <a:gd name="T6" fmla="*/ 2 w 5"/>
                      <a:gd name="T7" fmla="*/ 0 h 51"/>
                      <a:gd name="T8" fmla="*/ 5 w 5"/>
                      <a:gd name="T9" fmla="*/ 2 h 51"/>
                      <a:gd name="T10" fmla="*/ 5 w 5"/>
                      <a:gd name="T11" fmla="*/ 49 h 51"/>
                      <a:gd name="T12" fmla="*/ 2 w 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5" h="51">
                        <a:moveTo>
                          <a:pt x="2" y="51"/>
                        </a:moveTo>
                        <a:cubicBezTo>
                          <a:pt x="1" y="51"/>
                          <a:pt x="0" y="50"/>
                          <a:pt x="0" y="49"/>
                        </a:cubicBezTo>
                        <a:cubicBezTo>
                          <a:pt x="0" y="2"/>
                          <a:pt x="0" y="2"/>
                          <a:pt x="0" y="2"/>
                        </a:cubicBezTo>
                        <a:cubicBezTo>
                          <a:pt x="0" y="1"/>
                          <a:pt x="1" y="0"/>
                          <a:pt x="2" y="0"/>
                        </a:cubicBezTo>
                        <a:cubicBezTo>
                          <a:pt x="4" y="0"/>
                          <a:pt x="5" y="1"/>
                          <a:pt x="5" y="2"/>
                        </a:cubicBezTo>
                        <a:cubicBezTo>
                          <a:pt x="5" y="49"/>
                          <a:pt x="5" y="49"/>
                          <a:pt x="5" y="49"/>
                        </a:cubicBezTo>
                        <a:cubicBezTo>
                          <a:pt x="5" y="50"/>
                          <a:pt x="4" y="51"/>
                          <a:pt x="2"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287"/>
                  <p:cNvSpPr>
                    <a:spLocks/>
                  </p:cNvSpPr>
                  <p:nvPr/>
                </p:nvSpPr>
                <p:spPr bwMode="auto">
                  <a:xfrm>
                    <a:off x="8970071" y="2469787"/>
                    <a:ext cx="100313" cy="160500"/>
                  </a:xfrm>
                  <a:custGeom>
                    <a:avLst/>
                    <a:gdLst>
                      <a:gd name="T0" fmla="*/ 26 w 29"/>
                      <a:gd name="T1" fmla="*/ 46 h 46"/>
                      <a:gd name="T2" fmla="*/ 24 w 29"/>
                      <a:gd name="T3" fmla="*/ 44 h 46"/>
                      <a:gd name="T4" fmla="*/ 1 w 29"/>
                      <a:gd name="T5" fmla="*/ 4 h 46"/>
                      <a:gd name="T6" fmla="*/ 2 w 29"/>
                      <a:gd name="T7" fmla="*/ 1 h 46"/>
                      <a:gd name="T8" fmla="*/ 5 w 29"/>
                      <a:gd name="T9" fmla="*/ 2 h 46"/>
                      <a:gd name="T10" fmla="*/ 28 w 29"/>
                      <a:gd name="T11" fmla="*/ 42 h 46"/>
                      <a:gd name="T12" fmla="*/ 27 w 29"/>
                      <a:gd name="T13" fmla="*/ 45 h 46"/>
                      <a:gd name="T14" fmla="*/ 26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26" y="46"/>
                        </a:moveTo>
                        <a:cubicBezTo>
                          <a:pt x="25" y="46"/>
                          <a:pt x="24" y="45"/>
                          <a:pt x="24" y="44"/>
                        </a:cubicBezTo>
                        <a:cubicBezTo>
                          <a:pt x="1" y="4"/>
                          <a:pt x="1" y="4"/>
                          <a:pt x="1" y="4"/>
                        </a:cubicBezTo>
                        <a:cubicBezTo>
                          <a:pt x="0" y="3"/>
                          <a:pt x="0" y="1"/>
                          <a:pt x="2" y="1"/>
                        </a:cubicBezTo>
                        <a:cubicBezTo>
                          <a:pt x="3" y="0"/>
                          <a:pt x="4" y="1"/>
                          <a:pt x="5" y="2"/>
                        </a:cubicBezTo>
                        <a:cubicBezTo>
                          <a:pt x="28" y="42"/>
                          <a:pt x="28" y="42"/>
                          <a:pt x="28" y="42"/>
                        </a:cubicBezTo>
                        <a:cubicBezTo>
                          <a:pt x="29" y="43"/>
                          <a:pt x="28" y="45"/>
                          <a:pt x="27" y="45"/>
                        </a:cubicBezTo>
                        <a:cubicBezTo>
                          <a:pt x="27" y="46"/>
                          <a:pt x="26" y="46"/>
                          <a:pt x="26"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288"/>
                  <p:cNvSpPr>
                    <a:spLocks/>
                  </p:cNvSpPr>
                  <p:nvPr/>
                </p:nvSpPr>
                <p:spPr bwMode="auto">
                  <a:xfrm>
                    <a:off x="9531822" y="3442820"/>
                    <a:ext cx="100313" cy="160500"/>
                  </a:xfrm>
                  <a:custGeom>
                    <a:avLst/>
                    <a:gdLst>
                      <a:gd name="T0" fmla="*/ 26 w 29"/>
                      <a:gd name="T1" fmla="*/ 46 h 46"/>
                      <a:gd name="T2" fmla="*/ 24 w 29"/>
                      <a:gd name="T3" fmla="*/ 45 h 46"/>
                      <a:gd name="T4" fmla="*/ 1 w 29"/>
                      <a:gd name="T5" fmla="*/ 4 h 46"/>
                      <a:gd name="T6" fmla="*/ 2 w 29"/>
                      <a:gd name="T7" fmla="*/ 1 h 46"/>
                      <a:gd name="T8" fmla="*/ 5 w 29"/>
                      <a:gd name="T9" fmla="*/ 2 h 46"/>
                      <a:gd name="T10" fmla="*/ 28 w 29"/>
                      <a:gd name="T11" fmla="*/ 42 h 46"/>
                      <a:gd name="T12" fmla="*/ 27 w 29"/>
                      <a:gd name="T13" fmla="*/ 45 h 46"/>
                      <a:gd name="T14" fmla="*/ 26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26" y="46"/>
                        </a:moveTo>
                        <a:cubicBezTo>
                          <a:pt x="25" y="46"/>
                          <a:pt x="24" y="45"/>
                          <a:pt x="24" y="45"/>
                        </a:cubicBezTo>
                        <a:cubicBezTo>
                          <a:pt x="1" y="4"/>
                          <a:pt x="1" y="4"/>
                          <a:pt x="1" y="4"/>
                        </a:cubicBezTo>
                        <a:cubicBezTo>
                          <a:pt x="0" y="3"/>
                          <a:pt x="0" y="2"/>
                          <a:pt x="2" y="1"/>
                        </a:cubicBezTo>
                        <a:cubicBezTo>
                          <a:pt x="3" y="0"/>
                          <a:pt x="4" y="1"/>
                          <a:pt x="5" y="2"/>
                        </a:cubicBezTo>
                        <a:cubicBezTo>
                          <a:pt x="28" y="42"/>
                          <a:pt x="28" y="42"/>
                          <a:pt x="28" y="42"/>
                        </a:cubicBezTo>
                        <a:cubicBezTo>
                          <a:pt x="29" y="43"/>
                          <a:pt x="28" y="45"/>
                          <a:pt x="27" y="45"/>
                        </a:cubicBezTo>
                        <a:cubicBezTo>
                          <a:pt x="27" y="46"/>
                          <a:pt x="26" y="46"/>
                          <a:pt x="26"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289"/>
                  <p:cNvSpPr>
                    <a:spLocks/>
                  </p:cNvSpPr>
                  <p:nvPr/>
                </p:nvSpPr>
                <p:spPr bwMode="auto">
                  <a:xfrm>
                    <a:off x="8734336" y="2705522"/>
                    <a:ext cx="160500" cy="100313"/>
                  </a:xfrm>
                  <a:custGeom>
                    <a:avLst/>
                    <a:gdLst>
                      <a:gd name="T0" fmla="*/ 43 w 46"/>
                      <a:gd name="T1" fmla="*/ 29 h 29"/>
                      <a:gd name="T2" fmla="*/ 42 w 46"/>
                      <a:gd name="T3" fmla="*/ 28 h 29"/>
                      <a:gd name="T4" fmla="*/ 1 w 46"/>
                      <a:gd name="T5" fmla="*/ 5 h 29"/>
                      <a:gd name="T6" fmla="*/ 1 w 46"/>
                      <a:gd name="T7" fmla="*/ 2 h 29"/>
                      <a:gd name="T8" fmla="*/ 4 w 46"/>
                      <a:gd name="T9" fmla="*/ 1 h 29"/>
                      <a:gd name="T10" fmla="*/ 44 w 46"/>
                      <a:gd name="T11" fmla="*/ 24 h 29"/>
                      <a:gd name="T12" fmla="*/ 45 w 46"/>
                      <a:gd name="T13" fmla="*/ 27 h 29"/>
                      <a:gd name="T14" fmla="*/ 4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43" y="29"/>
                        </a:moveTo>
                        <a:cubicBezTo>
                          <a:pt x="43" y="29"/>
                          <a:pt x="42" y="29"/>
                          <a:pt x="42" y="28"/>
                        </a:cubicBezTo>
                        <a:cubicBezTo>
                          <a:pt x="1" y="5"/>
                          <a:pt x="1" y="5"/>
                          <a:pt x="1" y="5"/>
                        </a:cubicBezTo>
                        <a:cubicBezTo>
                          <a:pt x="0" y="4"/>
                          <a:pt x="0" y="3"/>
                          <a:pt x="1" y="2"/>
                        </a:cubicBezTo>
                        <a:cubicBezTo>
                          <a:pt x="1" y="1"/>
                          <a:pt x="3" y="0"/>
                          <a:pt x="4" y="1"/>
                        </a:cubicBezTo>
                        <a:cubicBezTo>
                          <a:pt x="44" y="24"/>
                          <a:pt x="44" y="24"/>
                          <a:pt x="44" y="24"/>
                        </a:cubicBezTo>
                        <a:cubicBezTo>
                          <a:pt x="45" y="25"/>
                          <a:pt x="46" y="26"/>
                          <a:pt x="45" y="27"/>
                        </a:cubicBezTo>
                        <a:cubicBezTo>
                          <a:pt x="45" y="28"/>
                          <a:pt x="44" y="29"/>
                          <a:pt x="4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290"/>
                  <p:cNvSpPr>
                    <a:spLocks/>
                  </p:cNvSpPr>
                  <p:nvPr/>
                </p:nvSpPr>
                <p:spPr bwMode="auto">
                  <a:xfrm>
                    <a:off x="9707369" y="3267273"/>
                    <a:ext cx="160500" cy="100313"/>
                  </a:xfrm>
                  <a:custGeom>
                    <a:avLst/>
                    <a:gdLst>
                      <a:gd name="T0" fmla="*/ 43 w 46"/>
                      <a:gd name="T1" fmla="*/ 29 h 29"/>
                      <a:gd name="T2" fmla="*/ 42 w 46"/>
                      <a:gd name="T3" fmla="*/ 28 h 29"/>
                      <a:gd name="T4" fmla="*/ 2 w 46"/>
                      <a:gd name="T5" fmla="*/ 5 h 29"/>
                      <a:gd name="T6" fmla="*/ 1 w 46"/>
                      <a:gd name="T7" fmla="*/ 2 h 29"/>
                      <a:gd name="T8" fmla="*/ 4 w 46"/>
                      <a:gd name="T9" fmla="*/ 1 h 29"/>
                      <a:gd name="T10" fmla="*/ 44 w 46"/>
                      <a:gd name="T11" fmla="*/ 24 h 29"/>
                      <a:gd name="T12" fmla="*/ 45 w 46"/>
                      <a:gd name="T13" fmla="*/ 27 h 29"/>
                      <a:gd name="T14" fmla="*/ 4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43" y="29"/>
                        </a:moveTo>
                        <a:cubicBezTo>
                          <a:pt x="43" y="29"/>
                          <a:pt x="42" y="29"/>
                          <a:pt x="42" y="28"/>
                        </a:cubicBezTo>
                        <a:cubicBezTo>
                          <a:pt x="2" y="5"/>
                          <a:pt x="2" y="5"/>
                          <a:pt x="2" y="5"/>
                        </a:cubicBezTo>
                        <a:cubicBezTo>
                          <a:pt x="0" y="4"/>
                          <a:pt x="0" y="3"/>
                          <a:pt x="1" y="2"/>
                        </a:cubicBezTo>
                        <a:cubicBezTo>
                          <a:pt x="1" y="1"/>
                          <a:pt x="3" y="0"/>
                          <a:pt x="4" y="1"/>
                        </a:cubicBezTo>
                        <a:cubicBezTo>
                          <a:pt x="44" y="24"/>
                          <a:pt x="44" y="24"/>
                          <a:pt x="44" y="24"/>
                        </a:cubicBezTo>
                        <a:cubicBezTo>
                          <a:pt x="45" y="25"/>
                          <a:pt x="46" y="26"/>
                          <a:pt x="45" y="27"/>
                        </a:cubicBezTo>
                        <a:cubicBezTo>
                          <a:pt x="45" y="28"/>
                          <a:pt x="44" y="29"/>
                          <a:pt x="4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291"/>
                  <p:cNvSpPr>
                    <a:spLocks/>
                  </p:cNvSpPr>
                  <p:nvPr/>
                </p:nvSpPr>
                <p:spPr bwMode="auto">
                  <a:xfrm>
                    <a:off x="9772572" y="3029030"/>
                    <a:ext cx="180563" cy="17555"/>
                  </a:xfrm>
                  <a:custGeom>
                    <a:avLst/>
                    <a:gdLst>
                      <a:gd name="T0" fmla="*/ 49 w 51"/>
                      <a:gd name="T1" fmla="*/ 5 h 5"/>
                      <a:gd name="T2" fmla="*/ 2 w 51"/>
                      <a:gd name="T3" fmla="*/ 5 h 5"/>
                      <a:gd name="T4" fmla="*/ 0 w 51"/>
                      <a:gd name="T5" fmla="*/ 3 h 5"/>
                      <a:gd name="T6" fmla="*/ 2 w 51"/>
                      <a:gd name="T7" fmla="*/ 0 h 5"/>
                      <a:gd name="T8" fmla="*/ 49 w 51"/>
                      <a:gd name="T9" fmla="*/ 0 h 5"/>
                      <a:gd name="T10" fmla="*/ 51 w 51"/>
                      <a:gd name="T11" fmla="*/ 3 h 5"/>
                      <a:gd name="T12" fmla="*/ 49 w 5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1" h="5">
                        <a:moveTo>
                          <a:pt x="49" y="5"/>
                        </a:moveTo>
                        <a:cubicBezTo>
                          <a:pt x="2" y="5"/>
                          <a:pt x="2" y="5"/>
                          <a:pt x="2" y="5"/>
                        </a:cubicBezTo>
                        <a:cubicBezTo>
                          <a:pt x="1" y="5"/>
                          <a:pt x="0" y="4"/>
                          <a:pt x="0" y="3"/>
                        </a:cubicBezTo>
                        <a:cubicBezTo>
                          <a:pt x="0" y="1"/>
                          <a:pt x="1" y="0"/>
                          <a:pt x="2" y="0"/>
                        </a:cubicBezTo>
                        <a:cubicBezTo>
                          <a:pt x="49" y="0"/>
                          <a:pt x="49" y="0"/>
                          <a:pt x="49" y="0"/>
                        </a:cubicBezTo>
                        <a:cubicBezTo>
                          <a:pt x="50" y="0"/>
                          <a:pt x="51" y="1"/>
                          <a:pt x="51" y="3"/>
                        </a:cubicBezTo>
                        <a:cubicBezTo>
                          <a:pt x="51" y="4"/>
                          <a:pt x="50" y="5"/>
                          <a:pt x="4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44"/>
                  <p:cNvSpPr>
                    <a:spLocks/>
                  </p:cNvSpPr>
                  <p:nvPr/>
                </p:nvSpPr>
                <p:spPr bwMode="auto">
                  <a:xfrm>
                    <a:off x="8649070" y="3029030"/>
                    <a:ext cx="180563" cy="17555"/>
                  </a:xfrm>
                  <a:custGeom>
                    <a:avLst/>
                    <a:gdLst>
                      <a:gd name="T0" fmla="*/ 49 w 51"/>
                      <a:gd name="T1" fmla="*/ 5 h 5"/>
                      <a:gd name="T2" fmla="*/ 2 w 51"/>
                      <a:gd name="T3" fmla="*/ 5 h 5"/>
                      <a:gd name="T4" fmla="*/ 0 w 51"/>
                      <a:gd name="T5" fmla="*/ 3 h 5"/>
                      <a:gd name="T6" fmla="*/ 2 w 51"/>
                      <a:gd name="T7" fmla="*/ 0 h 5"/>
                      <a:gd name="T8" fmla="*/ 49 w 51"/>
                      <a:gd name="T9" fmla="*/ 0 h 5"/>
                      <a:gd name="T10" fmla="*/ 51 w 51"/>
                      <a:gd name="T11" fmla="*/ 3 h 5"/>
                      <a:gd name="T12" fmla="*/ 49 w 5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1" h="5">
                        <a:moveTo>
                          <a:pt x="49" y="5"/>
                        </a:moveTo>
                        <a:cubicBezTo>
                          <a:pt x="2" y="5"/>
                          <a:pt x="2" y="5"/>
                          <a:pt x="2" y="5"/>
                        </a:cubicBezTo>
                        <a:cubicBezTo>
                          <a:pt x="1" y="5"/>
                          <a:pt x="0" y="4"/>
                          <a:pt x="0" y="3"/>
                        </a:cubicBezTo>
                        <a:cubicBezTo>
                          <a:pt x="0" y="1"/>
                          <a:pt x="1" y="0"/>
                          <a:pt x="2" y="0"/>
                        </a:cubicBezTo>
                        <a:cubicBezTo>
                          <a:pt x="49" y="0"/>
                          <a:pt x="49" y="0"/>
                          <a:pt x="49" y="0"/>
                        </a:cubicBezTo>
                        <a:cubicBezTo>
                          <a:pt x="50" y="0"/>
                          <a:pt x="51" y="1"/>
                          <a:pt x="51" y="3"/>
                        </a:cubicBezTo>
                        <a:cubicBezTo>
                          <a:pt x="51" y="4"/>
                          <a:pt x="50" y="5"/>
                          <a:pt x="4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45"/>
                  <p:cNvSpPr>
                    <a:spLocks/>
                  </p:cNvSpPr>
                  <p:nvPr/>
                </p:nvSpPr>
                <p:spPr bwMode="auto">
                  <a:xfrm>
                    <a:off x="9707369" y="2705522"/>
                    <a:ext cx="160500" cy="100313"/>
                  </a:xfrm>
                  <a:custGeom>
                    <a:avLst/>
                    <a:gdLst>
                      <a:gd name="T0" fmla="*/ 3 w 46"/>
                      <a:gd name="T1" fmla="*/ 29 h 29"/>
                      <a:gd name="T2" fmla="*/ 1 w 46"/>
                      <a:gd name="T3" fmla="*/ 27 h 29"/>
                      <a:gd name="T4" fmla="*/ 2 w 46"/>
                      <a:gd name="T5" fmla="*/ 24 h 29"/>
                      <a:gd name="T6" fmla="*/ 42 w 46"/>
                      <a:gd name="T7" fmla="*/ 1 h 29"/>
                      <a:gd name="T8" fmla="*/ 45 w 46"/>
                      <a:gd name="T9" fmla="*/ 2 h 29"/>
                      <a:gd name="T10" fmla="*/ 44 w 46"/>
                      <a:gd name="T11" fmla="*/ 5 h 29"/>
                      <a:gd name="T12" fmla="*/ 4 w 46"/>
                      <a:gd name="T13" fmla="*/ 28 h 29"/>
                      <a:gd name="T14" fmla="*/ 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3" y="29"/>
                        </a:moveTo>
                        <a:cubicBezTo>
                          <a:pt x="2" y="29"/>
                          <a:pt x="1" y="28"/>
                          <a:pt x="1" y="27"/>
                        </a:cubicBezTo>
                        <a:cubicBezTo>
                          <a:pt x="0" y="26"/>
                          <a:pt x="0" y="25"/>
                          <a:pt x="2" y="24"/>
                        </a:cubicBezTo>
                        <a:cubicBezTo>
                          <a:pt x="42" y="1"/>
                          <a:pt x="42" y="1"/>
                          <a:pt x="42" y="1"/>
                        </a:cubicBezTo>
                        <a:cubicBezTo>
                          <a:pt x="43" y="0"/>
                          <a:pt x="45" y="1"/>
                          <a:pt x="45" y="2"/>
                        </a:cubicBezTo>
                        <a:cubicBezTo>
                          <a:pt x="46" y="3"/>
                          <a:pt x="45" y="4"/>
                          <a:pt x="44" y="5"/>
                        </a:cubicBezTo>
                        <a:cubicBezTo>
                          <a:pt x="4" y="28"/>
                          <a:pt x="4" y="28"/>
                          <a:pt x="4" y="28"/>
                        </a:cubicBezTo>
                        <a:cubicBezTo>
                          <a:pt x="4" y="29"/>
                          <a:pt x="3" y="29"/>
                          <a:pt x="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46"/>
                  <p:cNvSpPr>
                    <a:spLocks/>
                  </p:cNvSpPr>
                  <p:nvPr/>
                </p:nvSpPr>
                <p:spPr bwMode="auto">
                  <a:xfrm>
                    <a:off x="8734336" y="3267273"/>
                    <a:ext cx="160500" cy="100313"/>
                  </a:xfrm>
                  <a:custGeom>
                    <a:avLst/>
                    <a:gdLst>
                      <a:gd name="T0" fmla="*/ 3 w 46"/>
                      <a:gd name="T1" fmla="*/ 29 h 29"/>
                      <a:gd name="T2" fmla="*/ 1 w 46"/>
                      <a:gd name="T3" fmla="*/ 27 h 29"/>
                      <a:gd name="T4" fmla="*/ 1 w 46"/>
                      <a:gd name="T5" fmla="*/ 24 h 29"/>
                      <a:gd name="T6" fmla="*/ 42 w 46"/>
                      <a:gd name="T7" fmla="*/ 1 h 29"/>
                      <a:gd name="T8" fmla="*/ 45 w 46"/>
                      <a:gd name="T9" fmla="*/ 2 h 29"/>
                      <a:gd name="T10" fmla="*/ 44 w 46"/>
                      <a:gd name="T11" fmla="*/ 5 h 29"/>
                      <a:gd name="T12" fmla="*/ 4 w 46"/>
                      <a:gd name="T13" fmla="*/ 28 h 29"/>
                      <a:gd name="T14" fmla="*/ 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3" y="29"/>
                        </a:moveTo>
                        <a:cubicBezTo>
                          <a:pt x="2" y="29"/>
                          <a:pt x="1" y="28"/>
                          <a:pt x="1" y="27"/>
                        </a:cubicBezTo>
                        <a:cubicBezTo>
                          <a:pt x="0" y="26"/>
                          <a:pt x="0" y="25"/>
                          <a:pt x="1" y="24"/>
                        </a:cubicBezTo>
                        <a:cubicBezTo>
                          <a:pt x="42" y="1"/>
                          <a:pt x="42" y="1"/>
                          <a:pt x="42" y="1"/>
                        </a:cubicBezTo>
                        <a:cubicBezTo>
                          <a:pt x="43" y="0"/>
                          <a:pt x="44" y="1"/>
                          <a:pt x="45" y="2"/>
                        </a:cubicBezTo>
                        <a:cubicBezTo>
                          <a:pt x="46" y="3"/>
                          <a:pt x="45" y="4"/>
                          <a:pt x="44" y="5"/>
                        </a:cubicBezTo>
                        <a:cubicBezTo>
                          <a:pt x="4" y="28"/>
                          <a:pt x="4" y="28"/>
                          <a:pt x="4" y="28"/>
                        </a:cubicBezTo>
                        <a:cubicBezTo>
                          <a:pt x="3" y="29"/>
                          <a:pt x="3" y="29"/>
                          <a:pt x="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47"/>
                  <p:cNvSpPr>
                    <a:spLocks/>
                  </p:cNvSpPr>
                  <p:nvPr/>
                </p:nvSpPr>
                <p:spPr bwMode="auto">
                  <a:xfrm>
                    <a:off x="9531822" y="2469787"/>
                    <a:ext cx="100313" cy="160500"/>
                  </a:xfrm>
                  <a:custGeom>
                    <a:avLst/>
                    <a:gdLst>
                      <a:gd name="T0" fmla="*/ 3 w 29"/>
                      <a:gd name="T1" fmla="*/ 46 h 46"/>
                      <a:gd name="T2" fmla="*/ 2 w 29"/>
                      <a:gd name="T3" fmla="*/ 45 h 46"/>
                      <a:gd name="T4" fmla="*/ 1 w 29"/>
                      <a:gd name="T5" fmla="*/ 42 h 46"/>
                      <a:gd name="T6" fmla="*/ 24 w 29"/>
                      <a:gd name="T7" fmla="*/ 2 h 46"/>
                      <a:gd name="T8" fmla="*/ 27 w 29"/>
                      <a:gd name="T9" fmla="*/ 1 h 46"/>
                      <a:gd name="T10" fmla="*/ 28 w 29"/>
                      <a:gd name="T11" fmla="*/ 4 h 46"/>
                      <a:gd name="T12" fmla="*/ 5 w 29"/>
                      <a:gd name="T13" fmla="*/ 44 h 46"/>
                      <a:gd name="T14" fmla="*/ 3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3" y="46"/>
                        </a:moveTo>
                        <a:cubicBezTo>
                          <a:pt x="2" y="46"/>
                          <a:pt x="2" y="46"/>
                          <a:pt x="2" y="45"/>
                        </a:cubicBezTo>
                        <a:cubicBezTo>
                          <a:pt x="0" y="45"/>
                          <a:pt x="0" y="43"/>
                          <a:pt x="1" y="42"/>
                        </a:cubicBezTo>
                        <a:cubicBezTo>
                          <a:pt x="24" y="2"/>
                          <a:pt x="24" y="2"/>
                          <a:pt x="24" y="2"/>
                        </a:cubicBezTo>
                        <a:cubicBezTo>
                          <a:pt x="25" y="1"/>
                          <a:pt x="26" y="0"/>
                          <a:pt x="27" y="1"/>
                        </a:cubicBezTo>
                        <a:cubicBezTo>
                          <a:pt x="28" y="1"/>
                          <a:pt x="29" y="3"/>
                          <a:pt x="28" y="4"/>
                        </a:cubicBezTo>
                        <a:cubicBezTo>
                          <a:pt x="5" y="44"/>
                          <a:pt x="5" y="44"/>
                          <a:pt x="5" y="44"/>
                        </a:cubicBezTo>
                        <a:cubicBezTo>
                          <a:pt x="4" y="45"/>
                          <a:pt x="4" y="46"/>
                          <a:pt x="3"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48"/>
                  <p:cNvSpPr>
                    <a:spLocks/>
                  </p:cNvSpPr>
                  <p:nvPr/>
                </p:nvSpPr>
                <p:spPr bwMode="auto">
                  <a:xfrm>
                    <a:off x="8970071" y="3442820"/>
                    <a:ext cx="100313" cy="160500"/>
                  </a:xfrm>
                  <a:custGeom>
                    <a:avLst/>
                    <a:gdLst>
                      <a:gd name="T0" fmla="*/ 3 w 29"/>
                      <a:gd name="T1" fmla="*/ 46 h 46"/>
                      <a:gd name="T2" fmla="*/ 2 w 29"/>
                      <a:gd name="T3" fmla="*/ 45 h 46"/>
                      <a:gd name="T4" fmla="*/ 1 w 29"/>
                      <a:gd name="T5" fmla="*/ 42 h 46"/>
                      <a:gd name="T6" fmla="*/ 24 w 29"/>
                      <a:gd name="T7" fmla="*/ 2 h 46"/>
                      <a:gd name="T8" fmla="*/ 27 w 29"/>
                      <a:gd name="T9" fmla="*/ 1 h 46"/>
                      <a:gd name="T10" fmla="*/ 28 w 29"/>
                      <a:gd name="T11" fmla="*/ 4 h 46"/>
                      <a:gd name="T12" fmla="*/ 5 w 29"/>
                      <a:gd name="T13" fmla="*/ 45 h 46"/>
                      <a:gd name="T14" fmla="*/ 3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3" y="46"/>
                        </a:moveTo>
                        <a:cubicBezTo>
                          <a:pt x="2" y="46"/>
                          <a:pt x="2" y="46"/>
                          <a:pt x="2" y="45"/>
                        </a:cubicBezTo>
                        <a:cubicBezTo>
                          <a:pt x="0" y="45"/>
                          <a:pt x="0" y="43"/>
                          <a:pt x="1" y="42"/>
                        </a:cubicBezTo>
                        <a:cubicBezTo>
                          <a:pt x="24" y="2"/>
                          <a:pt x="24" y="2"/>
                          <a:pt x="24" y="2"/>
                        </a:cubicBezTo>
                        <a:cubicBezTo>
                          <a:pt x="25" y="1"/>
                          <a:pt x="26" y="0"/>
                          <a:pt x="27" y="1"/>
                        </a:cubicBezTo>
                        <a:cubicBezTo>
                          <a:pt x="28" y="2"/>
                          <a:pt x="29" y="3"/>
                          <a:pt x="28" y="4"/>
                        </a:cubicBezTo>
                        <a:cubicBezTo>
                          <a:pt x="5" y="45"/>
                          <a:pt x="5" y="45"/>
                          <a:pt x="5" y="45"/>
                        </a:cubicBezTo>
                        <a:cubicBezTo>
                          <a:pt x="4" y="45"/>
                          <a:pt x="4" y="46"/>
                          <a:pt x="3"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49"/>
                  <p:cNvSpPr>
                    <a:spLocks/>
                  </p:cNvSpPr>
                  <p:nvPr/>
                </p:nvSpPr>
                <p:spPr bwMode="auto">
                  <a:xfrm>
                    <a:off x="9293579" y="2384521"/>
                    <a:ext cx="17555" cy="180563"/>
                  </a:xfrm>
                  <a:custGeom>
                    <a:avLst/>
                    <a:gdLst>
                      <a:gd name="T0" fmla="*/ 2 w 5"/>
                      <a:gd name="T1" fmla="*/ 51 h 51"/>
                      <a:gd name="T2" fmla="*/ 0 w 5"/>
                      <a:gd name="T3" fmla="*/ 49 h 51"/>
                      <a:gd name="T4" fmla="*/ 0 w 5"/>
                      <a:gd name="T5" fmla="*/ 2 h 51"/>
                      <a:gd name="T6" fmla="*/ 2 w 5"/>
                      <a:gd name="T7" fmla="*/ 0 h 51"/>
                      <a:gd name="T8" fmla="*/ 5 w 5"/>
                      <a:gd name="T9" fmla="*/ 2 h 51"/>
                      <a:gd name="T10" fmla="*/ 5 w 5"/>
                      <a:gd name="T11" fmla="*/ 49 h 51"/>
                      <a:gd name="T12" fmla="*/ 2 w 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5" h="51">
                        <a:moveTo>
                          <a:pt x="2" y="51"/>
                        </a:moveTo>
                        <a:cubicBezTo>
                          <a:pt x="1" y="51"/>
                          <a:pt x="0" y="50"/>
                          <a:pt x="0" y="49"/>
                        </a:cubicBezTo>
                        <a:cubicBezTo>
                          <a:pt x="0" y="2"/>
                          <a:pt x="0" y="2"/>
                          <a:pt x="0" y="2"/>
                        </a:cubicBezTo>
                        <a:cubicBezTo>
                          <a:pt x="0" y="1"/>
                          <a:pt x="1" y="0"/>
                          <a:pt x="2" y="0"/>
                        </a:cubicBezTo>
                        <a:cubicBezTo>
                          <a:pt x="4" y="0"/>
                          <a:pt x="5" y="1"/>
                          <a:pt x="5" y="2"/>
                        </a:cubicBezTo>
                        <a:cubicBezTo>
                          <a:pt x="5" y="49"/>
                          <a:pt x="5" y="49"/>
                          <a:pt x="5" y="49"/>
                        </a:cubicBezTo>
                        <a:cubicBezTo>
                          <a:pt x="5" y="50"/>
                          <a:pt x="4" y="51"/>
                          <a:pt x="2"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50"/>
                  <p:cNvSpPr>
                    <a:spLocks/>
                  </p:cNvSpPr>
                  <p:nvPr/>
                </p:nvSpPr>
                <p:spPr bwMode="auto">
                  <a:xfrm>
                    <a:off x="9293579" y="3508023"/>
                    <a:ext cx="17555" cy="180563"/>
                  </a:xfrm>
                  <a:custGeom>
                    <a:avLst/>
                    <a:gdLst>
                      <a:gd name="T0" fmla="*/ 2 w 5"/>
                      <a:gd name="T1" fmla="*/ 51 h 51"/>
                      <a:gd name="T2" fmla="*/ 0 w 5"/>
                      <a:gd name="T3" fmla="*/ 49 h 51"/>
                      <a:gd name="T4" fmla="*/ 0 w 5"/>
                      <a:gd name="T5" fmla="*/ 2 h 51"/>
                      <a:gd name="T6" fmla="*/ 2 w 5"/>
                      <a:gd name="T7" fmla="*/ 0 h 51"/>
                      <a:gd name="T8" fmla="*/ 5 w 5"/>
                      <a:gd name="T9" fmla="*/ 2 h 51"/>
                      <a:gd name="T10" fmla="*/ 5 w 5"/>
                      <a:gd name="T11" fmla="*/ 49 h 51"/>
                      <a:gd name="T12" fmla="*/ 2 w 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5" h="51">
                        <a:moveTo>
                          <a:pt x="2" y="51"/>
                        </a:moveTo>
                        <a:cubicBezTo>
                          <a:pt x="1" y="51"/>
                          <a:pt x="0" y="50"/>
                          <a:pt x="0" y="49"/>
                        </a:cubicBezTo>
                        <a:cubicBezTo>
                          <a:pt x="0" y="2"/>
                          <a:pt x="0" y="2"/>
                          <a:pt x="0" y="2"/>
                        </a:cubicBezTo>
                        <a:cubicBezTo>
                          <a:pt x="0" y="1"/>
                          <a:pt x="1" y="0"/>
                          <a:pt x="2" y="0"/>
                        </a:cubicBezTo>
                        <a:cubicBezTo>
                          <a:pt x="4" y="0"/>
                          <a:pt x="5" y="1"/>
                          <a:pt x="5" y="2"/>
                        </a:cubicBezTo>
                        <a:cubicBezTo>
                          <a:pt x="5" y="49"/>
                          <a:pt x="5" y="49"/>
                          <a:pt x="5" y="49"/>
                        </a:cubicBezTo>
                        <a:cubicBezTo>
                          <a:pt x="5" y="50"/>
                          <a:pt x="4" y="51"/>
                          <a:pt x="2"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51"/>
                  <p:cNvSpPr>
                    <a:spLocks/>
                  </p:cNvSpPr>
                  <p:nvPr/>
                </p:nvSpPr>
                <p:spPr bwMode="auto">
                  <a:xfrm>
                    <a:off x="8970071" y="2469787"/>
                    <a:ext cx="100313" cy="160500"/>
                  </a:xfrm>
                  <a:custGeom>
                    <a:avLst/>
                    <a:gdLst>
                      <a:gd name="T0" fmla="*/ 26 w 29"/>
                      <a:gd name="T1" fmla="*/ 46 h 46"/>
                      <a:gd name="T2" fmla="*/ 24 w 29"/>
                      <a:gd name="T3" fmla="*/ 44 h 46"/>
                      <a:gd name="T4" fmla="*/ 1 w 29"/>
                      <a:gd name="T5" fmla="*/ 4 h 46"/>
                      <a:gd name="T6" fmla="*/ 2 w 29"/>
                      <a:gd name="T7" fmla="*/ 1 h 46"/>
                      <a:gd name="T8" fmla="*/ 5 w 29"/>
                      <a:gd name="T9" fmla="*/ 2 h 46"/>
                      <a:gd name="T10" fmla="*/ 28 w 29"/>
                      <a:gd name="T11" fmla="*/ 42 h 46"/>
                      <a:gd name="T12" fmla="*/ 27 w 29"/>
                      <a:gd name="T13" fmla="*/ 45 h 46"/>
                      <a:gd name="T14" fmla="*/ 26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26" y="46"/>
                        </a:moveTo>
                        <a:cubicBezTo>
                          <a:pt x="25" y="46"/>
                          <a:pt x="24" y="45"/>
                          <a:pt x="24" y="44"/>
                        </a:cubicBezTo>
                        <a:cubicBezTo>
                          <a:pt x="1" y="4"/>
                          <a:pt x="1" y="4"/>
                          <a:pt x="1" y="4"/>
                        </a:cubicBezTo>
                        <a:cubicBezTo>
                          <a:pt x="0" y="3"/>
                          <a:pt x="0" y="1"/>
                          <a:pt x="2" y="1"/>
                        </a:cubicBezTo>
                        <a:cubicBezTo>
                          <a:pt x="3" y="0"/>
                          <a:pt x="4" y="1"/>
                          <a:pt x="5" y="2"/>
                        </a:cubicBezTo>
                        <a:cubicBezTo>
                          <a:pt x="28" y="42"/>
                          <a:pt x="28" y="42"/>
                          <a:pt x="28" y="42"/>
                        </a:cubicBezTo>
                        <a:cubicBezTo>
                          <a:pt x="29" y="43"/>
                          <a:pt x="28" y="45"/>
                          <a:pt x="27" y="45"/>
                        </a:cubicBezTo>
                        <a:cubicBezTo>
                          <a:pt x="27" y="46"/>
                          <a:pt x="26" y="46"/>
                          <a:pt x="26"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52"/>
                  <p:cNvSpPr>
                    <a:spLocks/>
                  </p:cNvSpPr>
                  <p:nvPr/>
                </p:nvSpPr>
                <p:spPr bwMode="auto">
                  <a:xfrm>
                    <a:off x="9531822" y="3442820"/>
                    <a:ext cx="100313" cy="160500"/>
                  </a:xfrm>
                  <a:custGeom>
                    <a:avLst/>
                    <a:gdLst>
                      <a:gd name="T0" fmla="*/ 26 w 29"/>
                      <a:gd name="T1" fmla="*/ 46 h 46"/>
                      <a:gd name="T2" fmla="*/ 24 w 29"/>
                      <a:gd name="T3" fmla="*/ 45 h 46"/>
                      <a:gd name="T4" fmla="*/ 1 w 29"/>
                      <a:gd name="T5" fmla="*/ 4 h 46"/>
                      <a:gd name="T6" fmla="*/ 2 w 29"/>
                      <a:gd name="T7" fmla="*/ 1 h 46"/>
                      <a:gd name="T8" fmla="*/ 5 w 29"/>
                      <a:gd name="T9" fmla="*/ 2 h 46"/>
                      <a:gd name="T10" fmla="*/ 28 w 29"/>
                      <a:gd name="T11" fmla="*/ 42 h 46"/>
                      <a:gd name="T12" fmla="*/ 27 w 29"/>
                      <a:gd name="T13" fmla="*/ 45 h 46"/>
                      <a:gd name="T14" fmla="*/ 26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26" y="46"/>
                        </a:moveTo>
                        <a:cubicBezTo>
                          <a:pt x="25" y="46"/>
                          <a:pt x="24" y="45"/>
                          <a:pt x="24" y="45"/>
                        </a:cubicBezTo>
                        <a:cubicBezTo>
                          <a:pt x="1" y="4"/>
                          <a:pt x="1" y="4"/>
                          <a:pt x="1" y="4"/>
                        </a:cubicBezTo>
                        <a:cubicBezTo>
                          <a:pt x="0" y="3"/>
                          <a:pt x="0" y="2"/>
                          <a:pt x="2" y="1"/>
                        </a:cubicBezTo>
                        <a:cubicBezTo>
                          <a:pt x="3" y="0"/>
                          <a:pt x="4" y="1"/>
                          <a:pt x="5" y="2"/>
                        </a:cubicBezTo>
                        <a:cubicBezTo>
                          <a:pt x="28" y="42"/>
                          <a:pt x="28" y="42"/>
                          <a:pt x="28" y="42"/>
                        </a:cubicBezTo>
                        <a:cubicBezTo>
                          <a:pt x="29" y="43"/>
                          <a:pt x="28" y="45"/>
                          <a:pt x="27" y="45"/>
                        </a:cubicBezTo>
                        <a:cubicBezTo>
                          <a:pt x="27" y="46"/>
                          <a:pt x="26" y="46"/>
                          <a:pt x="26"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53"/>
                  <p:cNvSpPr>
                    <a:spLocks/>
                  </p:cNvSpPr>
                  <p:nvPr/>
                </p:nvSpPr>
                <p:spPr bwMode="auto">
                  <a:xfrm>
                    <a:off x="8734336" y="2705522"/>
                    <a:ext cx="160500" cy="100313"/>
                  </a:xfrm>
                  <a:custGeom>
                    <a:avLst/>
                    <a:gdLst>
                      <a:gd name="T0" fmla="*/ 43 w 46"/>
                      <a:gd name="T1" fmla="*/ 29 h 29"/>
                      <a:gd name="T2" fmla="*/ 42 w 46"/>
                      <a:gd name="T3" fmla="*/ 28 h 29"/>
                      <a:gd name="T4" fmla="*/ 1 w 46"/>
                      <a:gd name="T5" fmla="*/ 5 h 29"/>
                      <a:gd name="T6" fmla="*/ 1 w 46"/>
                      <a:gd name="T7" fmla="*/ 2 h 29"/>
                      <a:gd name="T8" fmla="*/ 4 w 46"/>
                      <a:gd name="T9" fmla="*/ 1 h 29"/>
                      <a:gd name="T10" fmla="*/ 44 w 46"/>
                      <a:gd name="T11" fmla="*/ 24 h 29"/>
                      <a:gd name="T12" fmla="*/ 45 w 46"/>
                      <a:gd name="T13" fmla="*/ 27 h 29"/>
                      <a:gd name="T14" fmla="*/ 4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43" y="29"/>
                        </a:moveTo>
                        <a:cubicBezTo>
                          <a:pt x="43" y="29"/>
                          <a:pt x="42" y="29"/>
                          <a:pt x="42" y="28"/>
                        </a:cubicBezTo>
                        <a:cubicBezTo>
                          <a:pt x="1" y="5"/>
                          <a:pt x="1" y="5"/>
                          <a:pt x="1" y="5"/>
                        </a:cubicBezTo>
                        <a:cubicBezTo>
                          <a:pt x="0" y="4"/>
                          <a:pt x="0" y="3"/>
                          <a:pt x="1" y="2"/>
                        </a:cubicBezTo>
                        <a:cubicBezTo>
                          <a:pt x="1" y="1"/>
                          <a:pt x="3" y="0"/>
                          <a:pt x="4" y="1"/>
                        </a:cubicBezTo>
                        <a:cubicBezTo>
                          <a:pt x="44" y="24"/>
                          <a:pt x="44" y="24"/>
                          <a:pt x="44" y="24"/>
                        </a:cubicBezTo>
                        <a:cubicBezTo>
                          <a:pt x="45" y="25"/>
                          <a:pt x="46" y="26"/>
                          <a:pt x="45" y="27"/>
                        </a:cubicBezTo>
                        <a:cubicBezTo>
                          <a:pt x="45" y="28"/>
                          <a:pt x="44" y="29"/>
                          <a:pt x="4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54"/>
                  <p:cNvSpPr>
                    <a:spLocks/>
                  </p:cNvSpPr>
                  <p:nvPr/>
                </p:nvSpPr>
                <p:spPr bwMode="auto">
                  <a:xfrm>
                    <a:off x="9707369" y="3267273"/>
                    <a:ext cx="160500" cy="100313"/>
                  </a:xfrm>
                  <a:custGeom>
                    <a:avLst/>
                    <a:gdLst>
                      <a:gd name="T0" fmla="*/ 43 w 46"/>
                      <a:gd name="T1" fmla="*/ 29 h 29"/>
                      <a:gd name="T2" fmla="*/ 42 w 46"/>
                      <a:gd name="T3" fmla="*/ 28 h 29"/>
                      <a:gd name="T4" fmla="*/ 2 w 46"/>
                      <a:gd name="T5" fmla="*/ 5 h 29"/>
                      <a:gd name="T6" fmla="*/ 1 w 46"/>
                      <a:gd name="T7" fmla="*/ 2 h 29"/>
                      <a:gd name="T8" fmla="*/ 4 w 46"/>
                      <a:gd name="T9" fmla="*/ 1 h 29"/>
                      <a:gd name="T10" fmla="*/ 44 w 46"/>
                      <a:gd name="T11" fmla="*/ 24 h 29"/>
                      <a:gd name="T12" fmla="*/ 45 w 46"/>
                      <a:gd name="T13" fmla="*/ 27 h 29"/>
                      <a:gd name="T14" fmla="*/ 4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43" y="29"/>
                        </a:moveTo>
                        <a:cubicBezTo>
                          <a:pt x="43" y="29"/>
                          <a:pt x="42" y="29"/>
                          <a:pt x="42" y="28"/>
                        </a:cubicBezTo>
                        <a:cubicBezTo>
                          <a:pt x="2" y="5"/>
                          <a:pt x="2" y="5"/>
                          <a:pt x="2" y="5"/>
                        </a:cubicBezTo>
                        <a:cubicBezTo>
                          <a:pt x="0" y="4"/>
                          <a:pt x="0" y="3"/>
                          <a:pt x="1" y="2"/>
                        </a:cubicBezTo>
                        <a:cubicBezTo>
                          <a:pt x="1" y="1"/>
                          <a:pt x="3" y="0"/>
                          <a:pt x="4" y="1"/>
                        </a:cubicBezTo>
                        <a:cubicBezTo>
                          <a:pt x="44" y="24"/>
                          <a:pt x="44" y="24"/>
                          <a:pt x="44" y="24"/>
                        </a:cubicBezTo>
                        <a:cubicBezTo>
                          <a:pt x="45" y="25"/>
                          <a:pt x="46" y="26"/>
                          <a:pt x="45" y="27"/>
                        </a:cubicBezTo>
                        <a:cubicBezTo>
                          <a:pt x="45" y="28"/>
                          <a:pt x="44" y="29"/>
                          <a:pt x="4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55"/>
                  <p:cNvSpPr>
                    <a:spLocks/>
                  </p:cNvSpPr>
                  <p:nvPr/>
                </p:nvSpPr>
                <p:spPr bwMode="auto">
                  <a:xfrm>
                    <a:off x="9772572" y="3029030"/>
                    <a:ext cx="180563" cy="17555"/>
                  </a:xfrm>
                  <a:custGeom>
                    <a:avLst/>
                    <a:gdLst>
                      <a:gd name="T0" fmla="*/ 49 w 51"/>
                      <a:gd name="T1" fmla="*/ 5 h 5"/>
                      <a:gd name="T2" fmla="*/ 2 w 51"/>
                      <a:gd name="T3" fmla="*/ 5 h 5"/>
                      <a:gd name="T4" fmla="*/ 0 w 51"/>
                      <a:gd name="T5" fmla="*/ 3 h 5"/>
                      <a:gd name="T6" fmla="*/ 2 w 51"/>
                      <a:gd name="T7" fmla="*/ 0 h 5"/>
                      <a:gd name="T8" fmla="*/ 49 w 51"/>
                      <a:gd name="T9" fmla="*/ 0 h 5"/>
                      <a:gd name="T10" fmla="*/ 51 w 51"/>
                      <a:gd name="T11" fmla="*/ 3 h 5"/>
                      <a:gd name="T12" fmla="*/ 49 w 5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1" h="5">
                        <a:moveTo>
                          <a:pt x="49" y="5"/>
                        </a:moveTo>
                        <a:cubicBezTo>
                          <a:pt x="2" y="5"/>
                          <a:pt x="2" y="5"/>
                          <a:pt x="2" y="5"/>
                        </a:cubicBezTo>
                        <a:cubicBezTo>
                          <a:pt x="1" y="5"/>
                          <a:pt x="0" y="4"/>
                          <a:pt x="0" y="3"/>
                        </a:cubicBezTo>
                        <a:cubicBezTo>
                          <a:pt x="0" y="1"/>
                          <a:pt x="1" y="0"/>
                          <a:pt x="2" y="0"/>
                        </a:cubicBezTo>
                        <a:cubicBezTo>
                          <a:pt x="49" y="0"/>
                          <a:pt x="49" y="0"/>
                          <a:pt x="49" y="0"/>
                        </a:cubicBezTo>
                        <a:cubicBezTo>
                          <a:pt x="50" y="0"/>
                          <a:pt x="51" y="1"/>
                          <a:pt x="51" y="3"/>
                        </a:cubicBezTo>
                        <a:cubicBezTo>
                          <a:pt x="51" y="4"/>
                          <a:pt x="50" y="5"/>
                          <a:pt x="4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56"/>
                  <p:cNvSpPr>
                    <a:spLocks/>
                  </p:cNvSpPr>
                  <p:nvPr/>
                </p:nvSpPr>
                <p:spPr bwMode="auto">
                  <a:xfrm>
                    <a:off x="8649070" y="3029030"/>
                    <a:ext cx="180563" cy="17555"/>
                  </a:xfrm>
                  <a:custGeom>
                    <a:avLst/>
                    <a:gdLst>
                      <a:gd name="T0" fmla="*/ 49 w 51"/>
                      <a:gd name="T1" fmla="*/ 5 h 5"/>
                      <a:gd name="T2" fmla="*/ 2 w 51"/>
                      <a:gd name="T3" fmla="*/ 5 h 5"/>
                      <a:gd name="T4" fmla="*/ 0 w 51"/>
                      <a:gd name="T5" fmla="*/ 3 h 5"/>
                      <a:gd name="T6" fmla="*/ 2 w 51"/>
                      <a:gd name="T7" fmla="*/ 0 h 5"/>
                      <a:gd name="T8" fmla="*/ 49 w 51"/>
                      <a:gd name="T9" fmla="*/ 0 h 5"/>
                      <a:gd name="T10" fmla="*/ 51 w 51"/>
                      <a:gd name="T11" fmla="*/ 3 h 5"/>
                      <a:gd name="T12" fmla="*/ 49 w 5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1" h="5">
                        <a:moveTo>
                          <a:pt x="49" y="5"/>
                        </a:moveTo>
                        <a:cubicBezTo>
                          <a:pt x="2" y="5"/>
                          <a:pt x="2" y="5"/>
                          <a:pt x="2" y="5"/>
                        </a:cubicBezTo>
                        <a:cubicBezTo>
                          <a:pt x="1" y="5"/>
                          <a:pt x="0" y="4"/>
                          <a:pt x="0" y="3"/>
                        </a:cubicBezTo>
                        <a:cubicBezTo>
                          <a:pt x="0" y="1"/>
                          <a:pt x="1" y="0"/>
                          <a:pt x="2" y="0"/>
                        </a:cubicBezTo>
                        <a:cubicBezTo>
                          <a:pt x="49" y="0"/>
                          <a:pt x="49" y="0"/>
                          <a:pt x="49" y="0"/>
                        </a:cubicBezTo>
                        <a:cubicBezTo>
                          <a:pt x="50" y="0"/>
                          <a:pt x="51" y="1"/>
                          <a:pt x="51" y="3"/>
                        </a:cubicBezTo>
                        <a:cubicBezTo>
                          <a:pt x="51" y="4"/>
                          <a:pt x="50" y="5"/>
                          <a:pt x="4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57"/>
                  <p:cNvSpPr>
                    <a:spLocks/>
                  </p:cNvSpPr>
                  <p:nvPr/>
                </p:nvSpPr>
                <p:spPr bwMode="auto">
                  <a:xfrm>
                    <a:off x="9707369" y="2705522"/>
                    <a:ext cx="160500" cy="100313"/>
                  </a:xfrm>
                  <a:custGeom>
                    <a:avLst/>
                    <a:gdLst>
                      <a:gd name="T0" fmla="*/ 3 w 46"/>
                      <a:gd name="T1" fmla="*/ 29 h 29"/>
                      <a:gd name="T2" fmla="*/ 1 w 46"/>
                      <a:gd name="T3" fmla="*/ 27 h 29"/>
                      <a:gd name="T4" fmla="*/ 2 w 46"/>
                      <a:gd name="T5" fmla="*/ 24 h 29"/>
                      <a:gd name="T6" fmla="*/ 42 w 46"/>
                      <a:gd name="T7" fmla="*/ 1 h 29"/>
                      <a:gd name="T8" fmla="*/ 45 w 46"/>
                      <a:gd name="T9" fmla="*/ 2 h 29"/>
                      <a:gd name="T10" fmla="*/ 44 w 46"/>
                      <a:gd name="T11" fmla="*/ 5 h 29"/>
                      <a:gd name="T12" fmla="*/ 4 w 46"/>
                      <a:gd name="T13" fmla="*/ 28 h 29"/>
                      <a:gd name="T14" fmla="*/ 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3" y="29"/>
                        </a:moveTo>
                        <a:cubicBezTo>
                          <a:pt x="2" y="29"/>
                          <a:pt x="1" y="28"/>
                          <a:pt x="1" y="27"/>
                        </a:cubicBezTo>
                        <a:cubicBezTo>
                          <a:pt x="0" y="26"/>
                          <a:pt x="0" y="25"/>
                          <a:pt x="2" y="24"/>
                        </a:cubicBezTo>
                        <a:cubicBezTo>
                          <a:pt x="42" y="1"/>
                          <a:pt x="42" y="1"/>
                          <a:pt x="42" y="1"/>
                        </a:cubicBezTo>
                        <a:cubicBezTo>
                          <a:pt x="43" y="0"/>
                          <a:pt x="45" y="1"/>
                          <a:pt x="45" y="2"/>
                        </a:cubicBezTo>
                        <a:cubicBezTo>
                          <a:pt x="46" y="3"/>
                          <a:pt x="45" y="4"/>
                          <a:pt x="44" y="5"/>
                        </a:cubicBezTo>
                        <a:cubicBezTo>
                          <a:pt x="4" y="28"/>
                          <a:pt x="4" y="28"/>
                          <a:pt x="4" y="28"/>
                        </a:cubicBezTo>
                        <a:cubicBezTo>
                          <a:pt x="4" y="29"/>
                          <a:pt x="3" y="29"/>
                          <a:pt x="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58"/>
                  <p:cNvSpPr>
                    <a:spLocks/>
                  </p:cNvSpPr>
                  <p:nvPr/>
                </p:nvSpPr>
                <p:spPr bwMode="auto">
                  <a:xfrm>
                    <a:off x="8734336" y="3267273"/>
                    <a:ext cx="160500" cy="100313"/>
                  </a:xfrm>
                  <a:custGeom>
                    <a:avLst/>
                    <a:gdLst>
                      <a:gd name="T0" fmla="*/ 3 w 46"/>
                      <a:gd name="T1" fmla="*/ 29 h 29"/>
                      <a:gd name="T2" fmla="*/ 1 w 46"/>
                      <a:gd name="T3" fmla="*/ 27 h 29"/>
                      <a:gd name="T4" fmla="*/ 1 w 46"/>
                      <a:gd name="T5" fmla="*/ 24 h 29"/>
                      <a:gd name="T6" fmla="*/ 42 w 46"/>
                      <a:gd name="T7" fmla="*/ 1 h 29"/>
                      <a:gd name="T8" fmla="*/ 45 w 46"/>
                      <a:gd name="T9" fmla="*/ 2 h 29"/>
                      <a:gd name="T10" fmla="*/ 44 w 46"/>
                      <a:gd name="T11" fmla="*/ 5 h 29"/>
                      <a:gd name="T12" fmla="*/ 4 w 46"/>
                      <a:gd name="T13" fmla="*/ 28 h 29"/>
                      <a:gd name="T14" fmla="*/ 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3" y="29"/>
                        </a:moveTo>
                        <a:cubicBezTo>
                          <a:pt x="2" y="29"/>
                          <a:pt x="1" y="28"/>
                          <a:pt x="1" y="27"/>
                        </a:cubicBezTo>
                        <a:cubicBezTo>
                          <a:pt x="0" y="26"/>
                          <a:pt x="0" y="25"/>
                          <a:pt x="1" y="24"/>
                        </a:cubicBezTo>
                        <a:cubicBezTo>
                          <a:pt x="42" y="1"/>
                          <a:pt x="42" y="1"/>
                          <a:pt x="42" y="1"/>
                        </a:cubicBezTo>
                        <a:cubicBezTo>
                          <a:pt x="43" y="0"/>
                          <a:pt x="44" y="1"/>
                          <a:pt x="45" y="2"/>
                        </a:cubicBezTo>
                        <a:cubicBezTo>
                          <a:pt x="46" y="3"/>
                          <a:pt x="45" y="4"/>
                          <a:pt x="44" y="5"/>
                        </a:cubicBezTo>
                        <a:cubicBezTo>
                          <a:pt x="4" y="28"/>
                          <a:pt x="4" y="28"/>
                          <a:pt x="4" y="28"/>
                        </a:cubicBezTo>
                        <a:cubicBezTo>
                          <a:pt x="3" y="29"/>
                          <a:pt x="3" y="29"/>
                          <a:pt x="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59"/>
                  <p:cNvSpPr>
                    <a:spLocks/>
                  </p:cNvSpPr>
                  <p:nvPr/>
                </p:nvSpPr>
                <p:spPr bwMode="auto">
                  <a:xfrm>
                    <a:off x="9531822" y="2469787"/>
                    <a:ext cx="100313" cy="160500"/>
                  </a:xfrm>
                  <a:custGeom>
                    <a:avLst/>
                    <a:gdLst>
                      <a:gd name="T0" fmla="*/ 3 w 29"/>
                      <a:gd name="T1" fmla="*/ 46 h 46"/>
                      <a:gd name="T2" fmla="*/ 2 w 29"/>
                      <a:gd name="T3" fmla="*/ 45 h 46"/>
                      <a:gd name="T4" fmla="*/ 1 w 29"/>
                      <a:gd name="T5" fmla="*/ 42 h 46"/>
                      <a:gd name="T6" fmla="*/ 24 w 29"/>
                      <a:gd name="T7" fmla="*/ 2 h 46"/>
                      <a:gd name="T8" fmla="*/ 27 w 29"/>
                      <a:gd name="T9" fmla="*/ 1 h 46"/>
                      <a:gd name="T10" fmla="*/ 28 w 29"/>
                      <a:gd name="T11" fmla="*/ 4 h 46"/>
                      <a:gd name="T12" fmla="*/ 5 w 29"/>
                      <a:gd name="T13" fmla="*/ 44 h 46"/>
                      <a:gd name="T14" fmla="*/ 3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3" y="46"/>
                        </a:moveTo>
                        <a:cubicBezTo>
                          <a:pt x="2" y="46"/>
                          <a:pt x="2" y="46"/>
                          <a:pt x="2" y="45"/>
                        </a:cubicBezTo>
                        <a:cubicBezTo>
                          <a:pt x="0" y="45"/>
                          <a:pt x="0" y="43"/>
                          <a:pt x="1" y="42"/>
                        </a:cubicBezTo>
                        <a:cubicBezTo>
                          <a:pt x="24" y="2"/>
                          <a:pt x="24" y="2"/>
                          <a:pt x="24" y="2"/>
                        </a:cubicBezTo>
                        <a:cubicBezTo>
                          <a:pt x="25" y="1"/>
                          <a:pt x="26" y="0"/>
                          <a:pt x="27" y="1"/>
                        </a:cubicBezTo>
                        <a:cubicBezTo>
                          <a:pt x="28" y="1"/>
                          <a:pt x="29" y="3"/>
                          <a:pt x="28" y="4"/>
                        </a:cubicBezTo>
                        <a:cubicBezTo>
                          <a:pt x="5" y="44"/>
                          <a:pt x="5" y="44"/>
                          <a:pt x="5" y="44"/>
                        </a:cubicBezTo>
                        <a:cubicBezTo>
                          <a:pt x="4" y="45"/>
                          <a:pt x="4" y="46"/>
                          <a:pt x="3"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60"/>
                  <p:cNvSpPr>
                    <a:spLocks/>
                  </p:cNvSpPr>
                  <p:nvPr/>
                </p:nvSpPr>
                <p:spPr bwMode="auto">
                  <a:xfrm>
                    <a:off x="8970071" y="3442820"/>
                    <a:ext cx="100313" cy="160500"/>
                  </a:xfrm>
                  <a:custGeom>
                    <a:avLst/>
                    <a:gdLst>
                      <a:gd name="T0" fmla="*/ 3 w 29"/>
                      <a:gd name="T1" fmla="*/ 46 h 46"/>
                      <a:gd name="T2" fmla="*/ 2 w 29"/>
                      <a:gd name="T3" fmla="*/ 45 h 46"/>
                      <a:gd name="T4" fmla="*/ 1 w 29"/>
                      <a:gd name="T5" fmla="*/ 42 h 46"/>
                      <a:gd name="T6" fmla="*/ 24 w 29"/>
                      <a:gd name="T7" fmla="*/ 2 h 46"/>
                      <a:gd name="T8" fmla="*/ 27 w 29"/>
                      <a:gd name="T9" fmla="*/ 1 h 46"/>
                      <a:gd name="T10" fmla="*/ 28 w 29"/>
                      <a:gd name="T11" fmla="*/ 4 h 46"/>
                      <a:gd name="T12" fmla="*/ 5 w 29"/>
                      <a:gd name="T13" fmla="*/ 45 h 46"/>
                      <a:gd name="T14" fmla="*/ 3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3" y="46"/>
                        </a:moveTo>
                        <a:cubicBezTo>
                          <a:pt x="2" y="46"/>
                          <a:pt x="2" y="46"/>
                          <a:pt x="2" y="45"/>
                        </a:cubicBezTo>
                        <a:cubicBezTo>
                          <a:pt x="0" y="45"/>
                          <a:pt x="0" y="43"/>
                          <a:pt x="1" y="42"/>
                        </a:cubicBezTo>
                        <a:cubicBezTo>
                          <a:pt x="24" y="2"/>
                          <a:pt x="24" y="2"/>
                          <a:pt x="24" y="2"/>
                        </a:cubicBezTo>
                        <a:cubicBezTo>
                          <a:pt x="25" y="1"/>
                          <a:pt x="26" y="0"/>
                          <a:pt x="27" y="1"/>
                        </a:cubicBezTo>
                        <a:cubicBezTo>
                          <a:pt x="28" y="2"/>
                          <a:pt x="29" y="3"/>
                          <a:pt x="28" y="4"/>
                        </a:cubicBezTo>
                        <a:cubicBezTo>
                          <a:pt x="5" y="45"/>
                          <a:pt x="5" y="45"/>
                          <a:pt x="5" y="45"/>
                        </a:cubicBezTo>
                        <a:cubicBezTo>
                          <a:pt x="4" y="45"/>
                          <a:pt x="4" y="46"/>
                          <a:pt x="3"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61"/>
                  <p:cNvSpPr>
                    <a:spLocks/>
                  </p:cNvSpPr>
                  <p:nvPr/>
                </p:nvSpPr>
                <p:spPr bwMode="auto">
                  <a:xfrm>
                    <a:off x="9180727" y="2397060"/>
                    <a:ext cx="45141" cy="178055"/>
                  </a:xfrm>
                  <a:custGeom>
                    <a:avLst/>
                    <a:gdLst>
                      <a:gd name="T0" fmla="*/ 11 w 13"/>
                      <a:gd name="T1" fmla="*/ 50 h 51"/>
                      <a:gd name="T2" fmla="*/ 8 w 13"/>
                      <a:gd name="T3" fmla="*/ 48 h 51"/>
                      <a:gd name="T4" fmla="*/ 0 w 13"/>
                      <a:gd name="T5" fmla="*/ 2 h 51"/>
                      <a:gd name="T6" fmla="*/ 2 w 13"/>
                      <a:gd name="T7" fmla="*/ 0 h 51"/>
                      <a:gd name="T8" fmla="*/ 5 w 13"/>
                      <a:gd name="T9" fmla="*/ 2 h 51"/>
                      <a:gd name="T10" fmla="*/ 13 w 13"/>
                      <a:gd name="T11" fmla="*/ 48 h 51"/>
                      <a:gd name="T12" fmla="*/ 11 w 13"/>
                      <a:gd name="T13" fmla="*/ 50 h 51"/>
                    </a:gdLst>
                    <a:ahLst/>
                    <a:cxnLst>
                      <a:cxn ang="0">
                        <a:pos x="T0" y="T1"/>
                      </a:cxn>
                      <a:cxn ang="0">
                        <a:pos x="T2" y="T3"/>
                      </a:cxn>
                      <a:cxn ang="0">
                        <a:pos x="T4" y="T5"/>
                      </a:cxn>
                      <a:cxn ang="0">
                        <a:pos x="T6" y="T7"/>
                      </a:cxn>
                      <a:cxn ang="0">
                        <a:pos x="T8" y="T9"/>
                      </a:cxn>
                      <a:cxn ang="0">
                        <a:pos x="T10" y="T11"/>
                      </a:cxn>
                      <a:cxn ang="0">
                        <a:pos x="T12" y="T13"/>
                      </a:cxn>
                    </a:cxnLst>
                    <a:rect l="0" t="0" r="r" b="b"/>
                    <a:pathLst>
                      <a:path w="13" h="51">
                        <a:moveTo>
                          <a:pt x="11" y="50"/>
                        </a:moveTo>
                        <a:cubicBezTo>
                          <a:pt x="10" y="51"/>
                          <a:pt x="9" y="50"/>
                          <a:pt x="8" y="48"/>
                        </a:cubicBezTo>
                        <a:cubicBezTo>
                          <a:pt x="0" y="2"/>
                          <a:pt x="0" y="2"/>
                          <a:pt x="0" y="2"/>
                        </a:cubicBezTo>
                        <a:cubicBezTo>
                          <a:pt x="0" y="1"/>
                          <a:pt x="1" y="0"/>
                          <a:pt x="2" y="0"/>
                        </a:cubicBezTo>
                        <a:cubicBezTo>
                          <a:pt x="3" y="0"/>
                          <a:pt x="5" y="0"/>
                          <a:pt x="5" y="2"/>
                        </a:cubicBezTo>
                        <a:cubicBezTo>
                          <a:pt x="13" y="48"/>
                          <a:pt x="13" y="48"/>
                          <a:pt x="13" y="48"/>
                        </a:cubicBezTo>
                        <a:cubicBezTo>
                          <a:pt x="13" y="49"/>
                          <a:pt x="12" y="50"/>
                          <a:pt x="11" y="5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62"/>
                  <p:cNvSpPr>
                    <a:spLocks/>
                  </p:cNvSpPr>
                  <p:nvPr/>
                </p:nvSpPr>
                <p:spPr bwMode="auto">
                  <a:xfrm>
                    <a:off x="9376337" y="3503008"/>
                    <a:ext cx="45141" cy="178055"/>
                  </a:xfrm>
                  <a:custGeom>
                    <a:avLst/>
                    <a:gdLst>
                      <a:gd name="T0" fmla="*/ 11 w 13"/>
                      <a:gd name="T1" fmla="*/ 50 h 51"/>
                      <a:gd name="T2" fmla="*/ 8 w 13"/>
                      <a:gd name="T3" fmla="*/ 49 h 51"/>
                      <a:gd name="T4" fmla="*/ 0 w 13"/>
                      <a:gd name="T5" fmla="*/ 3 h 51"/>
                      <a:gd name="T6" fmla="*/ 2 w 13"/>
                      <a:gd name="T7" fmla="*/ 0 h 51"/>
                      <a:gd name="T8" fmla="*/ 4 w 13"/>
                      <a:gd name="T9" fmla="*/ 2 h 51"/>
                      <a:gd name="T10" fmla="*/ 13 w 13"/>
                      <a:gd name="T11" fmla="*/ 48 h 51"/>
                      <a:gd name="T12" fmla="*/ 11 w 13"/>
                      <a:gd name="T13" fmla="*/ 50 h 51"/>
                    </a:gdLst>
                    <a:ahLst/>
                    <a:cxnLst>
                      <a:cxn ang="0">
                        <a:pos x="T0" y="T1"/>
                      </a:cxn>
                      <a:cxn ang="0">
                        <a:pos x="T2" y="T3"/>
                      </a:cxn>
                      <a:cxn ang="0">
                        <a:pos x="T4" y="T5"/>
                      </a:cxn>
                      <a:cxn ang="0">
                        <a:pos x="T6" y="T7"/>
                      </a:cxn>
                      <a:cxn ang="0">
                        <a:pos x="T8" y="T9"/>
                      </a:cxn>
                      <a:cxn ang="0">
                        <a:pos x="T10" y="T11"/>
                      </a:cxn>
                      <a:cxn ang="0">
                        <a:pos x="T12" y="T13"/>
                      </a:cxn>
                    </a:cxnLst>
                    <a:rect l="0" t="0" r="r" b="b"/>
                    <a:pathLst>
                      <a:path w="13" h="51">
                        <a:moveTo>
                          <a:pt x="11" y="50"/>
                        </a:moveTo>
                        <a:cubicBezTo>
                          <a:pt x="9" y="51"/>
                          <a:pt x="8" y="50"/>
                          <a:pt x="8" y="49"/>
                        </a:cubicBezTo>
                        <a:cubicBezTo>
                          <a:pt x="0" y="3"/>
                          <a:pt x="0" y="3"/>
                          <a:pt x="0" y="3"/>
                        </a:cubicBezTo>
                        <a:cubicBezTo>
                          <a:pt x="0" y="1"/>
                          <a:pt x="0" y="0"/>
                          <a:pt x="2" y="0"/>
                        </a:cubicBezTo>
                        <a:cubicBezTo>
                          <a:pt x="3" y="0"/>
                          <a:pt x="4" y="0"/>
                          <a:pt x="4" y="2"/>
                        </a:cubicBezTo>
                        <a:cubicBezTo>
                          <a:pt x="13" y="48"/>
                          <a:pt x="13" y="48"/>
                          <a:pt x="13" y="48"/>
                        </a:cubicBezTo>
                        <a:cubicBezTo>
                          <a:pt x="13" y="49"/>
                          <a:pt x="12" y="50"/>
                          <a:pt x="11" y="5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63"/>
                  <p:cNvSpPr>
                    <a:spLocks/>
                  </p:cNvSpPr>
                  <p:nvPr/>
                </p:nvSpPr>
                <p:spPr bwMode="auto">
                  <a:xfrm>
                    <a:off x="8877281" y="2537498"/>
                    <a:ext cx="122883" cy="140438"/>
                  </a:xfrm>
                  <a:custGeom>
                    <a:avLst/>
                    <a:gdLst>
                      <a:gd name="T0" fmla="*/ 33 w 35"/>
                      <a:gd name="T1" fmla="*/ 40 h 40"/>
                      <a:gd name="T2" fmla="*/ 31 w 35"/>
                      <a:gd name="T3" fmla="*/ 39 h 40"/>
                      <a:gd name="T4" fmla="*/ 1 w 35"/>
                      <a:gd name="T5" fmla="*/ 4 h 40"/>
                      <a:gd name="T6" fmla="*/ 1 w 35"/>
                      <a:gd name="T7" fmla="*/ 0 h 40"/>
                      <a:gd name="T8" fmla="*/ 4 w 35"/>
                      <a:gd name="T9" fmla="*/ 1 h 40"/>
                      <a:gd name="T10" fmla="*/ 34 w 35"/>
                      <a:gd name="T11" fmla="*/ 36 h 40"/>
                      <a:gd name="T12" fmla="*/ 34 w 35"/>
                      <a:gd name="T13" fmla="*/ 40 h 40"/>
                      <a:gd name="T14" fmla="*/ 33 w 35"/>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40">
                        <a:moveTo>
                          <a:pt x="33" y="40"/>
                        </a:moveTo>
                        <a:cubicBezTo>
                          <a:pt x="32" y="40"/>
                          <a:pt x="31" y="40"/>
                          <a:pt x="31" y="39"/>
                        </a:cubicBezTo>
                        <a:cubicBezTo>
                          <a:pt x="1" y="4"/>
                          <a:pt x="1" y="4"/>
                          <a:pt x="1" y="4"/>
                        </a:cubicBezTo>
                        <a:cubicBezTo>
                          <a:pt x="0" y="3"/>
                          <a:pt x="0" y="1"/>
                          <a:pt x="1" y="0"/>
                        </a:cubicBezTo>
                        <a:cubicBezTo>
                          <a:pt x="2" y="0"/>
                          <a:pt x="4" y="0"/>
                          <a:pt x="4" y="1"/>
                        </a:cubicBezTo>
                        <a:cubicBezTo>
                          <a:pt x="34" y="36"/>
                          <a:pt x="34" y="36"/>
                          <a:pt x="34" y="36"/>
                        </a:cubicBezTo>
                        <a:cubicBezTo>
                          <a:pt x="35" y="37"/>
                          <a:pt x="35" y="39"/>
                          <a:pt x="34" y="40"/>
                        </a:cubicBezTo>
                        <a:cubicBezTo>
                          <a:pt x="34" y="40"/>
                          <a:pt x="33" y="40"/>
                          <a:pt x="33"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64"/>
                  <p:cNvSpPr>
                    <a:spLocks/>
                  </p:cNvSpPr>
                  <p:nvPr/>
                </p:nvSpPr>
                <p:spPr bwMode="auto">
                  <a:xfrm>
                    <a:off x="9602041" y="3397679"/>
                    <a:ext cx="122883" cy="142946"/>
                  </a:xfrm>
                  <a:custGeom>
                    <a:avLst/>
                    <a:gdLst>
                      <a:gd name="T0" fmla="*/ 33 w 35"/>
                      <a:gd name="T1" fmla="*/ 40 h 41"/>
                      <a:gd name="T2" fmla="*/ 30 w 35"/>
                      <a:gd name="T3" fmla="*/ 40 h 41"/>
                      <a:gd name="T4" fmla="*/ 0 w 35"/>
                      <a:gd name="T5" fmla="*/ 4 h 41"/>
                      <a:gd name="T6" fmla="*/ 1 w 35"/>
                      <a:gd name="T7" fmla="*/ 0 h 41"/>
                      <a:gd name="T8" fmla="*/ 4 w 35"/>
                      <a:gd name="T9" fmla="*/ 1 h 41"/>
                      <a:gd name="T10" fmla="*/ 34 w 35"/>
                      <a:gd name="T11" fmla="*/ 37 h 41"/>
                      <a:gd name="T12" fmla="*/ 34 w 35"/>
                      <a:gd name="T13" fmla="*/ 40 h 41"/>
                      <a:gd name="T14" fmla="*/ 33 w 35"/>
                      <a:gd name="T15" fmla="*/ 4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41">
                        <a:moveTo>
                          <a:pt x="33" y="40"/>
                        </a:moveTo>
                        <a:cubicBezTo>
                          <a:pt x="32" y="41"/>
                          <a:pt x="31" y="40"/>
                          <a:pt x="30" y="40"/>
                        </a:cubicBezTo>
                        <a:cubicBezTo>
                          <a:pt x="0" y="4"/>
                          <a:pt x="0" y="4"/>
                          <a:pt x="0" y="4"/>
                        </a:cubicBezTo>
                        <a:cubicBezTo>
                          <a:pt x="0" y="3"/>
                          <a:pt x="0" y="1"/>
                          <a:pt x="1" y="0"/>
                        </a:cubicBezTo>
                        <a:cubicBezTo>
                          <a:pt x="2" y="0"/>
                          <a:pt x="3" y="0"/>
                          <a:pt x="4" y="1"/>
                        </a:cubicBezTo>
                        <a:cubicBezTo>
                          <a:pt x="34" y="37"/>
                          <a:pt x="34" y="37"/>
                          <a:pt x="34" y="37"/>
                        </a:cubicBezTo>
                        <a:cubicBezTo>
                          <a:pt x="35" y="38"/>
                          <a:pt x="35" y="39"/>
                          <a:pt x="34" y="40"/>
                        </a:cubicBezTo>
                        <a:cubicBezTo>
                          <a:pt x="33" y="40"/>
                          <a:pt x="33" y="40"/>
                          <a:pt x="33"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65"/>
                  <p:cNvSpPr>
                    <a:spLocks/>
                  </p:cNvSpPr>
                  <p:nvPr/>
                </p:nvSpPr>
                <p:spPr bwMode="auto">
                  <a:xfrm>
                    <a:off x="8684179" y="2805835"/>
                    <a:ext cx="175547" cy="75235"/>
                  </a:xfrm>
                  <a:custGeom>
                    <a:avLst/>
                    <a:gdLst>
                      <a:gd name="T0" fmla="*/ 47 w 50"/>
                      <a:gd name="T1" fmla="*/ 21 h 21"/>
                      <a:gd name="T2" fmla="*/ 46 w 50"/>
                      <a:gd name="T3" fmla="*/ 21 h 21"/>
                      <a:gd name="T4" fmla="*/ 2 w 50"/>
                      <a:gd name="T5" fmla="*/ 5 h 21"/>
                      <a:gd name="T6" fmla="*/ 1 w 50"/>
                      <a:gd name="T7" fmla="*/ 2 h 21"/>
                      <a:gd name="T8" fmla="*/ 4 w 50"/>
                      <a:gd name="T9" fmla="*/ 1 h 21"/>
                      <a:gd name="T10" fmla="*/ 48 w 50"/>
                      <a:gd name="T11" fmla="*/ 17 h 21"/>
                      <a:gd name="T12" fmla="*/ 49 w 50"/>
                      <a:gd name="T13" fmla="*/ 20 h 21"/>
                      <a:gd name="T14" fmla="*/ 47 w 50"/>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1">
                        <a:moveTo>
                          <a:pt x="47" y="21"/>
                        </a:moveTo>
                        <a:cubicBezTo>
                          <a:pt x="47" y="21"/>
                          <a:pt x="47" y="21"/>
                          <a:pt x="46" y="21"/>
                        </a:cubicBezTo>
                        <a:cubicBezTo>
                          <a:pt x="2" y="5"/>
                          <a:pt x="2" y="5"/>
                          <a:pt x="2" y="5"/>
                        </a:cubicBezTo>
                        <a:cubicBezTo>
                          <a:pt x="1" y="5"/>
                          <a:pt x="0" y="3"/>
                          <a:pt x="1" y="2"/>
                        </a:cubicBezTo>
                        <a:cubicBezTo>
                          <a:pt x="1" y="1"/>
                          <a:pt x="3" y="0"/>
                          <a:pt x="4" y="1"/>
                        </a:cubicBezTo>
                        <a:cubicBezTo>
                          <a:pt x="48" y="17"/>
                          <a:pt x="48" y="17"/>
                          <a:pt x="48" y="17"/>
                        </a:cubicBezTo>
                        <a:cubicBezTo>
                          <a:pt x="49" y="17"/>
                          <a:pt x="50" y="18"/>
                          <a:pt x="49" y="20"/>
                        </a:cubicBezTo>
                        <a:cubicBezTo>
                          <a:pt x="49" y="21"/>
                          <a:pt x="48" y="21"/>
                          <a:pt x="47" y="2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66"/>
                  <p:cNvSpPr>
                    <a:spLocks/>
                  </p:cNvSpPr>
                  <p:nvPr/>
                </p:nvSpPr>
                <p:spPr bwMode="auto">
                  <a:xfrm>
                    <a:off x="9742479" y="3192038"/>
                    <a:ext cx="170532" cy="75235"/>
                  </a:xfrm>
                  <a:custGeom>
                    <a:avLst/>
                    <a:gdLst>
                      <a:gd name="T0" fmla="*/ 47 w 49"/>
                      <a:gd name="T1" fmla="*/ 21 h 21"/>
                      <a:gd name="T2" fmla="*/ 46 w 49"/>
                      <a:gd name="T3" fmla="*/ 21 h 21"/>
                      <a:gd name="T4" fmla="*/ 2 w 49"/>
                      <a:gd name="T5" fmla="*/ 5 h 21"/>
                      <a:gd name="T6" fmla="*/ 1 w 49"/>
                      <a:gd name="T7" fmla="*/ 2 h 21"/>
                      <a:gd name="T8" fmla="*/ 4 w 49"/>
                      <a:gd name="T9" fmla="*/ 0 h 21"/>
                      <a:gd name="T10" fmla="*/ 47 w 49"/>
                      <a:gd name="T11" fmla="*/ 16 h 21"/>
                      <a:gd name="T12" fmla="*/ 49 w 49"/>
                      <a:gd name="T13" fmla="*/ 19 h 21"/>
                      <a:gd name="T14" fmla="*/ 47 w 4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
                        <a:moveTo>
                          <a:pt x="47" y="21"/>
                        </a:moveTo>
                        <a:cubicBezTo>
                          <a:pt x="47" y="21"/>
                          <a:pt x="46" y="21"/>
                          <a:pt x="46" y="21"/>
                        </a:cubicBezTo>
                        <a:cubicBezTo>
                          <a:pt x="2" y="5"/>
                          <a:pt x="2" y="5"/>
                          <a:pt x="2" y="5"/>
                        </a:cubicBezTo>
                        <a:cubicBezTo>
                          <a:pt x="1" y="4"/>
                          <a:pt x="0" y="3"/>
                          <a:pt x="1" y="2"/>
                        </a:cubicBezTo>
                        <a:cubicBezTo>
                          <a:pt x="1" y="0"/>
                          <a:pt x="2" y="0"/>
                          <a:pt x="4" y="0"/>
                        </a:cubicBezTo>
                        <a:cubicBezTo>
                          <a:pt x="47" y="16"/>
                          <a:pt x="47" y="16"/>
                          <a:pt x="47" y="16"/>
                        </a:cubicBezTo>
                        <a:cubicBezTo>
                          <a:pt x="49" y="17"/>
                          <a:pt x="49" y="18"/>
                          <a:pt x="49" y="19"/>
                        </a:cubicBezTo>
                        <a:cubicBezTo>
                          <a:pt x="49" y="20"/>
                          <a:pt x="48" y="21"/>
                          <a:pt x="47" y="2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67"/>
                  <p:cNvSpPr>
                    <a:spLocks/>
                  </p:cNvSpPr>
                  <p:nvPr/>
                </p:nvSpPr>
                <p:spPr bwMode="auto">
                  <a:xfrm>
                    <a:off x="9762541" y="2916179"/>
                    <a:ext cx="180563" cy="45141"/>
                  </a:xfrm>
                  <a:custGeom>
                    <a:avLst/>
                    <a:gdLst>
                      <a:gd name="T0" fmla="*/ 49 w 51"/>
                      <a:gd name="T1" fmla="*/ 5 h 13"/>
                      <a:gd name="T2" fmla="*/ 3 w 51"/>
                      <a:gd name="T3" fmla="*/ 13 h 13"/>
                      <a:gd name="T4" fmla="*/ 1 w 51"/>
                      <a:gd name="T5" fmla="*/ 11 h 13"/>
                      <a:gd name="T6" fmla="*/ 3 w 51"/>
                      <a:gd name="T7" fmla="*/ 9 h 13"/>
                      <a:gd name="T8" fmla="*/ 49 w 51"/>
                      <a:gd name="T9" fmla="*/ 0 h 13"/>
                      <a:gd name="T10" fmla="*/ 51 w 51"/>
                      <a:gd name="T11" fmla="*/ 2 h 13"/>
                      <a:gd name="T12" fmla="*/ 49 w 51"/>
                      <a:gd name="T13" fmla="*/ 5 h 13"/>
                    </a:gdLst>
                    <a:ahLst/>
                    <a:cxnLst>
                      <a:cxn ang="0">
                        <a:pos x="T0" y="T1"/>
                      </a:cxn>
                      <a:cxn ang="0">
                        <a:pos x="T2" y="T3"/>
                      </a:cxn>
                      <a:cxn ang="0">
                        <a:pos x="T4" y="T5"/>
                      </a:cxn>
                      <a:cxn ang="0">
                        <a:pos x="T6" y="T7"/>
                      </a:cxn>
                      <a:cxn ang="0">
                        <a:pos x="T8" y="T9"/>
                      </a:cxn>
                      <a:cxn ang="0">
                        <a:pos x="T10" y="T11"/>
                      </a:cxn>
                      <a:cxn ang="0">
                        <a:pos x="T12" y="T13"/>
                      </a:cxn>
                    </a:cxnLst>
                    <a:rect l="0" t="0" r="r" b="b"/>
                    <a:pathLst>
                      <a:path w="51" h="13">
                        <a:moveTo>
                          <a:pt x="49" y="5"/>
                        </a:moveTo>
                        <a:cubicBezTo>
                          <a:pt x="3" y="13"/>
                          <a:pt x="3" y="13"/>
                          <a:pt x="3" y="13"/>
                        </a:cubicBezTo>
                        <a:cubicBezTo>
                          <a:pt x="2" y="13"/>
                          <a:pt x="1" y="13"/>
                          <a:pt x="1" y="11"/>
                        </a:cubicBezTo>
                        <a:cubicBezTo>
                          <a:pt x="0" y="10"/>
                          <a:pt x="1" y="9"/>
                          <a:pt x="3" y="9"/>
                        </a:cubicBezTo>
                        <a:cubicBezTo>
                          <a:pt x="49" y="0"/>
                          <a:pt x="49" y="0"/>
                          <a:pt x="49" y="0"/>
                        </a:cubicBezTo>
                        <a:cubicBezTo>
                          <a:pt x="50" y="0"/>
                          <a:pt x="51" y="1"/>
                          <a:pt x="51" y="2"/>
                        </a:cubicBezTo>
                        <a:cubicBezTo>
                          <a:pt x="51" y="4"/>
                          <a:pt x="51" y="5"/>
                          <a:pt x="49" y="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68"/>
                  <p:cNvSpPr>
                    <a:spLocks/>
                  </p:cNvSpPr>
                  <p:nvPr/>
                </p:nvSpPr>
                <p:spPr bwMode="auto">
                  <a:xfrm>
                    <a:off x="8656593" y="3111788"/>
                    <a:ext cx="180563" cy="45141"/>
                  </a:xfrm>
                  <a:custGeom>
                    <a:avLst/>
                    <a:gdLst>
                      <a:gd name="T0" fmla="*/ 49 w 51"/>
                      <a:gd name="T1" fmla="*/ 5 h 13"/>
                      <a:gd name="T2" fmla="*/ 3 w 51"/>
                      <a:gd name="T3" fmla="*/ 13 h 13"/>
                      <a:gd name="T4" fmla="*/ 1 w 51"/>
                      <a:gd name="T5" fmla="*/ 11 h 13"/>
                      <a:gd name="T6" fmla="*/ 2 w 51"/>
                      <a:gd name="T7" fmla="*/ 8 h 13"/>
                      <a:gd name="T8" fmla="*/ 48 w 51"/>
                      <a:gd name="T9" fmla="*/ 0 h 13"/>
                      <a:gd name="T10" fmla="*/ 51 w 51"/>
                      <a:gd name="T11" fmla="*/ 2 h 13"/>
                      <a:gd name="T12" fmla="*/ 49 w 51"/>
                      <a:gd name="T13" fmla="*/ 5 h 13"/>
                    </a:gdLst>
                    <a:ahLst/>
                    <a:cxnLst>
                      <a:cxn ang="0">
                        <a:pos x="T0" y="T1"/>
                      </a:cxn>
                      <a:cxn ang="0">
                        <a:pos x="T2" y="T3"/>
                      </a:cxn>
                      <a:cxn ang="0">
                        <a:pos x="T4" y="T5"/>
                      </a:cxn>
                      <a:cxn ang="0">
                        <a:pos x="T6" y="T7"/>
                      </a:cxn>
                      <a:cxn ang="0">
                        <a:pos x="T8" y="T9"/>
                      </a:cxn>
                      <a:cxn ang="0">
                        <a:pos x="T10" y="T11"/>
                      </a:cxn>
                      <a:cxn ang="0">
                        <a:pos x="T12" y="T13"/>
                      </a:cxn>
                    </a:cxnLst>
                    <a:rect l="0" t="0" r="r" b="b"/>
                    <a:pathLst>
                      <a:path w="51" h="13">
                        <a:moveTo>
                          <a:pt x="49" y="5"/>
                        </a:moveTo>
                        <a:cubicBezTo>
                          <a:pt x="3" y="13"/>
                          <a:pt x="3" y="13"/>
                          <a:pt x="3" y="13"/>
                        </a:cubicBezTo>
                        <a:cubicBezTo>
                          <a:pt x="2" y="13"/>
                          <a:pt x="1" y="12"/>
                          <a:pt x="1" y="11"/>
                        </a:cubicBezTo>
                        <a:cubicBezTo>
                          <a:pt x="0" y="10"/>
                          <a:pt x="1" y="8"/>
                          <a:pt x="2" y="8"/>
                        </a:cubicBezTo>
                        <a:cubicBezTo>
                          <a:pt x="48" y="0"/>
                          <a:pt x="48" y="0"/>
                          <a:pt x="48" y="0"/>
                        </a:cubicBezTo>
                        <a:cubicBezTo>
                          <a:pt x="50" y="0"/>
                          <a:pt x="51" y="1"/>
                          <a:pt x="51" y="2"/>
                        </a:cubicBezTo>
                        <a:cubicBezTo>
                          <a:pt x="51" y="3"/>
                          <a:pt x="51" y="4"/>
                          <a:pt x="49" y="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69"/>
                  <p:cNvSpPr>
                    <a:spLocks/>
                  </p:cNvSpPr>
                  <p:nvPr/>
                </p:nvSpPr>
                <p:spPr bwMode="auto">
                  <a:xfrm>
                    <a:off x="9657213" y="2612733"/>
                    <a:ext cx="145453" cy="122883"/>
                  </a:xfrm>
                  <a:custGeom>
                    <a:avLst/>
                    <a:gdLst>
                      <a:gd name="T0" fmla="*/ 3 w 41"/>
                      <a:gd name="T1" fmla="*/ 35 h 35"/>
                      <a:gd name="T2" fmla="*/ 1 w 41"/>
                      <a:gd name="T3" fmla="*/ 34 h 35"/>
                      <a:gd name="T4" fmla="*/ 2 w 41"/>
                      <a:gd name="T5" fmla="*/ 31 h 35"/>
                      <a:gd name="T6" fmla="*/ 37 w 41"/>
                      <a:gd name="T7" fmla="*/ 1 h 35"/>
                      <a:gd name="T8" fmla="*/ 41 w 41"/>
                      <a:gd name="T9" fmla="*/ 1 h 35"/>
                      <a:gd name="T10" fmla="*/ 40 w 41"/>
                      <a:gd name="T11" fmla="*/ 5 h 35"/>
                      <a:gd name="T12" fmla="*/ 5 w 41"/>
                      <a:gd name="T13" fmla="*/ 35 h 35"/>
                      <a:gd name="T14" fmla="*/ 3 w 41"/>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3" y="35"/>
                        </a:moveTo>
                        <a:cubicBezTo>
                          <a:pt x="3" y="35"/>
                          <a:pt x="2" y="35"/>
                          <a:pt x="1" y="34"/>
                        </a:cubicBezTo>
                        <a:cubicBezTo>
                          <a:pt x="0" y="33"/>
                          <a:pt x="1" y="32"/>
                          <a:pt x="2" y="31"/>
                        </a:cubicBezTo>
                        <a:cubicBezTo>
                          <a:pt x="37" y="1"/>
                          <a:pt x="37" y="1"/>
                          <a:pt x="37" y="1"/>
                        </a:cubicBezTo>
                        <a:cubicBezTo>
                          <a:pt x="38" y="0"/>
                          <a:pt x="40" y="0"/>
                          <a:pt x="41" y="1"/>
                        </a:cubicBezTo>
                        <a:cubicBezTo>
                          <a:pt x="41" y="2"/>
                          <a:pt x="41" y="4"/>
                          <a:pt x="40" y="5"/>
                        </a:cubicBezTo>
                        <a:cubicBezTo>
                          <a:pt x="5" y="35"/>
                          <a:pt x="5" y="35"/>
                          <a:pt x="5" y="35"/>
                        </a:cubicBezTo>
                        <a:cubicBezTo>
                          <a:pt x="4" y="35"/>
                          <a:pt x="4" y="35"/>
                          <a:pt x="3" y="3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70"/>
                  <p:cNvSpPr>
                    <a:spLocks/>
                  </p:cNvSpPr>
                  <p:nvPr/>
                </p:nvSpPr>
                <p:spPr bwMode="auto">
                  <a:xfrm>
                    <a:off x="8797031" y="3337492"/>
                    <a:ext cx="145453" cy="122883"/>
                  </a:xfrm>
                  <a:custGeom>
                    <a:avLst/>
                    <a:gdLst>
                      <a:gd name="T0" fmla="*/ 3 w 41"/>
                      <a:gd name="T1" fmla="*/ 35 h 35"/>
                      <a:gd name="T2" fmla="*/ 1 w 41"/>
                      <a:gd name="T3" fmla="*/ 34 h 35"/>
                      <a:gd name="T4" fmla="*/ 1 w 41"/>
                      <a:gd name="T5" fmla="*/ 31 h 35"/>
                      <a:gd name="T6" fmla="*/ 37 w 41"/>
                      <a:gd name="T7" fmla="*/ 1 h 35"/>
                      <a:gd name="T8" fmla="*/ 41 w 41"/>
                      <a:gd name="T9" fmla="*/ 1 h 35"/>
                      <a:gd name="T10" fmla="*/ 40 w 41"/>
                      <a:gd name="T11" fmla="*/ 4 h 35"/>
                      <a:gd name="T12" fmla="*/ 4 w 41"/>
                      <a:gd name="T13" fmla="*/ 34 h 35"/>
                      <a:gd name="T14" fmla="*/ 3 w 41"/>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3" y="35"/>
                        </a:moveTo>
                        <a:cubicBezTo>
                          <a:pt x="3" y="35"/>
                          <a:pt x="2" y="35"/>
                          <a:pt x="1" y="34"/>
                        </a:cubicBezTo>
                        <a:cubicBezTo>
                          <a:pt x="0" y="33"/>
                          <a:pt x="0" y="31"/>
                          <a:pt x="1" y="31"/>
                        </a:cubicBezTo>
                        <a:cubicBezTo>
                          <a:pt x="37" y="1"/>
                          <a:pt x="37" y="1"/>
                          <a:pt x="37" y="1"/>
                        </a:cubicBezTo>
                        <a:cubicBezTo>
                          <a:pt x="38" y="0"/>
                          <a:pt x="40" y="0"/>
                          <a:pt x="41" y="1"/>
                        </a:cubicBezTo>
                        <a:cubicBezTo>
                          <a:pt x="41" y="2"/>
                          <a:pt x="41" y="3"/>
                          <a:pt x="40" y="4"/>
                        </a:cubicBezTo>
                        <a:cubicBezTo>
                          <a:pt x="4" y="34"/>
                          <a:pt x="4" y="34"/>
                          <a:pt x="4" y="34"/>
                        </a:cubicBezTo>
                        <a:cubicBezTo>
                          <a:pt x="4" y="35"/>
                          <a:pt x="4" y="35"/>
                          <a:pt x="3" y="3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71"/>
                  <p:cNvSpPr>
                    <a:spLocks/>
                  </p:cNvSpPr>
                  <p:nvPr/>
                </p:nvSpPr>
                <p:spPr bwMode="auto">
                  <a:xfrm>
                    <a:off x="9454079" y="2424646"/>
                    <a:ext cx="77742" cy="170532"/>
                  </a:xfrm>
                  <a:custGeom>
                    <a:avLst/>
                    <a:gdLst>
                      <a:gd name="T0" fmla="*/ 4 w 22"/>
                      <a:gd name="T1" fmla="*/ 49 h 49"/>
                      <a:gd name="T2" fmla="*/ 2 w 22"/>
                      <a:gd name="T3" fmla="*/ 48 h 49"/>
                      <a:gd name="T4" fmla="*/ 1 w 22"/>
                      <a:gd name="T5" fmla="*/ 45 h 49"/>
                      <a:gd name="T6" fmla="*/ 17 w 22"/>
                      <a:gd name="T7" fmla="*/ 2 h 49"/>
                      <a:gd name="T8" fmla="*/ 20 w 22"/>
                      <a:gd name="T9" fmla="*/ 0 h 49"/>
                      <a:gd name="T10" fmla="*/ 21 w 22"/>
                      <a:gd name="T11" fmla="*/ 3 h 49"/>
                      <a:gd name="T12" fmla="*/ 5 w 22"/>
                      <a:gd name="T13" fmla="*/ 47 h 49"/>
                      <a:gd name="T14" fmla="*/ 4 w 22"/>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9">
                        <a:moveTo>
                          <a:pt x="4" y="49"/>
                        </a:moveTo>
                        <a:cubicBezTo>
                          <a:pt x="3" y="49"/>
                          <a:pt x="3" y="49"/>
                          <a:pt x="2" y="48"/>
                        </a:cubicBezTo>
                        <a:cubicBezTo>
                          <a:pt x="1" y="48"/>
                          <a:pt x="0" y="47"/>
                          <a:pt x="1" y="45"/>
                        </a:cubicBezTo>
                        <a:cubicBezTo>
                          <a:pt x="17" y="2"/>
                          <a:pt x="17" y="2"/>
                          <a:pt x="17" y="2"/>
                        </a:cubicBezTo>
                        <a:cubicBezTo>
                          <a:pt x="17" y="0"/>
                          <a:pt x="19" y="0"/>
                          <a:pt x="20" y="0"/>
                        </a:cubicBezTo>
                        <a:cubicBezTo>
                          <a:pt x="21" y="1"/>
                          <a:pt x="22" y="2"/>
                          <a:pt x="21" y="3"/>
                        </a:cubicBezTo>
                        <a:cubicBezTo>
                          <a:pt x="5" y="47"/>
                          <a:pt x="5" y="47"/>
                          <a:pt x="5" y="47"/>
                        </a:cubicBezTo>
                        <a:cubicBezTo>
                          <a:pt x="5" y="48"/>
                          <a:pt x="4" y="48"/>
                          <a:pt x="4" y="4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72"/>
                  <p:cNvSpPr>
                    <a:spLocks/>
                  </p:cNvSpPr>
                  <p:nvPr/>
                </p:nvSpPr>
                <p:spPr bwMode="auto">
                  <a:xfrm>
                    <a:off x="9070383" y="3477930"/>
                    <a:ext cx="75235" cy="170532"/>
                  </a:xfrm>
                  <a:custGeom>
                    <a:avLst/>
                    <a:gdLst>
                      <a:gd name="T0" fmla="*/ 3 w 21"/>
                      <a:gd name="T1" fmla="*/ 49 h 49"/>
                      <a:gd name="T2" fmla="*/ 2 w 21"/>
                      <a:gd name="T3" fmla="*/ 49 h 49"/>
                      <a:gd name="T4" fmla="*/ 0 w 21"/>
                      <a:gd name="T5" fmla="*/ 46 h 49"/>
                      <a:gd name="T6" fmla="*/ 16 w 21"/>
                      <a:gd name="T7" fmla="*/ 2 h 49"/>
                      <a:gd name="T8" fmla="*/ 19 w 21"/>
                      <a:gd name="T9" fmla="*/ 1 h 49"/>
                      <a:gd name="T10" fmla="*/ 21 w 21"/>
                      <a:gd name="T11" fmla="*/ 4 h 49"/>
                      <a:gd name="T12" fmla="*/ 5 w 21"/>
                      <a:gd name="T13" fmla="*/ 48 h 49"/>
                      <a:gd name="T14" fmla="*/ 3 w 21"/>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3" y="49"/>
                        </a:moveTo>
                        <a:cubicBezTo>
                          <a:pt x="3" y="49"/>
                          <a:pt x="2" y="49"/>
                          <a:pt x="2" y="49"/>
                        </a:cubicBezTo>
                        <a:cubicBezTo>
                          <a:pt x="1" y="49"/>
                          <a:pt x="0" y="47"/>
                          <a:pt x="0" y="46"/>
                        </a:cubicBezTo>
                        <a:cubicBezTo>
                          <a:pt x="16" y="2"/>
                          <a:pt x="16" y="2"/>
                          <a:pt x="16" y="2"/>
                        </a:cubicBezTo>
                        <a:cubicBezTo>
                          <a:pt x="17" y="1"/>
                          <a:pt x="18" y="0"/>
                          <a:pt x="19" y="1"/>
                        </a:cubicBezTo>
                        <a:cubicBezTo>
                          <a:pt x="21" y="1"/>
                          <a:pt x="21" y="3"/>
                          <a:pt x="21" y="4"/>
                        </a:cubicBezTo>
                        <a:cubicBezTo>
                          <a:pt x="5" y="48"/>
                          <a:pt x="5" y="48"/>
                          <a:pt x="5" y="48"/>
                        </a:cubicBezTo>
                        <a:cubicBezTo>
                          <a:pt x="5" y="49"/>
                          <a:pt x="4" y="49"/>
                          <a:pt x="3" y="4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73"/>
                  <p:cNvSpPr>
                    <a:spLocks/>
                  </p:cNvSpPr>
                  <p:nvPr/>
                </p:nvSpPr>
                <p:spPr bwMode="auto">
                  <a:xfrm>
                    <a:off x="9070383" y="2424646"/>
                    <a:ext cx="75235" cy="170532"/>
                  </a:xfrm>
                  <a:custGeom>
                    <a:avLst/>
                    <a:gdLst>
                      <a:gd name="T0" fmla="*/ 19 w 21"/>
                      <a:gd name="T1" fmla="*/ 48 h 49"/>
                      <a:gd name="T2" fmla="*/ 16 w 21"/>
                      <a:gd name="T3" fmla="*/ 47 h 49"/>
                      <a:gd name="T4" fmla="*/ 0 w 21"/>
                      <a:gd name="T5" fmla="*/ 3 h 49"/>
                      <a:gd name="T6" fmla="*/ 2 w 21"/>
                      <a:gd name="T7" fmla="*/ 0 h 49"/>
                      <a:gd name="T8" fmla="*/ 5 w 21"/>
                      <a:gd name="T9" fmla="*/ 2 h 49"/>
                      <a:gd name="T10" fmla="*/ 21 w 21"/>
                      <a:gd name="T11" fmla="*/ 45 h 49"/>
                      <a:gd name="T12" fmla="*/ 19 w 21"/>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19" y="48"/>
                        </a:moveTo>
                        <a:cubicBezTo>
                          <a:pt x="18" y="49"/>
                          <a:pt x="17" y="48"/>
                          <a:pt x="16" y="47"/>
                        </a:cubicBezTo>
                        <a:cubicBezTo>
                          <a:pt x="0" y="3"/>
                          <a:pt x="0" y="3"/>
                          <a:pt x="0" y="3"/>
                        </a:cubicBezTo>
                        <a:cubicBezTo>
                          <a:pt x="0" y="2"/>
                          <a:pt x="1" y="1"/>
                          <a:pt x="2" y="0"/>
                        </a:cubicBezTo>
                        <a:cubicBezTo>
                          <a:pt x="3" y="0"/>
                          <a:pt x="4" y="0"/>
                          <a:pt x="5" y="2"/>
                        </a:cubicBezTo>
                        <a:cubicBezTo>
                          <a:pt x="21" y="45"/>
                          <a:pt x="21" y="45"/>
                          <a:pt x="21" y="45"/>
                        </a:cubicBezTo>
                        <a:cubicBezTo>
                          <a:pt x="21" y="47"/>
                          <a:pt x="21" y="48"/>
                          <a:pt x="19" y="48"/>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74"/>
                  <p:cNvSpPr>
                    <a:spLocks/>
                  </p:cNvSpPr>
                  <p:nvPr/>
                </p:nvSpPr>
                <p:spPr bwMode="auto">
                  <a:xfrm>
                    <a:off x="9454079" y="3477930"/>
                    <a:ext cx="77742" cy="175547"/>
                  </a:xfrm>
                  <a:custGeom>
                    <a:avLst/>
                    <a:gdLst>
                      <a:gd name="T0" fmla="*/ 20 w 22"/>
                      <a:gd name="T1" fmla="*/ 49 h 50"/>
                      <a:gd name="T2" fmla="*/ 17 w 22"/>
                      <a:gd name="T3" fmla="*/ 48 h 50"/>
                      <a:gd name="T4" fmla="*/ 1 w 22"/>
                      <a:gd name="T5" fmla="*/ 4 h 50"/>
                      <a:gd name="T6" fmla="*/ 2 w 22"/>
                      <a:gd name="T7" fmla="*/ 1 h 50"/>
                      <a:gd name="T8" fmla="*/ 5 w 22"/>
                      <a:gd name="T9" fmla="*/ 2 h 50"/>
                      <a:gd name="T10" fmla="*/ 21 w 22"/>
                      <a:gd name="T11" fmla="*/ 46 h 50"/>
                      <a:gd name="T12" fmla="*/ 20 w 22"/>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22" h="50">
                        <a:moveTo>
                          <a:pt x="20" y="49"/>
                        </a:moveTo>
                        <a:cubicBezTo>
                          <a:pt x="19" y="50"/>
                          <a:pt x="17" y="49"/>
                          <a:pt x="17" y="48"/>
                        </a:cubicBezTo>
                        <a:cubicBezTo>
                          <a:pt x="1" y="4"/>
                          <a:pt x="1" y="4"/>
                          <a:pt x="1" y="4"/>
                        </a:cubicBezTo>
                        <a:cubicBezTo>
                          <a:pt x="0" y="3"/>
                          <a:pt x="1" y="1"/>
                          <a:pt x="2" y="1"/>
                        </a:cubicBezTo>
                        <a:cubicBezTo>
                          <a:pt x="4" y="0"/>
                          <a:pt x="5" y="1"/>
                          <a:pt x="5" y="2"/>
                        </a:cubicBezTo>
                        <a:cubicBezTo>
                          <a:pt x="21" y="46"/>
                          <a:pt x="21" y="46"/>
                          <a:pt x="21" y="46"/>
                        </a:cubicBezTo>
                        <a:cubicBezTo>
                          <a:pt x="22" y="47"/>
                          <a:pt x="21" y="49"/>
                          <a:pt x="20" y="4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75"/>
                  <p:cNvSpPr>
                    <a:spLocks/>
                  </p:cNvSpPr>
                  <p:nvPr/>
                </p:nvSpPr>
                <p:spPr bwMode="auto">
                  <a:xfrm>
                    <a:off x="8797031" y="2612733"/>
                    <a:ext cx="145453" cy="122883"/>
                  </a:xfrm>
                  <a:custGeom>
                    <a:avLst/>
                    <a:gdLst>
                      <a:gd name="T0" fmla="*/ 40 w 41"/>
                      <a:gd name="T1" fmla="*/ 35 h 35"/>
                      <a:gd name="T2" fmla="*/ 37 w 41"/>
                      <a:gd name="T3" fmla="*/ 35 h 35"/>
                      <a:gd name="T4" fmla="*/ 1 w 41"/>
                      <a:gd name="T5" fmla="*/ 5 h 35"/>
                      <a:gd name="T6" fmla="*/ 1 w 41"/>
                      <a:gd name="T7" fmla="*/ 1 h 35"/>
                      <a:gd name="T8" fmla="*/ 4 w 41"/>
                      <a:gd name="T9" fmla="*/ 1 h 35"/>
                      <a:gd name="T10" fmla="*/ 40 w 41"/>
                      <a:gd name="T11" fmla="*/ 31 h 35"/>
                      <a:gd name="T12" fmla="*/ 41 w 41"/>
                      <a:gd name="T13" fmla="*/ 34 h 35"/>
                      <a:gd name="T14" fmla="*/ 40 w 41"/>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40" y="35"/>
                        </a:moveTo>
                        <a:cubicBezTo>
                          <a:pt x="39" y="35"/>
                          <a:pt x="38" y="35"/>
                          <a:pt x="37" y="35"/>
                        </a:cubicBezTo>
                        <a:cubicBezTo>
                          <a:pt x="1" y="5"/>
                          <a:pt x="1" y="5"/>
                          <a:pt x="1" y="5"/>
                        </a:cubicBezTo>
                        <a:cubicBezTo>
                          <a:pt x="0" y="4"/>
                          <a:pt x="0" y="2"/>
                          <a:pt x="1" y="1"/>
                        </a:cubicBezTo>
                        <a:cubicBezTo>
                          <a:pt x="2" y="0"/>
                          <a:pt x="3" y="0"/>
                          <a:pt x="4" y="1"/>
                        </a:cubicBezTo>
                        <a:cubicBezTo>
                          <a:pt x="40" y="31"/>
                          <a:pt x="40" y="31"/>
                          <a:pt x="40" y="31"/>
                        </a:cubicBezTo>
                        <a:cubicBezTo>
                          <a:pt x="41" y="32"/>
                          <a:pt x="41" y="33"/>
                          <a:pt x="41" y="34"/>
                        </a:cubicBezTo>
                        <a:cubicBezTo>
                          <a:pt x="40" y="35"/>
                          <a:pt x="40" y="35"/>
                          <a:pt x="40" y="3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76"/>
                  <p:cNvSpPr>
                    <a:spLocks/>
                  </p:cNvSpPr>
                  <p:nvPr/>
                </p:nvSpPr>
                <p:spPr bwMode="auto">
                  <a:xfrm>
                    <a:off x="9657213" y="3337492"/>
                    <a:ext cx="145453" cy="122883"/>
                  </a:xfrm>
                  <a:custGeom>
                    <a:avLst/>
                    <a:gdLst>
                      <a:gd name="T0" fmla="*/ 40 w 41"/>
                      <a:gd name="T1" fmla="*/ 35 h 35"/>
                      <a:gd name="T2" fmla="*/ 37 w 41"/>
                      <a:gd name="T3" fmla="*/ 34 h 35"/>
                      <a:gd name="T4" fmla="*/ 2 w 41"/>
                      <a:gd name="T5" fmla="*/ 4 h 35"/>
                      <a:gd name="T6" fmla="*/ 1 w 41"/>
                      <a:gd name="T7" fmla="*/ 1 h 35"/>
                      <a:gd name="T8" fmla="*/ 5 w 41"/>
                      <a:gd name="T9" fmla="*/ 1 h 35"/>
                      <a:gd name="T10" fmla="*/ 40 w 41"/>
                      <a:gd name="T11" fmla="*/ 31 h 35"/>
                      <a:gd name="T12" fmla="*/ 41 w 41"/>
                      <a:gd name="T13" fmla="*/ 34 h 35"/>
                      <a:gd name="T14" fmla="*/ 40 w 41"/>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40" y="35"/>
                        </a:moveTo>
                        <a:cubicBezTo>
                          <a:pt x="39" y="35"/>
                          <a:pt x="38" y="35"/>
                          <a:pt x="37" y="34"/>
                        </a:cubicBezTo>
                        <a:cubicBezTo>
                          <a:pt x="2" y="4"/>
                          <a:pt x="2" y="4"/>
                          <a:pt x="2" y="4"/>
                        </a:cubicBezTo>
                        <a:cubicBezTo>
                          <a:pt x="1" y="3"/>
                          <a:pt x="0" y="2"/>
                          <a:pt x="1" y="1"/>
                        </a:cubicBezTo>
                        <a:cubicBezTo>
                          <a:pt x="2" y="0"/>
                          <a:pt x="4" y="0"/>
                          <a:pt x="5" y="1"/>
                        </a:cubicBezTo>
                        <a:cubicBezTo>
                          <a:pt x="40" y="31"/>
                          <a:pt x="40" y="31"/>
                          <a:pt x="40" y="31"/>
                        </a:cubicBezTo>
                        <a:cubicBezTo>
                          <a:pt x="41" y="31"/>
                          <a:pt x="41" y="33"/>
                          <a:pt x="41" y="34"/>
                        </a:cubicBezTo>
                        <a:cubicBezTo>
                          <a:pt x="40" y="34"/>
                          <a:pt x="40" y="35"/>
                          <a:pt x="40" y="3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77"/>
                  <p:cNvSpPr>
                    <a:spLocks/>
                  </p:cNvSpPr>
                  <p:nvPr/>
                </p:nvSpPr>
                <p:spPr bwMode="auto">
                  <a:xfrm>
                    <a:off x="8656593" y="2916179"/>
                    <a:ext cx="180563" cy="45141"/>
                  </a:xfrm>
                  <a:custGeom>
                    <a:avLst/>
                    <a:gdLst>
                      <a:gd name="T0" fmla="*/ 50 w 51"/>
                      <a:gd name="T1" fmla="*/ 13 h 13"/>
                      <a:gd name="T2" fmla="*/ 48 w 51"/>
                      <a:gd name="T3" fmla="*/ 13 h 13"/>
                      <a:gd name="T4" fmla="*/ 2 w 51"/>
                      <a:gd name="T5" fmla="*/ 5 h 13"/>
                      <a:gd name="T6" fmla="*/ 1 w 51"/>
                      <a:gd name="T7" fmla="*/ 2 h 13"/>
                      <a:gd name="T8" fmla="*/ 3 w 51"/>
                      <a:gd name="T9" fmla="*/ 0 h 13"/>
                      <a:gd name="T10" fmla="*/ 49 w 51"/>
                      <a:gd name="T11" fmla="*/ 9 h 13"/>
                      <a:gd name="T12" fmla="*/ 51 w 51"/>
                      <a:gd name="T13" fmla="*/ 11 h 13"/>
                      <a:gd name="T14" fmla="*/ 50 w 51"/>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3">
                        <a:moveTo>
                          <a:pt x="50" y="13"/>
                        </a:moveTo>
                        <a:cubicBezTo>
                          <a:pt x="49" y="13"/>
                          <a:pt x="49" y="13"/>
                          <a:pt x="48" y="13"/>
                        </a:cubicBezTo>
                        <a:cubicBezTo>
                          <a:pt x="2" y="5"/>
                          <a:pt x="2" y="5"/>
                          <a:pt x="2" y="5"/>
                        </a:cubicBezTo>
                        <a:cubicBezTo>
                          <a:pt x="1" y="5"/>
                          <a:pt x="0" y="4"/>
                          <a:pt x="1" y="2"/>
                        </a:cubicBezTo>
                        <a:cubicBezTo>
                          <a:pt x="1" y="1"/>
                          <a:pt x="2" y="0"/>
                          <a:pt x="3" y="0"/>
                        </a:cubicBezTo>
                        <a:cubicBezTo>
                          <a:pt x="49" y="9"/>
                          <a:pt x="49" y="9"/>
                          <a:pt x="49" y="9"/>
                        </a:cubicBezTo>
                        <a:cubicBezTo>
                          <a:pt x="51" y="9"/>
                          <a:pt x="51" y="10"/>
                          <a:pt x="51" y="11"/>
                        </a:cubicBezTo>
                        <a:cubicBezTo>
                          <a:pt x="51" y="12"/>
                          <a:pt x="50" y="13"/>
                          <a:pt x="50" y="13"/>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78"/>
                  <p:cNvSpPr>
                    <a:spLocks/>
                  </p:cNvSpPr>
                  <p:nvPr/>
                </p:nvSpPr>
                <p:spPr bwMode="auto">
                  <a:xfrm>
                    <a:off x="9762541" y="3111788"/>
                    <a:ext cx="180563" cy="45141"/>
                  </a:xfrm>
                  <a:custGeom>
                    <a:avLst/>
                    <a:gdLst>
                      <a:gd name="T0" fmla="*/ 50 w 51"/>
                      <a:gd name="T1" fmla="*/ 13 h 13"/>
                      <a:gd name="T2" fmla="*/ 49 w 51"/>
                      <a:gd name="T3" fmla="*/ 13 h 13"/>
                      <a:gd name="T4" fmla="*/ 3 w 51"/>
                      <a:gd name="T5" fmla="*/ 5 h 13"/>
                      <a:gd name="T6" fmla="*/ 1 w 51"/>
                      <a:gd name="T7" fmla="*/ 2 h 13"/>
                      <a:gd name="T8" fmla="*/ 3 w 51"/>
                      <a:gd name="T9" fmla="*/ 0 h 13"/>
                      <a:gd name="T10" fmla="*/ 49 w 51"/>
                      <a:gd name="T11" fmla="*/ 8 h 13"/>
                      <a:gd name="T12" fmla="*/ 51 w 51"/>
                      <a:gd name="T13" fmla="*/ 11 h 13"/>
                      <a:gd name="T14" fmla="*/ 50 w 51"/>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3">
                        <a:moveTo>
                          <a:pt x="50" y="13"/>
                        </a:moveTo>
                        <a:cubicBezTo>
                          <a:pt x="49" y="13"/>
                          <a:pt x="49" y="13"/>
                          <a:pt x="49" y="13"/>
                        </a:cubicBezTo>
                        <a:cubicBezTo>
                          <a:pt x="3" y="5"/>
                          <a:pt x="3" y="5"/>
                          <a:pt x="3" y="5"/>
                        </a:cubicBezTo>
                        <a:cubicBezTo>
                          <a:pt x="1" y="4"/>
                          <a:pt x="0" y="3"/>
                          <a:pt x="1" y="2"/>
                        </a:cubicBezTo>
                        <a:cubicBezTo>
                          <a:pt x="1" y="1"/>
                          <a:pt x="2" y="0"/>
                          <a:pt x="3" y="0"/>
                        </a:cubicBezTo>
                        <a:cubicBezTo>
                          <a:pt x="49" y="8"/>
                          <a:pt x="49" y="8"/>
                          <a:pt x="49" y="8"/>
                        </a:cubicBezTo>
                        <a:cubicBezTo>
                          <a:pt x="51" y="8"/>
                          <a:pt x="51" y="10"/>
                          <a:pt x="51" y="11"/>
                        </a:cubicBezTo>
                        <a:cubicBezTo>
                          <a:pt x="51" y="12"/>
                          <a:pt x="51" y="12"/>
                          <a:pt x="50" y="13"/>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79"/>
                  <p:cNvSpPr>
                    <a:spLocks/>
                  </p:cNvSpPr>
                  <p:nvPr/>
                </p:nvSpPr>
                <p:spPr bwMode="auto">
                  <a:xfrm>
                    <a:off x="9742479" y="2805835"/>
                    <a:ext cx="170532" cy="77742"/>
                  </a:xfrm>
                  <a:custGeom>
                    <a:avLst/>
                    <a:gdLst>
                      <a:gd name="T0" fmla="*/ 47 w 49"/>
                      <a:gd name="T1" fmla="*/ 5 h 22"/>
                      <a:gd name="T2" fmla="*/ 4 w 49"/>
                      <a:gd name="T3" fmla="*/ 21 h 22"/>
                      <a:gd name="T4" fmla="*/ 1 w 49"/>
                      <a:gd name="T5" fmla="*/ 20 h 22"/>
                      <a:gd name="T6" fmla="*/ 2 w 49"/>
                      <a:gd name="T7" fmla="*/ 17 h 22"/>
                      <a:gd name="T8" fmla="*/ 46 w 49"/>
                      <a:gd name="T9" fmla="*/ 1 h 22"/>
                      <a:gd name="T10" fmla="*/ 49 w 49"/>
                      <a:gd name="T11" fmla="*/ 2 h 22"/>
                      <a:gd name="T12" fmla="*/ 47 w 49"/>
                      <a:gd name="T13" fmla="*/ 5 h 22"/>
                    </a:gdLst>
                    <a:ahLst/>
                    <a:cxnLst>
                      <a:cxn ang="0">
                        <a:pos x="T0" y="T1"/>
                      </a:cxn>
                      <a:cxn ang="0">
                        <a:pos x="T2" y="T3"/>
                      </a:cxn>
                      <a:cxn ang="0">
                        <a:pos x="T4" y="T5"/>
                      </a:cxn>
                      <a:cxn ang="0">
                        <a:pos x="T6" y="T7"/>
                      </a:cxn>
                      <a:cxn ang="0">
                        <a:pos x="T8" y="T9"/>
                      </a:cxn>
                      <a:cxn ang="0">
                        <a:pos x="T10" y="T11"/>
                      </a:cxn>
                      <a:cxn ang="0">
                        <a:pos x="T12" y="T13"/>
                      </a:cxn>
                    </a:cxnLst>
                    <a:rect l="0" t="0" r="r" b="b"/>
                    <a:pathLst>
                      <a:path w="49" h="22">
                        <a:moveTo>
                          <a:pt x="47" y="5"/>
                        </a:moveTo>
                        <a:cubicBezTo>
                          <a:pt x="4" y="21"/>
                          <a:pt x="4" y="21"/>
                          <a:pt x="4" y="21"/>
                        </a:cubicBezTo>
                        <a:cubicBezTo>
                          <a:pt x="2" y="22"/>
                          <a:pt x="1" y="21"/>
                          <a:pt x="1" y="20"/>
                        </a:cubicBezTo>
                        <a:cubicBezTo>
                          <a:pt x="0" y="18"/>
                          <a:pt x="1" y="17"/>
                          <a:pt x="2" y="17"/>
                        </a:cubicBezTo>
                        <a:cubicBezTo>
                          <a:pt x="46" y="1"/>
                          <a:pt x="46" y="1"/>
                          <a:pt x="46" y="1"/>
                        </a:cubicBezTo>
                        <a:cubicBezTo>
                          <a:pt x="47" y="0"/>
                          <a:pt x="48" y="1"/>
                          <a:pt x="49" y="2"/>
                        </a:cubicBezTo>
                        <a:cubicBezTo>
                          <a:pt x="49" y="3"/>
                          <a:pt x="49" y="5"/>
                          <a:pt x="47" y="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80"/>
                  <p:cNvSpPr>
                    <a:spLocks/>
                  </p:cNvSpPr>
                  <p:nvPr/>
                </p:nvSpPr>
                <p:spPr bwMode="auto">
                  <a:xfrm>
                    <a:off x="8684179" y="3192038"/>
                    <a:ext cx="175547" cy="75235"/>
                  </a:xfrm>
                  <a:custGeom>
                    <a:avLst/>
                    <a:gdLst>
                      <a:gd name="T0" fmla="*/ 48 w 50"/>
                      <a:gd name="T1" fmla="*/ 5 h 21"/>
                      <a:gd name="T2" fmla="*/ 4 w 50"/>
                      <a:gd name="T3" fmla="*/ 21 h 21"/>
                      <a:gd name="T4" fmla="*/ 1 w 50"/>
                      <a:gd name="T5" fmla="*/ 19 h 21"/>
                      <a:gd name="T6" fmla="*/ 2 w 50"/>
                      <a:gd name="T7" fmla="*/ 16 h 21"/>
                      <a:gd name="T8" fmla="*/ 46 w 50"/>
                      <a:gd name="T9" fmla="*/ 0 h 21"/>
                      <a:gd name="T10" fmla="*/ 49 w 50"/>
                      <a:gd name="T11" fmla="*/ 2 h 21"/>
                      <a:gd name="T12" fmla="*/ 48 w 50"/>
                      <a:gd name="T13" fmla="*/ 5 h 21"/>
                    </a:gdLst>
                    <a:ahLst/>
                    <a:cxnLst>
                      <a:cxn ang="0">
                        <a:pos x="T0" y="T1"/>
                      </a:cxn>
                      <a:cxn ang="0">
                        <a:pos x="T2" y="T3"/>
                      </a:cxn>
                      <a:cxn ang="0">
                        <a:pos x="T4" y="T5"/>
                      </a:cxn>
                      <a:cxn ang="0">
                        <a:pos x="T6" y="T7"/>
                      </a:cxn>
                      <a:cxn ang="0">
                        <a:pos x="T8" y="T9"/>
                      </a:cxn>
                      <a:cxn ang="0">
                        <a:pos x="T10" y="T11"/>
                      </a:cxn>
                      <a:cxn ang="0">
                        <a:pos x="T12" y="T13"/>
                      </a:cxn>
                    </a:cxnLst>
                    <a:rect l="0" t="0" r="r" b="b"/>
                    <a:pathLst>
                      <a:path w="50" h="21">
                        <a:moveTo>
                          <a:pt x="48" y="5"/>
                        </a:moveTo>
                        <a:cubicBezTo>
                          <a:pt x="4" y="21"/>
                          <a:pt x="4" y="21"/>
                          <a:pt x="4" y="21"/>
                        </a:cubicBezTo>
                        <a:cubicBezTo>
                          <a:pt x="3" y="21"/>
                          <a:pt x="1" y="20"/>
                          <a:pt x="1" y="19"/>
                        </a:cubicBezTo>
                        <a:cubicBezTo>
                          <a:pt x="0" y="18"/>
                          <a:pt x="1" y="17"/>
                          <a:pt x="2" y="16"/>
                        </a:cubicBezTo>
                        <a:cubicBezTo>
                          <a:pt x="46" y="0"/>
                          <a:pt x="46" y="0"/>
                          <a:pt x="46" y="0"/>
                        </a:cubicBezTo>
                        <a:cubicBezTo>
                          <a:pt x="47" y="0"/>
                          <a:pt x="49" y="0"/>
                          <a:pt x="49" y="2"/>
                        </a:cubicBezTo>
                        <a:cubicBezTo>
                          <a:pt x="50" y="3"/>
                          <a:pt x="49" y="4"/>
                          <a:pt x="48" y="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81"/>
                  <p:cNvSpPr>
                    <a:spLocks/>
                  </p:cNvSpPr>
                  <p:nvPr/>
                </p:nvSpPr>
                <p:spPr bwMode="auto">
                  <a:xfrm>
                    <a:off x="9602041" y="2537498"/>
                    <a:ext cx="122883" cy="140438"/>
                  </a:xfrm>
                  <a:custGeom>
                    <a:avLst/>
                    <a:gdLst>
                      <a:gd name="T0" fmla="*/ 3 w 35"/>
                      <a:gd name="T1" fmla="*/ 40 h 40"/>
                      <a:gd name="T2" fmla="*/ 1 w 35"/>
                      <a:gd name="T3" fmla="*/ 40 h 40"/>
                      <a:gd name="T4" fmla="*/ 0 w 35"/>
                      <a:gd name="T5" fmla="*/ 36 h 40"/>
                      <a:gd name="T6" fmla="*/ 30 w 35"/>
                      <a:gd name="T7" fmla="*/ 1 h 40"/>
                      <a:gd name="T8" fmla="*/ 34 w 35"/>
                      <a:gd name="T9" fmla="*/ 0 h 40"/>
                      <a:gd name="T10" fmla="*/ 34 w 35"/>
                      <a:gd name="T11" fmla="*/ 4 h 40"/>
                      <a:gd name="T12" fmla="*/ 4 w 35"/>
                      <a:gd name="T13" fmla="*/ 39 h 40"/>
                      <a:gd name="T14" fmla="*/ 3 w 35"/>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40">
                        <a:moveTo>
                          <a:pt x="3" y="40"/>
                        </a:moveTo>
                        <a:cubicBezTo>
                          <a:pt x="2" y="40"/>
                          <a:pt x="1" y="40"/>
                          <a:pt x="1" y="40"/>
                        </a:cubicBezTo>
                        <a:cubicBezTo>
                          <a:pt x="0" y="39"/>
                          <a:pt x="0" y="37"/>
                          <a:pt x="0" y="36"/>
                        </a:cubicBezTo>
                        <a:cubicBezTo>
                          <a:pt x="30" y="1"/>
                          <a:pt x="30" y="1"/>
                          <a:pt x="30" y="1"/>
                        </a:cubicBezTo>
                        <a:cubicBezTo>
                          <a:pt x="31" y="0"/>
                          <a:pt x="33" y="0"/>
                          <a:pt x="34" y="0"/>
                        </a:cubicBezTo>
                        <a:cubicBezTo>
                          <a:pt x="35" y="1"/>
                          <a:pt x="35" y="3"/>
                          <a:pt x="34" y="4"/>
                        </a:cubicBezTo>
                        <a:cubicBezTo>
                          <a:pt x="4" y="39"/>
                          <a:pt x="4" y="39"/>
                          <a:pt x="4" y="39"/>
                        </a:cubicBezTo>
                        <a:cubicBezTo>
                          <a:pt x="4" y="40"/>
                          <a:pt x="3" y="40"/>
                          <a:pt x="3"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82"/>
                  <p:cNvSpPr>
                    <a:spLocks/>
                  </p:cNvSpPr>
                  <p:nvPr/>
                </p:nvSpPr>
                <p:spPr bwMode="auto">
                  <a:xfrm>
                    <a:off x="8877281" y="3397679"/>
                    <a:ext cx="122883" cy="142946"/>
                  </a:xfrm>
                  <a:custGeom>
                    <a:avLst/>
                    <a:gdLst>
                      <a:gd name="T0" fmla="*/ 3 w 35"/>
                      <a:gd name="T1" fmla="*/ 40 h 41"/>
                      <a:gd name="T2" fmla="*/ 1 w 35"/>
                      <a:gd name="T3" fmla="*/ 40 h 41"/>
                      <a:gd name="T4" fmla="*/ 1 w 35"/>
                      <a:gd name="T5" fmla="*/ 37 h 41"/>
                      <a:gd name="T6" fmla="*/ 31 w 35"/>
                      <a:gd name="T7" fmla="*/ 1 h 41"/>
                      <a:gd name="T8" fmla="*/ 34 w 35"/>
                      <a:gd name="T9" fmla="*/ 0 h 41"/>
                      <a:gd name="T10" fmla="*/ 34 w 35"/>
                      <a:gd name="T11" fmla="*/ 4 h 41"/>
                      <a:gd name="T12" fmla="*/ 4 w 35"/>
                      <a:gd name="T13" fmla="*/ 40 h 41"/>
                      <a:gd name="T14" fmla="*/ 3 w 35"/>
                      <a:gd name="T15" fmla="*/ 4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41">
                        <a:moveTo>
                          <a:pt x="3" y="40"/>
                        </a:moveTo>
                        <a:cubicBezTo>
                          <a:pt x="3" y="41"/>
                          <a:pt x="2" y="40"/>
                          <a:pt x="1" y="40"/>
                        </a:cubicBezTo>
                        <a:cubicBezTo>
                          <a:pt x="0" y="39"/>
                          <a:pt x="0" y="38"/>
                          <a:pt x="1" y="37"/>
                        </a:cubicBezTo>
                        <a:cubicBezTo>
                          <a:pt x="31" y="1"/>
                          <a:pt x="31" y="1"/>
                          <a:pt x="31" y="1"/>
                        </a:cubicBezTo>
                        <a:cubicBezTo>
                          <a:pt x="32" y="0"/>
                          <a:pt x="33" y="0"/>
                          <a:pt x="34" y="0"/>
                        </a:cubicBezTo>
                        <a:cubicBezTo>
                          <a:pt x="35" y="1"/>
                          <a:pt x="35" y="3"/>
                          <a:pt x="34" y="4"/>
                        </a:cubicBezTo>
                        <a:cubicBezTo>
                          <a:pt x="4" y="40"/>
                          <a:pt x="4" y="40"/>
                          <a:pt x="4" y="40"/>
                        </a:cubicBezTo>
                        <a:cubicBezTo>
                          <a:pt x="4" y="40"/>
                          <a:pt x="4" y="40"/>
                          <a:pt x="3"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83"/>
                  <p:cNvSpPr>
                    <a:spLocks/>
                  </p:cNvSpPr>
                  <p:nvPr/>
                </p:nvSpPr>
                <p:spPr bwMode="auto">
                  <a:xfrm>
                    <a:off x="9376337" y="2397060"/>
                    <a:ext cx="45141" cy="175547"/>
                  </a:xfrm>
                  <a:custGeom>
                    <a:avLst/>
                    <a:gdLst>
                      <a:gd name="T0" fmla="*/ 3 w 13"/>
                      <a:gd name="T1" fmla="*/ 50 h 50"/>
                      <a:gd name="T2" fmla="*/ 2 w 13"/>
                      <a:gd name="T3" fmla="*/ 50 h 50"/>
                      <a:gd name="T4" fmla="*/ 0 w 13"/>
                      <a:gd name="T5" fmla="*/ 48 h 50"/>
                      <a:gd name="T6" fmla="*/ 8 w 13"/>
                      <a:gd name="T7" fmla="*/ 2 h 50"/>
                      <a:gd name="T8" fmla="*/ 11 w 13"/>
                      <a:gd name="T9" fmla="*/ 0 h 50"/>
                      <a:gd name="T10" fmla="*/ 13 w 13"/>
                      <a:gd name="T11" fmla="*/ 2 h 50"/>
                      <a:gd name="T12" fmla="*/ 4 w 13"/>
                      <a:gd name="T13" fmla="*/ 48 h 50"/>
                      <a:gd name="T14" fmla="*/ 3 w 13"/>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0">
                        <a:moveTo>
                          <a:pt x="3" y="50"/>
                        </a:moveTo>
                        <a:cubicBezTo>
                          <a:pt x="3" y="50"/>
                          <a:pt x="2" y="50"/>
                          <a:pt x="2" y="50"/>
                        </a:cubicBezTo>
                        <a:cubicBezTo>
                          <a:pt x="0" y="50"/>
                          <a:pt x="0" y="49"/>
                          <a:pt x="0" y="48"/>
                        </a:cubicBezTo>
                        <a:cubicBezTo>
                          <a:pt x="8" y="2"/>
                          <a:pt x="8" y="2"/>
                          <a:pt x="8" y="2"/>
                        </a:cubicBezTo>
                        <a:cubicBezTo>
                          <a:pt x="8" y="0"/>
                          <a:pt x="9" y="0"/>
                          <a:pt x="11" y="0"/>
                        </a:cubicBezTo>
                        <a:cubicBezTo>
                          <a:pt x="12" y="0"/>
                          <a:pt x="13" y="1"/>
                          <a:pt x="13" y="2"/>
                        </a:cubicBezTo>
                        <a:cubicBezTo>
                          <a:pt x="4" y="48"/>
                          <a:pt x="4" y="48"/>
                          <a:pt x="4" y="48"/>
                        </a:cubicBezTo>
                        <a:cubicBezTo>
                          <a:pt x="4" y="49"/>
                          <a:pt x="4" y="50"/>
                          <a:pt x="3" y="5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84"/>
                  <p:cNvSpPr>
                    <a:spLocks/>
                  </p:cNvSpPr>
                  <p:nvPr/>
                </p:nvSpPr>
                <p:spPr bwMode="auto">
                  <a:xfrm>
                    <a:off x="9180727" y="3503008"/>
                    <a:ext cx="45141" cy="178055"/>
                  </a:xfrm>
                  <a:custGeom>
                    <a:avLst/>
                    <a:gdLst>
                      <a:gd name="T0" fmla="*/ 3 w 13"/>
                      <a:gd name="T1" fmla="*/ 50 h 51"/>
                      <a:gd name="T2" fmla="*/ 2 w 13"/>
                      <a:gd name="T3" fmla="*/ 50 h 51"/>
                      <a:gd name="T4" fmla="*/ 0 w 13"/>
                      <a:gd name="T5" fmla="*/ 48 h 51"/>
                      <a:gd name="T6" fmla="*/ 8 w 13"/>
                      <a:gd name="T7" fmla="*/ 2 h 51"/>
                      <a:gd name="T8" fmla="*/ 11 w 13"/>
                      <a:gd name="T9" fmla="*/ 0 h 51"/>
                      <a:gd name="T10" fmla="*/ 13 w 13"/>
                      <a:gd name="T11" fmla="*/ 3 h 51"/>
                      <a:gd name="T12" fmla="*/ 5 w 13"/>
                      <a:gd name="T13" fmla="*/ 49 h 51"/>
                      <a:gd name="T14" fmla="*/ 3 w 13"/>
                      <a:gd name="T15" fmla="*/ 5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1">
                        <a:moveTo>
                          <a:pt x="3" y="50"/>
                        </a:moveTo>
                        <a:cubicBezTo>
                          <a:pt x="3" y="51"/>
                          <a:pt x="3" y="51"/>
                          <a:pt x="2" y="50"/>
                        </a:cubicBezTo>
                        <a:cubicBezTo>
                          <a:pt x="1" y="50"/>
                          <a:pt x="0" y="49"/>
                          <a:pt x="0" y="48"/>
                        </a:cubicBezTo>
                        <a:cubicBezTo>
                          <a:pt x="8" y="2"/>
                          <a:pt x="8" y="2"/>
                          <a:pt x="8" y="2"/>
                        </a:cubicBezTo>
                        <a:cubicBezTo>
                          <a:pt x="9" y="0"/>
                          <a:pt x="10" y="0"/>
                          <a:pt x="11" y="0"/>
                        </a:cubicBezTo>
                        <a:cubicBezTo>
                          <a:pt x="12" y="0"/>
                          <a:pt x="13" y="1"/>
                          <a:pt x="13" y="3"/>
                        </a:cubicBezTo>
                        <a:cubicBezTo>
                          <a:pt x="5" y="49"/>
                          <a:pt x="5" y="49"/>
                          <a:pt x="5" y="49"/>
                        </a:cubicBezTo>
                        <a:cubicBezTo>
                          <a:pt x="5" y="49"/>
                          <a:pt x="4" y="50"/>
                          <a:pt x="3" y="5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85"/>
                  <p:cNvSpPr>
                    <a:spLocks/>
                  </p:cNvSpPr>
                  <p:nvPr/>
                </p:nvSpPr>
                <p:spPr bwMode="auto">
                  <a:xfrm>
                    <a:off x="9193266" y="2424646"/>
                    <a:ext cx="398743" cy="714728"/>
                  </a:xfrm>
                  <a:custGeom>
                    <a:avLst/>
                    <a:gdLst>
                      <a:gd name="T0" fmla="*/ 50 w 113"/>
                      <a:gd name="T1" fmla="*/ 158 h 204"/>
                      <a:gd name="T2" fmla="*/ 113 w 113"/>
                      <a:gd name="T3" fmla="*/ 4 h 204"/>
                      <a:gd name="T4" fmla="*/ 105 w 113"/>
                      <a:gd name="T5" fmla="*/ 0 h 204"/>
                      <a:gd name="T6" fmla="*/ 28 w 113"/>
                      <a:gd name="T7" fmla="*/ 148 h 204"/>
                      <a:gd name="T8" fmla="*/ 6 w 113"/>
                      <a:gd name="T9" fmla="*/ 163 h 204"/>
                      <a:gd name="T10" fmla="*/ 18 w 113"/>
                      <a:gd name="T11" fmla="*/ 198 h 204"/>
                      <a:gd name="T12" fmla="*/ 53 w 113"/>
                      <a:gd name="T13" fmla="*/ 185 h 204"/>
                      <a:gd name="T14" fmla="*/ 50 w 113"/>
                      <a:gd name="T15" fmla="*/ 158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204">
                        <a:moveTo>
                          <a:pt x="50" y="158"/>
                        </a:moveTo>
                        <a:cubicBezTo>
                          <a:pt x="113" y="4"/>
                          <a:pt x="113" y="4"/>
                          <a:pt x="113" y="4"/>
                        </a:cubicBezTo>
                        <a:cubicBezTo>
                          <a:pt x="105" y="0"/>
                          <a:pt x="105" y="0"/>
                          <a:pt x="105" y="0"/>
                        </a:cubicBezTo>
                        <a:cubicBezTo>
                          <a:pt x="28" y="148"/>
                          <a:pt x="28" y="148"/>
                          <a:pt x="28" y="148"/>
                        </a:cubicBezTo>
                        <a:cubicBezTo>
                          <a:pt x="19" y="148"/>
                          <a:pt x="10" y="154"/>
                          <a:pt x="6" y="163"/>
                        </a:cubicBezTo>
                        <a:cubicBezTo>
                          <a:pt x="0" y="176"/>
                          <a:pt x="5" y="192"/>
                          <a:pt x="18" y="198"/>
                        </a:cubicBezTo>
                        <a:cubicBezTo>
                          <a:pt x="32" y="204"/>
                          <a:pt x="47" y="198"/>
                          <a:pt x="53" y="185"/>
                        </a:cubicBezTo>
                        <a:cubicBezTo>
                          <a:pt x="57" y="176"/>
                          <a:pt x="56" y="166"/>
                          <a:pt x="50" y="158"/>
                        </a:cubicBez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3" name="Group 342"/>
                <p:cNvGrpSpPr/>
                <p:nvPr/>
              </p:nvGrpSpPr>
              <p:grpSpPr>
                <a:xfrm>
                  <a:off x="11199366" y="5992531"/>
                  <a:ext cx="330151" cy="275126"/>
                  <a:chOff x="9947493" y="3066862"/>
                  <a:chExt cx="1645920" cy="1371600"/>
                </a:xfrm>
              </p:grpSpPr>
              <p:grpSp>
                <p:nvGrpSpPr>
                  <p:cNvPr id="344" name="Group 343"/>
                  <p:cNvGrpSpPr/>
                  <p:nvPr/>
                </p:nvGrpSpPr>
                <p:grpSpPr>
                  <a:xfrm rot="10800000">
                    <a:off x="9947493" y="3066862"/>
                    <a:ext cx="1645920" cy="1371600"/>
                    <a:chOff x="9860055" y="1460799"/>
                    <a:chExt cx="1737360" cy="1371600"/>
                  </a:xfrm>
                </p:grpSpPr>
                <p:sp>
                  <p:nvSpPr>
                    <p:cNvPr id="346" name="Isosceles Triangle 345"/>
                    <p:cNvSpPr>
                      <a:spLocks noChangeAspect="1"/>
                    </p:cNvSpPr>
                    <p:nvPr/>
                  </p:nvSpPr>
                  <p:spPr bwMode="auto">
                    <a:xfrm rot="10800000">
                      <a:off x="9860055" y="1460799"/>
                      <a:ext cx="1737360" cy="1371600"/>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7" name="Trapezoid 346"/>
                    <p:cNvSpPr/>
                    <p:nvPr/>
                  </p:nvSpPr>
                  <p:spPr bwMode="auto">
                    <a:xfrm>
                      <a:off x="10610240" y="1801808"/>
                      <a:ext cx="236989" cy="511026"/>
                    </a:xfrm>
                    <a:prstGeom prst="trapezoid">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45" name="Oval 344"/>
                  <p:cNvSpPr/>
                  <p:nvPr/>
                </p:nvSpPr>
                <p:spPr bwMode="auto">
                  <a:xfrm>
                    <a:off x="10688157" y="4139581"/>
                    <a:ext cx="164592" cy="164592"/>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48" name="Group 347"/>
                <p:cNvGrpSpPr>
                  <a:grpSpLocks noChangeAspect="1"/>
                </p:cNvGrpSpPr>
                <p:nvPr/>
              </p:nvGrpSpPr>
              <p:grpSpPr>
                <a:xfrm>
                  <a:off x="11230155" y="5372412"/>
                  <a:ext cx="268571" cy="268571"/>
                  <a:chOff x="9659407" y="1948784"/>
                  <a:chExt cx="1371600" cy="1371600"/>
                </a:xfrm>
              </p:grpSpPr>
              <p:sp>
                <p:nvSpPr>
                  <p:cNvPr id="349" name="Oval 348"/>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0" name="Picture 34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351" name="Group 350"/>
                <p:cNvGrpSpPr>
                  <a:grpSpLocks noChangeAspect="1"/>
                </p:cNvGrpSpPr>
                <p:nvPr/>
              </p:nvGrpSpPr>
              <p:grpSpPr>
                <a:xfrm>
                  <a:off x="11230155" y="5702378"/>
                  <a:ext cx="268571" cy="268571"/>
                  <a:chOff x="9659407" y="1948784"/>
                  <a:chExt cx="1371600" cy="1371600"/>
                </a:xfrm>
              </p:grpSpPr>
              <p:sp>
                <p:nvSpPr>
                  <p:cNvPr id="352" name="Oval 351"/>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3" name="Picture 35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354" name="Group 353"/>
                <p:cNvGrpSpPr>
                  <a:grpSpLocks noChangeAspect="1"/>
                </p:cNvGrpSpPr>
                <p:nvPr/>
              </p:nvGrpSpPr>
              <p:grpSpPr>
                <a:xfrm>
                  <a:off x="11230155" y="6334914"/>
                  <a:ext cx="268571" cy="268571"/>
                  <a:chOff x="9659407" y="1948784"/>
                  <a:chExt cx="1371600" cy="1371600"/>
                </a:xfrm>
              </p:grpSpPr>
              <p:sp>
                <p:nvSpPr>
                  <p:cNvPr id="355" name="Oval 354"/>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6" name="Picture 35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357" name="Group 16"/>
                <p:cNvGrpSpPr>
                  <a:grpSpLocks noChangeAspect="1"/>
                </p:cNvGrpSpPr>
                <p:nvPr/>
              </p:nvGrpSpPr>
              <p:grpSpPr bwMode="auto">
                <a:xfrm>
                  <a:off x="9557750" y="6002429"/>
                  <a:ext cx="837269" cy="671610"/>
                  <a:chOff x="2059" y="2189"/>
                  <a:chExt cx="966" cy="966"/>
                </a:xfrm>
              </p:grpSpPr>
              <p:sp>
                <p:nvSpPr>
                  <p:cNvPr id="358"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Rectangle 18"/>
                  <p:cNvSpPr>
                    <a:spLocks noChangeArrowheads="1"/>
                  </p:cNvSpPr>
                  <p:nvPr/>
                </p:nvSpPr>
                <p:spPr bwMode="auto">
                  <a:xfrm>
                    <a:off x="2114" y="2738"/>
                    <a:ext cx="161" cy="357"/>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0" name="Rectangle 19"/>
                  <p:cNvSpPr>
                    <a:spLocks noChangeArrowheads="1"/>
                  </p:cNvSpPr>
                  <p:nvPr/>
                </p:nvSpPr>
                <p:spPr bwMode="auto">
                  <a:xfrm>
                    <a:off x="2572" y="2632"/>
                    <a:ext cx="156" cy="463"/>
                  </a:xfrm>
                  <a:prstGeom prst="rect">
                    <a:avLst/>
                  </a:prstGeom>
                  <a:solidFill>
                    <a:srgbClr val="00999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1" name="Rectangle 20"/>
                  <p:cNvSpPr>
                    <a:spLocks noChangeArrowheads="1"/>
                  </p:cNvSpPr>
                  <p:nvPr/>
                </p:nvSpPr>
                <p:spPr bwMode="auto">
                  <a:xfrm>
                    <a:off x="2798" y="2320"/>
                    <a:ext cx="161" cy="775"/>
                  </a:xfrm>
                  <a:prstGeom prst="rect">
                    <a:avLst/>
                  </a:prstGeom>
                  <a:solidFill>
                    <a:srgbClr val="BAD80A"/>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2" name="Rectangle 21"/>
                  <p:cNvSpPr>
                    <a:spLocks noChangeArrowheads="1"/>
                  </p:cNvSpPr>
                  <p:nvPr/>
                </p:nvSpPr>
                <p:spPr bwMode="auto">
                  <a:xfrm>
                    <a:off x="2346" y="2571"/>
                    <a:ext cx="156" cy="524"/>
                  </a:xfrm>
                  <a:prstGeom prst="rect">
                    <a:avLst/>
                  </a:prstGeom>
                  <a:solidFill>
                    <a:srgbClr val="33CC33"/>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p:cNvPicPr>
                  <a:picLocks noChangeAspect="1"/>
                </p:cNvPicPr>
                <p:nvPr/>
              </p:nvPicPr>
              <p:blipFill>
                <a:blip r:embed="rId5"/>
                <a:stretch>
                  <a:fillRect/>
                </a:stretch>
              </p:blipFill>
              <p:spPr>
                <a:xfrm>
                  <a:off x="10469795" y="5298280"/>
                  <a:ext cx="786452" cy="1408298"/>
                </a:xfrm>
                <a:prstGeom prst="rect">
                  <a:avLst/>
                </a:prstGeom>
              </p:spPr>
            </p:pic>
          </p:grpSp>
        </p:grpSp>
      </p:grpSp>
      <p:grpSp>
        <p:nvGrpSpPr>
          <p:cNvPr id="369" name="Group 368"/>
          <p:cNvGrpSpPr>
            <a:grpSpLocks noChangeAspect="1"/>
          </p:cNvGrpSpPr>
          <p:nvPr/>
        </p:nvGrpSpPr>
        <p:grpSpPr>
          <a:xfrm>
            <a:off x="9370239" y="1280808"/>
            <a:ext cx="1301823" cy="1824753"/>
            <a:chOff x="10157462" y="966802"/>
            <a:chExt cx="1937429" cy="2715678"/>
          </a:xfrm>
        </p:grpSpPr>
        <p:sp>
          <p:nvSpPr>
            <p:cNvPr id="370" name="Rectangle 369"/>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72" name="Group 371"/>
            <p:cNvGrpSpPr>
              <a:grpSpLocks noChangeAspect="1"/>
            </p:cNvGrpSpPr>
            <p:nvPr/>
          </p:nvGrpSpPr>
          <p:grpSpPr>
            <a:xfrm>
              <a:off x="10232958" y="1631949"/>
              <a:ext cx="801688" cy="798513"/>
              <a:chOff x="7296944" y="5021262"/>
              <a:chExt cx="801688" cy="798513"/>
            </a:xfrm>
          </p:grpSpPr>
          <p:sp>
            <p:nvSpPr>
              <p:cNvPr id="460"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3" name="Group 372"/>
            <p:cNvGrpSpPr>
              <a:grpSpLocks noChangeAspect="1"/>
            </p:cNvGrpSpPr>
            <p:nvPr/>
          </p:nvGrpSpPr>
          <p:grpSpPr>
            <a:xfrm>
              <a:off x="10787961" y="1261830"/>
              <a:ext cx="623003" cy="620535"/>
              <a:chOff x="7296944" y="5021262"/>
              <a:chExt cx="801688" cy="798513"/>
            </a:xfrm>
          </p:grpSpPr>
          <p:sp>
            <p:nvSpPr>
              <p:cNvPr id="444"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4" name="Rectangle 373"/>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75" name="Group 374"/>
            <p:cNvGrpSpPr>
              <a:grpSpLocks noChangeAspect="1"/>
            </p:cNvGrpSpPr>
            <p:nvPr/>
          </p:nvGrpSpPr>
          <p:grpSpPr>
            <a:xfrm>
              <a:off x="10725924" y="2493645"/>
              <a:ext cx="593200" cy="590851"/>
              <a:chOff x="7296944" y="5021262"/>
              <a:chExt cx="801688" cy="798513"/>
            </a:xfrm>
          </p:grpSpPr>
          <p:sp>
            <p:nvSpPr>
              <p:cNvPr id="428"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6" name="Group 375"/>
            <p:cNvGrpSpPr>
              <a:grpSpLocks noChangeAspect="1"/>
            </p:cNvGrpSpPr>
            <p:nvPr/>
          </p:nvGrpSpPr>
          <p:grpSpPr>
            <a:xfrm>
              <a:off x="11364465" y="3142044"/>
              <a:ext cx="542585" cy="540436"/>
              <a:chOff x="7296944" y="5021262"/>
              <a:chExt cx="801688" cy="798513"/>
            </a:xfrm>
          </p:grpSpPr>
          <p:sp>
            <p:nvSpPr>
              <p:cNvPr id="412"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7" name="Rectangle 376"/>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78" name="Group 377"/>
            <p:cNvGrpSpPr>
              <a:grpSpLocks noChangeAspect="1"/>
            </p:cNvGrpSpPr>
            <p:nvPr/>
          </p:nvGrpSpPr>
          <p:grpSpPr>
            <a:xfrm>
              <a:off x="10157462" y="2753036"/>
              <a:ext cx="656378" cy="653778"/>
              <a:chOff x="7296944" y="5021262"/>
              <a:chExt cx="801688" cy="798513"/>
            </a:xfrm>
          </p:grpSpPr>
          <p:sp>
            <p:nvSpPr>
              <p:cNvPr id="396"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9" name="Group 378"/>
            <p:cNvGrpSpPr>
              <a:grpSpLocks noChangeAspect="1"/>
            </p:cNvGrpSpPr>
            <p:nvPr/>
          </p:nvGrpSpPr>
          <p:grpSpPr>
            <a:xfrm>
              <a:off x="11404538" y="2242949"/>
              <a:ext cx="690353" cy="687619"/>
              <a:chOff x="7296944" y="5021262"/>
              <a:chExt cx="801688" cy="798513"/>
            </a:xfrm>
          </p:grpSpPr>
          <p:sp>
            <p:nvSpPr>
              <p:cNvPr id="380"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3" name="Group 22"/>
          <p:cNvGrpSpPr/>
          <p:nvPr/>
        </p:nvGrpSpPr>
        <p:grpSpPr>
          <a:xfrm>
            <a:off x="4275139" y="4807753"/>
            <a:ext cx="3151888" cy="1835046"/>
            <a:chOff x="4275139" y="4807753"/>
            <a:chExt cx="3151888" cy="1835046"/>
          </a:xfrm>
        </p:grpSpPr>
        <p:sp>
          <p:nvSpPr>
            <p:cNvPr id="19" name="TextBox 18"/>
            <p:cNvSpPr txBox="1"/>
            <p:nvPr/>
          </p:nvSpPr>
          <p:spPr>
            <a:xfrm>
              <a:off x="4275139" y="4807753"/>
              <a:ext cx="3151888" cy="369332"/>
            </a:xfrm>
            <a:prstGeom prst="rect">
              <a:avLst/>
            </a:prstGeom>
            <a:noFill/>
          </p:spPr>
          <p:txBody>
            <a:bodyPr wrap="none" rtlCol="0">
              <a:spAutoFit/>
            </a:bodyPr>
            <a:lstStyle/>
            <a:p>
              <a:r>
                <a:rPr lang="en-GB" dirty="0"/>
                <a:t>Social media sentiment analysis</a:t>
              </a:r>
            </a:p>
          </p:txBody>
        </p:sp>
        <p:grpSp>
          <p:nvGrpSpPr>
            <p:cNvPr id="22" name="Group 21"/>
            <p:cNvGrpSpPr/>
            <p:nvPr/>
          </p:nvGrpSpPr>
          <p:grpSpPr>
            <a:xfrm>
              <a:off x="4627591" y="5231972"/>
              <a:ext cx="2446983" cy="1410827"/>
              <a:chOff x="4627591" y="5231972"/>
              <a:chExt cx="2446983" cy="1410827"/>
            </a:xfrm>
          </p:grpSpPr>
          <p:grpSp>
            <p:nvGrpSpPr>
              <p:cNvPr id="147" name="Group 13"/>
              <p:cNvGrpSpPr>
                <a:grpSpLocks noChangeAspect="1"/>
              </p:cNvGrpSpPr>
              <p:nvPr/>
            </p:nvGrpSpPr>
            <p:grpSpPr bwMode="auto">
              <a:xfrm>
                <a:off x="4627591" y="5803943"/>
                <a:ext cx="409843" cy="741957"/>
                <a:chOff x="2093" y="1089"/>
                <a:chExt cx="522" cy="945"/>
              </a:xfrm>
            </p:grpSpPr>
            <p:sp>
              <p:nvSpPr>
                <p:cNvPr id="148"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5"/>
                <p:cNvSpPr>
                  <a:spLocks noChangeArrowheads="1"/>
                </p:cNvSpPr>
                <p:nvPr/>
              </p:nvSpPr>
              <p:spPr bwMode="auto">
                <a:xfrm>
                  <a:off x="2122" y="1227"/>
                  <a:ext cx="469" cy="6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2" name="Group 541"/>
              <p:cNvGrpSpPr/>
              <p:nvPr/>
            </p:nvGrpSpPr>
            <p:grpSpPr>
              <a:xfrm>
                <a:off x="4693748" y="6012191"/>
                <a:ext cx="271230" cy="290391"/>
                <a:chOff x="6211205" y="457200"/>
                <a:chExt cx="394425" cy="276726"/>
              </a:xfrm>
            </p:grpSpPr>
            <p:cxnSp>
              <p:nvCxnSpPr>
                <p:cNvPr id="543" name="Straight Connector 542"/>
                <p:cNvCxnSpPr/>
                <p:nvPr/>
              </p:nvCxnSpPr>
              <p:spPr>
                <a:xfrm>
                  <a:off x="6211205" y="457200"/>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a:off x="6211205" y="549442"/>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nvCxnSpPr>
              <p:spPr>
                <a:xfrm>
                  <a:off x="6211205" y="641684"/>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6211205" y="733926"/>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5" name="Group 154"/>
              <p:cNvGrpSpPr>
                <a:grpSpLocks noChangeAspect="1"/>
              </p:cNvGrpSpPr>
              <p:nvPr/>
            </p:nvGrpSpPr>
            <p:grpSpPr>
              <a:xfrm>
                <a:off x="5835533" y="5758225"/>
                <a:ext cx="1239041" cy="884574"/>
                <a:chOff x="3410187" y="4340003"/>
                <a:chExt cx="1707683" cy="1219146"/>
              </a:xfrm>
            </p:grpSpPr>
            <p:pic>
              <p:nvPicPr>
                <p:cNvPr id="156" name="Picture 1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57" name="Rectangle 156"/>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8" name="Rounded Rectangular Callout 157"/>
              <p:cNvSpPr/>
              <p:nvPr/>
            </p:nvSpPr>
            <p:spPr>
              <a:xfrm>
                <a:off x="4918468" y="5304343"/>
                <a:ext cx="738847" cy="433075"/>
              </a:xfrm>
              <a:prstGeom prst="wedgeRoundRectCallout">
                <a:avLst>
                  <a:gd name="adj1" fmla="val -70105"/>
                  <a:gd name="adj2" fmla="val 1374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ounded Rectangular Callout 158"/>
              <p:cNvSpPr/>
              <p:nvPr/>
            </p:nvSpPr>
            <p:spPr>
              <a:xfrm>
                <a:off x="5459861" y="5231972"/>
                <a:ext cx="751344" cy="433075"/>
              </a:xfrm>
              <a:prstGeom prst="wedgeRoundRectCallout">
                <a:avLst>
                  <a:gd name="adj1" fmla="val 40506"/>
                  <a:gd name="adj2" fmla="val 9655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60" name="Picture 159"/>
              <p:cNvPicPr>
                <a:picLocks noChangeAspect="1"/>
              </p:cNvPicPr>
              <p:nvPr/>
            </p:nvPicPr>
            <p:blipFill>
              <a:blip r:embed="rId7" cstate="print">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51086" y="5282139"/>
                <a:ext cx="324247" cy="324247"/>
              </a:xfrm>
              <a:prstGeom prst="rect">
                <a:avLst/>
              </a:prstGeom>
            </p:spPr>
          </p:pic>
          <p:pic>
            <p:nvPicPr>
              <p:cNvPr id="161" name="Picture 160"/>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097196" y="5380304"/>
                <a:ext cx="324247" cy="324247"/>
              </a:xfrm>
              <a:prstGeom prst="rect">
                <a:avLst/>
              </a:prstGeom>
            </p:spPr>
          </p:pic>
          <p:pic>
            <p:nvPicPr>
              <p:cNvPr id="14" name="Picture 13"/>
              <p:cNvPicPr>
                <a:picLocks noChangeAspect="1"/>
              </p:cNvPicPr>
              <p:nvPr/>
            </p:nvPicPr>
            <p:blipFill>
              <a:blip r:embed="rId11"/>
              <a:stretch>
                <a:fillRect/>
              </a:stretch>
            </p:blipFill>
            <p:spPr>
              <a:xfrm>
                <a:off x="6363240" y="5810577"/>
                <a:ext cx="484780" cy="540790"/>
              </a:xfrm>
              <a:prstGeom prst="rect">
                <a:avLst/>
              </a:prstGeom>
            </p:spPr>
          </p:pic>
          <p:grpSp>
            <p:nvGrpSpPr>
              <p:cNvPr id="20" name="Group 19"/>
              <p:cNvGrpSpPr/>
              <p:nvPr/>
            </p:nvGrpSpPr>
            <p:grpSpPr>
              <a:xfrm>
                <a:off x="6057925" y="5910759"/>
                <a:ext cx="301671" cy="322983"/>
                <a:chOff x="6211205" y="457200"/>
                <a:chExt cx="394425" cy="276726"/>
              </a:xfrm>
            </p:grpSpPr>
            <p:cxnSp>
              <p:nvCxnSpPr>
                <p:cNvPr id="17" name="Straight Connector 16"/>
                <p:cNvCxnSpPr/>
                <p:nvPr/>
              </p:nvCxnSpPr>
              <p:spPr>
                <a:xfrm>
                  <a:off x="6211205" y="457200"/>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p:cNvCxnSpPr/>
                <p:nvPr/>
              </p:nvCxnSpPr>
              <p:spPr>
                <a:xfrm>
                  <a:off x="6211205" y="549442"/>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6211205" y="641684"/>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p:cNvCxnSpPr/>
                <p:nvPr/>
              </p:nvCxnSpPr>
              <p:spPr>
                <a:xfrm>
                  <a:off x="6211205" y="733926"/>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65361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76"/>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250"/>
                                  </p:stCondLst>
                                  <p:childTnLst>
                                    <p:set>
                                      <p:cBhvr>
                                        <p:cTn id="14" dur="1" fill="hold">
                                          <p:stCondLst>
                                            <p:cond delay="0"/>
                                          </p:stCondLst>
                                        </p:cTn>
                                        <p:tgtEl>
                                          <p:spTgt spid="369"/>
                                        </p:tgtEl>
                                        <p:attrNameLst>
                                          <p:attrName>style.visibility</p:attrName>
                                        </p:attrNameLst>
                                      </p:cBhvr>
                                      <p:to>
                                        <p:strVal val="visible"/>
                                      </p:to>
                                    </p:set>
                                    <p:animEffect transition="in" filter="fade">
                                      <p:cBhvr>
                                        <p:cTn id="15" dur="500"/>
                                        <p:tgtEl>
                                          <p:spTgt spid="36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nodeType="afterEffect">
                                  <p:stCondLst>
                                    <p:cond delay="0"/>
                                  </p:stCondLst>
                                  <p:childTnLst>
                                    <p:set>
                                      <p:cBhvr>
                                        <p:cTn id="26" dur="1" fill="hold">
                                          <p:stCondLst>
                                            <p:cond delay="0"/>
                                          </p:stCondLst>
                                        </p:cTn>
                                        <p:tgtEl>
                                          <p:spTgt spid="274"/>
                                        </p:tgtEl>
                                        <p:attrNameLst>
                                          <p:attrName>style.visibility</p:attrName>
                                        </p:attrNameLst>
                                      </p:cBhvr>
                                      <p:to>
                                        <p:strVal val="visible"/>
                                      </p:to>
                                    </p:set>
                                    <p:animEffect transition="in" filter="fade">
                                      <p:cBhvr>
                                        <p:cTn id="27" dur="500"/>
                                        <p:tgtEl>
                                          <p:spTgt spid="27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par>
                          <p:cTn id="32" fill="hold">
                            <p:stCondLst>
                              <p:cond delay="0"/>
                            </p:stCondLst>
                            <p:childTnLst>
                              <p:par>
                                <p:cTn id="33" presetID="10"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par>
                          <p:cTn id="40" fill="hold">
                            <p:stCondLst>
                              <p:cond delay="0"/>
                            </p:stCondLst>
                            <p:childTnLst>
                              <p:par>
                                <p:cTn id="41" presetID="10"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87239" y="3855371"/>
            <a:ext cx="3002614" cy="2357135"/>
          </a:xfrm>
        </p:spPr>
        <p:txBody>
          <a:bodyPr/>
          <a:lstStyle/>
          <a:p>
            <a:pPr marL="0" indent="0">
              <a:buNone/>
            </a:pPr>
            <a:r>
              <a:rPr lang="en-GB" sz="2800" dirty="0"/>
              <a:t>Filter, cleanse, and shape data for analysis</a:t>
            </a:r>
            <a:endParaRPr lang="en-US" sz="2800" dirty="0"/>
          </a:p>
        </p:txBody>
      </p:sp>
      <p:sp>
        <p:nvSpPr>
          <p:cNvPr id="4" name="Content Placeholder 2"/>
          <p:cNvSpPr txBox="1">
            <a:spLocks/>
          </p:cNvSpPr>
          <p:nvPr/>
        </p:nvSpPr>
        <p:spPr>
          <a:xfrm>
            <a:off x="8459579" y="3807085"/>
            <a:ext cx="3727036" cy="235713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t>Apply statistical algorithms for classification, regression, clustering, and prediction</a:t>
            </a:r>
            <a:endParaRPr lang="en-US" sz="2800" dirty="0"/>
          </a:p>
        </p:txBody>
      </p:sp>
      <p:sp>
        <p:nvSpPr>
          <p:cNvPr id="5" name="Content Placeholder 2"/>
          <p:cNvSpPr txBox="1">
            <a:spLocks/>
          </p:cNvSpPr>
          <p:nvPr/>
        </p:nvSpPr>
        <p:spPr>
          <a:xfrm>
            <a:off x="3962333" y="3834955"/>
            <a:ext cx="3727036" cy="235713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dirty="0"/>
              <a:t>Capture, filter, and aggregate streams of data for low-latency querying</a:t>
            </a:r>
            <a:endParaRPr lang="en-US" sz="2800" dirty="0"/>
          </a:p>
        </p:txBody>
      </p:sp>
      <p:sp>
        <p:nvSpPr>
          <p:cNvPr id="6" name="TextBox 5"/>
          <p:cNvSpPr txBox="1"/>
          <p:nvPr/>
        </p:nvSpPr>
        <p:spPr>
          <a:xfrm>
            <a:off x="311570" y="1190893"/>
            <a:ext cx="3258001" cy="523220"/>
          </a:xfrm>
          <a:prstGeom prst="rect">
            <a:avLst/>
          </a:prstGeom>
          <a:noFill/>
        </p:spPr>
        <p:txBody>
          <a:bodyPr wrap="square" rtlCol="0">
            <a:spAutoFit/>
          </a:bodyPr>
          <a:lstStyle/>
          <a:p>
            <a:r>
              <a:rPr lang="en-GB" sz="2800" dirty="0">
                <a:latin typeface="Segoe UI Semibold" panose="020B0702040204020203" pitchFamily="34" charset="0"/>
                <a:cs typeface="Segoe UI Semibold" panose="020B0702040204020203" pitchFamily="34" charset="0"/>
              </a:rPr>
              <a:t>Batch Processing</a:t>
            </a:r>
            <a:endParaRPr lang="en-US" sz="2800" dirty="0">
              <a:latin typeface="Segoe UI Semibold" panose="020B0702040204020203" pitchFamily="34" charset="0"/>
              <a:cs typeface="Segoe UI Semibold" panose="020B0702040204020203" pitchFamily="34" charset="0"/>
            </a:endParaRPr>
          </a:p>
        </p:txBody>
      </p:sp>
      <p:sp>
        <p:nvSpPr>
          <p:cNvPr id="7" name="TextBox 6"/>
          <p:cNvSpPr txBox="1"/>
          <p:nvPr/>
        </p:nvSpPr>
        <p:spPr>
          <a:xfrm>
            <a:off x="8247680" y="1190893"/>
            <a:ext cx="3765223" cy="523220"/>
          </a:xfrm>
          <a:prstGeom prst="rect">
            <a:avLst/>
          </a:prstGeom>
          <a:noFill/>
        </p:spPr>
        <p:txBody>
          <a:bodyPr wrap="square" rtlCol="0">
            <a:spAutoFit/>
          </a:bodyPr>
          <a:lstStyle/>
          <a:p>
            <a:r>
              <a:rPr lang="en-GB" sz="2800" dirty="0">
                <a:latin typeface="Segoe UI Semibold" panose="020B0702040204020203" pitchFamily="34" charset="0"/>
                <a:cs typeface="Segoe UI Semibold" panose="020B0702040204020203" pitchFamily="34" charset="0"/>
              </a:rPr>
              <a:t>Predictive Analytics</a:t>
            </a:r>
            <a:endParaRPr lang="en-US" sz="2800" dirty="0">
              <a:latin typeface="Segoe UI Semibold" panose="020B0702040204020203" pitchFamily="34" charset="0"/>
              <a:cs typeface="Segoe UI Semibold" panose="020B0702040204020203" pitchFamily="34" charset="0"/>
            </a:endParaRPr>
          </a:p>
        </p:txBody>
      </p:sp>
      <p:sp>
        <p:nvSpPr>
          <p:cNvPr id="8" name="TextBox 7"/>
          <p:cNvSpPr txBox="1"/>
          <p:nvPr/>
        </p:nvSpPr>
        <p:spPr>
          <a:xfrm>
            <a:off x="3937055" y="1190893"/>
            <a:ext cx="4383401" cy="523220"/>
          </a:xfrm>
          <a:prstGeom prst="rect">
            <a:avLst/>
          </a:prstGeom>
          <a:noFill/>
        </p:spPr>
        <p:txBody>
          <a:bodyPr wrap="square" rtlCol="0">
            <a:spAutoFit/>
          </a:bodyPr>
          <a:lstStyle/>
          <a:p>
            <a:r>
              <a:rPr lang="en-GB" sz="2800" dirty="0">
                <a:latin typeface="Segoe UI Semibold" panose="020B0702040204020203" pitchFamily="34" charset="0"/>
                <a:cs typeface="Segoe UI Semibold" panose="020B0702040204020203" pitchFamily="34" charset="0"/>
              </a:rPr>
              <a:t>Real-Time Processing</a:t>
            </a:r>
            <a:endParaRPr lang="en-US" sz="2800" dirty="0">
              <a:latin typeface="Segoe UI Semibold" panose="020B0702040204020203" pitchFamily="34" charset="0"/>
              <a:cs typeface="Segoe UI Semibold" panose="020B0702040204020203" pitchFamily="34" charset="0"/>
            </a:endParaRPr>
          </a:p>
        </p:txBody>
      </p:sp>
      <p:grpSp>
        <p:nvGrpSpPr>
          <p:cNvPr id="236" name="Group 235"/>
          <p:cNvGrpSpPr/>
          <p:nvPr/>
        </p:nvGrpSpPr>
        <p:grpSpPr>
          <a:xfrm>
            <a:off x="172090" y="2177986"/>
            <a:ext cx="2811530" cy="987982"/>
            <a:chOff x="172090" y="2177986"/>
            <a:chExt cx="2811530" cy="987982"/>
          </a:xfrm>
        </p:grpSpPr>
        <p:sp>
          <p:nvSpPr>
            <p:cNvPr id="125" name="Right Arrow 124"/>
            <p:cNvSpPr/>
            <p:nvPr/>
          </p:nvSpPr>
          <p:spPr>
            <a:xfrm>
              <a:off x="892736" y="2391080"/>
              <a:ext cx="1506399" cy="589883"/>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172090" y="2177986"/>
              <a:ext cx="720646" cy="987982"/>
              <a:chOff x="272298" y="2203038"/>
              <a:chExt cx="720646" cy="987982"/>
            </a:xfrm>
          </p:grpSpPr>
          <p:grpSp>
            <p:nvGrpSpPr>
              <p:cNvPr id="9" name="Group 40"/>
              <p:cNvGrpSpPr>
                <a:grpSpLocks noChangeAspect="1"/>
              </p:cNvGrpSpPr>
              <p:nvPr/>
            </p:nvGrpSpPr>
            <p:grpSpPr bwMode="auto">
              <a:xfrm>
                <a:off x="272298" y="2203038"/>
                <a:ext cx="441686" cy="584072"/>
                <a:chOff x="3177" y="2910"/>
                <a:chExt cx="456" cy="603"/>
              </a:xfrm>
            </p:grpSpPr>
            <p:sp>
              <p:nvSpPr>
                <p:cNvPr id="10"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40"/>
              <p:cNvGrpSpPr>
                <a:grpSpLocks noChangeAspect="1"/>
              </p:cNvGrpSpPr>
              <p:nvPr/>
            </p:nvGrpSpPr>
            <p:grpSpPr bwMode="auto">
              <a:xfrm>
                <a:off x="411778" y="2404993"/>
                <a:ext cx="441686" cy="584072"/>
                <a:chOff x="3177" y="2910"/>
                <a:chExt cx="456" cy="603"/>
              </a:xfrm>
            </p:grpSpPr>
            <p:sp>
              <p:nvSpPr>
                <p:cNvPr id="28"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0"/>
              <p:cNvGrpSpPr>
                <a:grpSpLocks noChangeAspect="1"/>
              </p:cNvGrpSpPr>
              <p:nvPr/>
            </p:nvGrpSpPr>
            <p:grpSpPr bwMode="auto">
              <a:xfrm>
                <a:off x="551258" y="2606948"/>
                <a:ext cx="441686" cy="584072"/>
                <a:chOff x="3177" y="2910"/>
                <a:chExt cx="456" cy="603"/>
              </a:xfrm>
            </p:grpSpPr>
            <p:sp>
              <p:nvSpPr>
                <p:cNvPr id="46"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5" name="Group 94"/>
            <p:cNvGrpSpPr/>
            <p:nvPr/>
          </p:nvGrpSpPr>
          <p:grpSpPr>
            <a:xfrm>
              <a:off x="1101956" y="2265510"/>
              <a:ext cx="898525" cy="785812"/>
              <a:chOff x="4537076" y="2716213"/>
              <a:chExt cx="898525" cy="785812"/>
            </a:xfrm>
          </p:grpSpPr>
          <p:sp>
            <p:nvSpPr>
              <p:cNvPr id="67"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4" name="Group 123"/>
            <p:cNvGrpSpPr/>
            <p:nvPr/>
          </p:nvGrpSpPr>
          <p:grpSpPr>
            <a:xfrm>
              <a:off x="2399135" y="2256391"/>
              <a:ext cx="584485" cy="772904"/>
              <a:chOff x="2399135" y="2256391"/>
              <a:chExt cx="584485" cy="772904"/>
            </a:xfrm>
          </p:grpSpPr>
          <p:grpSp>
            <p:nvGrpSpPr>
              <p:cNvPr id="96" name="Group 20"/>
              <p:cNvGrpSpPr>
                <a:grpSpLocks noChangeAspect="1"/>
              </p:cNvGrpSpPr>
              <p:nvPr/>
            </p:nvGrpSpPr>
            <p:grpSpPr bwMode="auto">
              <a:xfrm>
                <a:off x="2399135" y="2256391"/>
                <a:ext cx="584485" cy="772904"/>
                <a:chOff x="3915" y="2947"/>
                <a:chExt cx="456" cy="603"/>
              </a:xfrm>
              <a:solidFill>
                <a:schemeClr val="accent4">
                  <a:lumMod val="20000"/>
                  <a:lumOff val="80000"/>
                </a:schemeClr>
              </a:solidFill>
            </p:grpSpPr>
            <p:sp>
              <p:nvSpPr>
                <p:cNvPr id="9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16" name="Group 115"/>
              <p:cNvGrpSpPr/>
              <p:nvPr/>
            </p:nvGrpSpPr>
            <p:grpSpPr>
              <a:xfrm>
                <a:off x="2433187" y="2476647"/>
                <a:ext cx="513009" cy="204047"/>
                <a:chOff x="6777139" y="3165818"/>
                <a:chExt cx="1195388" cy="763588"/>
              </a:xfrm>
            </p:grpSpPr>
            <p:sp>
              <p:nvSpPr>
                <p:cNvPr id="110"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p:cNvGrpSpPr/>
              <p:nvPr/>
            </p:nvGrpSpPr>
            <p:grpSpPr>
              <a:xfrm>
                <a:off x="2433187" y="2666625"/>
                <a:ext cx="513009" cy="204047"/>
                <a:chOff x="6777139" y="3165818"/>
                <a:chExt cx="1195388" cy="763588"/>
              </a:xfrm>
            </p:grpSpPr>
            <p:sp>
              <p:nvSpPr>
                <p:cNvPr id="118"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93" name="Group 192"/>
          <p:cNvGrpSpPr/>
          <p:nvPr/>
        </p:nvGrpSpPr>
        <p:grpSpPr>
          <a:xfrm>
            <a:off x="8520730" y="1847369"/>
            <a:ext cx="2989108" cy="1690866"/>
            <a:chOff x="3976471" y="1855439"/>
            <a:chExt cx="2989108" cy="1690866"/>
          </a:xfrm>
        </p:grpSpPr>
        <p:sp>
          <p:nvSpPr>
            <p:cNvPr id="192" name="Bent-Up Arrow 191"/>
            <p:cNvSpPr/>
            <p:nvPr/>
          </p:nvSpPr>
          <p:spPr>
            <a:xfrm>
              <a:off x="4784649" y="2735772"/>
              <a:ext cx="1055340" cy="708611"/>
            </a:xfrm>
            <a:prstGeom prst="bentUpArrow">
              <a:avLst>
                <a:gd name="adj1" fmla="val 35606"/>
                <a:gd name="adj2" fmla="val 34722"/>
                <a:gd name="adj3" fmla="val 25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ight Arrow 190"/>
            <p:cNvSpPr/>
            <p:nvPr/>
          </p:nvSpPr>
          <p:spPr>
            <a:xfrm>
              <a:off x="5946403" y="2293250"/>
              <a:ext cx="463455" cy="589883"/>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Arrow 180"/>
            <p:cNvSpPr/>
            <p:nvPr/>
          </p:nvSpPr>
          <p:spPr>
            <a:xfrm>
              <a:off x="4310641" y="2042381"/>
              <a:ext cx="988978" cy="589883"/>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5077979" y="2079537"/>
              <a:ext cx="898525" cy="785812"/>
              <a:chOff x="4537076" y="2716213"/>
              <a:chExt cx="898525" cy="785812"/>
            </a:xfrm>
          </p:grpSpPr>
          <p:sp>
            <p:nvSpPr>
              <p:cNvPr id="183"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6" name="Group 125"/>
            <p:cNvGrpSpPr/>
            <p:nvPr/>
          </p:nvGrpSpPr>
          <p:grpSpPr>
            <a:xfrm>
              <a:off x="3976471" y="1855439"/>
              <a:ext cx="720646" cy="987982"/>
              <a:chOff x="272298" y="2203038"/>
              <a:chExt cx="720646" cy="987982"/>
            </a:xfrm>
          </p:grpSpPr>
          <p:grpSp>
            <p:nvGrpSpPr>
              <p:cNvPr id="127" name="Group 40"/>
              <p:cNvGrpSpPr>
                <a:grpSpLocks noChangeAspect="1"/>
              </p:cNvGrpSpPr>
              <p:nvPr/>
            </p:nvGrpSpPr>
            <p:grpSpPr bwMode="auto">
              <a:xfrm>
                <a:off x="272298" y="2203038"/>
                <a:ext cx="441686" cy="584072"/>
                <a:chOff x="3177" y="2910"/>
                <a:chExt cx="456" cy="603"/>
              </a:xfrm>
            </p:grpSpPr>
            <p:sp>
              <p:nvSpPr>
                <p:cNvPr id="164"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40"/>
              <p:cNvGrpSpPr>
                <a:grpSpLocks noChangeAspect="1"/>
              </p:cNvGrpSpPr>
              <p:nvPr/>
            </p:nvGrpSpPr>
            <p:grpSpPr bwMode="auto">
              <a:xfrm>
                <a:off x="411778" y="2404993"/>
                <a:ext cx="441686" cy="584072"/>
                <a:chOff x="3177" y="2910"/>
                <a:chExt cx="456" cy="603"/>
              </a:xfrm>
            </p:grpSpPr>
            <p:sp>
              <p:nvSpPr>
                <p:cNvPr id="147"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9" name="Group 40"/>
              <p:cNvGrpSpPr>
                <a:grpSpLocks noChangeAspect="1"/>
              </p:cNvGrpSpPr>
              <p:nvPr/>
            </p:nvGrpSpPr>
            <p:grpSpPr bwMode="auto">
              <a:xfrm>
                <a:off x="551258" y="2606948"/>
                <a:ext cx="441686" cy="584072"/>
                <a:chOff x="3177" y="2910"/>
                <a:chExt cx="456" cy="603"/>
              </a:xfrm>
            </p:grpSpPr>
            <p:sp>
              <p:nvSpPr>
                <p:cNvPr id="130"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5" name="Group 184"/>
            <p:cNvGrpSpPr>
              <a:grpSpLocks noChangeAspect="1"/>
            </p:cNvGrpSpPr>
            <p:nvPr/>
          </p:nvGrpSpPr>
          <p:grpSpPr>
            <a:xfrm>
              <a:off x="6409859" y="2323688"/>
              <a:ext cx="555720" cy="555720"/>
              <a:chOff x="4694237" y="5021262"/>
              <a:chExt cx="1371600" cy="1371600"/>
            </a:xfrm>
          </p:grpSpPr>
          <p:sp>
            <p:nvSpPr>
              <p:cNvPr id="186" name="Oval 185"/>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7" name="Group 186"/>
              <p:cNvGrpSpPr/>
              <p:nvPr/>
            </p:nvGrpSpPr>
            <p:grpSpPr>
              <a:xfrm rot="10800000">
                <a:off x="5296301" y="5255490"/>
                <a:ext cx="182880" cy="903144"/>
                <a:chOff x="5522594" y="4049597"/>
                <a:chExt cx="182880" cy="903144"/>
              </a:xfrm>
              <a:solidFill>
                <a:schemeClr val="bg1"/>
              </a:solidFill>
            </p:grpSpPr>
            <p:sp>
              <p:nvSpPr>
                <p:cNvPr id="188" name="Rectangle 187"/>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9" name="Oval 188"/>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90" name="Picture 1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1774" y="3008085"/>
              <a:ext cx="538220" cy="538220"/>
            </a:xfrm>
            <a:prstGeom prst="rect">
              <a:avLst/>
            </a:prstGeom>
          </p:spPr>
        </p:pic>
      </p:grpSp>
      <p:grpSp>
        <p:nvGrpSpPr>
          <p:cNvPr id="235" name="Group 234"/>
          <p:cNvGrpSpPr/>
          <p:nvPr/>
        </p:nvGrpSpPr>
        <p:grpSpPr>
          <a:xfrm>
            <a:off x="3881347" y="1866015"/>
            <a:ext cx="4176372" cy="1214937"/>
            <a:chOff x="7592857" y="1866014"/>
            <a:chExt cx="4176372" cy="1214937"/>
          </a:xfrm>
        </p:grpSpPr>
        <p:sp>
          <p:nvSpPr>
            <p:cNvPr id="197" name="Right Arrow 196"/>
            <p:cNvSpPr/>
            <p:nvPr/>
          </p:nvSpPr>
          <p:spPr>
            <a:xfrm>
              <a:off x="7659453" y="2343551"/>
              <a:ext cx="3005415" cy="589883"/>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p:cNvGrpSpPr/>
            <p:nvPr/>
          </p:nvGrpSpPr>
          <p:grpSpPr>
            <a:xfrm>
              <a:off x="9176416" y="2166593"/>
              <a:ext cx="898525" cy="785812"/>
              <a:chOff x="4537076" y="2716213"/>
              <a:chExt cx="898525" cy="785812"/>
            </a:xfrm>
          </p:grpSpPr>
          <p:sp>
            <p:nvSpPr>
              <p:cNvPr id="195"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8" name="Group 197"/>
            <p:cNvGrpSpPr/>
            <p:nvPr/>
          </p:nvGrpSpPr>
          <p:grpSpPr>
            <a:xfrm>
              <a:off x="11220589" y="2588520"/>
              <a:ext cx="548640" cy="457200"/>
              <a:chOff x="9947493" y="3066862"/>
              <a:chExt cx="1645920" cy="1371600"/>
            </a:xfrm>
          </p:grpSpPr>
          <p:grpSp>
            <p:nvGrpSpPr>
              <p:cNvPr id="199" name="Group 198"/>
              <p:cNvGrpSpPr/>
              <p:nvPr/>
            </p:nvGrpSpPr>
            <p:grpSpPr>
              <a:xfrm rot="10800000">
                <a:off x="9947493" y="3066862"/>
                <a:ext cx="1645920" cy="1371600"/>
                <a:chOff x="9860055" y="1460799"/>
                <a:chExt cx="1737360" cy="1371600"/>
              </a:xfrm>
            </p:grpSpPr>
            <p:sp>
              <p:nvSpPr>
                <p:cNvPr id="201" name="Isosceles Triangle 200"/>
                <p:cNvSpPr>
                  <a:spLocks noChangeAspect="1"/>
                </p:cNvSpPr>
                <p:nvPr/>
              </p:nvSpPr>
              <p:spPr bwMode="auto">
                <a:xfrm rot="10800000">
                  <a:off x="9860055" y="1460799"/>
                  <a:ext cx="1737360" cy="1371600"/>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Trapezoid 201"/>
                <p:cNvSpPr/>
                <p:nvPr/>
              </p:nvSpPr>
              <p:spPr bwMode="auto">
                <a:xfrm>
                  <a:off x="10610240" y="1801808"/>
                  <a:ext cx="236989" cy="511026"/>
                </a:xfrm>
                <a:prstGeom prst="trapezoid">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0" name="Oval 199"/>
              <p:cNvSpPr/>
              <p:nvPr/>
            </p:nvSpPr>
            <p:spPr bwMode="auto">
              <a:xfrm>
                <a:off x="10688157" y="4139581"/>
                <a:ext cx="164592" cy="164592"/>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a:grpSpLocks noChangeAspect="1"/>
            </p:cNvGrpSpPr>
            <p:nvPr/>
          </p:nvGrpSpPr>
          <p:grpSpPr>
            <a:xfrm>
              <a:off x="10760974" y="2634643"/>
              <a:ext cx="446308" cy="446308"/>
              <a:chOff x="9659407" y="1948784"/>
              <a:chExt cx="1371600" cy="1371600"/>
            </a:xfrm>
          </p:grpSpPr>
          <p:sp>
            <p:nvSpPr>
              <p:cNvPr id="204" name="Oval 203"/>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5" name="Picture 20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206" name="Group 16"/>
            <p:cNvGrpSpPr>
              <a:grpSpLocks noChangeAspect="1"/>
            </p:cNvGrpSpPr>
            <p:nvPr/>
          </p:nvGrpSpPr>
          <p:grpSpPr bwMode="auto">
            <a:xfrm>
              <a:off x="10850869" y="1866014"/>
              <a:ext cx="696198" cy="696198"/>
              <a:chOff x="2059" y="2189"/>
              <a:chExt cx="966" cy="966"/>
            </a:xfrm>
          </p:grpSpPr>
          <p:sp>
            <p:nvSpPr>
              <p:cNvPr id="207"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8"/>
              <p:cNvSpPr>
                <a:spLocks noChangeArrowheads="1"/>
              </p:cNvSpPr>
              <p:nvPr/>
            </p:nvSpPr>
            <p:spPr bwMode="auto">
              <a:xfrm>
                <a:off x="2114" y="2738"/>
                <a:ext cx="161" cy="357"/>
              </a:xfrm>
              <a:prstGeom prst="rect">
                <a:avLst/>
              </a:prstGeom>
              <a:solidFill>
                <a:srgbClr val="FF8C00"/>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9" name="Rectangle 19"/>
              <p:cNvSpPr>
                <a:spLocks noChangeArrowheads="1"/>
              </p:cNvSpPr>
              <p:nvPr/>
            </p:nvSpPr>
            <p:spPr bwMode="auto">
              <a:xfrm>
                <a:off x="2572" y="2632"/>
                <a:ext cx="156" cy="463"/>
              </a:xfrm>
              <a:prstGeom prst="rect">
                <a:avLst/>
              </a:prstGeom>
              <a:solidFill>
                <a:srgbClr val="00BCF2"/>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10" name="Rectangle 20"/>
              <p:cNvSpPr>
                <a:spLocks noChangeArrowheads="1"/>
              </p:cNvSpPr>
              <p:nvPr/>
            </p:nvSpPr>
            <p:spPr bwMode="auto">
              <a:xfrm>
                <a:off x="2798" y="2320"/>
                <a:ext cx="161" cy="775"/>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11" name="Rectangle 21"/>
              <p:cNvSpPr>
                <a:spLocks noChangeArrowheads="1"/>
              </p:cNvSpPr>
              <p:nvPr/>
            </p:nvSpPr>
            <p:spPr bwMode="auto">
              <a:xfrm>
                <a:off x="2346" y="2571"/>
                <a:ext cx="156" cy="524"/>
              </a:xfrm>
              <a:prstGeom prst="rect">
                <a:avLst/>
              </a:prstGeom>
              <a:solidFill>
                <a:srgbClr val="44235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34" name="TextBox 233"/>
            <p:cNvSpPr txBox="1"/>
            <p:nvPr/>
          </p:nvSpPr>
          <p:spPr>
            <a:xfrm>
              <a:off x="7592857" y="2457322"/>
              <a:ext cx="2268939" cy="369332"/>
            </a:xfrm>
            <a:prstGeom prst="rect">
              <a:avLst/>
            </a:prstGeom>
            <a:noFill/>
          </p:spPr>
          <p:txBody>
            <a:bodyPr wrap="square" rtlCol="0">
              <a:spAutoFit/>
            </a:bodyPr>
            <a:lstStyle/>
            <a:p>
              <a:r>
                <a:rPr lang="en-GB" dirty="0">
                  <a:solidFill>
                    <a:schemeClr val="accent4">
                      <a:lumMod val="75000"/>
                    </a:schemeClr>
                  </a:solidFill>
                  <a:latin typeface="Segoe UI Semibold" panose="020B0702040204020203" pitchFamily="34" charset="0"/>
                  <a:cs typeface="Segoe UI Semibold" panose="020B0702040204020203" pitchFamily="34" charset="0"/>
                </a:rPr>
                <a:t>..110100101001..</a:t>
              </a:r>
              <a:endParaRPr lang="en-US" dirty="0">
                <a:solidFill>
                  <a:schemeClr val="accent4">
                    <a:lumMod val="7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3916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36"/>
                                        </p:tgtEl>
                                        <p:attrNameLst>
                                          <p:attrName>style.visibility</p:attrName>
                                        </p:attrNameLst>
                                      </p:cBhvr>
                                      <p:to>
                                        <p:strVal val="visible"/>
                                      </p:to>
                                    </p:set>
                                    <p:animEffect transition="in" filter="wipe(left)">
                                      <p:cBhvr>
                                        <p:cTn id="10" dur="500"/>
                                        <p:tgtEl>
                                          <p:spTgt spid="236"/>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235"/>
                                        </p:tgtEl>
                                        <p:attrNameLst>
                                          <p:attrName>style.visibility</p:attrName>
                                        </p:attrNameLst>
                                      </p:cBhvr>
                                      <p:to>
                                        <p:strVal val="visible"/>
                                      </p:to>
                                    </p:set>
                                    <p:animEffect transition="in" filter="wipe(left)">
                                      <p:cBhvr>
                                        <p:cTn id="21" dur="500"/>
                                        <p:tgtEl>
                                          <p:spTgt spid="235"/>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nodeType="afterEffect">
                                  <p:stCondLst>
                                    <p:cond delay="0"/>
                                  </p:stCondLst>
                                  <p:childTnLst>
                                    <p:set>
                                      <p:cBhvr>
                                        <p:cTn id="31" dur="1" fill="hold">
                                          <p:stCondLst>
                                            <p:cond delay="0"/>
                                          </p:stCondLst>
                                        </p:cTn>
                                        <p:tgtEl>
                                          <p:spTgt spid="193"/>
                                        </p:tgtEl>
                                        <p:attrNameLst>
                                          <p:attrName>style.visibility</p:attrName>
                                        </p:attrNameLst>
                                      </p:cBhvr>
                                      <p:to>
                                        <p:strVal val="visible"/>
                                      </p:to>
                                    </p:set>
                                    <p:animEffect transition="in" filter="wipe(left)">
                                      <p:cBhvr>
                                        <p:cTn id="32" dur="500"/>
                                        <p:tgtEl>
                                          <p:spTgt spid="19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1" nodeType="clickEffect">
                                  <p:stCondLst>
                                    <p:cond delay="0"/>
                                  </p:stCondLst>
                                  <p:childTnLst>
                                    <p:set>
                                      <p:cBhvr rctx="PPT">
                                        <p:cTn id="39" dur="indefinite"/>
                                        <p:tgtEl>
                                          <p:spTgt spid="7"/>
                                        </p:tgtEl>
                                        <p:attrNameLst>
                                          <p:attrName>style.opacity</p:attrName>
                                        </p:attrNameLst>
                                      </p:cBhvr>
                                      <p:to>
                                        <p:strVal val="0.25"/>
                                      </p:to>
                                    </p:set>
                                    <p:animEffect filter="image" prLst="opacity: 0.25">
                                      <p:cBhvr rctx="IE">
                                        <p:cTn id="40" dur="indefinite"/>
                                        <p:tgtEl>
                                          <p:spTgt spid="7"/>
                                        </p:tgtEl>
                                      </p:cBhvr>
                                    </p:animEffect>
                                  </p:childTnLst>
                                </p:cTn>
                              </p:par>
                              <p:par>
                                <p:cTn id="41" presetID="9" presetClass="emph" presetSubtype="0" nodeType="withEffect">
                                  <p:stCondLst>
                                    <p:cond delay="0"/>
                                  </p:stCondLst>
                                  <p:childTnLst>
                                    <p:set>
                                      <p:cBhvr rctx="PPT">
                                        <p:cTn id="42" dur="indefinite"/>
                                        <p:tgtEl>
                                          <p:spTgt spid="193"/>
                                        </p:tgtEl>
                                        <p:attrNameLst>
                                          <p:attrName>style.opacity</p:attrName>
                                        </p:attrNameLst>
                                      </p:cBhvr>
                                      <p:to>
                                        <p:strVal val="0.25"/>
                                      </p:to>
                                    </p:set>
                                    <p:animEffect filter="image" prLst="opacity: 0.25">
                                      <p:cBhvr rctx="IE">
                                        <p:cTn id="43" dur="indefinite"/>
                                        <p:tgtEl>
                                          <p:spTgt spid="193"/>
                                        </p:tgtEl>
                                      </p:cBhvr>
                                    </p:animEffect>
                                  </p:childTnLst>
                                </p:cTn>
                              </p:par>
                              <p:par>
                                <p:cTn id="44" presetID="9" presetClass="emph" presetSubtype="0" grpId="1" nodeType="withEffect">
                                  <p:stCondLst>
                                    <p:cond delay="0"/>
                                  </p:stCondLst>
                                  <p:childTnLst>
                                    <p:set>
                                      <p:cBhvr rctx="PPT">
                                        <p:cTn id="45" dur="indefinite"/>
                                        <p:tgtEl>
                                          <p:spTgt spid="4"/>
                                        </p:tgtEl>
                                        <p:attrNameLst>
                                          <p:attrName>style.opacity</p:attrName>
                                        </p:attrNameLst>
                                      </p:cBhvr>
                                      <p:to>
                                        <p:strVal val="0.25"/>
                                      </p:to>
                                    </p:set>
                                    <p:animEffect filter="image" prLst="opacity: 0.25">
                                      <p:cBhvr rctx="IE">
                                        <p:cTn id="46" dur="indefinite"/>
                                        <p:tgtEl>
                                          <p:spTgt spid="4"/>
                                        </p:tgtEl>
                                      </p:cBhvr>
                                    </p:animEffect>
                                  </p:childTnLst>
                                </p:cTn>
                              </p:par>
                              <p:par>
                                <p:cTn id="47" presetID="9" presetClass="emph" presetSubtype="0" grpId="1" nodeType="withEffect">
                                  <p:stCondLst>
                                    <p:cond delay="0"/>
                                  </p:stCondLst>
                                  <p:childTnLst>
                                    <p:set>
                                      <p:cBhvr rctx="PPT">
                                        <p:cTn id="48" dur="indefinite"/>
                                        <p:tgtEl>
                                          <p:spTgt spid="8"/>
                                        </p:tgtEl>
                                        <p:attrNameLst>
                                          <p:attrName>style.opacity</p:attrName>
                                        </p:attrNameLst>
                                      </p:cBhvr>
                                      <p:to>
                                        <p:strVal val="0.25"/>
                                      </p:to>
                                    </p:set>
                                    <p:animEffect filter="image" prLst="opacity: 0.25">
                                      <p:cBhvr rctx="IE">
                                        <p:cTn id="49" dur="indefinite"/>
                                        <p:tgtEl>
                                          <p:spTgt spid="8"/>
                                        </p:tgtEl>
                                      </p:cBhvr>
                                    </p:animEffect>
                                  </p:childTnLst>
                                </p:cTn>
                              </p:par>
                              <p:par>
                                <p:cTn id="50" presetID="9" presetClass="emph" presetSubtype="0" nodeType="withEffect">
                                  <p:stCondLst>
                                    <p:cond delay="0"/>
                                  </p:stCondLst>
                                  <p:childTnLst>
                                    <p:set>
                                      <p:cBhvr rctx="PPT">
                                        <p:cTn id="51" dur="indefinite"/>
                                        <p:tgtEl>
                                          <p:spTgt spid="235"/>
                                        </p:tgtEl>
                                        <p:attrNameLst>
                                          <p:attrName>style.opacity</p:attrName>
                                        </p:attrNameLst>
                                      </p:cBhvr>
                                      <p:to>
                                        <p:strVal val="0.25"/>
                                      </p:to>
                                    </p:set>
                                    <p:animEffect filter="image" prLst="opacity: 0.25">
                                      <p:cBhvr rctx="IE">
                                        <p:cTn id="52" dur="indefinite"/>
                                        <p:tgtEl>
                                          <p:spTgt spid="235"/>
                                        </p:tgtEl>
                                      </p:cBhvr>
                                    </p:animEffect>
                                  </p:childTnLst>
                                </p:cTn>
                              </p:par>
                              <p:par>
                                <p:cTn id="53" presetID="9" presetClass="emph" presetSubtype="0" grpId="1" nodeType="withEffect">
                                  <p:stCondLst>
                                    <p:cond delay="0"/>
                                  </p:stCondLst>
                                  <p:childTnLst>
                                    <p:set>
                                      <p:cBhvr rctx="PPT">
                                        <p:cTn id="54" dur="indefinite"/>
                                        <p:tgtEl>
                                          <p:spTgt spid="5"/>
                                        </p:tgtEl>
                                        <p:attrNameLst>
                                          <p:attrName>style.opacity</p:attrName>
                                        </p:attrNameLst>
                                      </p:cBhvr>
                                      <p:to>
                                        <p:strVal val="0.25"/>
                                      </p:to>
                                    </p:set>
                                    <p:animEffect filter="image" prLst="opacity: 0.25">
                                      <p:cBhvr rctx="IE">
                                        <p:cTn id="55"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P spid="5" grpId="0"/>
      <p:bldP spid="5" grpId="1"/>
      <p:bldP spid="6" grpId="0"/>
      <p:bldP spid="7" grpId="0"/>
      <p:bldP spid="7" grpId="1"/>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What is Hadoop?</a:t>
            </a:r>
          </a:p>
        </p:txBody>
      </p:sp>
    </p:spTree>
    <p:extLst>
      <p:ext uri="{BB962C8B-B14F-4D97-AF65-F5344CB8AC3E}">
        <p14:creationId xmlns:p14="http://schemas.microsoft.com/office/powerpoint/2010/main" val="249577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782053"/>
            <a:ext cx="11525250" cy="5896561"/>
          </a:xfrm>
        </p:spPr>
        <p:txBody>
          <a:bodyPr/>
          <a:lstStyle/>
          <a:p>
            <a:r>
              <a:rPr lang="en-GB" dirty="0"/>
              <a:t>Hadoop</a:t>
            </a:r>
          </a:p>
          <a:p>
            <a:pPr lvl="1"/>
            <a:r>
              <a:rPr lang="en-GB" dirty="0"/>
              <a:t>Open source distributed data processing cluster</a:t>
            </a:r>
          </a:p>
          <a:p>
            <a:pPr lvl="1"/>
            <a:r>
              <a:rPr lang="en-GB" dirty="0"/>
              <a:t>Data processed in Hadoop Distributed File System (HDFS)</a:t>
            </a:r>
          </a:p>
          <a:p>
            <a:pPr lvl="1"/>
            <a:r>
              <a:rPr lang="en-GB" dirty="0"/>
              <a:t>Resource Management is performed by YARN</a:t>
            </a:r>
          </a:p>
          <a:p>
            <a:r>
              <a:rPr lang="en-GB" dirty="0"/>
              <a:t>Related projects</a:t>
            </a:r>
          </a:p>
          <a:p>
            <a:pPr lvl="1"/>
            <a:r>
              <a:rPr lang="en-GB" dirty="0"/>
              <a:t>Hive</a:t>
            </a:r>
          </a:p>
          <a:p>
            <a:pPr lvl="1"/>
            <a:r>
              <a:rPr lang="en-GB" dirty="0"/>
              <a:t>Pig</a:t>
            </a:r>
          </a:p>
          <a:p>
            <a:pPr lvl="1"/>
            <a:r>
              <a:rPr lang="en-GB" dirty="0" err="1"/>
              <a:t>Oozie</a:t>
            </a:r>
            <a:endParaRPr lang="en-GB" dirty="0"/>
          </a:p>
          <a:p>
            <a:pPr lvl="1"/>
            <a:r>
              <a:rPr lang="en-GB" dirty="0" err="1"/>
              <a:t>Sqoop</a:t>
            </a:r>
            <a:endParaRPr lang="en-GB" dirty="0"/>
          </a:p>
          <a:p>
            <a:pPr lvl="1"/>
            <a:r>
              <a:rPr lang="en-GB" dirty="0"/>
              <a:t>Others</a:t>
            </a:r>
          </a:p>
        </p:txBody>
      </p:sp>
      <p:grpSp>
        <p:nvGrpSpPr>
          <p:cNvPr id="9" name="Group 8"/>
          <p:cNvGrpSpPr/>
          <p:nvPr/>
        </p:nvGrpSpPr>
        <p:grpSpPr>
          <a:xfrm>
            <a:off x="5558259" y="2849526"/>
            <a:ext cx="5776048" cy="3733183"/>
            <a:chOff x="5558259" y="3042288"/>
            <a:chExt cx="5501699" cy="3540421"/>
          </a:xfrm>
        </p:grpSpPr>
        <p:sp>
          <p:nvSpPr>
            <p:cNvPr id="17" name="Rounded Rectangle 16"/>
            <p:cNvSpPr/>
            <p:nvPr/>
          </p:nvSpPr>
          <p:spPr>
            <a:xfrm>
              <a:off x="7298991" y="5860848"/>
              <a:ext cx="3760967" cy="7218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atin typeface="Segoe UI" panose="020B0502040204020203" pitchFamily="34" charset="0"/>
                  <a:cs typeface="Segoe UI" panose="020B0502040204020203" pitchFamily="34" charset="0"/>
                </a:rPr>
                <a:t>HDFS</a:t>
              </a:r>
            </a:p>
          </p:txBody>
        </p:sp>
        <p:cxnSp>
          <p:nvCxnSpPr>
            <p:cNvPr id="12" name="Straight Arrow Connector 11"/>
            <p:cNvCxnSpPr/>
            <p:nvPr/>
          </p:nvCxnSpPr>
          <p:spPr>
            <a:xfrm flipH="1">
              <a:off x="7933909" y="5484737"/>
              <a:ext cx="9304" cy="610513"/>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558259" y="3652691"/>
              <a:ext cx="1420582"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Name Node</a:t>
              </a:r>
            </a:p>
          </p:txBody>
        </p:sp>
        <p:sp>
          <p:nvSpPr>
            <p:cNvPr id="19" name="TextBox 18"/>
            <p:cNvSpPr txBox="1"/>
            <p:nvPr/>
          </p:nvSpPr>
          <p:spPr>
            <a:xfrm>
              <a:off x="8494833" y="3652691"/>
              <a:ext cx="1383712"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Data Nodes</a:t>
              </a:r>
            </a:p>
          </p:txBody>
        </p:sp>
        <p:sp>
          <p:nvSpPr>
            <p:cNvPr id="20" name="TextBox 19"/>
            <p:cNvSpPr txBox="1"/>
            <p:nvPr/>
          </p:nvSpPr>
          <p:spPr>
            <a:xfrm>
              <a:off x="5558264" y="3042288"/>
              <a:ext cx="5462244" cy="400110"/>
            </a:xfrm>
            <a:prstGeom prst="rect">
              <a:avLst/>
            </a:prstGeom>
            <a:noFill/>
          </p:spPr>
          <p:txBody>
            <a:bodyPr wrap="square" rtlCol="0">
              <a:spAutoFit/>
            </a:bodyPr>
            <a:lstStyle/>
            <a:p>
              <a:pPr algn="ctr"/>
              <a:r>
                <a:rPr lang="en-GB" sz="2000" dirty="0">
                  <a:latin typeface="Segoe UI" panose="020B0502040204020203" pitchFamily="34" charset="0"/>
                  <a:cs typeface="Segoe UI" panose="020B0502040204020203" pitchFamily="34" charset="0"/>
                </a:rPr>
                <a:t>Hadoop Cluster</a:t>
              </a:r>
            </a:p>
          </p:txBody>
        </p:sp>
        <p:sp>
          <p:nvSpPr>
            <p:cNvPr id="21" name="Left Brace 20"/>
            <p:cNvSpPr/>
            <p:nvPr/>
          </p:nvSpPr>
          <p:spPr>
            <a:xfrm rot="5400000">
              <a:off x="8152042" y="784181"/>
              <a:ext cx="274681" cy="546224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26" name="Straight Arrow Connector 25"/>
            <p:cNvCxnSpPr/>
            <p:nvPr/>
          </p:nvCxnSpPr>
          <p:spPr>
            <a:xfrm flipH="1">
              <a:off x="9161556" y="5484330"/>
              <a:ext cx="9304" cy="610513"/>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10282393" y="5484329"/>
              <a:ext cx="9304" cy="610513"/>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pic>
          <p:nvPicPr>
            <p:cNvPr id="22" name="Picture 21"/>
            <p:cNvPicPr>
              <a:picLocks noChangeAspect="1"/>
            </p:cNvPicPr>
            <p:nvPr/>
          </p:nvPicPr>
          <p:blipFill>
            <a:blip r:embed="rId3"/>
            <a:stretch>
              <a:fillRect/>
            </a:stretch>
          </p:blipFill>
          <p:spPr>
            <a:xfrm>
              <a:off x="5590888" y="4187209"/>
              <a:ext cx="1109427" cy="2088331"/>
            </a:xfrm>
            <a:prstGeom prst="rect">
              <a:avLst/>
            </a:prstGeom>
          </p:spPr>
        </p:pic>
        <p:pic>
          <p:nvPicPr>
            <p:cNvPr id="23" name="Picture 22"/>
            <p:cNvPicPr>
              <a:picLocks noChangeAspect="1"/>
            </p:cNvPicPr>
            <p:nvPr/>
          </p:nvPicPr>
          <p:blipFill>
            <a:blip r:embed="rId3"/>
            <a:stretch>
              <a:fillRect/>
            </a:stretch>
          </p:blipFill>
          <p:spPr>
            <a:xfrm>
              <a:off x="7662452" y="4187208"/>
              <a:ext cx="623874" cy="1174351"/>
            </a:xfrm>
            <a:prstGeom prst="rect">
              <a:avLst/>
            </a:prstGeom>
          </p:spPr>
        </p:pic>
        <p:pic>
          <p:nvPicPr>
            <p:cNvPr id="24" name="Picture 23"/>
            <p:cNvPicPr>
              <a:picLocks noChangeAspect="1"/>
            </p:cNvPicPr>
            <p:nvPr/>
          </p:nvPicPr>
          <p:blipFill>
            <a:blip r:embed="rId3"/>
            <a:stretch>
              <a:fillRect/>
            </a:stretch>
          </p:blipFill>
          <p:spPr>
            <a:xfrm>
              <a:off x="8818583" y="4187206"/>
              <a:ext cx="623874" cy="1174351"/>
            </a:xfrm>
            <a:prstGeom prst="rect">
              <a:avLst/>
            </a:prstGeom>
          </p:spPr>
        </p:pic>
        <p:pic>
          <p:nvPicPr>
            <p:cNvPr id="25" name="Picture 24"/>
            <p:cNvPicPr>
              <a:picLocks noChangeAspect="1"/>
            </p:cNvPicPr>
            <p:nvPr/>
          </p:nvPicPr>
          <p:blipFill>
            <a:blip r:embed="rId3"/>
            <a:stretch>
              <a:fillRect/>
            </a:stretch>
          </p:blipFill>
          <p:spPr>
            <a:xfrm>
              <a:off x="9957709" y="4187206"/>
              <a:ext cx="623874" cy="1174351"/>
            </a:xfrm>
            <a:prstGeom prst="rect">
              <a:avLst/>
            </a:prstGeom>
          </p:spPr>
        </p:pic>
        <p:pic>
          <p:nvPicPr>
            <p:cNvPr id="31" name="Picture 30"/>
            <p:cNvPicPr>
              <a:picLocks noChangeAspect="1"/>
            </p:cNvPicPr>
            <p:nvPr/>
          </p:nvPicPr>
          <p:blipFill>
            <a:blip r:embed="rId4"/>
            <a:stretch>
              <a:fillRect/>
            </a:stretch>
          </p:blipFill>
          <p:spPr>
            <a:xfrm rot="16200000">
              <a:off x="6964024" y="5532492"/>
              <a:ext cx="661907" cy="844501"/>
            </a:xfrm>
            <a:prstGeom prst="rect">
              <a:avLst/>
            </a:prstGeom>
          </p:spPr>
        </p:pic>
        <p:grpSp>
          <p:nvGrpSpPr>
            <p:cNvPr id="33" name="Group 20"/>
            <p:cNvGrpSpPr>
              <a:grpSpLocks noChangeAspect="1"/>
            </p:cNvGrpSpPr>
            <p:nvPr/>
          </p:nvGrpSpPr>
          <p:grpSpPr bwMode="auto">
            <a:xfrm>
              <a:off x="8070336" y="5600967"/>
              <a:ext cx="313598" cy="414692"/>
              <a:chOff x="3915" y="2947"/>
              <a:chExt cx="456" cy="603"/>
            </a:xfrm>
            <a:solidFill>
              <a:schemeClr val="accent4">
                <a:lumMod val="20000"/>
                <a:lumOff val="80000"/>
              </a:schemeClr>
            </a:solidFill>
          </p:grpSpPr>
          <p:sp>
            <p:nvSpPr>
              <p:cNvPr id="3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20"/>
            <p:cNvGrpSpPr>
              <a:grpSpLocks noChangeAspect="1"/>
            </p:cNvGrpSpPr>
            <p:nvPr/>
          </p:nvGrpSpPr>
          <p:grpSpPr bwMode="auto">
            <a:xfrm>
              <a:off x="9297983" y="5616867"/>
              <a:ext cx="313598" cy="414692"/>
              <a:chOff x="3915" y="2947"/>
              <a:chExt cx="456" cy="603"/>
            </a:xfrm>
            <a:solidFill>
              <a:schemeClr val="accent4">
                <a:lumMod val="20000"/>
                <a:lumOff val="80000"/>
              </a:schemeClr>
            </a:solidFill>
          </p:grpSpPr>
          <p:sp>
            <p:nvSpPr>
              <p:cNvPr id="3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20"/>
            <p:cNvGrpSpPr>
              <a:grpSpLocks noChangeAspect="1"/>
            </p:cNvGrpSpPr>
            <p:nvPr/>
          </p:nvGrpSpPr>
          <p:grpSpPr bwMode="auto">
            <a:xfrm>
              <a:off x="10400451" y="5600967"/>
              <a:ext cx="313598" cy="414692"/>
              <a:chOff x="3915" y="2947"/>
              <a:chExt cx="456" cy="603"/>
            </a:xfrm>
            <a:solidFill>
              <a:schemeClr val="accent4">
                <a:lumMod val="20000"/>
                <a:lumOff val="80000"/>
              </a:schemeClr>
            </a:solidFill>
          </p:grpSpPr>
          <p:sp>
            <p:nvSpPr>
              <p:cNvPr id="4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569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What is MapReduce?</a:t>
            </a:r>
          </a:p>
        </p:txBody>
      </p:sp>
    </p:spTree>
    <p:extLst>
      <p:ext uri="{BB962C8B-B14F-4D97-AF65-F5344CB8AC3E}">
        <p14:creationId xmlns:p14="http://schemas.microsoft.com/office/powerpoint/2010/main" val="339380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98674879"/>
              </p:ext>
            </p:extLst>
          </p:nvPr>
        </p:nvGraphicFramePr>
        <p:xfrm>
          <a:off x="660399" y="352923"/>
          <a:ext cx="5462781" cy="2194560"/>
        </p:xfrm>
        <a:graphic>
          <a:graphicData uri="http://schemas.openxmlformats.org/drawingml/2006/table">
            <a:tbl>
              <a:tblPr firstRow="1" bandRow="1">
                <a:tableStyleId>{7E9639D4-E3E2-4D34-9284-5A2195B3D0D7}</a:tableStyleId>
              </a:tblPr>
              <a:tblGrid>
                <a:gridCol w="1820927">
                  <a:extLst>
                    <a:ext uri="{9D8B030D-6E8A-4147-A177-3AD203B41FA5}">
                      <a16:colId xmlns:a16="http://schemas.microsoft.com/office/drawing/2014/main" val="2230715606"/>
                    </a:ext>
                  </a:extLst>
                </a:gridCol>
                <a:gridCol w="1820927">
                  <a:extLst>
                    <a:ext uri="{9D8B030D-6E8A-4147-A177-3AD203B41FA5}">
                      <a16:colId xmlns:a16="http://schemas.microsoft.com/office/drawing/2014/main" val="1741612284"/>
                    </a:ext>
                  </a:extLst>
                </a:gridCol>
                <a:gridCol w="1820927">
                  <a:extLst>
                    <a:ext uri="{9D8B030D-6E8A-4147-A177-3AD203B41FA5}">
                      <a16:colId xmlns:a16="http://schemas.microsoft.com/office/drawing/2014/main" val="626534820"/>
                    </a:ext>
                  </a:extLst>
                </a:gridCol>
              </a:tblGrid>
              <a:tr h="253540">
                <a:tc>
                  <a:txBody>
                    <a:bodyPr/>
                    <a:lstStyle/>
                    <a:p>
                      <a:r>
                        <a:rPr lang="en-GB" dirty="0"/>
                        <a:t>Invoice</a:t>
                      </a:r>
                      <a:endParaRPr lang="en-US" dirty="0"/>
                    </a:p>
                  </a:txBody>
                  <a:tcPr/>
                </a:tc>
                <a:tc>
                  <a:txBody>
                    <a:bodyPr/>
                    <a:lstStyle/>
                    <a:p>
                      <a:r>
                        <a:rPr lang="en-GB" dirty="0"/>
                        <a:t>Date</a:t>
                      </a:r>
                      <a:endParaRPr lang="en-US" dirty="0"/>
                    </a:p>
                  </a:txBody>
                  <a:tcPr/>
                </a:tc>
                <a:tc>
                  <a:txBody>
                    <a:bodyPr/>
                    <a:lstStyle/>
                    <a:p>
                      <a:r>
                        <a:rPr lang="en-GB" dirty="0"/>
                        <a:t>Amount</a:t>
                      </a:r>
                      <a:endParaRPr lang="en-US" dirty="0"/>
                    </a:p>
                  </a:txBody>
                  <a:tcPr/>
                </a:tc>
                <a:extLst>
                  <a:ext uri="{0D108BD9-81ED-4DB2-BD59-A6C34878D82A}">
                    <a16:rowId xmlns:a16="http://schemas.microsoft.com/office/drawing/2014/main" val="3091942402"/>
                  </a:ext>
                </a:extLst>
              </a:tr>
              <a:tr h="253540">
                <a:tc>
                  <a:txBody>
                    <a:bodyPr/>
                    <a:lstStyle/>
                    <a:p>
                      <a:r>
                        <a:rPr lang="en-GB" dirty="0"/>
                        <a:t>1001</a:t>
                      </a:r>
                      <a:endParaRPr lang="en-US" dirty="0"/>
                    </a:p>
                  </a:txBody>
                  <a:tcPr/>
                </a:tc>
                <a:tc>
                  <a:txBody>
                    <a:bodyPr/>
                    <a:lstStyle/>
                    <a:p>
                      <a:r>
                        <a:rPr lang="en-GB" dirty="0"/>
                        <a:t>01-01-2016</a:t>
                      </a:r>
                      <a:endParaRPr lang="en-US" dirty="0"/>
                    </a:p>
                  </a:txBody>
                  <a:tcPr/>
                </a:tc>
                <a:tc>
                  <a:txBody>
                    <a:bodyPr/>
                    <a:lstStyle/>
                    <a:p>
                      <a:r>
                        <a:rPr lang="en-GB" dirty="0"/>
                        <a:t>$100.00</a:t>
                      </a:r>
                      <a:endParaRPr lang="en-US" dirty="0"/>
                    </a:p>
                  </a:txBody>
                  <a:tcPr/>
                </a:tc>
                <a:extLst>
                  <a:ext uri="{0D108BD9-81ED-4DB2-BD59-A6C34878D82A}">
                    <a16:rowId xmlns:a16="http://schemas.microsoft.com/office/drawing/2014/main" val="1666988503"/>
                  </a:ext>
                </a:extLst>
              </a:tr>
              <a:tr h="253540">
                <a:tc>
                  <a:txBody>
                    <a:bodyPr/>
                    <a:lstStyle/>
                    <a:p>
                      <a:r>
                        <a:rPr lang="en-GB" dirty="0"/>
                        <a:t>1002</a:t>
                      </a:r>
                      <a:endParaRPr lang="en-US" dirty="0"/>
                    </a:p>
                  </a:txBody>
                  <a:tcPr/>
                </a:tc>
                <a:tc>
                  <a:txBody>
                    <a:bodyPr/>
                    <a:lstStyle/>
                    <a:p>
                      <a:r>
                        <a:rPr lang="en-GB" dirty="0"/>
                        <a:t>01-01-2016</a:t>
                      </a:r>
                      <a:endParaRPr lang="en-US" dirty="0"/>
                    </a:p>
                  </a:txBody>
                  <a:tcPr/>
                </a:tc>
                <a:tc>
                  <a:txBody>
                    <a:bodyPr/>
                    <a:lstStyle/>
                    <a:p>
                      <a:r>
                        <a:rPr lang="en-GB" dirty="0"/>
                        <a:t>$95.00</a:t>
                      </a:r>
                      <a:endParaRPr lang="en-US" dirty="0"/>
                    </a:p>
                  </a:txBody>
                  <a:tcPr/>
                </a:tc>
                <a:extLst>
                  <a:ext uri="{0D108BD9-81ED-4DB2-BD59-A6C34878D82A}">
                    <a16:rowId xmlns:a16="http://schemas.microsoft.com/office/drawing/2014/main" val="3995084272"/>
                  </a:ext>
                </a:extLst>
              </a:tr>
              <a:tr h="253540">
                <a:tc>
                  <a:txBody>
                    <a:bodyPr/>
                    <a:lstStyle/>
                    <a:p>
                      <a:r>
                        <a:rPr lang="en-GB" dirty="0"/>
                        <a:t>1003</a:t>
                      </a:r>
                      <a:endParaRPr lang="en-US" dirty="0"/>
                    </a:p>
                  </a:txBody>
                  <a:tcPr/>
                </a:tc>
                <a:tc>
                  <a:txBody>
                    <a:bodyPr/>
                    <a:lstStyle/>
                    <a:p>
                      <a:r>
                        <a:rPr lang="en-GB" dirty="0"/>
                        <a:t>01-02-2016</a:t>
                      </a:r>
                      <a:endParaRPr lang="en-US" dirty="0"/>
                    </a:p>
                  </a:txBody>
                  <a:tcPr/>
                </a:tc>
                <a:tc>
                  <a:txBody>
                    <a:bodyPr/>
                    <a:lstStyle/>
                    <a:p>
                      <a:r>
                        <a:rPr lang="en-GB" dirty="0"/>
                        <a:t>$100.00</a:t>
                      </a:r>
                      <a:endParaRPr lang="en-US" dirty="0"/>
                    </a:p>
                  </a:txBody>
                  <a:tcPr/>
                </a:tc>
                <a:extLst>
                  <a:ext uri="{0D108BD9-81ED-4DB2-BD59-A6C34878D82A}">
                    <a16:rowId xmlns:a16="http://schemas.microsoft.com/office/drawing/2014/main" val="1173283733"/>
                  </a:ext>
                </a:extLst>
              </a:tr>
              <a:tr h="253540">
                <a:tc>
                  <a:txBody>
                    <a:bodyPr/>
                    <a:lstStyle/>
                    <a:p>
                      <a:r>
                        <a:rPr lang="en-GB" dirty="0"/>
                        <a:t>1003</a:t>
                      </a:r>
                      <a:endParaRPr lang="en-US" dirty="0"/>
                    </a:p>
                  </a:txBody>
                  <a:tcPr/>
                </a:tc>
                <a:tc>
                  <a:txBody>
                    <a:bodyPr/>
                    <a:lstStyle/>
                    <a:p>
                      <a:r>
                        <a:rPr lang="en-GB" dirty="0"/>
                        <a:t>01-03-2016</a:t>
                      </a:r>
                      <a:endParaRPr lang="en-US" dirty="0"/>
                    </a:p>
                  </a:txBody>
                  <a:tcPr/>
                </a:tc>
                <a:tc>
                  <a:txBody>
                    <a:bodyPr/>
                    <a:lstStyle/>
                    <a:p>
                      <a:r>
                        <a:rPr lang="en-GB" dirty="0"/>
                        <a:t>$75.00</a:t>
                      </a:r>
                      <a:endParaRPr lang="en-US" dirty="0"/>
                    </a:p>
                  </a:txBody>
                  <a:tcPr/>
                </a:tc>
                <a:extLst>
                  <a:ext uri="{0D108BD9-81ED-4DB2-BD59-A6C34878D82A}">
                    <a16:rowId xmlns:a16="http://schemas.microsoft.com/office/drawing/2014/main" val="4277846796"/>
                  </a:ext>
                </a:extLst>
              </a:tr>
              <a:tr h="253540">
                <a:tc>
                  <a:txBody>
                    <a:bodyPr/>
                    <a:lstStyle/>
                    <a:p>
                      <a:r>
                        <a:rPr lang="en-GB" dirty="0"/>
                        <a:t>1004</a:t>
                      </a:r>
                      <a:endParaRPr lang="en-US" dirty="0"/>
                    </a:p>
                  </a:txBody>
                  <a:tcPr/>
                </a:tc>
                <a:tc>
                  <a:txBody>
                    <a:bodyPr/>
                    <a:lstStyle/>
                    <a:p>
                      <a:r>
                        <a:rPr lang="en-GB" dirty="0"/>
                        <a:t>01-03-2016</a:t>
                      </a:r>
                      <a:endParaRPr lang="en-US" dirty="0"/>
                    </a:p>
                  </a:txBody>
                  <a:tcPr/>
                </a:tc>
                <a:tc>
                  <a:txBody>
                    <a:bodyPr/>
                    <a:lstStyle/>
                    <a:p>
                      <a:r>
                        <a:rPr lang="en-GB" dirty="0"/>
                        <a:t>$50.00</a:t>
                      </a:r>
                      <a:endParaRPr lang="en-US" dirty="0"/>
                    </a:p>
                  </a:txBody>
                  <a:tcPr/>
                </a:tc>
                <a:extLst>
                  <a:ext uri="{0D108BD9-81ED-4DB2-BD59-A6C34878D82A}">
                    <a16:rowId xmlns:a16="http://schemas.microsoft.com/office/drawing/2014/main" val="35200434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0067860"/>
              </p:ext>
            </p:extLst>
          </p:nvPr>
        </p:nvGraphicFramePr>
        <p:xfrm>
          <a:off x="5949826" y="2308674"/>
          <a:ext cx="4794810" cy="1463040"/>
        </p:xfrm>
        <a:graphic>
          <a:graphicData uri="http://schemas.openxmlformats.org/drawingml/2006/table">
            <a:tbl>
              <a:tblPr firstRow="1" bandRow="1">
                <a:tableStyleId>{7E9639D4-E3E2-4D34-9284-5A2195B3D0D7}</a:tableStyleId>
              </a:tblPr>
              <a:tblGrid>
                <a:gridCol w="1425967">
                  <a:extLst>
                    <a:ext uri="{9D8B030D-6E8A-4147-A177-3AD203B41FA5}">
                      <a16:colId xmlns:a16="http://schemas.microsoft.com/office/drawing/2014/main" val="2230715606"/>
                    </a:ext>
                  </a:extLst>
                </a:gridCol>
                <a:gridCol w="3368843">
                  <a:extLst>
                    <a:ext uri="{9D8B030D-6E8A-4147-A177-3AD203B41FA5}">
                      <a16:colId xmlns:a16="http://schemas.microsoft.com/office/drawing/2014/main" val="1741612284"/>
                    </a:ext>
                  </a:extLst>
                </a:gridCol>
              </a:tblGrid>
              <a:tr h="222895">
                <a:tc>
                  <a:txBody>
                    <a:bodyPr/>
                    <a:lstStyle/>
                    <a:p>
                      <a:r>
                        <a:rPr lang="en-GB" dirty="0"/>
                        <a:t>Key</a:t>
                      </a:r>
                      <a:endParaRPr lang="en-US" dirty="0"/>
                    </a:p>
                  </a:txBody>
                  <a:tcPr/>
                </a:tc>
                <a:tc>
                  <a:txBody>
                    <a:bodyPr/>
                    <a:lstStyle/>
                    <a:p>
                      <a:r>
                        <a:rPr lang="en-GB" dirty="0"/>
                        <a:t>Value</a:t>
                      </a:r>
                      <a:endParaRPr lang="en-US" dirty="0"/>
                    </a:p>
                  </a:txBody>
                  <a:tcPr/>
                </a:tc>
                <a:extLst>
                  <a:ext uri="{0D108BD9-81ED-4DB2-BD59-A6C34878D82A}">
                    <a16:rowId xmlns:a16="http://schemas.microsoft.com/office/drawing/2014/main" val="3091942402"/>
                  </a:ext>
                </a:extLst>
              </a:tr>
              <a:tr h="222895">
                <a:tc>
                  <a:txBody>
                    <a:bodyPr/>
                    <a:lstStyle/>
                    <a:p>
                      <a:r>
                        <a:rPr lang="en-GB" dirty="0"/>
                        <a:t>01-01-2016</a:t>
                      </a:r>
                      <a:endParaRPr lang="en-US" dirty="0"/>
                    </a:p>
                  </a:txBody>
                  <a:tcPr/>
                </a:tc>
                <a:tc>
                  <a:txBody>
                    <a:bodyPr/>
                    <a:lstStyle/>
                    <a:p>
                      <a:r>
                        <a:rPr lang="en-GB" dirty="0"/>
                        <a:t>{$100.00, $95.00}</a:t>
                      </a:r>
                      <a:endParaRPr lang="en-US" dirty="0"/>
                    </a:p>
                  </a:txBody>
                  <a:tcPr/>
                </a:tc>
                <a:extLst>
                  <a:ext uri="{0D108BD9-81ED-4DB2-BD59-A6C34878D82A}">
                    <a16:rowId xmlns:a16="http://schemas.microsoft.com/office/drawing/2014/main" val="1666988503"/>
                  </a:ext>
                </a:extLst>
              </a:tr>
              <a:tr h="222895">
                <a:tc>
                  <a:txBody>
                    <a:bodyPr/>
                    <a:lstStyle/>
                    <a:p>
                      <a:r>
                        <a:rPr lang="en-GB" dirty="0"/>
                        <a:t>01-02-2016</a:t>
                      </a:r>
                      <a:endParaRPr lang="en-US" dirty="0"/>
                    </a:p>
                  </a:txBody>
                  <a:tcPr/>
                </a:tc>
                <a:tc>
                  <a:txBody>
                    <a:bodyPr/>
                    <a:lstStyle/>
                    <a:p>
                      <a:r>
                        <a:rPr lang="en-GB" dirty="0"/>
                        <a:t>{$100.00}</a:t>
                      </a:r>
                      <a:endParaRPr lang="en-US" dirty="0"/>
                    </a:p>
                  </a:txBody>
                  <a:tcPr/>
                </a:tc>
                <a:extLst>
                  <a:ext uri="{0D108BD9-81ED-4DB2-BD59-A6C34878D82A}">
                    <a16:rowId xmlns:a16="http://schemas.microsoft.com/office/drawing/2014/main" val="3995084272"/>
                  </a:ext>
                </a:extLst>
              </a:tr>
              <a:tr h="222895">
                <a:tc>
                  <a:txBody>
                    <a:bodyPr/>
                    <a:lstStyle/>
                    <a:p>
                      <a:r>
                        <a:rPr lang="en-GB" dirty="0"/>
                        <a:t>01-03-2016</a:t>
                      </a:r>
                      <a:endParaRPr lang="en-US" dirty="0"/>
                    </a:p>
                  </a:txBody>
                  <a:tcPr/>
                </a:tc>
                <a:tc>
                  <a:txBody>
                    <a:bodyPr/>
                    <a:lstStyle/>
                    <a:p>
                      <a:r>
                        <a:rPr lang="en-GB" dirty="0"/>
                        <a:t>{$75.00, $50.00}</a:t>
                      </a:r>
                      <a:endParaRPr lang="en-US" dirty="0"/>
                    </a:p>
                  </a:txBody>
                  <a:tcPr/>
                </a:tc>
                <a:extLst>
                  <a:ext uri="{0D108BD9-81ED-4DB2-BD59-A6C34878D82A}">
                    <a16:rowId xmlns:a16="http://schemas.microsoft.com/office/drawing/2014/main" val="117328373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99681362"/>
              </p:ext>
            </p:extLst>
          </p:nvPr>
        </p:nvGraphicFramePr>
        <p:xfrm>
          <a:off x="763782" y="3766415"/>
          <a:ext cx="2797566" cy="731520"/>
        </p:xfrm>
        <a:graphic>
          <a:graphicData uri="http://schemas.openxmlformats.org/drawingml/2006/table">
            <a:tbl>
              <a:tblPr firstRow="1" bandRow="1">
                <a:tableStyleId>{7E9639D4-E3E2-4D34-9284-5A2195B3D0D7}</a:tableStyleId>
              </a:tblPr>
              <a:tblGrid>
                <a:gridCol w="1398783">
                  <a:extLst>
                    <a:ext uri="{9D8B030D-6E8A-4147-A177-3AD203B41FA5}">
                      <a16:colId xmlns:a16="http://schemas.microsoft.com/office/drawing/2014/main" val="2230715606"/>
                    </a:ext>
                  </a:extLst>
                </a:gridCol>
                <a:gridCol w="1398783">
                  <a:extLst>
                    <a:ext uri="{9D8B030D-6E8A-4147-A177-3AD203B41FA5}">
                      <a16:colId xmlns:a16="http://schemas.microsoft.com/office/drawing/2014/main" val="1741612284"/>
                    </a:ext>
                  </a:extLst>
                </a:gridCol>
              </a:tblGrid>
              <a:tr h="211919">
                <a:tc>
                  <a:txBody>
                    <a:bodyPr/>
                    <a:lstStyle/>
                    <a:p>
                      <a:r>
                        <a:rPr lang="en-GB" dirty="0"/>
                        <a:t>Key</a:t>
                      </a:r>
                      <a:endParaRPr lang="en-US" dirty="0"/>
                    </a:p>
                  </a:txBody>
                  <a:tcPr/>
                </a:tc>
                <a:tc>
                  <a:txBody>
                    <a:bodyPr/>
                    <a:lstStyle/>
                    <a:p>
                      <a:r>
                        <a:rPr lang="en-GB" dirty="0"/>
                        <a:t>Value</a:t>
                      </a:r>
                      <a:endParaRPr lang="en-US" dirty="0"/>
                    </a:p>
                  </a:txBody>
                  <a:tcPr/>
                </a:tc>
                <a:extLst>
                  <a:ext uri="{0D108BD9-81ED-4DB2-BD59-A6C34878D82A}">
                    <a16:rowId xmlns:a16="http://schemas.microsoft.com/office/drawing/2014/main" val="3091942402"/>
                  </a:ext>
                </a:extLst>
              </a:tr>
              <a:tr h="211919">
                <a:tc>
                  <a:txBody>
                    <a:bodyPr/>
                    <a:lstStyle/>
                    <a:p>
                      <a:r>
                        <a:rPr lang="en-GB" dirty="0"/>
                        <a:t>01-01-2016</a:t>
                      </a:r>
                      <a:endParaRPr lang="en-US" dirty="0"/>
                    </a:p>
                  </a:txBody>
                  <a:tcPr>
                    <a:solidFill>
                      <a:schemeClr val="bg1"/>
                    </a:solidFill>
                  </a:tcPr>
                </a:tc>
                <a:tc>
                  <a:txBody>
                    <a:bodyPr/>
                    <a:lstStyle/>
                    <a:p>
                      <a:r>
                        <a:rPr lang="en-GB" dirty="0"/>
                        <a:t>∑ = $195.00</a:t>
                      </a:r>
                      <a:endParaRPr lang="en-US" dirty="0"/>
                    </a:p>
                  </a:txBody>
                  <a:tcPr>
                    <a:solidFill>
                      <a:schemeClr val="bg1"/>
                    </a:solidFill>
                  </a:tcPr>
                </a:tc>
                <a:extLst>
                  <a:ext uri="{0D108BD9-81ED-4DB2-BD59-A6C34878D82A}">
                    <a16:rowId xmlns:a16="http://schemas.microsoft.com/office/drawing/2014/main" val="16669885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90364589"/>
              </p:ext>
            </p:extLst>
          </p:nvPr>
        </p:nvGraphicFramePr>
        <p:xfrm>
          <a:off x="1244150" y="4461839"/>
          <a:ext cx="2797566" cy="731520"/>
        </p:xfrm>
        <a:graphic>
          <a:graphicData uri="http://schemas.openxmlformats.org/drawingml/2006/table">
            <a:tbl>
              <a:tblPr firstRow="1" bandRow="1">
                <a:tableStyleId>{7E9639D4-E3E2-4D34-9284-5A2195B3D0D7}</a:tableStyleId>
              </a:tblPr>
              <a:tblGrid>
                <a:gridCol w="1398783">
                  <a:extLst>
                    <a:ext uri="{9D8B030D-6E8A-4147-A177-3AD203B41FA5}">
                      <a16:colId xmlns:a16="http://schemas.microsoft.com/office/drawing/2014/main" val="2230715606"/>
                    </a:ext>
                  </a:extLst>
                </a:gridCol>
                <a:gridCol w="1398783">
                  <a:extLst>
                    <a:ext uri="{9D8B030D-6E8A-4147-A177-3AD203B41FA5}">
                      <a16:colId xmlns:a16="http://schemas.microsoft.com/office/drawing/2014/main" val="1741612284"/>
                    </a:ext>
                  </a:extLst>
                </a:gridCol>
              </a:tblGrid>
              <a:tr h="211919">
                <a:tc>
                  <a:txBody>
                    <a:bodyPr/>
                    <a:lstStyle/>
                    <a:p>
                      <a:r>
                        <a:rPr lang="en-GB" dirty="0"/>
                        <a:t>Key</a:t>
                      </a:r>
                      <a:endParaRPr lang="en-US" dirty="0"/>
                    </a:p>
                  </a:txBody>
                  <a:tcPr/>
                </a:tc>
                <a:tc>
                  <a:txBody>
                    <a:bodyPr/>
                    <a:lstStyle/>
                    <a:p>
                      <a:r>
                        <a:rPr lang="en-GB" dirty="0"/>
                        <a:t>Value</a:t>
                      </a:r>
                      <a:endParaRPr lang="en-US" dirty="0"/>
                    </a:p>
                  </a:txBody>
                  <a:tcPr/>
                </a:tc>
                <a:extLst>
                  <a:ext uri="{0D108BD9-81ED-4DB2-BD59-A6C34878D82A}">
                    <a16:rowId xmlns:a16="http://schemas.microsoft.com/office/drawing/2014/main" val="3091942402"/>
                  </a:ext>
                </a:extLst>
              </a:tr>
              <a:tr h="211919">
                <a:tc>
                  <a:txBody>
                    <a:bodyPr/>
                    <a:lstStyle/>
                    <a:p>
                      <a:r>
                        <a:rPr lang="en-GB" dirty="0"/>
                        <a:t>01-02-2016</a:t>
                      </a:r>
                      <a:endParaRPr lang="en-US" dirty="0"/>
                    </a:p>
                  </a:txBody>
                  <a:tcPr>
                    <a:solidFill>
                      <a:schemeClr val="bg1"/>
                    </a:solidFill>
                  </a:tcPr>
                </a:tc>
                <a:tc>
                  <a:txBody>
                    <a:bodyPr/>
                    <a:lstStyle/>
                    <a:p>
                      <a:r>
                        <a:rPr lang="en-GB" dirty="0"/>
                        <a:t>∑ = $100.00</a:t>
                      </a:r>
                      <a:endParaRPr lang="en-US" dirty="0"/>
                    </a:p>
                  </a:txBody>
                  <a:tcPr>
                    <a:solidFill>
                      <a:schemeClr val="bg1"/>
                    </a:solidFill>
                  </a:tcPr>
                </a:tc>
                <a:extLst>
                  <a:ext uri="{0D108BD9-81ED-4DB2-BD59-A6C34878D82A}">
                    <a16:rowId xmlns:a16="http://schemas.microsoft.com/office/drawing/2014/main" val="399508427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50179265"/>
              </p:ext>
            </p:extLst>
          </p:nvPr>
        </p:nvGraphicFramePr>
        <p:xfrm>
          <a:off x="1860656" y="5169295"/>
          <a:ext cx="2797566" cy="731520"/>
        </p:xfrm>
        <a:graphic>
          <a:graphicData uri="http://schemas.openxmlformats.org/drawingml/2006/table">
            <a:tbl>
              <a:tblPr firstRow="1" bandRow="1">
                <a:tableStyleId>{7E9639D4-E3E2-4D34-9284-5A2195B3D0D7}</a:tableStyleId>
              </a:tblPr>
              <a:tblGrid>
                <a:gridCol w="1398783">
                  <a:extLst>
                    <a:ext uri="{9D8B030D-6E8A-4147-A177-3AD203B41FA5}">
                      <a16:colId xmlns:a16="http://schemas.microsoft.com/office/drawing/2014/main" val="2230715606"/>
                    </a:ext>
                  </a:extLst>
                </a:gridCol>
                <a:gridCol w="1398783">
                  <a:extLst>
                    <a:ext uri="{9D8B030D-6E8A-4147-A177-3AD203B41FA5}">
                      <a16:colId xmlns:a16="http://schemas.microsoft.com/office/drawing/2014/main" val="1741612284"/>
                    </a:ext>
                  </a:extLst>
                </a:gridCol>
              </a:tblGrid>
              <a:tr h="211919">
                <a:tc>
                  <a:txBody>
                    <a:bodyPr/>
                    <a:lstStyle/>
                    <a:p>
                      <a:r>
                        <a:rPr lang="en-GB" dirty="0"/>
                        <a:t>Key</a:t>
                      </a:r>
                      <a:endParaRPr lang="en-US" dirty="0"/>
                    </a:p>
                  </a:txBody>
                  <a:tcPr/>
                </a:tc>
                <a:tc>
                  <a:txBody>
                    <a:bodyPr/>
                    <a:lstStyle/>
                    <a:p>
                      <a:r>
                        <a:rPr lang="en-GB" dirty="0"/>
                        <a:t>Value</a:t>
                      </a:r>
                      <a:endParaRPr lang="en-US" dirty="0"/>
                    </a:p>
                  </a:txBody>
                  <a:tcPr/>
                </a:tc>
                <a:extLst>
                  <a:ext uri="{0D108BD9-81ED-4DB2-BD59-A6C34878D82A}">
                    <a16:rowId xmlns:a16="http://schemas.microsoft.com/office/drawing/2014/main" val="3091942402"/>
                  </a:ext>
                </a:extLst>
              </a:tr>
              <a:tr h="209016">
                <a:tc>
                  <a:txBody>
                    <a:bodyPr/>
                    <a:lstStyle/>
                    <a:p>
                      <a:r>
                        <a:rPr lang="en-GB" dirty="0"/>
                        <a:t>01-03-2016</a:t>
                      </a:r>
                      <a:endParaRPr lang="en-US" dirty="0"/>
                    </a:p>
                  </a:txBody>
                  <a:tcPr>
                    <a:solidFill>
                      <a:schemeClr val="bg1"/>
                    </a:solidFill>
                  </a:tcPr>
                </a:tc>
                <a:tc>
                  <a:txBody>
                    <a:bodyPr/>
                    <a:lstStyle/>
                    <a:p>
                      <a:r>
                        <a:rPr lang="en-GB" dirty="0"/>
                        <a:t>∑ = $125.00</a:t>
                      </a:r>
                      <a:endParaRPr lang="en-US" dirty="0"/>
                    </a:p>
                  </a:txBody>
                  <a:tcPr>
                    <a:solidFill>
                      <a:schemeClr val="bg1"/>
                    </a:solidFill>
                  </a:tcPr>
                </a:tc>
                <a:extLst>
                  <a:ext uri="{0D108BD9-81ED-4DB2-BD59-A6C34878D82A}">
                    <a16:rowId xmlns:a16="http://schemas.microsoft.com/office/drawing/2014/main" val="117328373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01757297"/>
              </p:ext>
            </p:extLst>
          </p:nvPr>
        </p:nvGraphicFramePr>
        <p:xfrm>
          <a:off x="7327231" y="5207095"/>
          <a:ext cx="2968886" cy="1463040"/>
        </p:xfrm>
        <a:graphic>
          <a:graphicData uri="http://schemas.openxmlformats.org/drawingml/2006/table">
            <a:tbl>
              <a:tblPr firstRow="1" bandRow="1">
                <a:tableStyleId>{7E9639D4-E3E2-4D34-9284-5A2195B3D0D7}</a:tableStyleId>
              </a:tblPr>
              <a:tblGrid>
                <a:gridCol w="1302068">
                  <a:extLst>
                    <a:ext uri="{9D8B030D-6E8A-4147-A177-3AD203B41FA5}">
                      <a16:colId xmlns:a16="http://schemas.microsoft.com/office/drawing/2014/main" val="2230715606"/>
                    </a:ext>
                  </a:extLst>
                </a:gridCol>
                <a:gridCol w="1666818">
                  <a:extLst>
                    <a:ext uri="{9D8B030D-6E8A-4147-A177-3AD203B41FA5}">
                      <a16:colId xmlns:a16="http://schemas.microsoft.com/office/drawing/2014/main" val="1741612284"/>
                    </a:ext>
                  </a:extLst>
                </a:gridCol>
              </a:tblGrid>
              <a:tr h="185420">
                <a:tc>
                  <a:txBody>
                    <a:bodyPr/>
                    <a:lstStyle/>
                    <a:p>
                      <a:r>
                        <a:rPr lang="en-GB" dirty="0"/>
                        <a:t>Key</a:t>
                      </a:r>
                      <a:endParaRPr lang="en-US" dirty="0"/>
                    </a:p>
                  </a:txBody>
                  <a:tcPr/>
                </a:tc>
                <a:tc>
                  <a:txBody>
                    <a:bodyPr/>
                    <a:lstStyle/>
                    <a:p>
                      <a:r>
                        <a:rPr lang="en-GB" dirty="0"/>
                        <a:t>Value</a:t>
                      </a:r>
                      <a:endParaRPr lang="en-US" dirty="0"/>
                    </a:p>
                  </a:txBody>
                  <a:tcPr/>
                </a:tc>
                <a:extLst>
                  <a:ext uri="{0D108BD9-81ED-4DB2-BD59-A6C34878D82A}">
                    <a16:rowId xmlns:a16="http://schemas.microsoft.com/office/drawing/2014/main" val="3091942402"/>
                  </a:ext>
                </a:extLst>
              </a:tr>
              <a:tr h="185420">
                <a:tc>
                  <a:txBody>
                    <a:bodyPr/>
                    <a:lstStyle/>
                    <a:p>
                      <a:r>
                        <a:rPr lang="en-GB" dirty="0"/>
                        <a:t>01-01-2016</a:t>
                      </a:r>
                      <a:endParaRPr lang="en-US" dirty="0"/>
                    </a:p>
                  </a:txBody>
                  <a:tcPr/>
                </a:tc>
                <a:tc>
                  <a:txBody>
                    <a:bodyPr/>
                    <a:lstStyle/>
                    <a:p>
                      <a:r>
                        <a:rPr lang="en-GB" dirty="0"/>
                        <a:t>$195.00</a:t>
                      </a:r>
                      <a:endParaRPr lang="en-US" dirty="0"/>
                    </a:p>
                  </a:txBody>
                  <a:tcPr/>
                </a:tc>
                <a:extLst>
                  <a:ext uri="{0D108BD9-81ED-4DB2-BD59-A6C34878D82A}">
                    <a16:rowId xmlns:a16="http://schemas.microsoft.com/office/drawing/2014/main" val="1666988503"/>
                  </a:ext>
                </a:extLst>
              </a:tr>
              <a:tr h="185420">
                <a:tc>
                  <a:txBody>
                    <a:bodyPr/>
                    <a:lstStyle/>
                    <a:p>
                      <a:r>
                        <a:rPr lang="en-GB" dirty="0"/>
                        <a:t>01-02-2016</a:t>
                      </a:r>
                      <a:endParaRPr lang="en-US" dirty="0"/>
                    </a:p>
                  </a:txBody>
                  <a:tcPr/>
                </a:tc>
                <a:tc>
                  <a:txBody>
                    <a:bodyPr/>
                    <a:lstStyle/>
                    <a:p>
                      <a:r>
                        <a:rPr lang="en-GB" dirty="0"/>
                        <a:t>$100.00</a:t>
                      </a:r>
                      <a:endParaRPr lang="en-US" dirty="0"/>
                    </a:p>
                  </a:txBody>
                  <a:tcPr/>
                </a:tc>
                <a:extLst>
                  <a:ext uri="{0D108BD9-81ED-4DB2-BD59-A6C34878D82A}">
                    <a16:rowId xmlns:a16="http://schemas.microsoft.com/office/drawing/2014/main" val="814764016"/>
                  </a:ext>
                </a:extLst>
              </a:tr>
              <a:tr h="185420">
                <a:tc>
                  <a:txBody>
                    <a:bodyPr/>
                    <a:lstStyle/>
                    <a:p>
                      <a:r>
                        <a:rPr lang="en-GB" dirty="0"/>
                        <a:t>01-03-2016</a:t>
                      </a:r>
                      <a:endParaRPr lang="en-US" dirty="0"/>
                    </a:p>
                  </a:txBody>
                  <a:tcPr/>
                </a:tc>
                <a:tc>
                  <a:txBody>
                    <a:bodyPr/>
                    <a:lstStyle/>
                    <a:p>
                      <a:r>
                        <a:rPr lang="en-GB" dirty="0"/>
                        <a:t>$125.00</a:t>
                      </a:r>
                      <a:endParaRPr lang="en-US" dirty="0"/>
                    </a:p>
                  </a:txBody>
                  <a:tcPr/>
                </a:tc>
                <a:extLst>
                  <a:ext uri="{0D108BD9-81ED-4DB2-BD59-A6C34878D82A}">
                    <a16:rowId xmlns:a16="http://schemas.microsoft.com/office/drawing/2014/main" val="2282573254"/>
                  </a:ext>
                </a:extLst>
              </a:tr>
            </a:tbl>
          </a:graphicData>
        </a:graphic>
      </p:graphicFrame>
      <p:sp>
        <p:nvSpPr>
          <p:cNvPr id="13" name="Bent Arrow 12"/>
          <p:cNvSpPr/>
          <p:nvPr/>
        </p:nvSpPr>
        <p:spPr>
          <a:xfrm rot="5400000">
            <a:off x="6244041" y="1106560"/>
            <a:ext cx="1106707" cy="105967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7304958" y="1160529"/>
            <a:ext cx="1042273" cy="646331"/>
          </a:xfrm>
          <a:prstGeom prst="rect">
            <a:avLst/>
          </a:prstGeom>
          <a:noFill/>
        </p:spPr>
        <p:txBody>
          <a:bodyPr wrap="none" rtlCol="0">
            <a:spAutoFit/>
          </a:bodyPr>
          <a:lstStyle/>
          <a:p>
            <a:r>
              <a:rPr lang="en-GB" sz="3600" dirty="0"/>
              <a:t>Map</a:t>
            </a:r>
            <a:endParaRPr lang="en-US" sz="3600" dirty="0"/>
          </a:p>
        </p:txBody>
      </p:sp>
      <p:sp>
        <p:nvSpPr>
          <p:cNvPr id="15" name="Bent Arrow 14"/>
          <p:cNvSpPr/>
          <p:nvPr/>
        </p:nvSpPr>
        <p:spPr>
          <a:xfrm rot="16200000" flipH="1">
            <a:off x="3317523" y="1238588"/>
            <a:ext cx="1026955" cy="3960510"/>
          </a:xfrm>
          <a:prstGeom prst="bentArrow">
            <a:avLst>
              <a:gd name="adj1" fmla="val 25000"/>
              <a:gd name="adj2" fmla="val 31667"/>
              <a:gd name="adj3" fmla="val 32029"/>
              <a:gd name="adj4" fmla="val 425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2913025" y="2858767"/>
            <a:ext cx="1564724" cy="646331"/>
          </a:xfrm>
          <a:prstGeom prst="rect">
            <a:avLst/>
          </a:prstGeom>
          <a:noFill/>
        </p:spPr>
        <p:txBody>
          <a:bodyPr wrap="none" rtlCol="0">
            <a:spAutoFit/>
          </a:bodyPr>
          <a:lstStyle/>
          <a:p>
            <a:r>
              <a:rPr lang="en-GB" sz="3600" dirty="0"/>
              <a:t>Reduce</a:t>
            </a:r>
            <a:endParaRPr lang="en-US" sz="3600" dirty="0"/>
          </a:p>
        </p:txBody>
      </p:sp>
      <p:sp>
        <p:nvSpPr>
          <p:cNvPr id="17" name="Bent Arrow 16"/>
          <p:cNvSpPr/>
          <p:nvPr/>
        </p:nvSpPr>
        <p:spPr>
          <a:xfrm rot="5400000">
            <a:off x="6147387" y="2159746"/>
            <a:ext cx="883036" cy="4827894"/>
          </a:xfrm>
          <a:prstGeom prst="bentArrow">
            <a:avLst>
              <a:gd name="adj1" fmla="val 34538"/>
              <a:gd name="adj2" fmla="val 39988"/>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5811256" y="4309335"/>
            <a:ext cx="1524776" cy="646331"/>
          </a:xfrm>
          <a:prstGeom prst="rect">
            <a:avLst/>
          </a:prstGeom>
          <a:noFill/>
        </p:spPr>
        <p:txBody>
          <a:bodyPr wrap="none" rtlCol="0">
            <a:spAutoFit/>
          </a:bodyPr>
          <a:lstStyle/>
          <a:p>
            <a:r>
              <a:rPr lang="en-GB" sz="3600" dirty="0"/>
              <a:t>Output</a:t>
            </a:r>
            <a:endParaRPr lang="en-US" sz="3600" dirty="0"/>
          </a:p>
        </p:txBody>
      </p:sp>
      <p:sp>
        <p:nvSpPr>
          <p:cNvPr id="19" name="TextBox 18"/>
          <p:cNvSpPr txBox="1"/>
          <p:nvPr/>
        </p:nvSpPr>
        <p:spPr>
          <a:xfrm>
            <a:off x="8558556" y="1129751"/>
            <a:ext cx="2138390" cy="707886"/>
          </a:xfrm>
          <a:prstGeom prst="rect">
            <a:avLst/>
          </a:prstGeom>
          <a:noFill/>
        </p:spPr>
        <p:txBody>
          <a:bodyPr wrap="square" rtlCol="0">
            <a:spAutoFit/>
          </a:bodyPr>
          <a:lstStyle/>
          <a:p>
            <a:r>
              <a:rPr lang="en-GB" sz="2000" dirty="0"/>
              <a:t>Split data into Key/Value pairs</a:t>
            </a:r>
            <a:endParaRPr lang="en-US" sz="2000" dirty="0"/>
          </a:p>
        </p:txBody>
      </p:sp>
      <p:sp>
        <p:nvSpPr>
          <p:cNvPr id="20" name="TextBox 19"/>
          <p:cNvSpPr txBox="1"/>
          <p:nvPr/>
        </p:nvSpPr>
        <p:spPr>
          <a:xfrm>
            <a:off x="660399" y="2673710"/>
            <a:ext cx="1670277" cy="1015663"/>
          </a:xfrm>
          <a:prstGeom prst="rect">
            <a:avLst/>
          </a:prstGeom>
          <a:noFill/>
        </p:spPr>
        <p:txBody>
          <a:bodyPr wrap="square" rtlCol="0">
            <a:spAutoFit/>
          </a:bodyPr>
          <a:lstStyle/>
          <a:p>
            <a:r>
              <a:rPr lang="en-GB" sz="2000" dirty="0"/>
              <a:t>Operate on values for each key</a:t>
            </a:r>
            <a:endParaRPr lang="en-US" sz="2000" dirty="0"/>
          </a:p>
        </p:txBody>
      </p:sp>
    </p:spTree>
    <p:extLst>
      <p:ext uri="{BB962C8B-B14F-4D97-AF65-F5344CB8AC3E}">
        <p14:creationId xmlns:p14="http://schemas.microsoft.com/office/powerpoint/2010/main" val="360139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par>
                          <p:cTn id="43" fill="hold">
                            <p:stCondLst>
                              <p:cond delay="2000"/>
                            </p:stCondLst>
                            <p:childTnLst>
                              <p:par>
                                <p:cTn id="44" presetID="10" presetClass="entr" presetSubtype="0"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7313488" y="957192"/>
            <a:ext cx="623874" cy="1174351"/>
          </a:xfrm>
          <a:prstGeom prst="rect">
            <a:avLst/>
          </a:prstGeom>
        </p:spPr>
      </p:pic>
      <p:pic>
        <p:nvPicPr>
          <p:cNvPr id="19" name="Picture 18"/>
          <p:cNvPicPr>
            <a:picLocks noChangeAspect="1"/>
          </p:cNvPicPr>
          <p:nvPr/>
        </p:nvPicPr>
        <p:blipFill>
          <a:blip r:embed="rId3"/>
          <a:stretch>
            <a:fillRect/>
          </a:stretch>
        </p:blipFill>
        <p:spPr>
          <a:xfrm>
            <a:off x="9775731" y="957191"/>
            <a:ext cx="623874" cy="1174351"/>
          </a:xfrm>
          <a:prstGeom prst="rect">
            <a:avLst/>
          </a:prstGeom>
        </p:spPr>
      </p:pic>
      <p:sp>
        <p:nvSpPr>
          <p:cNvPr id="3" name="Content Placeholder 2"/>
          <p:cNvSpPr>
            <a:spLocks noGrp="1"/>
          </p:cNvSpPr>
          <p:nvPr>
            <p:ph sz="quarter" idx="10"/>
          </p:nvPr>
        </p:nvSpPr>
        <p:spPr>
          <a:xfrm>
            <a:off x="332611" y="1806292"/>
            <a:ext cx="6092176" cy="3227464"/>
          </a:xfrm>
        </p:spPr>
        <p:txBody>
          <a:bodyPr/>
          <a:lstStyle/>
          <a:p>
            <a:pPr marL="514350" indent="-514350">
              <a:buFont typeface="+mj-lt"/>
              <a:buAutoNum type="arabicPeriod"/>
            </a:pPr>
            <a:r>
              <a:rPr lang="en-US" dirty="0"/>
              <a:t>Source text is divided among data nodes</a:t>
            </a:r>
          </a:p>
          <a:p>
            <a:pPr marL="514350" indent="-514350">
              <a:buFont typeface="+mj-lt"/>
              <a:buAutoNum type="arabicPeriod"/>
            </a:pPr>
            <a:r>
              <a:rPr lang="en-US" dirty="0"/>
              <a:t>Map phase generates key/value pairs with words as keys and placeholder values of 1</a:t>
            </a:r>
          </a:p>
          <a:p>
            <a:pPr marL="514350" indent="-514350">
              <a:buFont typeface="+mj-lt"/>
              <a:buAutoNum type="arabicPeriod"/>
            </a:pPr>
            <a:r>
              <a:rPr lang="en-US" dirty="0"/>
              <a:t>Reduce phase aggregates values for each key by adding the values for each word</a:t>
            </a:r>
          </a:p>
        </p:txBody>
      </p:sp>
      <p:sp>
        <p:nvSpPr>
          <p:cNvPr id="4" name="TextBox 3"/>
          <p:cNvSpPr txBox="1"/>
          <p:nvPr/>
        </p:nvSpPr>
        <p:spPr>
          <a:xfrm>
            <a:off x="7023718" y="221664"/>
            <a:ext cx="4828891" cy="646331"/>
          </a:xfrm>
          <a:prstGeom prst="rect">
            <a:avLst/>
          </a:prstGeom>
          <a:noFill/>
        </p:spPr>
        <p:txBody>
          <a:bodyPr wrap="square" rtlCol="0">
            <a:spAutoFit/>
          </a:bodyPr>
          <a:lstStyle/>
          <a:p>
            <a:pPr fontAlgn="base">
              <a:spcBef>
                <a:spcPct val="0"/>
              </a:spcBef>
              <a:spcAft>
                <a:spcPct val="0"/>
              </a:spcAft>
            </a:pPr>
            <a:r>
              <a:rPr lang="en-GB" dirty="0" err="1">
                <a:solidFill>
                  <a:srgbClr val="000000"/>
                </a:solidFill>
                <a:latin typeface="Verdana" pitchFamily="34" charset="0"/>
                <a:cs typeface="Arial" charset="0"/>
              </a:rPr>
              <a:t>Lorem</a:t>
            </a:r>
            <a:r>
              <a:rPr lang="en-GB" dirty="0">
                <a:solidFill>
                  <a:srgbClr val="000000"/>
                </a:solidFill>
                <a:latin typeface="Verdana" pitchFamily="34" charset="0"/>
                <a:cs typeface="Arial" charset="0"/>
              </a:rPr>
              <a:t> </a:t>
            </a:r>
            <a:r>
              <a:rPr lang="en-GB" dirty="0" err="1">
                <a:solidFill>
                  <a:srgbClr val="000000"/>
                </a:solidFill>
                <a:latin typeface="Verdana" pitchFamily="34" charset="0"/>
                <a:cs typeface="Arial" charset="0"/>
              </a:rPr>
              <a:t>ipsum</a:t>
            </a:r>
            <a:r>
              <a:rPr lang="en-GB" dirty="0">
                <a:solidFill>
                  <a:srgbClr val="000000"/>
                </a:solidFill>
                <a:latin typeface="Verdana" pitchFamily="34" charset="0"/>
                <a:cs typeface="Arial" charset="0"/>
              </a:rPr>
              <a:t> sit </a:t>
            </a:r>
            <a:r>
              <a:rPr lang="en-GB" dirty="0" err="1">
                <a:solidFill>
                  <a:srgbClr val="000000"/>
                </a:solidFill>
                <a:latin typeface="Verdana" pitchFamily="34" charset="0"/>
                <a:cs typeface="Arial" charset="0"/>
              </a:rPr>
              <a:t>amet</a:t>
            </a:r>
            <a:r>
              <a:rPr lang="en-GB" dirty="0">
                <a:solidFill>
                  <a:srgbClr val="000000"/>
                </a:solidFill>
                <a:latin typeface="Verdana" pitchFamily="34" charset="0"/>
                <a:cs typeface="Arial" charset="0"/>
              </a:rPr>
              <a:t> magma sit </a:t>
            </a:r>
            <a:r>
              <a:rPr lang="en-GB" dirty="0" err="1">
                <a:solidFill>
                  <a:srgbClr val="000000"/>
                </a:solidFill>
                <a:latin typeface="Verdana" pitchFamily="34" charset="0"/>
                <a:cs typeface="Arial" charset="0"/>
              </a:rPr>
              <a:t>elit</a:t>
            </a:r>
            <a:endParaRPr lang="en-GB" dirty="0">
              <a:solidFill>
                <a:srgbClr val="000000"/>
              </a:solidFill>
              <a:latin typeface="Verdana" pitchFamily="34" charset="0"/>
              <a:cs typeface="Arial" charset="0"/>
            </a:endParaRPr>
          </a:p>
          <a:p>
            <a:pPr fontAlgn="base">
              <a:spcBef>
                <a:spcPct val="0"/>
              </a:spcBef>
              <a:spcAft>
                <a:spcPct val="0"/>
              </a:spcAft>
            </a:pPr>
            <a:r>
              <a:rPr lang="en-GB" dirty="0" err="1">
                <a:solidFill>
                  <a:srgbClr val="000000"/>
                </a:solidFill>
                <a:latin typeface="Verdana" pitchFamily="34" charset="0"/>
                <a:cs typeface="Arial" charset="0"/>
              </a:rPr>
              <a:t>Fusce</a:t>
            </a:r>
            <a:r>
              <a:rPr lang="en-GB" dirty="0">
                <a:solidFill>
                  <a:srgbClr val="000000"/>
                </a:solidFill>
                <a:latin typeface="Verdana" pitchFamily="34" charset="0"/>
                <a:cs typeface="Arial" charset="0"/>
              </a:rPr>
              <a:t> magma </a:t>
            </a:r>
            <a:r>
              <a:rPr lang="en-GB" dirty="0" err="1">
                <a:solidFill>
                  <a:srgbClr val="000000"/>
                </a:solidFill>
                <a:latin typeface="Verdana" pitchFamily="34" charset="0"/>
                <a:cs typeface="Arial" charset="0"/>
              </a:rPr>
              <a:t>sed</a:t>
            </a:r>
            <a:r>
              <a:rPr lang="en-GB" dirty="0">
                <a:solidFill>
                  <a:srgbClr val="000000"/>
                </a:solidFill>
                <a:latin typeface="Verdana" pitchFamily="34" charset="0"/>
                <a:cs typeface="Arial" charset="0"/>
              </a:rPr>
              <a:t> sit </a:t>
            </a:r>
            <a:r>
              <a:rPr lang="en-GB" dirty="0" err="1">
                <a:solidFill>
                  <a:srgbClr val="000000"/>
                </a:solidFill>
                <a:latin typeface="Verdana" pitchFamily="34" charset="0"/>
                <a:cs typeface="Arial" charset="0"/>
              </a:rPr>
              <a:t>amet</a:t>
            </a:r>
            <a:r>
              <a:rPr lang="en-GB" dirty="0">
                <a:solidFill>
                  <a:srgbClr val="000000"/>
                </a:solidFill>
                <a:latin typeface="Verdana" pitchFamily="34" charset="0"/>
                <a:cs typeface="Arial" charset="0"/>
              </a:rPr>
              <a:t> magma</a:t>
            </a:r>
          </a:p>
        </p:txBody>
      </p:sp>
      <p:graphicFrame>
        <p:nvGraphicFramePr>
          <p:cNvPr id="5" name="Table 4"/>
          <p:cNvGraphicFramePr>
            <a:graphicFrameLocks noGrp="1"/>
          </p:cNvGraphicFramePr>
          <p:nvPr>
            <p:extLst>
              <p:ext uri="{D42A27DB-BD31-4B8C-83A1-F6EECF244321}">
                <p14:modId xmlns:p14="http://schemas.microsoft.com/office/powerpoint/2010/main" val="1057634192"/>
              </p:ext>
            </p:extLst>
          </p:nvPr>
        </p:nvGraphicFramePr>
        <p:xfrm>
          <a:off x="6973751" y="1201277"/>
          <a:ext cx="2194560" cy="2682240"/>
        </p:xfrm>
        <a:graphic>
          <a:graphicData uri="http://schemas.openxmlformats.org/drawingml/2006/table">
            <a:tbl>
              <a:tblPr firstRow="1" bandRow="1">
                <a:tableStyleId>{7E9639D4-E3E2-4D34-9284-5A2195B3D0D7}</a:tableStyleId>
              </a:tblPr>
              <a:tblGrid>
                <a:gridCol w="1196340">
                  <a:extLst>
                    <a:ext uri="{9D8B030D-6E8A-4147-A177-3AD203B41FA5}">
                      <a16:colId xmlns:a16="http://schemas.microsoft.com/office/drawing/2014/main" val="20000"/>
                    </a:ext>
                  </a:extLst>
                </a:gridCol>
                <a:gridCol w="998220">
                  <a:extLst>
                    <a:ext uri="{9D8B030D-6E8A-4147-A177-3AD203B41FA5}">
                      <a16:colId xmlns:a16="http://schemas.microsoft.com/office/drawing/2014/main" val="20001"/>
                    </a:ext>
                  </a:extLst>
                </a:gridCol>
              </a:tblGrid>
              <a:tr h="265748">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a:t>Key</a:t>
                      </a:r>
                      <a:endParaRPr lang="en-GB" sz="1600" b="0" dirty="0">
                        <a:solidFill>
                          <a:schemeClr val="tx1"/>
                        </a:solidFill>
                      </a:endParaRPr>
                    </a:p>
                  </a:txBody>
                  <a:tcPr>
                    <a:solidFill>
                      <a:srgbClr val="000000">
                        <a:alpha val="69020"/>
                      </a:srgbClr>
                    </a:solidFill>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a:t>Value</a:t>
                      </a:r>
                      <a:endParaRPr lang="en-GB" sz="1600" b="0" dirty="0">
                        <a:solidFill>
                          <a:schemeClr val="tx1"/>
                        </a:solidFill>
                      </a:endParaRPr>
                    </a:p>
                  </a:txBody>
                  <a:tcPr>
                    <a:solidFill>
                      <a:srgbClr val="000000">
                        <a:alpha val="69020"/>
                      </a:srgbClr>
                    </a:solidFill>
                  </a:tcPr>
                </a:tc>
                <a:extLst>
                  <a:ext uri="{0D108BD9-81ED-4DB2-BD59-A6C34878D82A}">
                    <a16:rowId xmlns:a16="http://schemas.microsoft.com/office/drawing/2014/main" val="10000"/>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a:t>Lorem</a:t>
                      </a:r>
                      <a:endParaRPr lang="en-GB" sz="1600" dirty="0">
                        <a:solidFill>
                          <a:schemeClr val="tx1"/>
                        </a:solidFill>
                      </a:endParaRPr>
                    </a:p>
                  </a:txBody>
                  <a:tcPr>
                    <a:lnL w="9525" cap="flat" cmpd="sng" algn="ctr">
                      <a:solidFill>
                        <a:schemeClr val="tx1">
                          <a:shade val="95000"/>
                          <a:satMod val="105000"/>
                        </a:schemeClr>
                      </a:solidFill>
                      <a:prstDash val="solid"/>
                    </a:lnL>
                    <a:lnR>
                      <a:noFill/>
                    </a:lnR>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1"/>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a:t>ipsum</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2"/>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sit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3"/>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a:t>amet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4"/>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magma</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5"/>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sit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6"/>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a:t>elit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465002"/>
              </p:ext>
            </p:extLst>
          </p:nvPr>
        </p:nvGraphicFramePr>
        <p:xfrm>
          <a:off x="9495647" y="1222697"/>
          <a:ext cx="2194560" cy="2346960"/>
        </p:xfrm>
        <a:graphic>
          <a:graphicData uri="http://schemas.openxmlformats.org/drawingml/2006/table">
            <a:tbl>
              <a:tblPr firstRow="1" bandRow="1">
                <a:tableStyleId>{7E9639D4-E3E2-4D34-9284-5A2195B3D0D7}</a:tableStyleId>
              </a:tblPr>
              <a:tblGrid>
                <a:gridCol w="1196340">
                  <a:extLst>
                    <a:ext uri="{9D8B030D-6E8A-4147-A177-3AD203B41FA5}">
                      <a16:colId xmlns:a16="http://schemas.microsoft.com/office/drawing/2014/main" val="20000"/>
                    </a:ext>
                  </a:extLst>
                </a:gridCol>
                <a:gridCol w="998220">
                  <a:extLst>
                    <a:ext uri="{9D8B030D-6E8A-4147-A177-3AD203B41FA5}">
                      <a16:colId xmlns:a16="http://schemas.microsoft.com/office/drawing/2014/main" val="20001"/>
                    </a:ext>
                  </a:extLst>
                </a:gridCol>
              </a:tblGrid>
              <a:tr h="222391">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a:t>Key</a:t>
                      </a:r>
                      <a:endParaRPr lang="en-GB" sz="1600" b="0" dirty="0">
                        <a:solidFill>
                          <a:schemeClr val="tx1"/>
                        </a:solidFill>
                      </a:endParaRPr>
                    </a:p>
                  </a:txBody>
                  <a:tcPr>
                    <a:solidFill>
                      <a:srgbClr val="000000">
                        <a:alpha val="69804"/>
                      </a:srgbClr>
                    </a:solidFill>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a:t>Value</a:t>
                      </a:r>
                      <a:endParaRPr lang="en-GB" sz="1600" b="0" dirty="0">
                        <a:solidFill>
                          <a:schemeClr val="tx1"/>
                        </a:solidFill>
                      </a:endParaRPr>
                    </a:p>
                  </a:txBody>
                  <a:tcPr>
                    <a:solidFill>
                      <a:srgbClr val="000000">
                        <a:alpha val="69804"/>
                      </a:srgbClr>
                    </a:solidFill>
                  </a:tcPr>
                </a:tc>
                <a:extLst>
                  <a:ext uri="{0D108BD9-81ED-4DB2-BD59-A6C34878D82A}">
                    <a16:rowId xmlns:a16="http://schemas.microsoft.com/office/drawing/2014/main" val="10000"/>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a:t>Fusce</a:t>
                      </a:r>
                      <a:endParaRPr lang="en-GB" sz="1600" dirty="0">
                        <a:solidFill>
                          <a:schemeClr val="tx1"/>
                        </a:solidFill>
                      </a:endParaRPr>
                    </a:p>
                  </a:txBody>
                  <a:tcPr>
                    <a:lnL w="9525" cap="flat" cmpd="sng" algn="ctr">
                      <a:solidFill>
                        <a:schemeClr val="tx1">
                          <a:shade val="95000"/>
                          <a:satMod val="105000"/>
                        </a:schemeClr>
                      </a:solidFill>
                      <a:prstDash val="solid"/>
                    </a:lnL>
                    <a:lnR>
                      <a:noFill/>
                    </a:lnR>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1"/>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magma</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2"/>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a:t>sed</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3"/>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sit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4"/>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a:t>amet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5"/>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magma</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6"/>
                  </a:ext>
                </a:extLst>
              </a:tr>
            </a:tbl>
          </a:graphicData>
        </a:graphic>
      </p:graphicFrame>
      <p:grpSp>
        <p:nvGrpSpPr>
          <p:cNvPr id="15" name="Group 14"/>
          <p:cNvGrpSpPr/>
          <p:nvPr/>
        </p:nvGrpSpPr>
        <p:grpSpPr>
          <a:xfrm>
            <a:off x="7023719" y="306885"/>
            <a:ext cx="1047311" cy="894392"/>
            <a:chOff x="1229965" y="954438"/>
            <a:chExt cx="1047311" cy="840299"/>
          </a:xfrm>
          <a:solidFill>
            <a:schemeClr val="accent1"/>
          </a:solidFill>
        </p:grpSpPr>
        <p:sp>
          <p:nvSpPr>
            <p:cNvPr id="7" name="Left Brace 6"/>
            <p:cNvSpPr/>
            <p:nvPr/>
          </p:nvSpPr>
          <p:spPr bwMode="auto">
            <a:xfrm>
              <a:off x="1229966" y="954438"/>
              <a:ext cx="45719" cy="193030"/>
            </a:xfrm>
            <a:prstGeom prst="leftBrace">
              <a:avLst/>
            </a:prstGeom>
            <a:grpFill/>
            <a:ln w="25400" cap="flat" cmpd="sng" algn="ctr">
              <a:solidFill>
                <a:schemeClr val="accent1"/>
              </a:solidFill>
              <a:prstDash val="solid"/>
              <a:headEnd type="none" w="med" len="med"/>
              <a:tailEnd type="none" w="med" len="med"/>
            </a:ln>
            <a:effectLst>
              <a:outerShdw blurRad="40000" dist="20000" dir="5400000" rotWithShape="0">
                <a:srgbClr val="000000">
                  <a:alpha val="38000"/>
                </a:srgbClr>
              </a:outerShdw>
            </a:effectLst>
          </p:spPr>
          <p:txBody>
            <a:bodyPr vert="horz" wrap="square" lIns="182880" tIns="45720" rIns="18288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1" i="0" u="none" strike="noStrike" kern="0" cap="none" spc="0" normalizeH="0" baseline="0" noProof="0">
                <a:ln>
                  <a:noFill/>
                </a:ln>
                <a:solidFill>
                  <a:srgbClr val="000000"/>
                </a:solidFill>
                <a:effectLst/>
                <a:uLnTx/>
                <a:uFillTx/>
                <a:latin typeface="Verdana" pitchFamily="34" charset="0"/>
              </a:endParaRPr>
            </a:p>
          </p:txBody>
        </p:sp>
        <p:cxnSp>
          <p:nvCxnSpPr>
            <p:cNvPr id="9" name="Elbow Connector 8"/>
            <p:cNvCxnSpPr>
              <a:stCxn id="7" idx="1"/>
              <a:endCxn id="5" idx="0"/>
            </p:cNvCxnSpPr>
            <p:nvPr/>
          </p:nvCxnSpPr>
          <p:spPr bwMode="auto">
            <a:xfrm rot="10800000" flipH="1" flipV="1">
              <a:off x="1229965" y="1050953"/>
              <a:ext cx="1047311" cy="743784"/>
            </a:xfrm>
            <a:prstGeom prst="bentConnector4">
              <a:avLst>
                <a:gd name="adj1" fmla="val -21827"/>
                <a:gd name="adj2" fmla="val 56488"/>
              </a:avLst>
            </a:prstGeom>
            <a:grpFill/>
            <a:ln w="25400" cap="flat" cmpd="sng" algn="ctr">
              <a:solidFill>
                <a:schemeClr val="accent1"/>
              </a:solidFill>
              <a:prstDash val="solid"/>
              <a:headEnd type="none" w="med" len="med"/>
              <a:tailEnd type="triangle"/>
            </a:ln>
            <a:effectLst>
              <a:outerShdw blurRad="40000" dist="20000" dir="5400000" rotWithShape="0">
                <a:srgbClr val="000000">
                  <a:alpha val="38000"/>
                </a:srgbClr>
              </a:outerShdw>
            </a:effectLst>
          </p:spPr>
        </p:cxnSp>
      </p:grpSp>
      <p:sp>
        <p:nvSpPr>
          <p:cNvPr id="8" name="Left Brace 7"/>
          <p:cNvSpPr/>
          <p:nvPr/>
        </p:nvSpPr>
        <p:spPr bwMode="auto">
          <a:xfrm flipH="1">
            <a:off x="11170542" y="633519"/>
            <a:ext cx="42045" cy="152298"/>
          </a:xfrm>
          <a:prstGeom prst="leftBrace">
            <a:avLst/>
          </a:prstGeom>
          <a:noFill/>
          <a:ln w="25400" cap="flat" cmpd="sng" algn="ctr">
            <a:solidFill>
              <a:schemeClr val="accent1"/>
            </a:solidFill>
            <a:prstDash val="solid"/>
            <a:headEnd type="none" w="med" len="med"/>
            <a:tailEnd type="none" w="med" len="med"/>
          </a:ln>
          <a:effectLst>
            <a:outerShdw blurRad="40000" dist="20000" dir="5400000" rotWithShape="0">
              <a:srgbClr val="000000">
                <a:alpha val="38000"/>
              </a:srgbClr>
            </a:outerShdw>
          </a:effectLst>
        </p:spPr>
        <p:txBody>
          <a:bodyPr vert="horz" wrap="square" lIns="182880" tIns="45720" rIns="18288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1" i="0" u="none" strike="noStrike" kern="0" cap="none" spc="0" normalizeH="0" baseline="0" noProof="0">
              <a:ln>
                <a:noFill/>
              </a:ln>
              <a:solidFill>
                <a:srgbClr val="000000"/>
              </a:solidFill>
              <a:effectLst/>
              <a:uLnTx/>
              <a:uFillTx/>
              <a:latin typeface="Verdana" pitchFamily="34" charset="0"/>
            </a:endParaRPr>
          </a:p>
        </p:txBody>
      </p:sp>
      <p:cxnSp>
        <p:nvCxnSpPr>
          <p:cNvPr id="10" name="Elbow Connector 9"/>
          <p:cNvCxnSpPr>
            <a:cxnSpLocks/>
            <a:stCxn id="8" idx="1"/>
            <a:endCxn id="6" idx="0"/>
          </p:cNvCxnSpPr>
          <p:nvPr/>
        </p:nvCxnSpPr>
        <p:spPr bwMode="auto">
          <a:xfrm flipH="1">
            <a:off x="10592927" y="709668"/>
            <a:ext cx="619660" cy="513029"/>
          </a:xfrm>
          <a:prstGeom prst="bentConnector4">
            <a:avLst>
              <a:gd name="adj1" fmla="val -36891"/>
              <a:gd name="adj2" fmla="val 57422"/>
            </a:avLst>
          </a:prstGeom>
          <a:noFill/>
          <a:ln w="25400" cap="flat" cmpd="sng" algn="ctr">
            <a:solidFill>
              <a:schemeClr val="accent1"/>
            </a:solidFill>
            <a:prstDash val="solid"/>
            <a:headEnd type="none" w="med" len="med"/>
            <a:tailEnd type="triangle"/>
          </a:ln>
          <a:effectLst>
            <a:outerShdw blurRad="40000" dist="20000" dir="5400000" rotWithShape="0">
              <a:srgbClr val="000000">
                <a:alpha val="38000"/>
              </a:srgbClr>
            </a:outerShdw>
          </a:effectLst>
        </p:spPr>
      </p:cxnSp>
      <p:graphicFrame>
        <p:nvGraphicFramePr>
          <p:cNvPr id="11" name="Table 10"/>
          <p:cNvGraphicFramePr>
            <a:graphicFrameLocks noGrp="1"/>
          </p:cNvGraphicFramePr>
          <p:nvPr>
            <p:extLst>
              <p:ext uri="{D42A27DB-BD31-4B8C-83A1-F6EECF244321}">
                <p14:modId xmlns:p14="http://schemas.microsoft.com/office/powerpoint/2010/main" val="1321602937"/>
              </p:ext>
            </p:extLst>
          </p:nvPr>
        </p:nvGraphicFramePr>
        <p:xfrm>
          <a:off x="8398367" y="4226104"/>
          <a:ext cx="2194560" cy="2578608"/>
        </p:xfrm>
        <a:graphic>
          <a:graphicData uri="http://schemas.openxmlformats.org/drawingml/2006/table">
            <a:tbl>
              <a:tblPr firstRow="1" bandRow="1">
                <a:tableStyleId>{7E9639D4-E3E2-4D34-9284-5A2195B3D0D7}</a:tableStyleId>
              </a:tblPr>
              <a:tblGrid>
                <a:gridCol w="1196340">
                  <a:extLst>
                    <a:ext uri="{9D8B030D-6E8A-4147-A177-3AD203B41FA5}">
                      <a16:colId xmlns:a16="http://schemas.microsoft.com/office/drawing/2014/main" val="20000"/>
                    </a:ext>
                  </a:extLst>
                </a:gridCol>
                <a:gridCol w="998220">
                  <a:extLst>
                    <a:ext uri="{9D8B030D-6E8A-4147-A177-3AD203B41FA5}">
                      <a16:colId xmlns:a16="http://schemas.microsoft.com/office/drawing/2014/main" val="20001"/>
                    </a:ext>
                  </a:extLst>
                </a:gridCol>
              </a:tblGrid>
              <a:tr h="325379">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a:t>Key</a:t>
                      </a:r>
                      <a:endParaRPr lang="en-GB"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a:t>Value</a:t>
                      </a:r>
                      <a:endParaRPr lang="en-GB"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0"/>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err="1"/>
                        <a:t>Lorem</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a:t>1</a:t>
                      </a:r>
                      <a:endParaRPr lang="en-GB" sz="16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1"/>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err="1"/>
                        <a:t>ipsum</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1</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2"/>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sit</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3</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3"/>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err="1"/>
                        <a:t>amet</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a:t>2</a:t>
                      </a:r>
                      <a:endParaRPr lang="en-GB" sz="16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4"/>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magma</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3</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5"/>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a:t>elit</a:t>
                      </a:r>
                      <a:endParaRPr lang="en-GB" sz="16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1</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6"/>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a:t>Fusce</a:t>
                      </a:r>
                      <a:endParaRPr lang="en-GB" sz="16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1</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7"/>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a:t>sed</a:t>
                      </a:r>
                      <a:endParaRPr lang="en-GB" sz="16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1</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8"/>
                  </a:ext>
                </a:extLst>
              </a:tr>
            </a:tbl>
          </a:graphicData>
        </a:graphic>
      </p:graphicFrame>
      <p:cxnSp>
        <p:nvCxnSpPr>
          <p:cNvPr id="12" name="Elbow Connector 11"/>
          <p:cNvCxnSpPr>
            <a:stCxn id="5" idx="2"/>
            <a:endCxn id="11" idx="0"/>
          </p:cNvCxnSpPr>
          <p:nvPr/>
        </p:nvCxnSpPr>
        <p:spPr bwMode="auto">
          <a:xfrm rot="16200000" flipH="1">
            <a:off x="8612046" y="3342502"/>
            <a:ext cx="342587" cy="1424616"/>
          </a:xfrm>
          <a:prstGeom prst="bentConnector3">
            <a:avLst>
              <a:gd name="adj1" fmla="val 50000"/>
            </a:avLst>
          </a:prstGeom>
          <a:noFill/>
          <a:ln w="25400" cap="flat" cmpd="sng" algn="ctr">
            <a:solidFill>
              <a:schemeClr val="accent1"/>
            </a:solidFill>
            <a:prstDash val="solid"/>
            <a:headEnd type="none" w="med" len="med"/>
            <a:tailEnd type="triangle"/>
          </a:ln>
          <a:effectLst>
            <a:outerShdw blurRad="40000" dist="20000" dir="5400000" rotWithShape="0">
              <a:srgbClr val="000000">
                <a:alpha val="38000"/>
              </a:srgbClr>
            </a:outerShdw>
          </a:effectLst>
        </p:spPr>
      </p:cxnSp>
      <p:cxnSp>
        <p:nvCxnSpPr>
          <p:cNvPr id="13" name="Elbow Connector 12"/>
          <p:cNvCxnSpPr>
            <a:stCxn id="6" idx="2"/>
            <a:endCxn id="11" idx="0"/>
          </p:cNvCxnSpPr>
          <p:nvPr/>
        </p:nvCxnSpPr>
        <p:spPr bwMode="auto">
          <a:xfrm rot="5400000">
            <a:off x="9716064" y="3349240"/>
            <a:ext cx="656447" cy="1097280"/>
          </a:xfrm>
          <a:prstGeom prst="bentConnector3">
            <a:avLst>
              <a:gd name="adj1" fmla="val 71994"/>
            </a:avLst>
          </a:prstGeom>
          <a:noFill/>
          <a:ln w="25400" cap="flat" cmpd="sng" algn="ctr">
            <a:solidFill>
              <a:schemeClr val="accent1"/>
            </a:solidFill>
            <a:prstDash val="solid"/>
            <a:headEnd type="none" w="med" len="med"/>
            <a:tailEnd type="triangle"/>
          </a:ln>
          <a:effectLst>
            <a:outerShdw blurRad="40000" dist="20000" dir="5400000" rotWithShape="0">
              <a:srgbClr val="000000">
                <a:alpha val="38000"/>
              </a:srgbClr>
            </a:outerShdw>
          </a:effectLst>
        </p:spPr>
      </p:cxnSp>
      <p:sp>
        <p:nvSpPr>
          <p:cNvPr id="2" name="TextBox 1"/>
          <p:cNvSpPr txBox="1"/>
          <p:nvPr/>
        </p:nvSpPr>
        <p:spPr>
          <a:xfrm>
            <a:off x="271904" y="55670"/>
            <a:ext cx="2938881" cy="707886"/>
          </a:xfrm>
          <a:prstGeom prst="rect">
            <a:avLst/>
          </a:prstGeom>
          <a:noFill/>
        </p:spPr>
        <p:txBody>
          <a:bodyPr wrap="none" rtlCol="0">
            <a:spAutoFit/>
          </a:bodyPr>
          <a:lstStyle/>
          <a:p>
            <a:r>
              <a:rPr lang="en-GB" sz="4000" dirty="0">
                <a:latin typeface="Segoe UI" panose="020B0502040204020203" pitchFamily="34" charset="0"/>
                <a:cs typeface="Segoe UI" panose="020B0502040204020203" pitchFamily="34" charset="0"/>
              </a:rPr>
              <a:t>Word Count</a:t>
            </a:r>
            <a:endParaRPr lang="en-US" sz="4000" dirty="0">
              <a:latin typeface="Segoe UI" panose="020B0502040204020203" pitchFamily="34" charset="0"/>
              <a:cs typeface="Segoe UI" panose="020B0502040204020203" pitchFamily="34" charset="0"/>
            </a:endParaRPr>
          </a:p>
        </p:txBody>
      </p:sp>
      <p:sp>
        <p:nvSpPr>
          <p:cNvPr id="18" name="TextBox 17"/>
          <p:cNvSpPr txBox="1"/>
          <p:nvPr/>
        </p:nvSpPr>
        <p:spPr>
          <a:xfrm>
            <a:off x="271904" y="700148"/>
            <a:ext cx="4667560" cy="461665"/>
          </a:xfrm>
          <a:prstGeom prst="rect">
            <a:avLst/>
          </a:prstGeom>
          <a:noFill/>
        </p:spPr>
        <p:txBody>
          <a:bodyPr wrap="none" rtlCol="0">
            <a:spAutoFit/>
          </a:bodyPr>
          <a:lstStyle/>
          <a:p>
            <a:r>
              <a:rPr lang="en-GB" sz="2400" dirty="0">
                <a:latin typeface="Segoe UI" panose="020B0502040204020203" pitchFamily="34" charset="0"/>
                <a:cs typeface="Segoe UI" panose="020B0502040204020203" pitchFamily="34" charset="0"/>
              </a:rPr>
              <a:t>The “Hello World” of MapReduce</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986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par>
                                <p:cTn id="41" presetID="22" presetClass="entr" presetSubtype="1"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par>
                                <p:cTn id="44" presetID="22" presetClass="entr" presetSubtype="1"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2" grpId="0"/>
      <p:bldP spid="18"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0/xmlns/"/>
    <ds:schemaRef ds:uri="http://www.w3.org/2001/XMLSchema"/>
    <ds:schemaRef ds:uri="636b0322-90fb-440c-9cbc-22749e7231e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3834</TotalTime>
  <Words>1454</Words>
  <Application>Microsoft Office PowerPoint</Application>
  <PresentationFormat>Widescreen</PresentationFormat>
  <Paragraphs>293</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Segoe UI</vt:lpstr>
      <vt:lpstr>Segoe UI Light</vt:lpstr>
      <vt:lpstr>Segoe UI Semibold</vt:lpstr>
      <vt:lpstr>Verdana</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Graeme Malcolm</dc:creator>
  <cp:lastModifiedBy>Graeme Malcolm</cp:lastModifiedBy>
  <cp:revision>115</cp:revision>
  <dcterms:created xsi:type="dcterms:W3CDTF">2013-02-15T23:12:42Z</dcterms:created>
  <dcterms:modified xsi:type="dcterms:W3CDTF">2017-03-06T18:04:42Z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