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  <p:sldId id="272" r:id="rId17"/>
    <p:sldId id="291" r:id="rId18"/>
    <p:sldId id="260" r:id="rId19"/>
    <p:sldId id="261" r:id="rId20"/>
    <p:sldId id="293" r:id="rId21"/>
    <p:sldId id="323" r:id="rId22"/>
    <p:sldId id="299" r:id="rId23"/>
    <p:sldId id="262" r:id="rId24"/>
    <p:sldId id="301" r:id="rId25"/>
    <p:sldId id="263" r:id="rId26"/>
    <p:sldId id="303" r:id="rId27"/>
    <p:sldId id="264" r:id="rId28"/>
    <p:sldId id="317" r:id="rId29"/>
    <p:sldId id="324" r:id="rId30"/>
    <p:sldId id="350" r:id="rId31"/>
    <p:sldId id="351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5" autoAdjust="0"/>
  </p:normalViewPr>
  <p:slideViewPr>
    <p:cSldViewPr snapToGrid="0" snapToObjects="1"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16-May-25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16-May-25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start from here </a:t>
            </a:r>
            <a:r>
              <a:rPr lang="en-US" baseline="0" smtClean="0"/>
              <a:t>as group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r>
              <a:rPr lang="en-US" baseline="0" dirty="0" smtClean="0"/>
              <a:t> Group A stoppage </a:t>
            </a:r>
            <a:r>
              <a:rPr lang="en-US" baseline="0" smtClean="0"/>
              <a:t>Friday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b stop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Part 1:  Software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886200"/>
            <a:ext cx="832104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FUNDAMENTALS OF SOFTWARE ENGINEERING</a:t>
            </a:r>
            <a:endParaRPr lang="en-US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endParaRPr lang="en-GB" dirty="0" smtClean="0"/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systematic reuse where systems are integrated from existing components or COTS (Commercial-off-the-shelf) systems.</a:t>
            </a:r>
          </a:p>
          <a:p>
            <a:r>
              <a:rPr lang="en-GB" dirty="0" smtClean="0"/>
              <a:t>Process stages</a:t>
            </a:r>
          </a:p>
          <a:p>
            <a:pPr lvl="1"/>
            <a:r>
              <a:rPr lang="en-GB" dirty="0" smtClean="0"/>
              <a:t>Component analysis;</a:t>
            </a:r>
          </a:p>
          <a:p>
            <a:pPr lvl="1"/>
            <a:r>
              <a:rPr lang="en-GB" dirty="0" smtClean="0"/>
              <a:t>Requirements modification;</a:t>
            </a:r>
          </a:p>
          <a:p>
            <a:pPr lvl="1"/>
            <a:r>
              <a:rPr lang="en-GB" dirty="0" smtClean="0"/>
              <a:t>System design with reuse;</a:t>
            </a:r>
          </a:p>
          <a:p>
            <a:pPr lvl="1"/>
            <a:r>
              <a:rPr lang="en-GB" dirty="0" smtClean="0"/>
              <a:t>Development and integration.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endParaRPr lang="en-GB" dirty="0" smtClean="0"/>
          </a:p>
          <a:p>
            <a:r>
              <a:rPr lang="en-GB" dirty="0" smtClean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</a:t>
            </a:r>
            <a:r>
              <a:rPr lang="en-GB" b="1" dirty="0" smtClean="0">
                <a:solidFill>
                  <a:srgbClr val="FF0000"/>
                </a:solidFill>
              </a:rPr>
              <a:t>technical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collaborative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managerial</a:t>
            </a:r>
            <a:r>
              <a:rPr lang="en-GB" dirty="0" smtClean="0"/>
              <a:t> activities with the overall goal of specifying, designing, implementing and testing a software system. </a:t>
            </a:r>
          </a:p>
          <a:p>
            <a:endParaRPr lang="en-GB" dirty="0" smtClean="0"/>
          </a:p>
          <a:p>
            <a:r>
              <a:rPr lang="en-GB" dirty="0" smtClean="0"/>
              <a:t>The four basic process activities of </a:t>
            </a:r>
            <a:r>
              <a:rPr lang="en-GB" b="1" dirty="0" smtClean="0"/>
              <a:t>specification</a:t>
            </a:r>
            <a:r>
              <a:rPr lang="en-GB" dirty="0" smtClean="0"/>
              <a:t>, </a:t>
            </a:r>
            <a:r>
              <a:rPr lang="en-GB" b="1" dirty="0" smtClean="0"/>
              <a:t>development</a:t>
            </a:r>
            <a:r>
              <a:rPr lang="en-GB" dirty="0" smtClean="0"/>
              <a:t>, </a:t>
            </a:r>
            <a:r>
              <a:rPr lang="en-GB" b="1" dirty="0" smtClean="0"/>
              <a:t>validation</a:t>
            </a:r>
            <a:r>
              <a:rPr lang="en-GB" dirty="0" smtClean="0"/>
              <a:t> and </a:t>
            </a:r>
            <a:r>
              <a:rPr lang="en-GB" b="1" dirty="0" smtClean="0"/>
              <a:t>evolution</a:t>
            </a:r>
            <a:r>
              <a:rPr lang="en-GB" dirty="0" smtClean="0"/>
              <a:t> are organized differently in different development processes. In the waterfall model, they are organized in sequence, whereas in incremental development they are inter-leaved.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Feasibility study</a:t>
            </a:r>
          </a:p>
          <a:p>
            <a:pPr lvl="2"/>
            <a:r>
              <a:rPr lang="en-GB" dirty="0" smtClean="0"/>
              <a:t>Is it technically and financially feasible to build the system?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specification</a:t>
            </a:r>
            <a:r>
              <a:rPr lang="en-GB" dirty="0" smtClean="0"/>
              <a:t>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4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7974" cy="5440362"/>
          </a:xfrm>
        </p:spPr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Plan-driven vs Agile processes</a:t>
            </a:r>
          </a:p>
          <a:p>
            <a:r>
              <a:rPr lang="en-US" dirty="0" smtClean="0"/>
              <a:t>Requirements </a:t>
            </a:r>
            <a:r>
              <a:rPr lang="en-US" dirty="0"/>
              <a:t>Engineering </a:t>
            </a:r>
          </a:p>
          <a:p>
            <a:r>
              <a:rPr lang="en-US" dirty="0"/>
              <a:t>Design activities</a:t>
            </a:r>
          </a:p>
          <a:p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r>
              <a:rPr lang="en-US" dirty="0"/>
              <a:t>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3440" cy="4756150"/>
          </a:xfrm>
        </p:spPr>
        <p:txBody>
          <a:bodyPr/>
          <a:lstStyle/>
          <a:p>
            <a:r>
              <a:rPr lang="en-GB" dirty="0" smtClean="0"/>
              <a:t>The process of converting the system specification into an executable system.</a:t>
            </a:r>
          </a:p>
          <a:p>
            <a:endParaRPr lang="en-GB" dirty="0" smtClean="0"/>
          </a:p>
          <a:p>
            <a:r>
              <a:rPr lang="en-GB" dirty="0" smtClean="0"/>
              <a:t>Software design</a:t>
            </a:r>
          </a:p>
          <a:p>
            <a:pPr lvl="1"/>
            <a:r>
              <a:rPr lang="en-GB" dirty="0" smtClean="0"/>
              <a:t>Design a software structure that realises the specification;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Translate this structure into an executable program;</a:t>
            </a:r>
          </a:p>
          <a:p>
            <a:endParaRPr lang="en-GB" dirty="0" smtClean="0"/>
          </a:p>
          <a:p>
            <a:r>
              <a:rPr lang="en-GB" dirty="0" smtClean="0"/>
              <a:t>The activities of design and implementation are closely related and may be inter-leaved.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rgbClr val="FF0000"/>
                </a:solidFill>
              </a:rPr>
              <a:t>Architectural design</a:t>
            </a:r>
            <a:r>
              <a:rPr lang="en-GB" i="1" dirty="0" smtClean="0"/>
              <a:t>,</a:t>
            </a:r>
            <a:r>
              <a:rPr lang="en-GB" dirty="0" smtClean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Interface design</a:t>
            </a:r>
            <a:r>
              <a:rPr lang="en-GB" i="1" dirty="0" smtClean="0"/>
              <a:t>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Component design</a:t>
            </a:r>
            <a:r>
              <a:rPr lang="en-GB" i="1" dirty="0" smtClean="0"/>
              <a:t>, </a:t>
            </a:r>
            <a:r>
              <a:rPr lang="en-GB" dirty="0" smtClean="0"/>
              <a:t>where you take each system component and design how it will operate.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Database design</a:t>
            </a:r>
            <a:r>
              <a:rPr lang="en-GB" i="1" dirty="0" smtClean="0"/>
              <a:t>, </a:t>
            </a:r>
            <a:r>
              <a:rPr lang="en-GB" dirty="0" smtClean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5615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Verification and validation (V &amp; V) </a:t>
            </a:r>
            <a:r>
              <a:rPr lang="en-GB" dirty="0" smtClean="0"/>
              <a:t>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endParaRPr lang="en-GB" dirty="0" smtClean="0"/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Testing</a:t>
            </a:r>
            <a:r>
              <a:rPr lang="en-GB" dirty="0" smtClean="0"/>
              <a:t> is the most commonly used V &amp; V activity.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01040" y="2788920"/>
            <a:ext cx="7437120" cy="2209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" y="1417638"/>
            <a:ext cx="8702040" cy="4938712"/>
          </a:xfrm>
        </p:spPr>
        <p:txBody>
          <a:bodyPr/>
          <a:lstStyle/>
          <a:p>
            <a:r>
              <a:rPr lang="en-GB" dirty="0" smtClean="0"/>
              <a:t>Development or 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endParaRPr lang="en-GB" dirty="0" smtClean="0"/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endParaRPr lang="en-GB" dirty="0" smtClean="0"/>
          </a:p>
          <a:p>
            <a:r>
              <a:rPr lang="en-GB" dirty="0" smtClean="0"/>
              <a:t>Acceptance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evolution</a:t>
            </a:r>
            <a:endParaRPr lang="en-GB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1600200"/>
            <a:ext cx="8656320" cy="4525963"/>
          </a:xfrm>
        </p:spPr>
        <p:txBody>
          <a:bodyPr/>
          <a:lstStyle/>
          <a:p>
            <a:r>
              <a:rPr lang="en-GB" dirty="0" smtClean="0"/>
              <a:t>Software is inherently flexible and can change. </a:t>
            </a:r>
          </a:p>
          <a:p>
            <a:endParaRPr lang="en-GB" dirty="0" smtClean="0"/>
          </a:p>
          <a:p>
            <a:r>
              <a:rPr lang="en-GB" dirty="0" smtClean="0"/>
              <a:t>As requirements change through changing business circumstances, the software that supports the business must also evolve and change.</a:t>
            </a:r>
          </a:p>
          <a:p>
            <a:endParaRPr lang="en-GB" dirty="0" smtClean="0"/>
          </a:p>
          <a:p>
            <a:r>
              <a:rPr lang="en-GB" dirty="0" smtClean="0"/>
              <a:t>Although there has been a demarcation between development and evolution (maintenance) this is increasingly irrelevant as fewer and fewer systems are completely new.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6916" y="2133698"/>
            <a:ext cx="8375124" cy="29107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General process models describe the organization of software processes. Examples of these general models include the ‘waterfall’ model,  incremental development, and reuse-oriented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engineering is the process of developing a software specification.</a:t>
            </a:r>
          </a:p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Specification</a:t>
            </a:r>
            <a:r>
              <a:rPr lang="en-GB" dirty="0" smtClean="0"/>
              <a:t> – defining what the system should do;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Design and implementation</a:t>
            </a:r>
            <a:r>
              <a:rPr lang="en-GB" dirty="0" smtClean="0"/>
              <a:t> – defining the organization of the system and implementing the system;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Validation</a:t>
            </a:r>
            <a:r>
              <a:rPr lang="en-GB" dirty="0" smtClean="0"/>
              <a:t> – checking that it does what the customer wants;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Evolution</a:t>
            </a:r>
            <a:r>
              <a:rPr lang="en-GB" dirty="0" smtClean="0"/>
              <a:t>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Part 2:  Coping with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886200"/>
            <a:ext cx="832104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CMT 311: FUNDAMENTALS OF SOFTWARE ENGINEERING</a:t>
            </a:r>
            <a:endParaRPr lang="en-US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501880"/>
            <a:ext cx="8229600" cy="4525963"/>
          </a:xfrm>
        </p:spPr>
        <p:txBody>
          <a:bodyPr/>
          <a:lstStyle/>
          <a:p>
            <a:r>
              <a:rPr lang="en-US" dirty="0"/>
              <a:t>Coping with change/change management</a:t>
            </a:r>
          </a:p>
          <a:p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prototyping</a:t>
            </a:r>
          </a:p>
          <a:p>
            <a:endParaRPr lang="en-US" dirty="0" smtClean="0"/>
          </a:p>
          <a:p>
            <a:r>
              <a:rPr lang="en-US" dirty="0" smtClean="0"/>
              <a:t>Incremental </a:t>
            </a:r>
            <a:r>
              <a:rPr lang="en-US" dirty="0"/>
              <a:t>development and delivery</a:t>
            </a:r>
          </a:p>
          <a:p>
            <a:endParaRPr lang="en-US" dirty="0" smtClean="0"/>
          </a:p>
          <a:p>
            <a:r>
              <a:rPr lang="en-US" dirty="0" smtClean="0"/>
              <a:t>Boehm’s </a:t>
            </a:r>
            <a:r>
              <a:rPr lang="en-US" dirty="0"/>
              <a:t>spiral model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Rational Unified Process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endParaRPr lang="en-US" dirty="0" smtClean="0"/>
          </a:p>
          <a:p>
            <a:r>
              <a:rPr lang="en-US" dirty="0" smtClean="0"/>
              <a:t>Change leads to rework so the costs of change include both rework (e.g. re-analyzing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3040"/>
            <a:ext cx="8686800" cy="4525963"/>
          </a:xfrm>
        </p:spPr>
        <p:txBody>
          <a:bodyPr/>
          <a:lstStyle/>
          <a:p>
            <a:r>
              <a:rPr lang="en-GB" dirty="0" smtClean="0"/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endParaRPr lang="en-GB" dirty="0" smtClean="0"/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prototyping</a:t>
            </a:r>
            <a:endParaRPr lang="en-US" dirty="0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prototype is an initial version of a system used to demonstrate concepts and try out design options.</a:t>
            </a:r>
          </a:p>
          <a:p>
            <a:endParaRPr lang="en-US" dirty="0" smtClean="0"/>
          </a:p>
          <a:p>
            <a:r>
              <a:rPr lang="en-US" dirty="0" smtClean="0"/>
              <a:t>A prototype can be used in:</a:t>
            </a:r>
          </a:p>
          <a:p>
            <a:pPr lvl="1"/>
            <a:r>
              <a:rPr lang="en-US" dirty="0" smtClean="0"/>
              <a:t>The requirements engineering process to help with requirements elicitation and validation;</a:t>
            </a:r>
          </a:p>
          <a:p>
            <a:pPr lvl="1"/>
            <a:r>
              <a:rPr lang="en-US" dirty="0" smtClean="0"/>
              <a:t>In design processes to explore options and develop a UI design;</a:t>
            </a:r>
          </a:p>
          <a:p>
            <a:pPr lvl="1"/>
            <a:r>
              <a:rPr lang="en-US" dirty="0" smtClean="0"/>
              <a:t>In the testing process to run back-to-back tests.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Improved system usability.</a:t>
            </a:r>
          </a:p>
          <a:p>
            <a:endParaRPr lang="en-US" dirty="0" smtClean="0"/>
          </a:p>
          <a:p>
            <a:r>
              <a:rPr lang="en-US" dirty="0" smtClean="0"/>
              <a:t>A closer match to users’ real needs.</a:t>
            </a:r>
          </a:p>
          <a:p>
            <a:endParaRPr lang="en-US" dirty="0" smtClean="0"/>
          </a:p>
          <a:p>
            <a:r>
              <a:rPr lang="en-US" dirty="0" smtClean="0"/>
              <a:t>Improved design quality.</a:t>
            </a:r>
          </a:p>
          <a:p>
            <a:endParaRPr lang="en-US" dirty="0" smtClean="0"/>
          </a:p>
          <a:p>
            <a:r>
              <a:rPr lang="en-US" dirty="0" smtClean="0"/>
              <a:t>Improved maintainability.</a:t>
            </a:r>
          </a:p>
          <a:p>
            <a:endParaRPr lang="en-US" dirty="0" smtClean="0"/>
          </a:p>
          <a:p>
            <a:r>
              <a:rPr lang="en-US" dirty="0" smtClean="0"/>
              <a:t>Reduced development effort.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1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endParaRPr lang="en-US" dirty="0" smtClean="0"/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Prototypes should be discarded after development as they are not a good basis for a production system: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may be impossible to tune the system to meet non-functional requirements;</a:t>
            </a:r>
          </a:p>
          <a:p>
            <a:pPr lvl="1"/>
            <a:r>
              <a:rPr lang="en-US" dirty="0" smtClean="0"/>
              <a:t>Prototypes are normally undocumented;</a:t>
            </a:r>
          </a:p>
          <a:p>
            <a:pPr lvl="1"/>
            <a:r>
              <a:rPr lang="en-US" dirty="0" smtClean="0"/>
              <a:t>The prototype structure is usually degraded through rapid change;</a:t>
            </a:r>
          </a:p>
          <a:p>
            <a:pPr lvl="1"/>
            <a:r>
              <a:rPr lang="en-US" dirty="0" smtClean="0"/>
              <a:t>The prototype probably will not meet normal organizational quality standards.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447800"/>
            <a:ext cx="8717280" cy="4908550"/>
          </a:xfrm>
        </p:spPr>
        <p:txBody>
          <a:bodyPr/>
          <a:lstStyle/>
          <a:p>
            <a:r>
              <a:rPr lang="en-GB" dirty="0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endParaRPr lang="en-GB" dirty="0" smtClean="0"/>
          </a:p>
          <a:p>
            <a:r>
              <a:rPr lang="en-GB" dirty="0" smtClean="0"/>
              <a:t>User requirements are prioritised and the highest priority requirements are included in early increments.</a:t>
            </a:r>
          </a:p>
          <a:p>
            <a:endParaRPr lang="en-GB" dirty="0" smtClean="0"/>
          </a:p>
          <a:p>
            <a:r>
              <a:rPr lang="en-GB" dirty="0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dirty="0" smtClean="0"/>
              <a:t>Products, which are the outcomes of a process activity; </a:t>
            </a:r>
          </a:p>
          <a:p>
            <a:pPr lvl="1"/>
            <a:r>
              <a:rPr lang="en-GB" dirty="0" smtClean="0"/>
              <a:t>Roles, which reflect the responsibilities of the people involved in the process;</a:t>
            </a:r>
          </a:p>
          <a:p>
            <a:pPr lvl="1"/>
            <a:r>
              <a:rPr lang="en-GB" dirty="0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endParaRPr lang="en-US" dirty="0" smtClean="0"/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5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Customer value can be delivered with each increment so system functionality is available earlier.</a:t>
            </a:r>
          </a:p>
          <a:p>
            <a:endParaRPr lang="en-GB" dirty="0" smtClean="0"/>
          </a:p>
          <a:p>
            <a:r>
              <a:rPr lang="en-GB" dirty="0" smtClean="0"/>
              <a:t>Early increments act as a prototype to help elicit requirements for later increments.</a:t>
            </a:r>
          </a:p>
          <a:p>
            <a:endParaRPr lang="en-GB" dirty="0" smtClean="0"/>
          </a:p>
          <a:p>
            <a:r>
              <a:rPr lang="en-GB" dirty="0" smtClean="0"/>
              <a:t>Lower risk of overall project failure.</a:t>
            </a:r>
          </a:p>
          <a:p>
            <a:endParaRPr lang="en-GB" dirty="0" smtClean="0"/>
          </a:p>
          <a:p>
            <a:r>
              <a:rPr lang="en-GB" dirty="0" smtClean="0"/>
              <a:t>The highest priority system services tend to receive the most testing.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493520"/>
            <a:ext cx="854712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endParaRPr lang="en-GB" dirty="0" smtClean="0"/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2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spiral model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447800"/>
            <a:ext cx="8625840" cy="4908550"/>
          </a:xfrm>
        </p:spPr>
        <p:txBody>
          <a:bodyPr/>
          <a:lstStyle/>
          <a:p>
            <a:r>
              <a:rPr lang="en-GB" dirty="0" smtClean="0"/>
              <a:t>Process is represented as a spiral rather than as a sequence of activities with backtracking.</a:t>
            </a:r>
          </a:p>
          <a:p>
            <a:endParaRPr lang="en-GB" dirty="0" smtClean="0"/>
          </a:p>
          <a:p>
            <a:r>
              <a:rPr lang="en-GB" dirty="0" smtClean="0"/>
              <a:t>Each loop in the spiral represents a phase in the process. </a:t>
            </a:r>
          </a:p>
          <a:p>
            <a:endParaRPr lang="en-GB" dirty="0" smtClean="0"/>
          </a:p>
          <a:p>
            <a:r>
              <a:rPr lang="en-GB" dirty="0" smtClean="0"/>
              <a:t>No fixed phases such as specification or design - loops in the spiral are chosen depending on </a:t>
            </a:r>
            <a:r>
              <a:rPr lang="en-GB" b="1" dirty="0" smtClean="0">
                <a:solidFill>
                  <a:srgbClr val="FF0000"/>
                </a:solidFill>
              </a:rPr>
              <a:t>what is required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Risks are explicitly assessed and resolved throughout the process.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spiral model of the software process </a:t>
            </a:r>
            <a:endParaRPr lang="en-US" dirty="0" smtClean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471" y="1644649"/>
            <a:ext cx="6986169" cy="47533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Spiral model sectors</a:t>
            </a: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Objective setting</a:t>
            </a:r>
          </a:p>
          <a:p>
            <a:pPr lvl="1"/>
            <a:r>
              <a:rPr lang="en-GB" smtClean="0"/>
              <a:t>Specific objectives for the phase are identified.</a:t>
            </a:r>
          </a:p>
          <a:p>
            <a:r>
              <a:rPr lang="en-GB" smtClean="0"/>
              <a:t>Risk assessment and reduction</a:t>
            </a:r>
          </a:p>
          <a:p>
            <a:pPr lvl="1"/>
            <a:r>
              <a:rPr lang="en-GB" smtClean="0"/>
              <a:t>Risks are assessed and activities put in place to reduce the key risks.</a:t>
            </a:r>
          </a:p>
          <a:p>
            <a:r>
              <a:rPr lang="en-GB" smtClean="0"/>
              <a:t>Development and validation</a:t>
            </a:r>
          </a:p>
          <a:p>
            <a:pPr lvl="1"/>
            <a:r>
              <a:rPr lang="en-GB" smtClean="0"/>
              <a:t>A development model for the system is chosen  which can be any of the generic models.</a:t>
            </a:r>
          </a:p>
          <a:p>
            <a:r>
              <a:rPr lang="en-GB" smtClean="0"/>
              <a:t>Planning</a:t>
            </a:r>
          </a:p>
          <a:p>
            <a:pPr lvl="1"/>
            <a:r>
              <a:rPr lang="en-GB" smtClean="0"/>
              <a:t>The project is reviewed and the next phase of the spiral is planned.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9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Spiral model has been very influential in helping people think about iteration in software processes and introducing the risk-driven approach to development.</a:t>
            </a:r>
          </a:p>
          <a:p>
            <a:endParaRPr lang="en-US" dirty="0" smtClean="0"/>
          </a:p>
          <a:p>
            <a:r>
              <a:rPr lang="en-US" dirty="0" smtClean="0"/>
              <a:t>In practice, however, the model is rarely used as published for practical software development.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Rational Unified Process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" y="1463040"/>
            <a:ext cx="8717280" cy="4525963"/>
          </a:xfrm>
        </p:spPr>
        <p:txBody>
          <a:bodyPr/>
          <a:lstStyle/>
          <a:p>
            <a:r>
              <a:rPr lang="en-US" dirty="0" smtClean="0"/>
              <a:t>A modern generic process derived from the work on the UML and associated process.</a:t>
            </a:r>
          </a:p>
          <a:p>
            <a:endParaRPr lang="en-US" dirty="0" smtClean="0"/>
          </a:p>
          <a:p>
            <a:r>
              <a:rPr lang="en-US" dirty="0" smtClean="0"/>
              <a:t>Brings together aspects of the 3 generic process models discussed previously.</a:t>
            </a:r>
          </a:p>
          <a:p>
            <a:r>
              <a:rPr lang="en-US" dirty="0" smtClean="0"/>
              <a:t>Normally described from 3 perspectives</a:t>
            </a:r>
          </a:p>
          <a:p>
            <a:pPr lvl="1"/>
            <a:r>
              <a:rPr lang="en-US" dirty="0" smtClean="0"/>
              <a:t>A dynamic perspective that shows phases over time;</a:t>
            </a:r>
          </a:p>
          <a:p>
            <a:pPr lvl="1"/>
            <a:r>
              <a:rPr lang="en-US" dirty="0" smtClean="0"/>
              <a:t>A static perspective that shows process activities;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practive</a:t>
            </a:r>
            <a:r>
              <a:rPr lang="en-US" dirty="0" smtClean="0"/>
              <a:t> perspective that suggests good practice.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Phases in the Rational Unified Process </a:t>
            </a:r>
            <a:endParaRPr lang="en-US" dirty="0" smtClean="0"/>
          </a:p>
        </p:txBody>
      </p:sp>
      <p:pic>
        <p:nvPicPr>
          <p:cNvPr id="4" name="Picture 3" descr="2.12 RUP 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75338"/>
            <a:ext cx="7968480" cy="18315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417638"/>
            <a:ext cx="8732520" cy="493871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Plan-driven processes</a:t>
            </a:r>
            <a:r>
              <a:rPr lang="en-GB" dirty="0" smtClean="0"/>
              <a:t> are processes where all of the process activities are planned in advance and progress is measured against this plan. 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rgbClr val="FF0000"/>
                </a:solidFill>
              </a:rPr>
              <a:t>agile processes</a:t>
            </a:r>
            <a:r>
              <a:rPr lang="en-GB" dirty="0" smtClean="0"/>
              <a:t>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endParaRPr lang="en-GB" dirty="0" smtClean="0"/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phases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  <a:p>
            <a:pPr lvl="1"/>
            <a:r>
              <a:rPr lang="en-US" smtClean="0"/>
              <a:t>Establish the business case for the system.</a:t>
            </a:r>
          </a:p>
          <a:p>
            <a:r>
              <a:rPr lang="en-US" smtClean="0"/>
              <a:t>Elaboration</a:t>
            </a:r>
          </a:p>
          <a:p>
            <a:pPr lvl="1"/>
            <a:r>
              <a:rPr lang="en-US" smtClean="0"/>
              <a:t>Develop an understanding of the problem domain and the system architecture.</a:t>
            </a:r>
          </a:p>
          <a:p>
            <a:r>
              <a:rPr lang="en-US" smtClean="0"/>
              <a:t>Construction</a:t>
            </a:r>
          </a:p>
          <a:p>
            <a:pPr lvl="1"/>
            <a:r>
              <a:rPr lang="en-US" smtClean="0"/>
              <a:t>System design, programming and testing.</a:t>
            </a:r>
          </a:p>
          <a:p>
            <a:r>
              <a:rPr lang="en-US" smtClean="0"/>
              <a:t>Transition</a:t>
            </a:r>
          </a:p>
          <a:p>
            <a:pPr lvl="1"/>
            <a:r>
              <a:rPr lang="en-US" smtClean="0"/>
              <a:t>Deploy the system in its operating environment.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In-phase iteration</a:t>
            </a:r>
          </a:p>
          <a:p>
            <a:pPr lvl="1"/>
            <a:r>
              <a:rPr lang="en-US" dirty="0" smtClean="0"/>
              <a:t>Each phase is iterative with results developed incrementally.</a:t>
            </a:r>
          </a:p>
          <a:p>
            <a:endParaRPr lang="en-US" dirty="0" smtClean="0"/>
          </a:p>
          <a:p>
            <a:r>
              <a:rPr lang="en-US" dirty="0" smtClean="0"/>
              <a:t>Cross-phase iteration</a:t>
            </a:r>
          </a:p>
          <a:p>
            <a:pPr lvl="1"/>
            <a:r>
              <a:rPr lang="en-US" dirty="0" smtClean="0"/>
              <a:t>As shown by the loop in the RUP model, the whole set of phases may be enacted incrementally.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4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1369" y="1837356"/>
          <a:ext cx="7367218" cy="4215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5500"/>
          <a:ext cx="8229600" cy="3510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Workflow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System testing follows the completion of the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system (see Chapter 25).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development (see Chapters 22 and 23).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Environment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52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good practice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software iteratively</a:t>
            </a:r>
          </a:p>
          <a:p>
            <a:pPr lvl="1"/>
            <a:r>
              <a:rPr lang="en-US" dirty="0" smtClean="0"/>
              <a:t>Plan increments based on customer priorities and deliver highest priority increments first.</a:t>
            </a:r>
          </a:p>
          <a:p>
            <a:endParaRPr lang="en-US" dirty="0" smtClean="0"/>
          </a:p>
          <a:p>
            <a:r>
              <a:rPr lang="en-US" dirty="0" smtClean="0"/>
              <a:t>Manage requirements</a:t>
            </a:r>
          </a:p>
          <a:p>
            <a:pPr lvl="1"/>
            <a:r>
              <a:rPr lang="en-US" dirty="0" smtClean="0"/>
              <a:t>Explicitly document customer requirements and keep track of changes to these requirements.</a:t>
            </a:r>
          </a:p>
          <a:p>
            <a:endParaRPr lang="en-US" dirty="0" smtClean="0"/>
          </a:p>
          <a:p>
            <a:r>
              <a:rPr lang="en-US" dirty="0" smtClean="0"/>
              <a:t>Use component-based architectures</a:t>
            </a:r>
          </a:p>
          <a:p>
            <a:pPr lvl="1"/>
            <a:r>
              <a:rPr lang="en-US" dirty="0" smtClean="0"/>
              <a:t>Organize the system architecture as a set of reusable components.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model software</a:t>
            </a:r>
          </a:p>
          <a:p>
            <a:pPr lvl="1"/>
            <a:r>
              <a:rPr lang="en-US" dirty="0" smtClean="0"/>
              <a:t>Use graphical UML models to present static and dynamic views of the software.</a:t>
            </a:r>
          </a:p>
          <a:p>
            <a:endParaRPr lang="en-US" dirty="0" smtClean="0"/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Ensure that the software meet’s organizational quality standards.</a:t>
            </a:r>
          </a:p>
          <a:p>
            <a:endParaRPr lang="en-US" dirty="0" smtClean="0"/>
          </a:p>
          <a:p>
            <a:r>
              <a:rPr lang="en-US" dirty="0" smtClean="0"/>
              <a:t>Control changes to software</a:t>
            </a:r>
          </a:p>
          <a:p>
            <a:pPr lvl="1"/>
            <a:r>
              <a:rPr lang="en-US" dirty="0" smtClean="0"/>
              <a:t>Manage software changes using a change management system and configuration management tools.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0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7638"/>
            <a:ext cx="8732520" cy="4708525"/>
          </a:xfrm>
        </p:spPr>
        <p:txBody>
          <a:bodyPr/>
          <a:lstStyle/>
          <a:p>
            <a:r>
              <a:rPr lang="en-GB" dirty="0" smtClean="0"/>
              <a:t>Processes should include activities to cope with change. This may involve a prototyping phase that helps avoid poor decisions on requirements and design. </a:t>
            </a:r>
          </a:p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endParaRPr lang="en-GB" dirty="0" smtClean="0"/>
          </a:p>
          <a:p>
            <a:r>
              <a:rPr lang="en-GB" dirty="0" smtClean="0"/>
              <a:t>The Rational Unified Process is a modern generic process model that is organized into phases (inception, elaboration, construction and transition) but separates activities (requirements, analysis and design, etc.) from these phases.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508760"/>
            <a:ext cx="8625840" cy="4847590"/>
          </a:xfrm>
        </p:spPr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Reuse-oriented software engineering</a:t>
            </a:r>
          </a:p>
          <a:p>
            <a:pPr lvl="1"/>
            <a:r>
              <a:rPr lang="en-GB" dirty="0" smtClean="0"/>
              <a:t>The system is assembled from existing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6280" y="1417638"/>
            <a:ext cx="7985729" cy="4938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9686</TotalTime>
  <Words>3152</Words>
  <Application>Microsoft Office PowerPoint</Application>
  <PresentationFormat>On-screen Show (4:3)</PresentationFormat>
  <Paragraphs>449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MS PGothic</vt:lpstr>
      <vt:lpstr>Arial</vt:lpstr>
      <vt:lpstr>Calibri</vt:lpstr>
      <vt:lpstr>Times New Roman</vt:lpstr>
      <vt:lpstr>Wingdings</vt:lpstr>
      <vt:lpstr>SE9</vt:lpstr>
      <vt:lpstr>Chapter 2 – Part 1:  Software Processes</vt:lpstr>
      <vt:lpstr>Part 1: 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  <vt:lpstr>Process activities</vt:lpstr>
      <vt:lpstr>Software specification</vt:lpstr>
      <vt:lpstr>The requirements engineering process </vt:lpstr>
      <vt:lpstr>A general model of the design process  </vt:lpstr>
      <vt:lpstr>Software design and implementation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Key points</vt:lpstr>
      <vt:lpstr>Key points</vt:lpstr>
      <vt:lpstr>Chapter 2 – Part 2:  Coping with Change</vt:lpstr>
      <vt:lpstr>Part 2: Topics covered</vt:lpstr>
      <vt:lpstr>Coping with change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FREDRICK MANGO</cp:lastModifiedBy>
  <cp:revision>50</cp:revision>
  <dcterms:created xsi:type="dcterms:W3CDTF">2010-01-06T19:57:16Z</dcterms:created>
  <dcterms:modified xsi:type="dcterms:W3CDTF">2025-05-16T10:30:00Z</dcterms:modified>
</cp:coreProperties>
</file>