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3"/>
  </p:notesMasterIdLst>
  <p:handoutMasterIdLst>
    <p:handoutMasterId r:id="rId54"/>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27" r:id="rId28"/>
    <p:sldId id="328"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000"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26-Jan-25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26-Jan-25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pPr>
                <a:defRPr/>
              </a:pPr>
              <a:t>26-Jan-25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pPr>
                <a:defRPr/>
              </a:pPr>
              <a:t>26-Jan-25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pPr>
                <a:defRPr/>
              </a:pPr>
              <a:t>26-Jan-25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pPr>
                <a:defRPr/>
              </a:pPr>
              <a:t>26-Jan-25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pPr>
                <a:defRPr/>
              </a:pPr>
              <a:t>26-Jan-25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pPr>
                <a:defRPr/>
              </a:pPr>
              <a:t>26-Jan-25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pPr>
                <a:defRPr/>
              </a:pPr>
              <a:t>26-Jan-25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pPr>
                <a:defRPr/>
              </a:pPr>
              <a:t>26-Jan-25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pPr>
                <a:defRPr/>
              </a:pPr>
              <a:t>26-Jan-25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pPr>
                <a:defRPr/>
              </a:pPr>
              <a:t>26-Jan-25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pPr>
                <a:defRPr/>
              </a:pPr>
              <a:t>26-Jan-25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pPr>
                <a:defRPr/>
              </a:pPr>
              <a:t>26-Jan-25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914118"/>
            <a:ext cx="8001000" cy="1470025"/>
          </a:xfrm>
        </p:spPr>
        <p:txBody>
          <a:bodyPr/>
          <a:lstStyle/>
          <a:p>
            <a:r>
              <a:rPr lang="en-US" dirty="0" smtClean="0"/>
              <a:t>Chapter 3 – Agile Software Development</a:t>
            </a:r>
            <a:br>
              <a:rPr lang="en-US" dirty="0" smtClean="0"/>
            </a:br>
            <a:r>
              <a:rPr lang="en-US" dirty="0"/>
              <a:t/>
            </a:r>
            <a:br>
              <a:rPr lang="en-US" dirty="0"/>
            </a:br>
            <a:r>
              <a:rPr lang="en-US" dirty="0" smtClean="0"/>
              <a:t>Part 1:  The </a:t>
            </a:r>
            <a:r>
              <a:rPr lang="en-US" dirty="0"/>
              <a:t>Agile </a:t>
            </a:r>
            <a:r>
              <a:rPr lang="en-US" dirty="0" smtClean="0"/>
              <a:t>Software Development Method</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7" name="Subtitle 2"/>
          <p:cNvSpPr>
            <a:spLocks noGrp="1"/>
          </p:cNvSpPr>
          <p:nvPr>
            <p:ph type="subTitle" idx="1"/>
          </p:nvPr>
        </p:nvSpPr>
        <p:spPr>
          <a:xfrm>
            <a:off x="1371600" y="3886200"/>
            <a:ext cx="6400800" cy="1752600"/>
          </a:xfrm>
        </p:spPr>
        <p:txBody>
          <a:bodyPr/>
          <a:lstStyle/>
          <a:p>
            <a:pPr eaLnBrk="1" fontAlgn="auto" hangingPunct="1">
              <a:spcAft>
                <a:spcPts val="0"/>
              </a:spcAft>
              <a:buFont typeface="Arial"/>
              <a:buNone/>
              <a:defRPr/>
            </a:pPr>
            <a:r>
              <a:rPr lang="en-US" b="1" smtClean="0">
                <a:solidFill>
                  <a:srgbClr val="FF0000"/>
                </a:solidFill>
                <a:ea typeface="+mn-ea"/>
                <a:cs typeface="+mn-cs"/>
              </a:rPr>
              <a:t>FUNDAMENTALS </a:t>
            </a:r>
            <a:r>
              <a:rPr lang="en-US" b="1" dirty="0" smtClean="0">
                <a:solidFill>
                  <a:srgbClr val="FF0000"/>
                </a:solidFill>
                <a:ea typeface="+mn-ea"/>
                <a:cs typeface="+mn-cs"/>
              </a:rPr>
              <a:t>OF SOFTWARE ENGINEERING</a:t>
            </a:r>
            <a:endParaRPr lang="en-US" b="1" dirty="0">
              <a:solidFill>
                <a:srgbClr val="FF0000"/>
              </a:solidFill>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r>
              <a:rPr lang="en-GB" dirty="0" smtClean="0"/>
              <a:t> </a:t>
            </a:r>
            <a:endParaRPr lang="en-US" dirty="0" smtClean="0"/>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 </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 </a:t>
            </a:r>
          </a:p>
          <a:p>
            <a:pPr lvl="2"/>
            <a:r>
              <a:rPr lang="en-GB" dirty="0" smtClean="0"/>
              <a:t>Long-lifetime systems may require more design documentation to communicate the original intentions of the system developers to the support team. </a:t>
            </a:r>
          </a:p>
          <a:p>
            <a:pPr lvl="1"/>
            <a:r>
              <a:rPr lang="en-GB" dirty="0" smtClean="0"/>
              <a:t>What technologies are available to support system development? </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 </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 It is sometimes argued that agile methods require higher skill levels than plan-based approaches in which programmers simply translate a detailed design into code</a:t>
            </a:r>
          </a:p>
          <a:p>
            <a:pPr lvl="1"/>
            <a:r>
              <a:rPr lang="en-GB" dirty="0" smtClean="0"/>
              <a:t>Is the system subject to external regulation? </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dirty="0"/>
              <a:t>Perhaps the best-known and most widely used agile method.</a:t>
            </a:r>
          </a:p>
          <a:p>
            <a:pPr>
              <a:lnSpc>
                <a:spcPct val="90000"/>
              </a:lnSpc>
            </a:pPr>
            <a:endParaRPr lang="en-US" dirty="0" smtClean="0"/>
          </a:p>
          <a:p>
            <a:pPr>
              <a:lnSpc>
                <a:spcPct val="90000"/>
              </a:lnSpc>
            </a:pPr>
            <a:r>
              <a:rPr lang="en-US" dirty="0" smtClean="0"/>
              <a:t>Extreme </a:t>
            </a:r>
            <a:r>
              <a:rPr lang="en-US" dirty="0"/>
              <a:t>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a:xfrm>
            <a:off x="204951" y="1474072"/>
            <a:ext cx="8718331" cy="4525963"/>
          </a:xfrm>
        </p:spPr>
        <p:txBody>
          <a:bodyPr/>
          <a:lstStyle/>
          <a:p>
            <a:r>
              <a:rPr lang="en-US" sz="2400" dirty="0"/>
              <a:t>Incremental development is supported through small, frequent system releases.</a:t>
            </a:r>
          </a:p>
          <a:p>
            <a:endParaRPr lang="en-US" sz="2400" dirty="0" smtClean="0"/>
          </a:p>
          <a:p>
            <a:r>
              <a:rPr lang="en-US" sz="2400" dirty="0" smtClean="0"/>
              <a:t>Customer </a:t>
            </a:r>
            <a:r>
              <a:rPr lang="en-US" sz="2400" dirty="0"/>
              <a:t>involvement means full-time customer engagement with the team.</a:t>
            </a:r>
          </a:p>
          <a:p>
            <a:r>
              <a:rPr lang="en-US" sz="2400" dirty="0"/>
              <a:t>People not process through pair programming, collective ownership and a process that avoids long working hours.</a:t>
            </a:r>
          </a:p>
          <a:p>
            <a:endParaRPr lang="en-US" sz="2400" dirty="0" smtClean="0"/>
          </a:p>
          <a:p>
            <a:r>
              <a:rPr lang="en-US" sz="2400" dirty="0" smtClean="0"/>
              <a:t>Change </a:t>
            </a:r>
            <a:r>
              <a:rPr lang="en-US" sz="2400" dirty="0"/>
              <a:t>supported through regular system releases.</a:t>
            </a:r>
          </a:p>
          <a:p>
            <a:r>
              <a:rPr lang="en-US" sz="2400" dirty="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endParaRPr lang="en-US" dirty="0" smtClean="0"/>
          </a:p>
          <a:p>
            <a:r>
              <a:rPr lang="en-US" dirty="0" smtClean="0"/>
              <a:t>Plan-driven and agile development</a:t>
            </a:r>
          </a:p>
          <a:p>
            <a:endParaRPr lang="en-US" dirty="0" smtClean="0"/>
          </a:p>
          <a:p>
            <a:r>
              <a:rPr lang="en-US" dirty="0" smtClean="0"/>
              <a:t>Extreme programming</a:t>
            </a:r>
          </a:p>
          <a:p>
            <a:endParaRPr lang="en-US" dirty="0" smtClean="0"/>
          </a:p>
          <a:p>
            <a:r>
              <a:rPr lang="en-US" dirty="0" smtClean="0"/>
              <a:t>Agile project management</a:t>
            </a:r>
          </a:p>
          <a:p>
            <a:endParaRPr lang="en-US" dirty="0" smtClean="0"/>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dirty="0"/>
              <a:t>Conventional wisdom in software engineering is to design for change. It is worth spending time and effort anticipating changes as this reduces costs later in the life cycle.</a:t>
            </a:r>
          </a:p>
          <a:p>
            <a:pPr>
              <a:lnSpc>
                <a:spcPct val="90000"/>
              </a:lnSpc>
            </a:pPr>
            <a:endParaRPr lang="en-US" dirty="0" smtClean="0"/>
          </a:p>
          <a:p>
            <a:pPr>
              <a:lnSpc>
                <a:spcPct val="90000"/>
              </a:lnSpc>
            </a:pPr>
            <a:r>
              <a:rPr lang="en-US" dirty="0" smtClean="0"/>
              <a:t>XP</a:t>
            </a:r>
            <a:r>
              <a:rPr lang="en-US" dirty="0"/>
              <a:t>, however, maintains that this is not worthwhile as changes cannot be reliably anticipated.</a:t>
            </a:r>
          </a:p>
          <a:p>
            <a:pPr>
              <a:lnSpc>
                <a:spcPct val="90000"/>
              </a:lnSpc>
            </a:pPr>
            <a:endParaRPr lang="en-US" dirty="0" smtClean="0"/>
          </a:p>
          <a:p>
            <a:pPr>
              <a:lnSpc>
                <a:spcPct val="90000"/>
              </a:lnSpc>
            </a:pPr>
            <a:r>
              <a:rPr lang="en-US" dirty="0" smtClean="0"/>
              <a:t>Rather</a:t>
            </a:r>
            <a:r>
              <a:rPr lang="en-US" dirty="0"/>
              <a:t>,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endParaRPr lang="en-US" dirty="0" smtClean="0"/>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endParaRPr lang="en-US" dirty="0" smtClean="0"/>
          </a:p>
          <a:p>
            <a:r>
              <a:rPr lang="en-US" dirty="0" smtClean="0"/>
              <a:t>Tidying up and renaming attributes and methods to make them easier to understand.</a:t>
            </a:r>
          </a:p>
          <a:p>
            <a:endParaRPr lang="en-US" dirty="0" smtClean="0"/>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204952" y="1600200"/>
            <a:ext cx="8939048" cy="4525963"/>
          </a:xfrm>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endParaRPr lang="en-GB" sz="2000" dirty="0" smtClean="0"/>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923951"/>
            <a:ext cx="7772400" cy="1470025"/>
          </a:xfrm>
        </p:spPr>
        <p:txBody>
          <a:bodyPr/>
          <a:lstStyle/>
          <a:p>
            <a:r>
              <a:rPr lang="en-US" dirty="0" smtClean="0"/>
              <a:t>Chapter 3 – Agile Software Development</a:t>
            </a:r>
            <a:br>
              <a:rPr lang="en-US" dirty="0" smtClean="0"/>
            </a:br>
            <a:r>
              <a:rPr lang="en-US" dirty="0" smtClean="0"/>
              <a:t/>
            </a:r>
            <a:br>
              <a:rPr lang="en-US" dirty="0" smtClean="0"/>
            </a:br>
            <a:r>
              <a:rPr lang="en-US" dirty="0" smtClean="0"/>
              <a:t>Part 2: Testing in Extreme Programming (XP)</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7" name="Subtitle 2"/>
          <p:cNvSpPr>
            <a:spLocks noGrp="1"/>
          </p:cNvSpPr>
          <p:nvPr>
            <p:ph type="subTitle" idx="1"/>
          </p:nvPr>
        </p:nvSpPr>
        <p:spPr>
          <a:xfrm>
            <a:off x="1371600" y="3886200"/>
            <a:ext cx="6400800" cy="1752600"/>
          </a:xfrm>
        </p:spPr>
        <p:txBody>
          <a:bodyPr/>
          <a:lstStyle/>
          <a:p>
            <a:pPr eaLnBrk="1" fontAlgn="auto" hangingPunct="1">
              <a:spcAft>
                <a:spcPts val="0"/>
              </a:spcAft>
              <a:buFont typeface="Arial"/>
              <a:buNone/>
              <a:defRPr/>
            </a:pPr>
            <a:r>
              <a:rPr lang="en-US" b="1" dirty="0" smtClean="0">
                <a:solidFill>
                  <a:srgbClr val="FF0000"/>
                </a:solidFill>
                <a:ea typeface="+mn-ea"/>
                <a:cs typeface="+mn-cs"/>
              </a:rPr>
              <a:t>CMT 311: FUNDAMENTALS OF SOFTWARE ENGINEERING</a:t>
            </a:r>
            <a:endParaRPr lang="en-US" b="1" dirty="0">
              <a:solidFill>
                <a:srgbClr val="FF0000"/>
              </a:solidFill>
              <a:ea typeface="+mn-ea"/>
              <a:cs typeface="+mn-cs"/>
            </a:endParaRPr>
          </a:p>
        </p:txBody>
      </p:sp>
    </p:spTree>
    <p:extLst>
      <p:ext uri="{BB962C8B-B14F-4D97-AF65-F5344CB8AC3E}">
        <p14:creationId xmlns:p14="http://schemas.microsoft.com/office/powerpoint/2010/main" val="33285977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Topics covered</a:t>
            </a:r>
            <a:endParaRPr lang="en-US" dirty="0"/>
          </a:p>
        </p:txBody>
      </p:sp>
      <p:sp>
        <p:nvSpPr>
          <p:cNvPr id="3" name="Content Placeholder 2"/>
          <p:cNvSpPr>
            <a:spLocks noGrp="1"/>
          </p:cNvSpPr>
          <p:nvPr>
            <p:ph idx="1"/>
          </p:nvPr>
        </p:nvSpPr>
        <p:spPr>
          <a:xfrm>
            <a:off x="457199" y="1472384"/>
            <a:ext cx="8499987" cy="4883966"/>
          </a:xfrm>
        </p:spPr>
        <p:txBody>
          <a:bodyPr/>
          <a:lstStyle/>
          <a:p>
            <a:r>
              <a:rPr lang="en-US" dirty="0"/>
              <a:t>Testing in XP</a:t>
            </a:r>
          </a:p>
          <a:p>
            <a:endParaRPr lang="en-US" dirty="0" smtClean="0"/>
          </a:p>
          <a:p>
            <a:r>
              <a:rPr lang="en-US" dirty="0" smtClean="0"/>
              <a:t>Customer </a:t>
            </a:r>
            <a:r>
              <a:rPr lang="en-US" dirty="0"/>
              <a:t>involvement</a:t>
            </a:r>
          </a:p>
          <a:p>
            <a:endParaRPr lang="en-US" dirty="0" smtClean="0"/>
          </a:p>
          <a:p>
            <a:r>
              <a:rPr lang="en-US" dirty="0" smtClean="0"/>
              <a:t>Test </a:t>
            </a:r>
            <a:r>
              <a:rPr lang="en-US" dirty="0"/>
              <a:t>automation</a:t>
            </a:r>
          </a:p>
          <a:p>
            <a:endParaRPr lang="en-US" dirty="0" smtClean="0"/>
          </a:p>
          <a:p>
            <a:r>
              <a:rPr lang="en-US" dirty="0" smtClean="0"/>
              <a:t>Pair </a:t>
            </a:r>
            <a:r>
              <a:rPr lang="en-US" dirty="0"/>
              <a:t>programming</a:t>
            </a:r>
          </a:p>
          <a:p>
            <a:endParaRPr lang="en-US" dirty="0" smtClean="0"/>
          </a:p>
          <a:p>
            <a:r>
              <a:rPr lang="en-US" dirty="0" smtClean="0"/>
              <a:t>The </a:t>
            </a:r>
            <a:r>
              <a:rPr lang="en-US" dirty="0"/>
              <a:t>Scrum agile method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554052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endParaRPr lang="en-US" dirty="0" smtClean="0"/>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36494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189186" y="1442540"/>
            <a:ext cx="8675414" cy="4913810"/>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endParaRPr lang="en-US" dirty="0" smtClean="0"/>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endParaRPr lang="en-US" dirty="0" smtClean="0"/>
          </a:p>
          <a:p>
            <a:pPr>
              <a:lnSpc>
                <a:spcPct val="90000"/>
              </a:lnSpc>
            </a:pPr>
            <a:r>
              <a:rPr lang="en-US" dirty="0" smtClean="0"/>
              <a:t>Tests </a:t>
            </a:r>
            <a:r>
              <a:rPr lang="en-US" dirty="0"/>
              <a:t>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JUnit.</a:t>
            </a:r>
          </a:p>
          <a:p>
            <a:pPr>
              <a:lnSpc>
                <a:spcPct val="90000"/>
              </a:lnSpc>
            </a:pPr>
            <a:endParaRPr lang="en-US" dirty="0" smtClean="0"/>
          </a:p>
          <a:p>
            <a:pPr>
              <a:lnSpc>
                <a:spcPct val="90000"/>
              </a:lnSpc>
            </a:pPr>
            <a:r>
              <a:rPr lang="en-US" dirty="0" smtClean="0"/>
              <a:t>All </a:t>
            </a:r>
            <a:r>
              <a:rPr lang="en-US" dirty="0"/>
              <a:t>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846499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extLst>
      <p:ext uri="{BB962C8B-B14F-4D97-AF65-F5344CB8AC3E}">
        <p14:creationId xmlns:p14="http://schemas.microsoft.com/office/powerpoint/2010/main" val="54941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828969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JUnit)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extLst>
      <p:ext uri="{BB962C8B-B14F-4D97-AF65-F5344CB8AC3E}">
        <p14:creationId xmlns:p14="http://schemas.microsoft.com/office/powerpoint/2010/main" val="3668700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smtClean="0"/>
              <a:t>It’s </a:t>
            </a:r>
            <a:r>
              <a:rPr lang="en-GB" dirty="0" smtClean="0"/>
              <a:t>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extLst>
      <p:ext uri="{BB962C8B-B14F-4D97-AF65-F5344CB8AC3E}">
        <p14:creationId xmlns:p14="http://schemas.microsoft.com/office/powerpoint/2010/main" val="3146581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552394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091105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 </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 </a:t>
            </a:r>
          </a:p>
          <a:p>
            <a:r>
              <a:rPr lang="en-GB" dirty="0" smtClean="0"/>
              <a:t>It helps support refactoring, which is a process of software improvement.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extLst>
      <p:ext uri="{BB962C8B-B14F-4D97-AF65-F5344CB8AC3E}">
        <p14:creationId xmlns:p14="http://schemas.microsoft.com/office/powerpoint/2010/main" val="3876753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568750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Tree>
    <p:extLst>
      <p:ext uri="{BB962C8B-B14F-4D97-AF65-F5344CB8AC3E}">
        <p14:creationId xmlns:p14="http://schemas.microsoft.com/office/powerpoint/2010/main" val="18544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a:xfrm>
            <a:off x="189186" y="1474072"/>
            <a:ext cx="8749862" cy="4525963"/>
          </a:xfrm>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endParaRPr lang="en-US" sz="2400" dirty="0" smtClean="0"/>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4787341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264416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1085811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extLst>
      <p:ext uri="{BB962C8B-B14F-4D97-AF65-F5344CB8AC3E}">
        <p14:creationId xmlns:p14="http://schemas.microsoft.com/office/powerpoint/2010/main" val="553889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extLst>
      <p:ext uri="{BB962C8B-B14F-4D97-AF65-F5344CB8AC3E}">
        <p14:creationId xmlns:p14="http://schemas.microsoft.com/office/powerpoint/2010/main" val="3657208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93616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060575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767654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Tree>
    <p:extLst>
      <p:ext uri="{BB962C8B-B14F-4D97-AF65-F5344CB8AC3E}">
        <p14:creationId xmlns:p14="http://schemas.microsoft.com/office/powerpoint/2010/main" val="3244806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 </a:t>
            </a:r>
          </a:p>
          <a:p>
            <a:r>
              <a:rPr lang="en-GB" sz="2200" dirty="0" smtClean="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35475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solidFill>
                  <a:srgbClr val="00B0F0"/>
                </a:solidFill>
              </a:rPr>
              <a:t>Individuals </a:t>
            </a:r>
            <a:r>
              <a:rPr lang="en-US" i="1" dirty="0" smtClean="0"/>
              <a:t>and </a:t>
            </a:r>
            <a:r>
              <a:rPr lang="en-US" i="1" dirty="0" smtClean="0">
                <a:solidFill>
                  <a:srgbClr val="00B0F0"/>
                </a:solidFill>
              </a:rPr>
              <a:t>interactions</a:t>
            </a:r>
            <a:r>
              <a:rPr lang="en-US" i="1" dirty="0" smtClean="0"/>
              <a:t> over </a:t>
            </a:r>
            <a:r>
              <a:rPr lang="en-US" i="1" dirty="0" smtClean="0">
                <a:solidFill>
                  <a:srgbClr val="FF0000"/>
                </a:solidFill>
              </a:rPr>
              <a:t>processes </a:t>
            </a:r>
            <a:r>
              <a:rPr lang="en-US" i="1" dirty="0" smtClean="0"/>
              <a:t>and </a:t>
            </a:r>
            <a:r>
              <a:rPr lang="en-US" i="1" dirty="0" smtClean="0">
                <a:solidFill>
                  <a:srgbClr val="FF0000"/>
                </a:solidFill>
              </a:rPr>
              <a:t>tools</a:t>
            </a:r>
            <a:r>
              <a:rPr lang="en-US" i="1" dirty="0" smtClean="0"/>
              <a:t/>
            </a:r>
            <a:br>
              <a:rPr lang="en-US" i="1" dirty="0" smtClean="0"/>
            </a:br>
            <a:r>
              <a:rPr lang="en-US" i="1" dirty="0" smtClean="0">
                <a:solidFill>
                  <a:srgbClr val="00B0F0"/>
                </a:solidFill>
              </a:rPr>
              <a:t>Working software</a:t>
            </a:r>
            <a:r>
              <a:rPr lang="en-US" i="1" dirty="0" smtClean="0"/>
              <a:t> over comprehensive </a:t>
            </a:r>
            <a:r>
              <a:rPr lang="en-US" i="1" dirty="0" smtClean="0">
                <a:solidFill>
                  <a:srgbClr val="FF0000"/>
                </a:solidFill>
              </a:rPr>
              <a:t>documentation</a:t>
            </a:r>
            <a:r>
              <a:rPr lang="en-US" i="1" dirty="0" smtClean="0"/>
              <a:t> </a:t>
            </a:r>
            <a:br>
              <a:rPr lang="en-US" i="1" dirty="0" smtClean="0"/>
            </a:br>
            <a:r>
              <a:rPr lang="en-US" i="1" dirty="0" smtClean="0"/>
              <a:t>Customer </a:t>
            </a:r>
            <a:r>
              <a:rPr lang="en-US" i="1" dirty="0" smtClean="0">
                <a:solidFill>
                  <a:srgbClr val="00B0F0"/>
                </a:solidFill>
              </a:rPr>
              <a:t>collaboration</a:t>
            </a:r>
            <a:r>
              <a:rPr lang="en-US" i="1" dirty="0" smtClean="0"/>
              <a:t> over contract </a:t>
            </a:r>
            <a:r>
              <a:rPr lang="en-US" i="1" dirty="0" smtClean="0">
                <a:solidFill>
                  <a:srgbClr val="FF0000"/>
                </a:solidFill>
              </a:rPr>
              <a:t>negotiation </a:t>
            </a:r>
            <a:r>
              <a:rPr lang="en-US" i="1" dirty="0" smtClean="0"/>
              <a:t/>
            </a:r>
            <a:br>
              <a:rPr lang="en-US" i="1" dirty="0" smtClean="0"/>
            </a:br>
            <a:r>
              <a:rPr lang="en-US" i="1" dirty="0" smtClean="0"/>
              <a:t>Responding to </a:t>
            </a:r>
            <a:r>
              <a:rPr lang="en-US" i="1" dirty="0" smtClean="0">
                <a:solidFill>
                  <a:srgbClr val="00B0F0"/>
                </a:solidFill>
              </a:rPr>
              <a:t>change</a:t>
            </a:r>
            <a:r>
              <a:rPr lang="en-US" i="1" dirty="0" smtClean="0"/>
              <a:t> over following a </a:t>
            </a:r>
            <a:r>
              <a:rPr lang="en-US" i="1" dirty="0" smtClean="0">
                <a:solidFill>
                  <a:srgbClr val="FF0000"/>
                </a:solidFill>
              </a:rPr>
              <a:t>plan</a:t>
            </a:r>
            <a:r>
              <a:rPr lang="en-US" i="1" dirty="0" smtClean="0"/>
              <a:t> </a:t>
            </a:r>
            <a:endParaRPr lang="en-GB" dirty="0" smtClean="0"/>
          </a:p>
          <a:p>
            <a:endParaRPr lang="en-US" i="1"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496432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 </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extLst>
      <p:ext uri="{BB962C8B-B14F-4D97-AF65-F5344CB8AC3E}">
        <p14:creationId xmlns:p14="http://schemas.microsoft.com/office/powerpoint/2010/main" val="277977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a:xfrm>
            <a:off x="220717" y="1458306"/>
            <a:ext cx="8702566" cy="4525963"/>
          </a:xfrm>
        </p:spPr>
        <p:txBody>
          <a:bodyPr/>
          <a:lstStyle/>
          <a:p>
            <a:r>
              <a:rPr lang="en-GB" dirty="0" smtClean="0"/>
              <a:t>Product development where a software company is developing a small or medium-sized product for sale. </a:t>
            </a:r>
          </a:p>
          <a:p>
            <a:endParaRPr lang="en-GB" dirty="0" smtClean="0"/>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a:xfrm>
            <a:off x="252247" y="1600200"/>
            <a:ext cx="8671035" cy="4525963"/>
          </a:xfrm>
        </p:spPr>
        <p:txBody>
          <a:bodyPr/>
          <a:lstStyle/>
          <a:p>
            <a:r>
              <a:rPr lang="en-US" sz="2400" dirty="0"/>
              <a:t>It can be difficult to keep the interest of customers who are involved in the process.</a:t>
            </a:r>
          </a:p>
          <a:p>
            <a:endParaRPr lang="en-US" sz="2400" dirty="0" smtClean="0"/>
          </a:p>
          <a:p>
            <a:r>
              <a:rPr lang="en-US" sz="2400" dirty="0" smtClean="0"/>
              <a:t>Team </a:t>
            </a:r>
            <a:r>
              <a:rPr lang="en-US" sz="2400" dirty="0"/>
              <a:t>members may be unsuited to the intense involvement that </a:t>
            </a:r>
            <a:r>
              <a:rPr lang="en-US" sz="2400" dirty="0" smtClean="0"/>
              <a:t>characterizes </a:t>
            </a:r>
            <a:r>
              <a:rPr lang="en-US" sz="2400" dirty="0"/>
              <a:t>agile methods.</a:t>
            </a:r>
          </a:p>
          <a:p>
            <a:r>
              <a:rPr lang="en-US" sz="2400" dirty="0" err="1" smtClean="0"/>
              <a:t>Prioritising</a:t>
            </a:r>
            <a:r>
              <a:rPr lang="en-US" sz="2400" dirty="0" smtClean="0"/>
              <a:t> </a:t>
            </a:r>
            <a:r>
              <a:rPr lang="en-US" sz="2400" dirty="0"/>
              <a:t>changes can be difficult where there are multiple stakeholders.</a:t>
            </a:r>
          </a:p>
          <a:p>
            <a:r>
              <a:rPr lang="en-US" sz="2400" dirty="0"/>
              <a:t>Maintaining simplicity requires extra work.</a:t>
            </a:r>
          </a:p>
          <a:p>
            <a:r>
              <a:rPr lang="en-US" sz="2400" dirty="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a:xfrm>
            <a:off x="252248" y="1442540"/>
            <a:ext cx="8434552" cy="4525963"/>
          </a:xfrm>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1389</TotalTime>
  <Words>4309</Words>
  <Application>Microsoft Office PowerPoint</Application>
  <PresentationFormat>On-screen Show (4:3)</PresentationFormat>
  <Paragraphs>386</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ＭＳ Ｐゴシック</vt:lpstr>
      <vt:lpstr>Arial</vt:lpstr>
      <vt:lpstr>Calibri</vt:lpstr>
      <vt:lpstr>Times New Roman</vt:lpstr>
      <vt:lpstr>Wingdings</vt:lpstr>
      <vt:lpstr>SE9</vt:lpstr>
      <vt:lpstr>Chapter 3 – Agile Software Development  Part 1:  The Agile Software Development Method</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  Part 2: Testing in Extreme Programming (XP)</vt:lpstr>
      <vt:lpstr>Part 2: Topics covered</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FREDRICK MANGO</cp:lastModifiedBy>
  <cp:revision>47</cp:revision>
  <dcterms:created xsi:type="dcterms:W3CDTF">2010-01-06T20:28:26Z</dcterms:created>
  <dcterms:modified xsi:type="dcterms:W3CDTF">2025-01-26T18:16:01Z</dcterms:modified>
</cp:coreProperties>
</file>