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21" autoAdjust="0"/>
  </p:normalViewPr>
  <p:slideViewPr>
    <p:cSldViewPr>
      <p:cViewPr varScale="1">
        <p:scale>
          <a:sx n="62" d="100"/>
          <a:sy n="62" d="100"/>
        </p:scale>
        <p:origin x="140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64BEF-E257-4A72-9E2B-C21442C32088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23F22-A4A9-419E-92A2-9B68C77E9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nisware.com/hub/article/the-manhattan-project-project-management-during-difficult-time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r>
              <a:rPr lang="en-US" baseline="0" dirty="0" smtClean="0"/>
              <a:t> organizational structures, Considerable human resources, Extraordinary project leaders</a:t>
            </a:r>
          </a:p>
          <a:p>
            <a:r>
              <a:rPr lang="en-US" dirty="0" smtClean="0">
                <a:hlinkClick r:id="rId3"/>
              </a:rPr>
              <a:t>https://www.planisware.com/hub/article/the-manhattan-project-project-management-during-difficult-times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quality management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TQM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structured approach to overall organizational management. The focus of the process is to improve the quality of an organization's outputs, including goods and services, through continual improvement of internal practices.</a:t>
            </a:r>
          </a:p>
          <a:p>
            <a:r>
              <a:rPr lang="en-US" b="1" dirty="0" smtClean="0"/>
              <a:t>Business process reengineering</a:t>
            </a:r>
            <a:r>
              <a:rPr lang="en-US" dirty="0" smtClean="0"/>
              <a:t> is the act of recreating a core business process with the goal of improving product output, quality, or reducing costs.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23F22-A4A9-419E-92A2-9B68C77E99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06-Jan-25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06-Jan-25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06-Jan-25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06-Jan-25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06-Jan-25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2000" y="13716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010" y="567690"/>
            <a:ext cx="82219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469" y="1435100"/>
            <a:ext cx="4749165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06-Jan-25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1500" y="6450414"/>
            <a:ext cx="2032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cience" TargetMode="External"/><Relationship Id="rId2" Type="http://schemas.openxmlformats.org/officeDocument/2006/relationships/hyperlink" Target="http://en.wikipedia.org/wiki/Busin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Pla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Relationship Id="rId1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" TargetMode="External"/><Relationship Id="rId2" Type="http://schemas.openxmlformats.org/officeDocument/2006/relationships/hyperlink" Target="http://en.wikipedia.org/wiki/Computer_progra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omput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604520"/>
            <a:ext cx="6822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Software Project</a:t>
            </a:r>
            <a:r>
              <a:rPr sz="4400" spc="-35" dirty="0"/>
              <a:t> </a:t>
            </a:r>
            <a:r>
              <a:rPr sz="4400" spc="-5" dirty="0"/>
              <a:t>Management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43429" y="5281929"/>
            <a:ext cx="51574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3570" marR="5080" indent="-188087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Introduction, </a:t>
            </a:r>
            <a:r>
              <a:rPr sz="2800" spc="-5" dirty="0">
                <a:latin typeface="Times New Roman"/>
                <a:cs typeface="Times New Roman"/>
              </a:rPr>
              <a:t>Fundamentals,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Classic  Mistakes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1565910"/>
            <a:ext cx="5886450" cy="3685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79130" y="6450414"/>
            <a:ext cx="1016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639" y="635000"/>
            <a:ext cx="70237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Software </a:t>
            </a:r>
            <a:r>
              <a:rPr sz="4000" dirty="0"/>
              <a:t>+ </a:t>
            </a:r>
            <a:r>
              <a:rPr sz="4000" spc="-5" dirty="0"/>
              <a:t>Project </a:t>
            </a:r>
            <a:r>
              <a:rPr sz="4000" dirty="0"/>
              <a:t>+</a:t>
            </a:r>
            <a:r>
              <a:rPr sz="4000" spc="-70" dirty="0"/>
              <a:t> </a:t>
            </a:r>
            <a:r>
              <a:rPr sz="4000" spc="-5" dirty="0"/>
              <a:t>Management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785620"/>
            <a:ext cx="7468870" cy="438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1815" indent="-342900">
              <a:lnSpc>
                <a:spcPct val="999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b="1" spc="-5" dirty="0">
                <a:latin typeface="Times New Roman"/>
                <a:cs typeface="Times New Roman"/>
              </a:rPr>
              <a:t>project </a:t>
            </a:r>
            <a:r>
              <a:rPr sz="2800" dirty="0">
                <a:latin typeface="Times New Roman"/>
                <a:cs typeface="Times New Roman"/>
                <a:hlinkClick r:id="rId2"/>
              </a:rPr>
              <a:t>in business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  <a:hlinkClick r:id="rId3"/>
              </a:rPr>
              <a:t>science </a:t>
            </a:r>
            <a:r>
              <a:rPr sz="2800" dirty="0">
                <a:latin typeface="Times New Roman"/>
                <a:cs typeface="Times New Roman"/>
              </a:rPr>
              <a:t>is a  </a:t>
            </a:r>
            <a:r>
              <a:rPr sz="2800" spc="-5" dirty="0">
                <a:latin typeface="Times New Roman"/>
                <a:cs typeface="Times New Roman"/>
              </a:rPr>
              <a:t>collaborative enterprise, frequently </a:t>
            </a:r>
            <a:r>
              <a:rPr sz="2800" dirty="0">
                <a:latin typeface="Times New Roman"/>
                <a:cs typeface="Times New Roman"/>
              </a:rPr>
              <a:t>involving  </a:t>
            </a:r>
            <a:r>
              <a:rPr sz="2800" spc="-5" dirty="0">
                <a:latin typeface="Times New Roman"/>
                <a:cs typeface="Times New Roman"/>
              </a:rPr>
              <a:t>research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design, </a:t>
            </a:r>
            <a:r>
              <a:rPr sz="2800" dirty="0">
                <a:latin typeface="Times New Roman"/>
                <a:cs typeface="Times New Roman"/>
              </a:rPr>
              <a:t>that is </a:t>
            </a:r>
            <a:r>
              <a:rPr sz="2800" spc="-5" dirty="0">
                <a:latin typeface="Times New Roman"/>
                <a:cs typeface="Times New Roman"/>
              </a:rPr>
              <a:t>carefully </a:t>
            </a:r>
            <a:r>
              <a:rPr sz="2800" spc="-5" dirty="0">
                <a:latin typeface="Times New Roman"/>
                <a:cs typeface="Times New Roman"/>
                <a:hlinkClick r:id="rId4"/>
              </a:rPr>
              <a:t>planned </a:t>
            </a:r>
            <a:r>
              <a:rPr sz="2800" dirty="0">
                <a:latin typeface="Times New Roman"/>
                <a:cs typeface="Times New Roman"/>
              </a:rPr>
              <a:t>to  </a:t>
            </a:r>
            <a:r>
              <a:rPr sz="2800" spc="-5" dirty="0">
                <a:latin typeface="Times New Roman"/>
                <a:cs typeface="Times New Roman"/>
              </a:rPr>
              <a:t>achieve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particular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aim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Project </a:t>
            </a:r>
            <a:r>
              <a:rPr sz="2800" spc="-10" dirty="0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Project </a:t>
            </a:r>
            <a:r>
              <a:rPr sz="2800" spc="-10" dirty="0">
                <a:latin typeface="Times New Roman"/>
                <a:cs typeface="Times New Roman"/>
              </a:rPr>
              <a:t>management </a:t>
            </a:r>
            <a:r>
              <a:rPr sz="2800" dirty="0">
                <a:latin typeface="Times New Roman"/>
                <a:cs typeface="Times New Roman"/>
              </a:rPr>
              <a:t>is the </a:t>
            </a:r>
            <a:r>
              <a:rPr sz="2800" spc="-5" dirty="0">
                <a:latin typeface="Times New Roman"/>
                <a:cs typeface="Times New Roman"/>
              </a:rPr>
              <a:t>application </a:t>
            </a:r>
            <a:r>
              <a:rPr sz="2800" dirty="0">
                <a:latin typeface="Times New Roman"/>
                <a:cs typeface="Times New Roman"/>
              </a:rPr>
              <a:t>of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knowledge, skills,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tools,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techniques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project  activities </a:t>
            </a:r>
            <a:r>
              <a:rPr sz="2800" dirty="0">
                <a:latin typeface="Times New Roman"/>
                <a:cs typeface="Times New Roman"/>
              </a:rPr>
              <a:t>in order to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meet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exceed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stakeholder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needs and expectations</a:t>
            </a:r>
            <a:r>
              <a:rPr sz="2800" spc="-5" dirty="0">
                <a:latin typeface="Times New Roman"/>
                <a:cs typeface="Times New Roman"/>
              </a:rPr>
              <a:t> from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project.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810" y="370840"/>
            <a:ext cx="6181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Dimensions </a:t>
            </a:r>
            <a:r>
              <a:rPr dirty="0"/>
              <a:t>of a </a:t>
            </a:r>
            <a:r>
              <a:rPr spc="-10" dirty="0"/>
              <a:t>Software</a:t>
            </a:r>
            <a:r>
              <a:rPr spc="-70" dirty="0"/>
              <a:t> </a:t>
            </a:r>
            <a:r>
              <a:rPr spc="-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04620"/>
            <a:ext cx="8190230" cy="465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0904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software </a:t>
            </a:r>
            <a:r>
              <a:rPr sz="3200" dirty="0">
                <a:latin typeface="Times New Roman"/>
                <a:cs typeface="Times New Roman"/>
              </a:rPr>
              <a:t>project has </a:t>
            </a:r>
            <a:r>
              <a:rPr sz="3200" spc="-5" dirty="0">
                <a:latin typeface="Times New Roman"/>
                <a:cs typeface="Times New Roman"/>
              </a:rPr>
              <a:t>two </a:t>
            </a:r>
            <a:r>
              <a:rPr sz="3200" spc="-10" dirty="0">
                <a:latin typeface="Times New Roman"/>
                <a:cs typeface="Times New Roman"/>
              </a:rPr>
              <a:t>main </a:t>
            </a:r>
            <a:r>
              <a:rPr sz="3200" spc="-5" dirty="0">
                <a:latin typeface="Times New Roman"/>
                <a:cs typeface="Times New Roman"/>
              </a:rPr>
              <a:t>activity  dimensions: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engineering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Management</a:t>
            </a:r>
            <a:r>
              <a:rPr sz="2800" b="1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engineering dimension deals</a:t>
            </a:r>
            <a:r>
              <a:rPr sz="2800" spc="-5" dirty="0">
                <a:latin typeface="Times New Roman"/>
                <a:cs typeface="Times New Roman"/>
              </a:rPr>
              <a:t> with </a:t>
            </a:r>
            <a:r>
              <a:rPr sz="2800" dirty="0">
                <a:latin typeface="Times New Roman"/>
                <a:cs typeface="Times New Roman"/>
              </a:rPr>
              <a:t>building the  </a:t>
            </a:r>
            <a:r>
              <a:rPr sz="2800" spc="-5" dirty="0">
                <a:latin typeface="Times New Roman"/>
                <a:cs typeface="Times New Roman"/>
              </a:rPr>
              <a:t>system and </a:t>
            </a:r>
            <a:r>
              <a:rPr sz="2800" spc="-10" dirty="0">
                <a:latin typeface="Times New Roman"/>
                <a:cs typeface="Times New Roman"/>
              </a:rPr>
              <a:t>focuses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issues such as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how to design,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test, code, and so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on.</a:t>
            </a:r>
            <a:endParaRPr sz="2800">
              <a:latin typeface="Times New Roman"/>
              <a:cs typeface="Times New Roman"/>
            </a:endParaRPr>
          </a:p>
          <a:p>
            <a:pPr marL="755650" marR="343535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management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dimension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deals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  </a:t>
            </a:r>
            <a:r>
              <a:rPr sz="2800" dirty="0">
                <a:latin typeface="Times New Roman"/>
                <a:cs typeface="Times New Roman"/>
              </a:rPr>
              <a:t>properly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planning and controlling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engineering  activities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meet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goals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cost, schedule,  and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quality.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810" y="218440"/>
            <a:ext cx="6181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Dimensions </a:t>
            </a:r>
            <a:r>
              <a:rPr dirty="0"/>
              <a:t>of a </a:t>
            </a:r>
            <a:r>
              <a:rPr spc="-10" dirty="0"/>
              <a:t>Software</a:t>
            </a:r>
            <a:r>
              <a:rPr spc="-70" dirty="0"/>
              <a:t> </a:t>
            </a:r>
            <a:r>
              <a:rPr spc="-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04620"/>
            <a:ext cx="7385684" cy="343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For </a:t>
            </a:r>
            <a:r>
              <a:rPr sz="3600" spc="-10" dirty="0">
                <a:latin typeface="Times New Roman"/>
                <a:cs typeface="Times New Roman"/>
              </a:rPr>
              <a:t>small </a:t>
            </a:r>
            <a:r>
              <a:rPr sz="3600" spc="-5" dirty="0">
                <a:latin typeface="Times New Roman"/>
                <a:cs typeface="Times New Roman"/>
              </a:rPr>
              <a:t>projects an </a:t>
            </a:r>
            <a:r>
              <a:rPr sz="3600" spc="-10" dirty="0">
                <a:latin typeface="Times New Roman"/>
                <a:cs typeface="Times New Roman"/>
              </a:rPr>
              <a:t>email may </a:t>
            </a:r>
            <a:r>
              <a:rPr sz="3600" dirty="0">
                <a:latin typeface="Times New Roman"/>
                <a:cs typeface="Times New Roman"/>
              </a:rPr>
              <a:t>be  </a:t>
            </a:r>
            <a:r>
              <a:rPr sz="3600" spc="-5" dirty="0">
                <a:latin typeface="Times New Roman"/>
                <a:cs typeface="Times New Roman"/>
              </a:rPr>
              <a:t>fine, </a:t>
            </a:r>
            <a:r>
              <a:rPr sz="3600" dirty="0">
                <a:latin typeface="Times New Roman"/>
                <a:cs typeface="Times New Roman"/>
              </a:rPr>
              <a:t>but </a:t>
            </a:r>
            <a:r>
              <a:rPr sz="3600" spc="-5" dirty="0">
                <a:latin typeface="Times New Roman"/>
                <a:cs typeface="Times New Roman"/>
              </a:rPr>
              <a:t>for large </a:t>
            </a:r>
            <a:r>
              <a:rPr sz="3600" spc="-10" dirty="0">
                <a:latin typeface="Times New Roman"/>
                <a:cs typeface="Times New Roman"/>
              </a:rPr>
              <a:t>commercial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projects  </a:t>
            </a:r>
            <a:r>
              <a:rPr sz="3600" spc="10" dirty="0">
                <a:latin typeface="Times New Roman"/>
                <a:cs typeface="Times New Roman"/>
              </a:rPr>
              <a:t>you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need:</a:t>
            </a:r>
            <a:endParaRPr sz="36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800"/>
              </a:spcBef>
              <a:buChar char="–"/>
              <a:tabLst>
                <a:tab pos="755650" algn="l"/>
              </a:tabLst>
            </a:pPr>
            <a:r>
              <a:rPr sz="3200" spc="-5" dirty="0">
                <a:latin typeface="Times New Roman"/>
                <a:cs typeface="Times New Roman"/>
              </a:rPr>
              <a:t>Defined Processes, </a:t>
            </a:r>
            <a:r>
              <a:rPr sz="3200" dirty="0">
                <a:latin typeface="Times New Roman"/>
                <a:cs typeface="Times New Roman"/>
              </a:rPr>
              <a:t>a degree of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formality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800"/>
              </a:spcBef>
              <a:buChar char="–"/>
              <a:tabLst>
                <a:tab pos="755650" algn="l"/>
              </a:tabLst>
            </a:pPr>
            <a:r>
              <a:rPr sz="3200" spc="-5" dirty="0">
                <a:latin typeface="Times New Roman"/>
                <a:cs typeface="Times New Roman"/>
              </a:rPr>
              <a:t>Tested </a:t>
            </a:r>
            <a:r>
              <a:rPr sz="3200" dirty="0">
                <a:latin typeface="Times New Roman"/>
                <a:cs typeface="Times New Roman"/>
              </a:rPr>
              <a:t>and Documented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processes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90"/>
              </a:spcBef>
              <a:buChar char="–"/>
              <a:tabLst>
                <a:tab pos="755650" algn="l"/>
              </a:tabLst>
            </a:pP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Secure </a:t>
            </a:r>
            <a:r>
              <a:rPr sz="3200" spc="-5" dirty="0">
                <a:latin typeface="Times New Roman"/>
                <a:cs typeface="Times New Roman"/>
              </a:rPr>
              <a:t>the Quality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outcome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860" y="299720"/>
            <a:ext cx="5737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1554" algn="l"/>
              </a:tabLst>
            </a:pPr>
            <a:r>
              <a:rPr sz="4400" spc="-5" dirty="0"/>
              <a:t>Significance</a:t>
            </a:r>
            <a:r>
              <a:rPr sz="4400" spc="15" dirty="0"/>
              <a:t> </a:t>
            </a:r>
            <a:r>
              <a:rPr sz="4400" dirty="0"/>
              <a:t>of	</a:t>
            </a:r>
            <a:r>
              <a:rPr sz="4400" spc="-5" dirty="0"/>
              <a:t>Processes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84250" y="1633220"/>
            <a:ext cx="7372984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747" baseline="5555" dirty="0">
                <a:latin typeface="Symbol"/>
                <a:cs typeface="Symbol"/>
              </a:rPr>
              <a:t></a:t>
            </a:r>
            <a:r>
              <a:rPr sz="6000" spc="-217" baseline="555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What </a:t>
            </a:r>
            <a:r>
              <a:rPr sz="4000" spc="-5" dirty="0">
                <a:latin typeface="Times New Roman"/>
                <a:cs typeface="Times New Roman"/>
              </a:rPr>
              <a:t>is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Process?</a:t>
            </a:r>
            <a:endParaRPr sz="4000">
              <a:latin typeface="Times New Roman"/>
              <a:cs typeface="Times New Roman"/>
            </a:endParaRPr>
          </a:p>
          <a:p>
            <a:pPr marL="356235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Technically, a </a:t>
            </a:r>
            <a:r>
              <a:rPr sz="2400" i="1" spc="-5" dirty="0">
                <a:latin typeface="Times New Roman"/>
                <a:cs typeface="Times New Roman"/>
              </a:rPr>
              <a:t>process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 task </a:t>
            </a:r>
            <a:r>
              <a:rPr sz="2400" spc="-5" dirty="0">
                <a:latin typeface="Times New Roman"/>
                <a:cs typeface="Times New Roman"/>
              </a:rPr>
              <a:t>comprises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sequence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steps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 should be </a:t>
            </a:r>
            <a:r>
              <a:rPr sz="2400" spc="-5" dirty="0">
                <a:latin typeface="Times New Roman"/>
                <a:cs typeface="Times New Roman"/>
              </a:rPr>
              <a:t>followed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execute the</a:t>
            </a:r>
            <a:r>
              <a:rPr sz="2400" i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task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4250" y="3384550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0" dirty="0">
                <a:latin typeface="Symbol"/>
                <a:cs typeface="Symbol"/>
              </a:rPr>
              <a:t>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8419" y="3340762"/>
            <a:ext cx="7084695" cy="23539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So,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why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</a:t>
            </a:r>
            <a:r>
              <a:rPr sz="240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Processes?</a:t>
            </a:r>
            <a:endParaRPr sz="2400">
              <a:latin typeface="Times New Roman"/>
              <a:cs typeface="Times New Roman"/>
            </a:endParaRPr>
          </a:p>
          <a:p>
            <a:pPr marL="412750" marR="334645" indent="-287020">
              <a:lnSpc>
                <a:spcPct val="100000"/>
              </a:lnSpc>
              <a:spcBef>
                <a:spcPts val="570"/>
              </a:spcBef>
              <a:buChar char="–"/>
              <a:tabLst>
                <a:tab pos="412115" algn="l"/>
                <a:tab pos="412750" algn="l"/>
              </a:tabLst>
            </a:pPr>
            <a:r>
              <a:rPr sz="2300" spc="-5" dirty="0">
                <a:latin typeface="Times New Roman"/>
                <a:cs typeface="Times New Roman"/>
              </a:rPr>
              <a:t>Processes </a:t>
            </a:r>
            <a:r>
              <a:rPr sz="23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represent collective </a:t>
            </a:r>
            <a:r>
              <a:rPr sz="23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knowledge</a:t>
            </a:r>
            <a:r>
              <a:rPr sz="2300" dirty="0">
                <a:latin typeface="Times New Roman"/>
                <a:cs typeface="Times New Roman"/>
              </a:rPr>
              <a:t>. </a:t>
            </a:r>
            <a:r>
              <a:rPr sz="2300" spc="-5" dirty="0">
                <a:latin typeface="Times New Roman"/>
                <a:cs typeface="Times New Roman"/>
              </a:rPr>
              <a:t>Using them  increases </a:t>
            </a:r>
            <a:r>
              <a:rPr sz="2300" dirty="0">
                <a:latin typeface="Times New Roman"/>
                <a:cs typeface="Times New Roman"/>
              </a:rPr>
              <a:t>your </a:t>
            </a:r>
            <a:r>
              <a:rPr sz="2300" spc="-5" dirty="0">
                <a:latin typeface="Times New Roman"/>
                <a:cs typeface="Times New Roman"/>
              </a:rPr>
              <a:t>chances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success.</a:t>
            </a:r>
            <a:endParaRPr sz="2300">
              <a:latin typeface="Times New Roman"/>
              <a:cs typeface="Times New Roman"/>
            </a:endParaRPr>
          </a:p>
          <a:p>
            <a:pPr marL="412750" marR="5080" indent="-287020">
              <a:lnSpc>
                <a:spcPct val="100000"/>
              </a:lnSpc>
              <a:spcBef>
                <a:spcPts val="489"/>
              </a:spcBef>
              <a:buChar char="–"/>
              <a:tabLst>
                <a:tab pos="412115" algn="l"/>
                <a:tab pos="412750" algn="l"/>
              </a:tabLst>
            </a:pPr>
            <a:r>
              <a:rPr sz="2300" dirty="0">
                <a:latin typeface="Times New Roman"/>
                <a:cs typeface="Times New Roman"/>
              </a:rPr>
              <a:t>A process </a:t>
            </a:r>
            <a:r>
              <a:rPr sz="2300" spc="-10" dirty="0">
                <a:latin typeface="Times New Roman"/>
                <a:cs typeface="Times New Roman"/>
              </a:rPr>
              <a:t>may </a:t>
            </a:r>
            <a:r>
              <a:rPr sz="2300" spc="-5" dirty="0">
                <a:latin typeface="Times New Roman"/>
                <a:cs typeface="Times New Roman"/>
              </a:rPr>
              <a:t>have some extra steps, </a:t>
            </a:r>
            <a:r>
              <a:rPr sz="2300" dirty="0">
                <a:latin typeface="Times New Roman"/>
                <a:cs typeface="Times New Roman"/>
              </a:rPr>
              <a:t>but you </a:t>
            </a:r>
            <a:r>
              <a:rPr sz="2300" spc="-5" dirty="0">
                <a:latin typeface="Times New Roman"/>
                <a:cs typeface="Times New Roman"/>
              </a:rPr>
              <a:t>will </a:t>
            </a:r>
            <a:r>
              <a:rPr sz="2300" dirty="0">
                <a:latin typeface="Times New Roman"/>
                <a:cs typeface="Times New Roman"/>
              </a:rPr>
              <a:t>not  </a:t>
            </a:r>
            <a:r>
              <a:rPr sz="2300" spc="-5" dirty="0">
                <a:latin typeface="Times New Roman"/>
                <a:cs typeface="Times New Roman"/>
              </a:rPr>
              <a:t>always </a:t>
            </a:r>
            <a:r>
              <a:rPr sz="2300" dirty="0">
                <a:latin typeface="Times New Roman"/>
                <a:cs typeface="Times New Roman"/>
              </a:rPr>
              <a:t>know </a:t>
            </a:r>
            <a:r>
              <a:rPr sz="2300" spc="-5" dirty="0">
                <a:latin typeface="Times New Roman"/>
                <a:cs typeface="Times New Roman"/>
              </a:rPr>
              <a:t>beforehand </a:t>
            </a:r>
            <a:r>
              <a:rPr sz="2300" dirty="0">
                <a:latin typeface="Times New Roman"/>
                <a:cs typeface="Times New Roman"/>
              </a:rPr>
              <a:t>which ones </a:t>
            </a:r>
            <a:r>
              <a:rPr sz="2300" spc="-5" dirty="0">
                <a:latin typeface="Times New Roman"/>
                <a:cs typeface="Times New Roman"/>
              </a:rPr>
              <a:t>are </a:t>
            </a:r>
            <a:r>
              <a:rPr sz="2300" dirty="0">
                <a:latin typeface="Times New Roman"/>
                <a:cs typeface="Times New Roman"/>
              </a:rPr>
              <a:t>not </a:t>
            </a:r>
            <a:r>
              <a:rPr sz="2300" spc="-5" dirty="0">
                <a:latin typeface="Times New Roman"/>
                <a:cs typeface="Times New Roman"/>
              </a:rPr>
              <a:t>needed, </a:t>
            </a:r>
            <a:r>
              <a:rPr sz="2300" dirty="0">
                <a:latin typeface="Times New Roman"/>
                <a:cs typeface="Times New Roman"/>
              </a:rPr>
              <a:t>and  hence you </a:t>
            </a:r>
            <a:r>
              <a:rPr sz="2300" spc="-5" dirty="0">
                <a:latin typeface="Times New Roman"/>
                <a:cs typeface="Times New Roman"/>
              </a:rPr>
              <a:t>will increase </a:t>
            </a:r>
            <a:r>
              <a:rPr sz="2300" dirty="0">
                <a:latin typeface="Times New Roman"/>
                <a:cs typeface="Times New Roman"/>
              </a:rPr>
              <a:t>your </a:t>
            </a:r>
            <a:r>
              <a:rPr sz="2300" spc="-5" dirty="0">
                <a:latin typeface="Times New Roman"/>
                <a:cs typeface="Times New Roman"/>
              </a:rPr>
              <a:t>risks </a:t>
            </a:r>
            <a:r>
              <a:rPr sz="2300" dirty="0">
                <a:latin typeface="Times New Roman"/>
                <a:cs typeface="Times New Roman"/>
              </a:rPr>
              <a:t>by </a:t>
            </a:r>
            <a:r>
              <a:rPr sz="2300" spc="-5" dirty="0">
                <a:latin typeface="Times New Roman"/>
                <a:cs typeface="Times New Roman"/>
              </a:rPr>
              <a:t>taking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shortcuts.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860" y="147320"/>
            <a:ext cx="5737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1554" algn="l"/>
              </a:tabLst>
            </a:pPr>
            <a:r>
              <a:rPr sz="4400" spc="-5" dirty="0"/>
              <a:t>Significance</a:t>
            </a:r>
            <a:r>
              <a:rPr sz="4400" spc="15" dirty="0"/>
              <a:t> </a:t>
            </a:r>
            <a:r>
              <a:rPr sz="4400" dirty="0"/>
              <a:t>of	</a:t>
            </a:r>
            <a:r>
              <a:rPr sz="4400" spc="-5" dirty="0"/>
              <a:t>Processes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1850" y="1525270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0" dirty="0">
                <a:latin typeface="Symbol"/>
                <a:cs typeface="Symbol"/>
              </a:rPr>
              <a:t>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750" y="1557020"/>
            <a:ext cx="6648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Without processes, </a:t>
            </a:r>
            <a:r>
              <a:rPr sz="2400" spc="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cannot predict </a:t>
            </a:r>
            <a:r>
              <a:rPr sz="2400" spc="-10" dirty="0">
                <a:latin typeface="Times New Roman"/>
                <a:cs typeface="Times New Roman"/>
              </a:rPr>
              <a:t>much </a:t>
            </a:r>
            <a:r>
              <a:rPr sz="2400" dirty="0">
                <a:latin typeface="Times New Roman"/>
                <a:cs typeface="Times New Roman"/>
              </a:rPr>
              <a:t>about the  </a:t>
            </a:r>
            <a:r>
              <a:rPr sz="2400" spc="-5" dirty="0">
                <a:latin typeface="Times New Roman"/>
                <a:cs typeface="Times New Roman"/>
              </a:rPr>
              <a:t>outcome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your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850" y="2698750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0" dirty="0">
                <a:latin typeface="Symbol"/>
                <a:cs typeface="Symbol"/>
              </a:rPr>
              <a:t>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4750" y="2730500"/>
            <a:ext cx="7083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and the organization cannot learn effectively </a:t>
            </a:r>
            <a:r>
              <a:rPr sz="2400" spc="-5" dirty="0">
                <a:latin typeface="Times New Roman"/>
                <a:cs typeface="Times New Roman"/>
              </a:rPr>
              <a:t>without  </a:t>
            </a:r>
            <a:r>
              <a:rPr sz="2400" dirty="0">
                <a:latin typeface="Times New Roman"/>
                <a:cs typeface="Times New Roman"/>
              </a:rPr>
              <a:t>having defined </a:t>
            </a:r>
            <a:r>
              <a:rPr sz="2400" spc="-5" dirty="0">
                <a:latin typeface="Times New Roman"/>
                <a:cs typeface="Times New Roman"/>
              </a:rPr>
              <a:t>processes. </a:t>
            </a:r>
            <a:r>
              <a:rPr sz="2400" dirty="0">
                <a:latin typeface="Times New Roman"/>
                <a:cs typeface="Times New Roman"/>
              </a:rPr>
              <a:t>Learning and </a:t>
            </a:r>
            <a:r>
              <a:rPr sz="2400" spc="-5" dirty="0">
                <a:latin typeface="Times New Roman"/>
                <a:cs typeface="Times New Roman"/>
              </a:rPr>
              <a:t>improvement </a:t>
            </a:r>
            <a:r>
              <a:rPr sz="2400" dirty="0">
                <a:latin typeface="Times New Roman"/>
                <a:cs typeface="Times New Roman"/>
              </a:rPr>
              <a:t>are  </a:t>
            </a:r>
            <a:r>
              <a:rPr sz="2400" spc="-5" dirty="0">
                <a:latin typeface="Times New Roman"/>
                <a:cs typeface="Times New Roman"/>
              </a:rPr>
              <a:t>imperative </a:t>
            </a:r>
            <a:r>
              <a:rPr sz="2400" dirty="0">
                <a:latin typeface="Times New Roman"/>
                <a:cs typeface="Times New Roman"/>
              </a:rPr>
              <a:t>in today's </a:t>
            </a:r>
            <a:r>
              <a:rPr sz="2400" spc="-5" dirty="0">
                <a:latin typeface="Times New Roman"/>
                <a:cs typeface="Times New Roman"/>
              </a:rPr>
              <a:t>knowledge-based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world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850" y="4218940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0" dirty="0">
                <a:latin typeface="Symbol"/>
                <a:cs typeface="Symbol"/>
              </a:rPr>
              <a:t>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4750" y="4249420"/>
            <a:ext cx="72288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85496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Processes lower </a:t>
            </a:r>
            <a:r>
              <a:rPr sz="2400" dirty="0">
                <a:latin typeface="Times New Roman"/>
                <a:cs typeface="Times New Roman"/>
              </a:rPr>
              <a:t>your anxiety level. The checklists  inevitably cover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%	of </a:t>
            </a:r>
            <a:r>
              <a:rPr sz="2400" spc="-5" dirty="0">
                <a:latin typeface="Times New Roman"/>
                <a:cs typeface="Times New Roman"/>
              </a:rPr>
              <a:t>what needs </a:t>
            </a:r>
            <a:r>
              <a:rPr sz="2400" dirty="0">
                <a:latin typeface="Times New Roman"/>
                <a:cs typeface="Times New Roman"/>
              </a:rPr>
              <a:t>to be done. </a:t>
            </a:r>
            <a:r>
              <a:rPr sz="2400" spc="-5" dirty="0">
                <a:latin typeface="Times New Roman"/>
                <a:cs typeface="Times New Roman"/>
              </a:rPr>
              <a:t>Hence,  </a:t>
            </a:r>
            <a:r>
              <a:rPr sz="2400" spc="5" dirty="0">
                <a:latin typeface="Times New Roman"/>
                <a:cs typeface="Times New Roman"/>
              </a:rPr>
              <a:t>your </a:t>
            </a:r>
            <a:r>
              <a:rPr sz="2400" dirty="0">
                <a:latin typeface="Times New Roman"/>
                <a:cs typeface="Times New Roman"/>
              </a:rPr>
              <a:t>task reduces to working out the </a:t>
            </a:r>
            <a:r>
              <a:rPr sz="2400" spc="-5" dirty="0">
                <a:latin typeface="Times New Roman"/>
                <a:cs typeface="Times New Roman"/>
              </a:rPr>
              <a:t>remaining </a:t>
            </a:r>
            <a:r>
              <a:rPr sz="2400" dirty="0">
                <a:latin typeface="Times New Roman"/>
                <a:cs typeface="Times New Roman"/>
              </a:rPr>
              <a:t>20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percent.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4200" y="6433820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1530" y="604520"/>
            <a:ext cx="7508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Project </a:t>
            </a:r>
            <a:r>
              <a:rPr sz="4400" dirty="0"/>
              <a:t>vs. </a:t>
            </a:r>
            <a:r>
              <a:rPr sz="4400" spc="-5" dirty="0"/>
              <a:t>Program</a:t>
            </a:r>
            <a:r>
              <a:rPr sz="4400" spc="-15" dirty="0"/>
              <a:t> </a:t>
            </a:r>
            <a:r>
              <a:rPr sz="4400" spc="-5" dirty="0"/>
              <a:t>Management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64540" y="1685290"/>
            <a:ext cx="5960110" cy="29692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What’s a</a:t>
            </a:r>
            <a:r>
              <a:rPr sz="3200" spc="-5" dirty="0">
                <a:latin typeface="Times New Roman"/>
                <a:cs typeface="Times New Roman"/>
              </a:rPr>
              <a:t> ‘program’?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Mostly differences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scale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Often </a:t>
            </a:r>
            <a:r>
              <a:rPr sz="3200" dirty="0">
                <a:latin typeface="Times New Roman"/>
                <a:cs typeface="Times New Roman"/>
              </a:rPr>
              <a:t>a number of related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Longer </a:t>
            </a:r>
            <a:r>
              <a:rPr sz="3200" spc="-5" dirty="0">
                <a:latin typeface="Times New Roman"/>
                <a:cs typeface="Times New Roman"/>
              </a:rPr>
              <a:t>than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Definitions</a:t>
            </a:r>
            <a:r>
              <a:rPr sz="3200" dirty="0">
                <a:latin typeface="Times New Roman"/>
                <a:cs typeface="Times New Roman"/>
              </a:rPr>
              <a:t> vary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0370" y="276859"/>
            <a:ext cx="5753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Factors affecting Software </a:t>
            </a:r>
            <a:r>
              <a:rPr sz="3200" dirty="0"/>
              <a:t>Projects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838200"/>
            <a:ext cx="9144000" cy="601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530" y="604520"/>
            <a:ext cx="5985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Interactions </a:t>
            </a:r>
            <a:r>
              <a:rPr sz="4400" dirty="0"/>
              <a:t>/ </a:t>
            </a:r>
            <a:r>
              <a:rPr sz="4400" spc="-5" dirty="0"/>
              <a:t>Stakeholders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6249035" cy="42926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PM, </a:t>
            </a:r>
            <a:r>
              <a:rPr sz="3200" dirty="0">
                <a:latin typeface="Times New Roman"/>
                <a:cs typeface="Times New Roman"/>
              </a:rPr>
              <a:t>who do </a:t>
            </a:r>
            <a:r>
              <a:rPr sz="3200" spc="5" dirty="0">
                <a:latin typeface="Times New Roman"/>
                <a:cs typeface="Times New Roman"/>
              </a:rPr>
              <a:t>you </a:t>
            </a:r>
            <a:r>
              <a:rPr sz="3200" spc="-5" dirty="0">
                <a:latin typeface="Times New Roman"/>
                <a:cs typeface="Times New Roman"/>
              </a:rPr>
              <a:t>interact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with?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Project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Stakeholders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Project sponsor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Times New Roman"/>
                <a:cs typeface="Times New Roman"/>
              </a:rPr>
              <a:t>Team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Customers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Contractors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Functional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managers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9810" y="604520"/>
            <a:ext cx="4558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PM Tools:</a:t>
            </a:r>
            <a:r>
              <a:rPr sz="4400" spc="-60" dirty="0"/>
              <a:t> </a:t>
            </a:r>
            <a:r>
              <a:rPr sz="4400" spc="-5" dirty="0"/>
              <a:t>Software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96508"/>
            <a:ext cx="7498715" cy="42779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Low-end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Basic features, tasks management,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charting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MS </a:t>
            </a:r>
            <a:r>
              <a:rPr sz="2400" spc="-5" dirty="0">
                <a:latin typeface="Times New Roman"/>
                <a:cs typeface="Times New Roman"/>
              </a:rPr>
              <a:t>Excel, Milestones Simplicity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Mid-market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Handle larger projects, </a:t>
            </a:r>
            <a:r>
              <a:rPr sz="2400" spc="-5" dirty="0">
                <a:latin typeface="Times New Roman"/>
                <a:cs typeface="Times New Roman"/>
              </a:rPr>
              <a:t>multiple projects,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MS </a:t>
            </a:r>
            <a:r>
              <a:rPr sz="2400" spc="-5" dirty="0">
                <a:latin typeface="Times New Roman"/>
                <a:cs typeface="Times New Roman"/>
              </a:rPr>
              <a:t>Project </a:t>
            </a:r>
            <a:r>
              <a:rPr sz="2400" dirty="0">
                <a:latin typeface="Times New Roman"/>
                <a:cs typeface="Times New Roman"/>
              </a:rPr>
              <a:t>(approx. 50% 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market)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High-end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Very </a:t>
            </a:r>
            <a:r>
              <a:rPr sz="2400" dirty="0">
                <a:latin typeface="Times New Roman"/>
                <a:cs typeface="Times New Roman"/>
              </a:rPr>
              <a:t>large </a:t>
            </a:r>
            <a:r>
              <a:rPr sz="2400" spc="-5" dirty="0">
                <a:latin typeface="Times New Roman"/>
                <a:cs typeface="Times New Roman"/>
              </a:rPr>
              <a:t>projects, </a:t>
            </a:r>
            <a:r>
              <a:rPr sz="2400" dirty="0">
                <a:latin typeface="Times New Roman"/>
                <a:cs typeface="Times New Roman"/>
              </a:rPr>
              <a:t>specialized </a:t>
            </a:r>
            <a:r>
              <a:rPr sz="2400" spc="-5" dirty="0">
                <a:latin typeface="Times New Roman"/>
                <a:cs typeface="Times New Roman"/>
              </a:rPr>
              <a:t>needs,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enterprise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AMS Realtime (Adv </a:t>
            </a:r>
            <a:r>
              <a:rPr sz="2400" dirty="0">
                <a:latin typeface="Times New Roman"/>
                <a:cs typeface="Times New Roman"/>
              </a:rPr>
              <a:t>Mngt </a:t>
            </a:r>
            <a:r>
              <a:rPr sz="2400" spc="-5" dirty="0">
                <a:latin typeface="Times New Roman"/>
                <a:cs typeface="Times New Roman"/>
              </a:rPr>
              <a:t>Solution)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Primavera Project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989" y="604520"/>
            <a:ext cx="4218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Tools: Gantt</a:t>
            </a:r>
            <a:r>
              <a:rPr sz="4400" spc="-35" dirty="0"/>
              <a:t> </a:t>
            </a:r>
            <a:r>
              <a:rPr sz="4400" spc="-5" dirty="0"/>
              <a:t>Chart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52400" y="1447800"/>
            <a:ext cx="88392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529" y="604520"/>
            <a:ext cx="2181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The</a:t>
            </a:r>
            <a:r>
              <a:rPr sz="4400" spc="-85" dirty="0"/>
              <a:t> </a:t>
            </a:r>
            <a:r>
              <a:rPr sz="4400" spc="-5" dirty="0"/>
              <a:t>Field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96720"/>
            <a:ext cx="6541134" cy="44576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Jobs: </a:t>
            </a:r>
            <a:r>
              <a:rPr sz="2800" spc="-5" dirty="0">
                <a:latin typeface="Times New Roman"/>
                <a:cs typeface="Times New Roman"/>
              </a:rPr>
              <a:t>where 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they?</a:t>
            </a: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Professional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Organizations</a:t>
            </a:r>
            <a:endParaRPr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09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Project Management </a:t>
            </a:r>
            <a:r>
              <a:rPr sz="2400" dirty="0">
                <a:latin typeface="Times New Roman"/>
                <a:cs typeface="Times New Roman"/>
              </a:rPr>
              <a:t>Institute </a:t>
            </a:r>
            <a:r>
              <a:rPr sz="2400" spc="-5" dirty="0">
                <a:latin typeface="Times New Roman"/>
                <a:cs typeface="Times New Roman"/>
              </a:rPr>
              <a:t>(PMI)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(pmi.org)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09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Engineering Institute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(SEI)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IEEE Software Engineering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Group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Certifications</a:t>
            </a:r>
            <a:endParaRPr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09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PMI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PMP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“PMBOK”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PMI Body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Knowledge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Tools</a:t>
            </a:r>
            <a:endParaRPr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09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 err="1" smtClean="0">
                <a:latin typeface="Times New Roman"/>
                <a:cs typeface="Times New Roman"/>
              </a:rPr>
              <a:t>M</a:t>
            </a:r>
            <a:r>
              <a:rPr lang="en-US" sz="2400" dirty="0" err="1" smtClean="0">
                <a:latin typeface="Times New Roman"/>
                <a:cs typeface="Times New Roman"/>
              </a:rPr>
              <a:t>s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Project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4979" y="604520"/>
            <a:ext cx="5644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Tools: Network</a:t>
            </a:r>
            <a:r>
              <a:rPr sz="4400" spc="-30" dirty="0"/>
              <a:t> </a:t>
            </a:r>
            <a:r>
              <a:rPr sz="4400" spc="-5" dirty="0"/>
              <a:t>Diagram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6200" y="1447800"/>
            <a:ext cx="89916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910" y="604520"/>
            <a:ext cx="6002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PMI’s </a:t>
            </a:r>
            <a:r>
              <a:rPr sz="4400" dirty="0"/>
              <a:t>9 </a:t>
            </a:r>
            <a:r>
              <a:rPr sz="4400" spc="-5" dirty="0"/>
              <a:t>Knowledge</a:t>
            </a:r>
            <a:r>
              <a:rPr sz="4400" spc="-55" dirty="0"/>
              <a:t> </a:t>
            </a:r>
            <a:r>
              <a:rPr sz="4400" spc="-5" dirty="0"/>
              <a:t>Areas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96720"/>
            <a:ext cx="4985385" cy="42760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Project </a:t>
            </a:r>
            <a:r>
              <a:rPr sz="2800" b="1" i="1" spc="-5" dirty="0">
                <a:latin typeface="Times New Roman"/>
                <a:cs typeface="Times New Roman"/>
              </a:rPr>
              <a:t>integration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Scope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Time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Cost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Quality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Human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resource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Communications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Risk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Procurement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604520"/>
            <a:ext cx="3422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First</a:t>
            </a:r>
            <a:r>
              <a:rPr sz="4400" spc="-75" dirty="0"/>
              <a:t> </a:t>
            </a:r>
            <a:r>
              <a:rPr sz="4400" spc="-5" dirty="0"/>
              <a:t>Principles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5452745" cy="33362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One project </a:t>
            </a:r>
            <a:r>
              <a:rPr sz="3200" spc="-5" dirty="0">
                <a:latin typeface="Times New Roman"/>
                <a:cs typeface="Times New Roman"/>
              </a:rPr>
              <a:t>size </a:t>
            </a:r>
            <a:r>
              <a:rPr sz="3200" dirty="0">
                <a:latin typeface="Times New Roman"/>
                <a:cs typeface="Times New Roman"/>
              </a:rPr>
              <a:t>does not </a:t>
            </a:r>
            <a:r>
              <a:rPr sz="3200" spc="-10" dirty="0">
                <a:latin typeface="Times New Roman"/>
                <a:cs typeface="Times New Roman"/>
              </a:rPr>
              <a:t>fit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Patterns 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Anti-Patterns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Spectrums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Project types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Sizes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Formality </a:t>
            </a:r>
            <a:r>
              <a:rPr sz="2800" dirty="0">
                <a:latin typeface="Times New Roman"/>
                <a:cs typeface="Times New Roman"/>
              </a:rPr>
              <a:t>and rigor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(severity)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6720" y="604520"/>
            <a:ext cx="5738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Why </a:t>
            </a:r>
            <a:r>
              <a:rPr sz="4400" spc="-5" dirty="0"/>
              <a:t>Rapid</a:t>
            </a:r>
            <a:r>
              <a:rPr sz="4400" spc="-35" dirty="0"/>
              <a:t> </a:t>
            </a:r>
            <a:r>
              <a:rPr sz="4400" spc="-5" dirty="0"/>
              <a:t>Development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5485130" cy="23799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Faster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delivery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Reduced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risk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Increased </a:t>
            </a:r>
            <a:r>
              <a:rPr sz="3200" spc="-5" dirty="0">
                <a:latin typeface="Times New Roman"/>
                <a:cs typeface="Times New Roman"/>
              </a:rPr>
              <a:t>visibility to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customer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Don’t forsake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quality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7120" y="604520"/>
            <a:ext cx="1887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Strategy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4991735" cy="23799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Classic Mistake </a:t>
            </a:r>
            <a:r>
              <a:rPr sz="3200" dirty="0">
                <a:latin typeface="Times New Roman"/>
                <a:cs typeface="Times New Roman"/>
              </a:rPr>
              <a:t>Avoidance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Development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Fundamentals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Risk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Management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Schedule-Oriented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Practices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220" y="604520"/>
            <a:ext cx="56140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770" algn="l"/>
              </a:tabLst>
            </a:pPr>
            <a:r>
              <a:rPr sz="4400" spc="-5" dirty="0"/>
              <a:t>Four	Project</a:t>
            </a:r>
            <a:r>
              <a:rPr sz="4400" spc="-45" dirty="0"/>
              <a:t> </a:t>
            </a:r>
            <a:r>
              <a:rPr sz="4400" spc="-5" dirty="0"/>
              <a:t>Dimensions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2313940" cy="23799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People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Process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Product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echn</a:t>
            </a:r>
            <a:r>
              <a:rPr sz="3200" dirty="0">
                <a:latin typeface="Times New Roman"/>
                <a:cs typeface="Times New Roman"/>
              </a:rPr>
              <a:t>ol</a:t>
            </a:r>
            <a:r>
              <a:rPr sz="3200" spc="5" dirty="0">
                <a:latin typeface="Times New Roman"/>
                <a:cs typeface="Times New Roman"/>
              </a:rPr>
              <a:t>og</a:t>
            </a:r>
            <a:r>
              <a:rPr sz="3200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2740" y="6400800"/>
            <a:ext cx="28168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Triple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Constraint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0070" y="4301490"/>
            <a:ext cx="894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pe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270" y="6130290"/>
            <a:ext cx="772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5070" y="6054090"/>
            <a:ext cx="678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5910" y="5054600"/>
            <a:ext cx="678180" cy="1029969"/>
          </a:xfrm>
          <a:custGeom>
            <a:avLst/>
            <a:gdLst/>
            <a:ahLst/>
            <a:cxnLst/>
            <a:rect l="l" t="t" r="r" b="b"/>
            <a:pathLst>
              <a:path w="678180" h="1029970">
                <a:moveTo>
                  <a:pt x="0" y="1029969"/>
                </a:moveTo>
                <a:lnTo>
                  <a:pt x="67817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7800" y="6024879"/>
            <a:ext cx="210819" cy="23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2650" y="4876800"/>
            <a:ext cx="209550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0479" y="5044440"/>
            <a:ext cx="877569" cy="1112520"/>
          </a:xfrm>
          <a:custGeom>
            <a:avLst/>
            <a:gdLst/>
            <a:ahLst/>
            <a:cxnLst/>
            <a:rect l="l" t="t" r="r" b="b"/>
            <a:pathLst>
              <a:path w="877570" h="1112520">
                <a:moveTo>
                  <a:pt x="877569" y="111252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61690" y="6089650"/>
            <a:ext cx="219710" cy="234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400" y="4876800"/>
            <a:ext cx="218439" cy="233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08760" y="6400800"/>
            <a:ext cx="1783080" cy="0"/>
          </a:xfrm>
          <a:custGeom>
            <a:avLst/>
            <a:gdLst/>
            <a:ahLst/>
            <a:cxnLst/>
            <a:rect l="l" t="t" r="r" b="b"/>
            <a:pathLst>
              <a:path w="1783079">
                <a:moveTo>
                  <a:pt x="0" y="0"/>
                </a:moveTo>
                <a:lnTo>
                  <a:pt x="178307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5400" y="6286500"/>
            <a:ext cx="22860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6600" y="6286500"/>
            <a:ext cx="22860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Traditional </a:t>
            </a:r>
            <a:r>
              <a:rPr spc="-5" dirty="0"/>
              <a:t>Project </a:t>
            </a:r>
            <a:r>
              <a:rPr spc="-10" dirty="0"/>
              <a:t>Management</a:t>
            </a:r>
            <a:r>
              <a:rPr spc="-15" dirty="0"/>
              <a:t> </a:t>
            </a:r>
            <a:r>
              <a:rPr spc="-5" dirty="0"/>
              <a:t>Constraints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22274" y="2273468"/>
            <a:ext cx="147955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complete?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Every project has </a:t>
            </a:r>
            <a:r>
              <a:rPr sz="2800" b="1" dirty="0">
                <a:latin typeface="Times New Roman"/>
                <a:cs typeface="Times New Roman"/>
              </a:rPr>
              <a:t>3 </a:t>
            </a:r>
            <a:r>
              <a:rPr sz="2800" b="1" spc="-5" dirty="0">
                <a:latin typeface="Times New Roman"/>
                <a:cs typeface="Times New Roman"/>
              </a:rPr>
              <a:t>constrains  </a:t>
            </a:r>
            <a:r>
              <a:rPr b="1" spc="-5" dirty="0">
                <a:latin typeface="Times New Roman"/>
                <a:cs typeface="Times New Roman"/>
              </a:rPr>
              <a:t>Scope </a:t>
            </a:r>
            <a:r>
              <a:rPr spc="-5" dirty="0"/>
              <a:t>goals: What work will </a:t>
            </a:r>
            <a:r>
              <a:rPr dirty="0"/>
              <a:t>be done?  </a:t>
            </a:r>
            <a:r>
              <a:rPr b="1" spc="-5" dirty="0">
                <a:latin typeface="Times New Roman"/>
                <a:cs typeface="Times New Roman"/>
              </a:rPr>
              <a:t>Time </a:t>
            </a:r>
            <a:r>
              <a:rPr dirty="0"/>
              <a:t>goals: </a:t>
            </a:r>
            <a:r>
              <a:rPr spc="-5" dirty="0"/>
              <a:t>How </a:t>
            </a:r>
            <a:r>
              <a:rPr dirty="0"/>
              <a:t>long should </a:t>
            </a:r>
            <a:r>
              <a:rPr spc="5" dirty="0"/>
              <a:t>it </a:t>
            </a:r>
            <a:r>
              <a:rPr dirty="0"/>
              <a:t>take t  </a:t>
            </a:r>
            <a:r>
              <a:rPr b="1" spc="-5" dirty="0">
                <a:latin typeface="Times New Roman"/>
                <a:cs typeface="Times New Roman"/>
              </a:rPr>
              <a:t>Cost </a:t>
            </a:r>
            <a:r>
              <a:rPr dirty="0"/>
              <a:t>goals: </a:t>
            </a:r>
            <a:r>
              <a:rPr spc="-5" dirty="0"/>
              <a:t>What should </a:t>
            </a:r>
            <a:r>
              <a:rPr spc="5" dirty="0"/>
              <a:t>it</a:t>
            </a:r>
            <a:r>
              <a:rPr dirty="0"/>
              <a:t> </a:t>
            </a:r>
            <a:r>
              <a:rPr spc="-5" dirty="0"/>
              <a:t>cost?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31410" y="2611288"/>
            <a:ext cx="4060190" cy="3865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558290"/>
            <a:ext cx="6771640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ts val="3835"/>
              </a:lnSpc>
              <a:spcBef>
                <a:spcPts val="100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u="sng" spc="-10" dirty="0">
                <a:latin typeface="Times New Roman"/>
                <a:cs typeface="Times New Roman"/>
              </a:rPr>
              <a:t>Time </a:t>
            </a:r>
            <a:r>
              <a:rPr sz="3200" u="sng" spc="-5" dirty="0">
                <a:latin typeface="Times New Roman"/>
                <a:cs typeface="Times New Roman"/>
              </a:rPr>
              <a:t>constraint </a:t>
            </a:r>
            <a:r>
              <a:rPr sz="3200" spc="-5" dirty="0">
                <a:latin typeface="Times New Roman"/>
                <a:cs typeface="Times New Roman"/>
              </a:rPr>
              <a:t>may </a:t>
            </a:r>
            <a:r>
              <a:rPr sz="3200" dirty="0">
                <a:latin typeface="Times New Roman"/>
                <a:cs typeface="Times New Roman"/>
              </a:rPr>
              <a:t>lead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b="1" spc="-5" dirty="0">
                <a:latin typeface="Times New Roman"/>
                <a:cs typeface="Times New Roman"/>
              </a:rPr>
              <a:t>less</a:t>
            </a:r>
            <a:r>
              <a:rPr sz="3200" b="1" spc="114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quality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</a:pPr>
            <a:r>
              <a:rPr sz="3200" dirty="0">
                <a:latin typeface="Times New Roman"/>
                <a:cs typeface="Times New Roman"/>
              </a:rPr>
              <a:t>because 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?</a:t>
            </a:r>
          </a:p>
          <a:p>
            <a:pPr marL="927100" marR="1818639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Times New Roman"/>
                <a:cs typeface="Times New Roman"/>
              </a:rPr>
              <a:t>less </a:t>
            </a:r>
            <a:r>
              <a:rPr sz="3200" spc="-10" dirty="0">
                <a:latin typeface="Times New Roman"/>
                <a:cs typeface="Times New Roman"/>
              </a:rPr>
              <a:t>time </a:t>
            </a:r>
            <a:r>
              <a:rPr sz="3200" spc="-5" dirty="0">
                <a:latin typeface="Times New Roman"/>
                <a:cs typeface="Times New Roman"/>
              </a:rPr>
              <a:t>for analysis,  </a:t>
            </a:r>
            <a:r>
              <a:rPr sz="3200" dirty="0">
                <a:latin typeface="Times New Roman"/>
                <a:cs typeface="Times New Roman"/>
              </a:rPr>
              <a:t>less </a:t>
            </a:r>
            <a:r>
              <a:rPr sz="3200" spc="-10" dirty="0">
                <a:latin typeface="Times New Roman"/>
                <a:cs typeface="Times New Roman"/>
              </a:rPr>
              <a:t>time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planning,  less </a:t>
            </a:r>
            <a:r>
              <a:rPr sz="3200" spc="-10" dirty="0">
                <a:latin typeface="Times New Roman"/>
                <a:cs typeface="Times New Roman"/>
              </a:rPr>
              <a:t>time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reviewing,  less </a:t>
            </a:r>
            <a:r>
              <a:rPr sz="3200" spc="-10" dirty="0">
                <a:latin typeface="Times New Roman"/>
                <a:cs typeface="Times New Roman"/>
              </a:rPr>
              <a:t>time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checking,  less </a:t>
            </a:r>
            <a:r>
              <a:rPr sz="3200" spc="-10" dirty="0">
                <a:latin typeface="Times New Roman"/>
                <a:cs typeface="Times New Roman"/>
              </a:rPr>
              <a:t>time </a:t>
            </a:r>
            <a:r>
              <a:rPr sz="3200" spc="-5" dirty="0">
                <a:latin typeface="Times New Roman"/>
                <a:cs typeface="Times New Roman"/>
              </a:rPr>
              <a:t>for monitoring,  </a:t>
            </a:r>
            <a:r>
              <a:rPr sz="3200" dirty="0">
                <a:latin typeface="Times New Roman"/>
                <a:cs typeface="Times New Roman"/>
              </a:rPr>
              <a:t>less </a:t>
            </a:r>
            <a:r>
              <a:rPr sz="3200" spc="-10" dirty="0">
                <a:latin typeface="Times New Roman"/>
                <a:cs typeface="Times New Roman"/>
              </a:rPr>
              <a:t>time </a:t>
            </a:r>
            <a:r>
              <a:rPr sz="3200" spc="-5" dirty="0">
                <a:latin typeface="Times New Roman"/>
                <a:cs typeface="Times New Roman"/>
              </a:rPr>
              <a:t>for control,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Traditional </a:t>
            </a:r>
            <a:r>
              <a:rPr spc="-5" dirty="0"/>
              <a:t>Project </a:t>
            </a:r>
            <a:r>
              <a:rPr spc="-10" dirty="0"/>
              <a:t>Management</a:t>
            </a:r>
            <a:r>
              <a:rPr spc="-15" dirty="0"/>
              <a:t> </a:t>
            </a:r>
            <a:r>
              <a:rPr spc="-5" dirty="0"/>
              <a:t>Constraints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069" y="1710690"/>
            <a:ext cx="6866255" cy="2982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0850">
              <a:lnSpc>
                <a:spcPct val="100000"/>
              </a:lnSpc>
              <a:spcBef>
                <a:spcPts val="100"/>
              </a:spcBef>
            </a:pPr>
            <a:r>
              <a:rPr sz="3200" u="sng" dirty="0">
                <a:latin typeface="Times New Roman"/>
                <a:cs typeface="Times New Roman"/>
              </a:rPr>
              <a:t>Cost </a:t>
            </a:r>
            <a:r>
              <a:rPr sz="3200" u="sng" spc="-5" dirty="0">
                <a:latin typeface="Times New Roman"/>
                <a:cs typeface="Times New Roman"/>
              </a:rPr>
              <a:t>constraint </a:t>
            </a:r>
            <a:r>
              <a:rPr sz="3200" spc="-5" dirty="0">
                <a:latin typeface="Times New Roman"/>
                <a:cs typeface="Times New Roman"/>
              </a:rPr>
              <a:t>may </a:t>
            </a:r>
            <a:r>
              <a:rPr sz="3200" dirty="0">
                <a:latin typeface="Times New Roman"/>
                <a:cs typeface="Times New Roman"/>
              </a:rPr>
              <a:t>lead </a:t>
            </a:r>
            <a:r>
              <a:rPr sz="3200" spc="-5" dirty="0">
                <a:latin typeface="Times New Roman"/>
                <a:cs typeface="Times New Roman"/>
              </a:rPr>
              <a:t>to less quality  </a:t>
            </a:r>
            <a:r>
              <a:rPr sz="3200" dirty="0">
                <a:latin typeface="Times New Roman"/>
                <a:cs typeface="Times New Roman"/>
              </a:rPr>
              <a:t>because 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?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Hiring less </a:t>
            </a:r>
            <a:r>
              <a:rPr sz="3200" dirty="0">
                <a:latin typeface="Times New Roman"/>
                <a:cs typeface="Times New Roman"/>
              </a:rPr>
              <a:t>skilled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people,</a:t>
            </a:r>
          </a:p>
          <a:p>
            <a:pPr marL="12700" marR="5080" indent="1016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Getting less quality </a:t>
            </a:r>
            <a:r>
              <a:rPr sz="3200" dirty="0">
                <a:latin typeface="Times New Roman"/>
                <a:cs typeface="Times New Roman"/>
              </a:rPr>
              <a:t>resources 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12700" marR="5080" indent="101600">
              <a:lnSpc>
                <a:spcPct val="100000"/>
              </a:lnSpc>
            </a:pPr>
            <a:r>
              <a:rPr sz="3200" dirty="0" smtClean="0">
                <a:latin typeface="Times New Roman"/>
                <a:cs typeface="Times New Roman"/>
              </a:rPr>
              <a:t>Ignoring </a:t>
            </a:r>
            <a:r>
              <a:rPr sz="3200" spc="-10" dirty="0">
                <a:latin typeface="Times New Roman"/>
                <a:cs typeface="Times New Roman"/>
              </a:rPr>
              <a:t>some </a:t>
            </a:r>
            <a:r>
              <a:rPr sz="3200" spc="-5" dirty="0">
                <a:latin typeface="Times New Roman"/>
                <a:cs typeface="Times New Roman"/>
              </a:rPr>
              <a:t>customer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requirements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Traditional </a:t>
            </a:r>
            <a:r>
              <a:rPr spc="-5" dirty="0"/>
              <a:t>Project </a:t>
            </a:r>
            <a:r>
              <a:rPr spc="-10" dirty="0"/>
              <a:t>Management</a:t>
            </a:r>
            <a:r>
              <a:rPr spc="-15" dirty="0"/>
              <a:t> </a:t>
            </a:r>
            <a:r>
              <a:rPr spc="-5" dirty="0"/>
              <a:t>Constraints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270" y="2057400"/>
            <a:ext cx="7125970" cy="3300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5420">
              <a:lnSpc>
                <a:spcPct val="100000"/>
              </a:lnSpc>
              <a:spcBef>
                <a:spcPts val="100"/>
              </a:spcBef>
              <a:buSzPct val="96875"/>
              <a:buChar char="•"/>
              <a:tabLst>
                <a:tab pos="156210" algn="l"/>
              </a:tabLst>
            </a:pPr>
            <a:r>
              <a:rPr sz="3200" u="sng" dirty="0">
                <a:latin typeface="Times New Roman"/>
                <a:cs typeface="Times New Roman"/>
              </a:rPr>
              <a:t>Scope </a:t>
            </a:r>
            <a:r>
              <a:rPr sz="3200" u="sng" spc="-5" dirty="0">
                <a:latin typeface="Times New Roman"/>
                <a:cs typeface="Times New Roman"/>
              </a:rPr>
              <a:t>limitations</a:t>
            </a:r>
            <a:r>
              <a:rPr sz="3200" spc="-5" dirty="0">
                <a:latin typeface="Times New Roman"/>
                <a:cs typeface="Times New Roman"/>
              </a:rPr>
              <a:t> may lead to less quality  </a:t>
            </a:r>
            <a:r>
              <a:rPr sz="3200" dirty="0">
                <a:latin typeface="Times New Roman"/>
                <a:cs typeface="Times New Roman"/>
              </a:rPr>
              <a:t>because 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?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47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6875"/>
              <a:buChar char="•"/>
              <a:tabLst>
                <a:tab pos="156210" algn="l"/>
              </a:tabLst>
            </a:pPr>
            <a:r>
              <a:rPr sz="3200" dirty="0">
                <a:latin typeface="Times New Roman"/>
                <a:cs typeface="Times New Roman"/>
              </a:rPr>
              <a:t>Scope </a:t>
            </a:r>
            <a:r>
              <a:rPr sz="3200" spc="-5" dirty="0">
                <a:latin typeface="Times New Roman"/>
                <a:cs typeface="Times New Roman"/>
              </a:rPr>
              <a:t>limitations may lead to </a:t>
            </a:r>
            <a:r>
              <a:rPr sz="3200" dirty="0">
                <a:latin typeface="Times New Roman"/>
                <a:cs typeface="Times New Roman"/>
              </a:rPr>
              <a:t>Ignore </a:t>
            </a:r>
            <a:r>
              <a:rPr sz="3200" spc="-5" dirty="0">
                <a:latin typeface="Times New Roman"/>
                <a:cs typeface="Times New Roman"/>
              </a:rPr>
              <a:t>some  customer requirements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buSzPct val="96875"/>
              <a:buChar char="•"/>
              <a:tabLst>
                <a:tab pos="156210" algn="l"/>
              </a:tabLst>
            </a:pPr>
            <a:r>
              <a:rPr sz="3200" dirty="0">
                <a:latin typeface="Times New Roman"/>
                <a:cs typeface="Times New Roman"/>
              </a:rPr>
              <a:t>shortcuts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Traditional </a:t>
            </a:r>
            <a:r>
              <a:rPr spc="-5" dirty="0"/>
              <a:t>Project </a:t>
            </a:r>
            <a:r>
              <a:rPr spc="-10" dirty="0"/>
              <a:t>Management</a:t>
            </a:r>
            <a:r>
              <a:rPr spc="-15" dirty="0"/>
              <a:t> </a:t>
            </a:r>
            <a:r>
              <a:rPr spc="-5" dirty="0"/>
              <a:t>Constraints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4979" y="604520"/>
            <a:ext cx="5646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PM History in </a:t>
            </a:r>
            <a:r>
              <a:rPr sz="4400" dirty="0"/>
              <a:t>a</a:t>
            </a:r>
            <a:r>
              <a:rPr sz="4400" spc="-25" dirty="0"/>
              <a:t> </a:t>
            </a:r>
            <a:r>
              <a:rPr sz="4400" spc="-5" dirty="0"/>
              <a:t>Nutshell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785620"/>
            <a:ext cx="7101840" cy="410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7034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Birth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modern PM: Manhattan Project </a:t>
            </a:r>
            <a:r>
              <a:rPr sz="2800" dirty="0">
                <a:latin typeface="Times New Roman"/>
                <a:cs typeface="Times New Roman"/>
              </a:rPr>
              <a:t>(the  </a:t>
            </a:r>
            <a:r>
              <a:rPr sz="2800" spc="-5" dirty="0">
                <a:latin typeface="Times New Roman"/>
                <a:cs typeface="Times New Roman"/>
              </a:rPr>
              <a:t>bomb)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1970’s: </a:t>
            </a:r>
            <a:r>
              <a:rPr sz="2800" spc="-5" dirty="0">
                <a:latin typeface="Times New Roman"/>
                <a:cs typeface="Times New Roman"/>
              </a:rPr>
              <a:t>military, defense, construction </a:t>
            </a:r>
            <a:r>
              <a:rPr sz="2800" dirty="0">
                <a:latin typeface="Times New Roman"/>
                <a:cs typeface="Times New Roman"/>
              </a:rPr>
              <a:t>industry  </a:t>
            </a:r>
            <a:r>
              <a:rPr sz="2800" spc="-5" dirty="0">
                <a:latin typeface="Times New Roman"/>
                <a:cs typeface="Times New Roman"/>
              </a:rPr>
              <a:t>were </a:t>
            </a:r>
            <a:r>
              <a:rPr sz="2800" dirty="0">
                <a:latin typeface="Times New Roman"/>
                <a:cs typeface="Times New Roman"/>
              </a:rPr>
              <a:t>using </a:t>
            </a:r>
            <a:r>
              <a:rPr sz="2800" spc="-5" dirty="0">
                <a:latin typeface="Times New Roman"/>
                <a:cs typeface="Times New Roman"/>
              </a:rPr>
              <a:t>PM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software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1990’s: </a:t>
            </a:r>
            <a:r>
              <a:rPr sz="2800" spc="-5" dirty="0">
                <a:latin typeface="Times New Roman"/>
                <a:cs typeface="Times New Roman"/>
              </a:rPr>
              <a:t>large shift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PM-based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models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5015" algn="l"/>
              </a:tabLst>
            </a:pPr>
            <a:r>
              <a:rPr sz="3600" baseline="3472" dirty="0">
                <a:latin typeface="Times New Roman"/>
                <a:cs typeface="Times New Roman"/>
              </a:rPr>
              <a:t>–	</a:t>
            </a:r>
            <a:r>
              <a:rPr sz="2400" dirty="0">
                <a:latin typeface="Times New Roman"/>
                <a:cs typeface="Times New Roman"/>
              </a:rPr>
              <a:t>1985:</a:t>
            </a:r>
            <a:r>
              <a:rPr sz="2400" spc="-5" dirty="0">
                <a:latin typeface="Times New Roman"/>
                <a:cs typeface="Times New Roman"/>
              </a:rPr>
              <a:t> TQM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1990-93: Re-engineering, </a:t>
            </a:r>
            <a:r>
              <a:rPr sz="2400" spc="-5" dirty="0">
                <a:latin typeface="Times New Roman"/>
                <a:cs typeface="Times New Roman"/>
              </a:rPr>
              <a:t>self-directed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teams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1996-99: </a:t>
            </a:r>
            <a:r>
              <a:rPr sz="2400" spc="-5" dirty="0">
                <a:latin typeface="Times New Roman"/>
                <a:cs typeface="Times New Roman"/>
              </a:rPr>
              <a:t>Risk </a:t>
            </a:r>
            <a:r>
              <a:rPr sz="2400" spc="-10" dirty="0">
                <a:latin typeface="Times New Roman"/>
                <a:cs typeface="Times New Roman"/>
              </a:rPr>
              <a:t>mgmt,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offices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2000: global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projects</a:t>
            </a:r>
          </a:p>
        </p:txBody>
      </p:sp>
      <p:sp>
        <p:nvSpPr>
          <p:cNvPr id="4" name="object 4"/>
          <p:cNvSpPr/>
          <p:nvPr/>
        </p:nvSpPr>
        <p:spPr>
          <a:xfrm>
            <a:off x="6456679" y="5105400"/>
            <a:ext cx="1817370" cy="1262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6296659"/>
            <a:ext cx="894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" indent="-12509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138430" algn="l"/>
              </a:tabLst>
            </a:pP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1470" y="6372859"/>
            <a:ext cx="798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" indent="-12509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138430" algn="l"/>
              </a:tabLst>
            </a:pP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0670" y="5382259"/>
            <a:ext cx="1212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" indent="-12509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138430" algn="l"/>
              </a:tabLst>
            </a:pPr>
            <a:r>
              <a:rPr sz="2800" spc="-15" dirty="0">
                <a:latin typeface="Times New Roman"/>
                <a:cs typeface="Times New Roman"/>
              </a:rPr>
              <a:t>Q</a:t>
            </a:r>
            <a:r>
              <a:rPr sz="2800" spc="5" dirty="0">
                <a:latin typeface="Times New Roman"/>
                <a:cs typeface="Times New Roman"/>
              </a:rPr>
              <a:t>u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lity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6060" y="4531359"/>
            <a:ext cx="1122680" cy="1557020"/>
          </a:xfrm>
          <a:custGeom>
            <a:avLst/>
            <a:gdLst/>
            <a:ahLst/>
            <a:cxnLst/>
            <a:rect l="l" t="t" r="r" b="b"/>
            <a:pathLst>
              <a:path w="1122680" h="1557020">
                <a:moveTo>
                  <a:pt x="0" y="1557020"/>
                </a:moveTo>
                <a:lnTo>
                  <a:pt x="11226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600" y="6026150"/>
            <a:ext cx="214630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28570" y="4357370"/>
            <a:ext cx="214630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48429" y="4443729"/>
            <a:ext cx="1475740" cy="1732280"/>
          </a:xfrm>
          <a:custGeom>
            <a:avLst/>
            <a:gdLst/>
            <a:ahLst/>
            <a:cxnLst/>
            <a:rect l="l" t="t" r="r" b="b"/>
            <a:pathLst>
              <a:path w="1475739" h="1732279">
                <a:moveTo>
                  <a:pt x="1475740" y="173228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0350" y="6106159"/>
            <a:ext cx="222250" cy="2324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000" y="4281170"/>
            <a:ext cx="222250" cy="2324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9000" y="4418329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71501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4700" y="5119370"/>
            <a:ext cx="22860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4700" y="4204970"/>
            <a:ext cx="22860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7360" y="6567169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7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4000" y="6452870"/>
            <a:ext cx="228600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5400" y="6452870"/>
            <a:ext cx="228600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4339" y="5765800"/>
            <a:ext cx="857250" cy="535940"/>
          </a:xfrm>
          <a:custGeom>
            <a:avLst/>
            <a:gdLst/>
            <a:ahLst/>
            <a:cxnLst/>
            <a:rect l="l" t="t" r="r" b="b"/>
            <a:pathLst>
              <a:path w="857250" h="535939">
                <a:moveTo>
                  <a:pt x="0" y="535940"/>
                </a:moveTo>
                <a:lnTo>
                  <a:pt x="8572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6207759"/>
            <a:ext cx="237489" cy="2070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05710" y="5652770"/>
            <a:ext cx="237489" cy="2070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1629" y="5829300"/>
            <a:ext cx="916940" cy="486409"/>
          </a:xfrm>
          <a:custGeom>
            <a:avLst/>
            <a:gdLst/>
            <a:ahLst/>
            <a:cxnLst/>
            <a:rect l="l" t="t" r="r" b="b"/>
            <a:pathLst>
              <a:path w="916939" h="486410">
                <a:moveTo>
                  <a:pt x="0" y="0"/>
                </a:moveTo>
                <a:lnTo>
                  <a:pt x="916940" y="48640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62400" y="5726429"/>
            <a:ext cx="240029" cy="2019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17770" y="6216650"/>
            <a:ext cx="240029" cy="2019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34669" y="415290"/>
            <a:ext cx="8148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Traditional </a:t>
            </a:r>
            <a:r>
              <a:rPr spc="-5" dirty="0"/>
              <a:t>Project </a:t>
            </a:r>
            <a:r>
              <a:rPr spc="-10" dirty="0"/>
              <a:t>Management</a:t>
            </a:r>
            <a:r>
              <a:rPr spc="-15" dirty="0"/>
              <a:t> </a:t>
            </a:r>
            <a:r>
              <a:rPr spc="-5" dirty="0"/>
              <a:t>Constraints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82270" y="1288626"/>
            <a:ext cx="7411720" cy="30219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830"/>
              </a:spcBef>
            </a:pPr>
            <a:r>
              <a:rPr sz="3200" dirty="0">
                <a:latin typeface="Times New Roman"/>
                <a:cs typeface="Times New Roman"/>
              </a:rPr>
              <a:t>Quadruple Constraint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spc="-5" dirty="0">
                <a:latin typeface="Times New Roman"/>
                <a:cs typeface="Times New Roman"/>
              </a:rPr>
              <a:t>Quality </a:t>
            </a:r>
            <a:r>
              <a:rPr sz="2400" dirty="0">
                <a:latin typeface="Times New Roman"/>
                <a:cs typeface="Times New Roman"/>
              </a:rPr>
              <a:t>is a key </a:t>
            </a:r>
            <a:r>
              <a:rPr sz="2400" spc="-5" dirty="0">
                <a:latin typeface="Times New Roman"/>
                <a:cs typeface="Times New Roman"/>
              </a:rPr>
              <a:t>factor </a:t>
            </a:r>
            <a:r>
              <a:rPr sz="2400" dirty="0">
                <a:latin typeface="Times New Roman"/>
                <a:cs typeface="Times New Roman"/>
              </a:rPr>
              <a:t>for projects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success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We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add </a:t>
            </a:r>
            <a:r>
              <a:rPr sz="2400" spc="-5" dirty="0">
                <a:latin typeface="Times New Roman"/>
                <a:cs typeface="Times New Roman"/>
              </a:rPr>
              <a:t>Quality </a:t>
            </a:r>
            <a:r>
              <a:rPr sz="2400" dirty="0">
                <a:latin typeface="Times New Roman"/>
                <a:cs typeface="Times New Roman"/>
              </a:rPr>
              <a:t>as a 4</a:t>
            </a:r>
            <a:r>
              <a:rPr sz="2100" baseline="27777" dirty="0">
                <a:latin typeface="Times New Roman"/>
                <a:cs typeface="Times New Roman"/>
              </a:rPr>
              <a:t>th</a:t>
            </a:r>
            <a:r>
              <a:rPr sz="2100" spc="450" baseline="2777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constraint: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Quadruple </a:t>
            </a:r>
            <a:r>
              <a:rPr sz="2400" dirty="0">
                <a:latin typeface="Times New Roman"/>
                <a:cs typeface="Times New Roman"/>
              </a:rPr>
              <a:t>constraint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Triple </a:t>
            </a:r>
            <a:r>
              <a:rPr sz="2400" dirty="0">
                <a:latin typeface="Times New Roman"/>
                <a:cs typeface="Times New Roman"/>
              </a:rPr>
              <a:t>constraint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+Quality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constraint</a:t>
            </a:r>
            <a:endParaRPr sz="2400">
              <a:latin typeface="Times New Roman"/>
              <a:cs typeface="Times New Roman"/>
            </a:endParaRPr>
          </a:p>
          <a:p>
            <a:pPr marL="2576195" indent="-125095">
              <a:lnSpc>
                <a:spcPct val="100000"/>
              </a:lnSpc>
              <a:spcBef>
                <a:spcPts val="710"/>
              </a:spcBef>
              <a:buSzPct val="96428"/>
              <a:buChar char="•"/>
              <a:tabLst>
                <a:tab pos="2576830" algn="l"/>
              </a:tabLst>
            </a:pPr>
            <a:r>
              <a:rPr sz="2800" spc="-5" dirty="0">
                <a:latin typeface="Times New Roman"/>
                <a:cs typeface="Times New Roman"/>
              </a:rPr>
              <a:t>Scope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26050" y="3392170"/>
            <a:ext cx="3736340" cy="23367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150" y="604520"/>
            <a:ext cx="4199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2350" algn="l"/>
              </a:tabLst>
            </a:pPr>
            <a:r>
              <a:rPr sz="4400" spc="-5" dirty="0"/>
              <a:t>Trade-off	Triangle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785620"/>
            <a:ext cx="5459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Fast, </a:t>
            </a:r>
            <a:r>
              <a:rPr sz="3200" dirty="0">
                <a:latin typeface="Times New Roman"/>
                <a:cs typeface="Times New Roman"/>
              </a:rPr>
              <a:t>cheap, good. </a:t>
            </a:r>
            <a:r>
              <a:rPr sz="3200" spc="-5" dirty="0">
                <a:latin typeface="Times New Roman"/>
                <a:cs typeface="Times New Roman"/>
              </a:rPr>
              <a:t>Choose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two.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7061" y="2914650"/>
            <a:ext cx="2983126" cy="2266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150" y="604520"/>
            <a:ext cx="4199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2350" algn="l"/>
              </a:tabLst>
            </a:pPr>
            <a:r>
              <a:rPr sz="4400" spc="-5" dirty="0"/>
              <a:t>Trade-off	Triangle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50240" y="2374022"/>
            <a:ext cx="6013268" cy="3718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1785620"/>
            <a:ext cx="7202805" cy="9994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Know which of </a:t>
            </a:r>
            <a:r>
              <a:rPr sz="3200" spc="-5" dirty="0">
                <a:latin typeface="Times New Roman"/>
                <a:cs typeface="Times New Roman"/>
              </a:rPr>
              <a:t>these </a:t>
            </a:r>
            <a:r>
              <a:rPr sz="3200" dirty="0">
                <a:latin typeface="Times New Roman"/>
                <a:cs typeface="Times New Roman"/>
              </a:rPr>
              <a:t>are </a:t>
            </a:r>
            <a:r>
              <a:rPr sz="3200" spc="-5" dirty="0">
                <a:latin typeface="Times New Roman"/>
                <a:cs typeface="Times New Roman"/>
              </a:rPr>
              <a:t>fixed </a:t>
            </a:r>
            <a:r>
              <a:rPr sz="3200" dirty="0">
                <a:latin typeface="Times New Roman"/>
                <a:cs typeface="Times New Roman"/>
              </a:rPr>
              <a:t>&amp; </a:t>
            </a:r>
            <a:r>
              <a:rPr sz="3200" spc="-5" dirty="0">
                <a:latin typeface="Times New Roman"/>
                <a:cs typeface="Times New Roman"/>
              </a:rPr>
              <a:t>variable  for </a:t>
            </a:r>
            <a:r>
              <a:rPr sz="3200" dirty="0">
                <a:latin typeface="Times New Roman"/>
                <a:cs typeface="Times New Roman"/>
              </a:rPr>
              <a:t>every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300" y="604520"/>
            <a:ext cx="1548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</a:t>
            </a:r>
            <a:r>
              <a:rPr sz="4400" dirty="0"/>
              <a:t>eop</a:t>
            </a:r>
            <a:r>
              <a:rPr sz="4400" spc="5" dirty="0"/>
              <a:t>l</a:t>
            </a:r>
            <a:r>
              <a:rPr sz="4400" dirty="0"/>
              <a:t>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785620"/>
            <a:ext cx="7182484" cy="35102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marR="5080" indent="-342900">
              <a:lnSpc>
                <a:spcPct val="99600"/>
              </a:lnSpc>
              <a:spcBef>
                <a:spcPts val="11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“It’s </a:t>
            </a:r>
            <a:r>
              <a:rPr sz="3200" dirty="0">
                <a:latin typeface="Times New Roman"/>
                <a:cs typeface="Times New Roman"/>
              </a:rPr>
              <a:t>always a people </a:t>
            </a:r>
            <a:r>
              <a:rPr sz="3200" spc="-5" dirty="0">
                <a:latin typeface="Times New Roman"/>
                <a:cs typeface="Times New Roman"/>
              </a:rPr>
              <a:t>problem” </a:t>
            </a:r>
            <a:r>
              <a:rPr sz="1800" spc="-5" dirty="0">
                <a:latin typeface="Times New Roman"/>
                <a:cs typeface="Times New Roman"/>
              </a:rPr>
              <a:t>Gerald Weinberg,  “The </a:t>
            </a:r>
            <a:r>
              <a:rPr sz="1800" dirty="0">
                <a:latin typeface="Times New Roman"/>
                <a:cs typeface="Times New Roman"/>
              </a:rPr>
              <a:t>Secrets of </a:t>
            </a:r>
            <a:r>
              <a:rPr sz="1800" spc="-5" dirty="0">
                <a:latin typeface="Times New Roman"/>
                <a:cs typeface="Times New Roman"/>
              </a:rPr>
              <a:t>Consulting”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Developer productivity: 10-to-1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range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Improvements: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-"/>
              <a:tabLst>
                <a:tab pos="755015" algn="l"/>
                <a:tab pos="755650" algn="l"/>
              </a:tabLst>
            </a:pPr>
            <a:r>
              <a:rPr sz="2800" spc="-10" dirty="0">
                <a:latin typeface="Times New Roman"/>
                <a:cs typeface="Times New Roman"/>
              </a:rPr>
              <a:t>Team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selection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-"/>
              <a:tabLst>
                <a:tab pos="755015" algn="l"/>
                <a:tab pos="755650" algn="l"/>
              </a:tabLst>
            </a:pPr>
            <a:r>
              <a:rPr sz="2800" spc="-10" dirty="0">
                <a:latin typeface="Times New Roman"/>
                <a:cs typeface="Times New Roman"/>
              </a:rPr>
              <a:t>Team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organization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4200" baseline="3968" dirty="0">
                <a:latin typeface="Times New Roman"/>
                <a:cs typeface="Times New Roman"/>
              </a:rPr>
              <a:t>–</a:t>
            </a:r>
            <a:r>
              <a:rPr sz="4200" spc="217" baseline="3968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Motivation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6479" y="604520"/>
            <a:ext cx="1965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People</a:t>
            </a:r>
            <a:r>
              <a:rPr sz="4400" spc="-85" dirty="0"/>
              <a:t> </a:t>
            </a:r>
            <a:r>
              <a:rPr sz="4400" dirty="0"/>
              <a:t>2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471"/>
            <a:ext cx="4919980" cy="267335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Other success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factors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Matching </a:t>
            </a:r>
            <a:r>
              <a:rPr sz="2800" dirty="0">
                <a:latin typeface="Times New Roman"/>
                <a:cs typeface="Times New Roman"/>
              </a:rPr>
              <a:t>people to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tasks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Career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development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Times New Roman"/>
                <a:cs typeface="Times New Roman"/>
              </a:rPr>
              <a:t>Balance: </a:t>
            </a:r>
            <a:r>
              <a:rPr sz="2800" dirty="0">
                <a:latin typeface="Times New Roman"/>
                <a:cs typeface="Times New Roman"/>
              </a:rPr>
              <a:t>individual and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team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Times New Roman"/>
                <a:cs typeface="Times New Roman"/>
              </a:rPr>
              <a:t>Clear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communication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4590" y="604520"/>
            <a:ext cx="1732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</a:t>
            </a:r>
            <a:r>
              <a:rPr sz="4400" spc="-10" dirty="0"/>
              <a:t>r</a:t>
            </a:r>
            <a:r>
              <a:rPr sz="4400" dirty="0"/>
              <a:t>o</a:t>
            </a:r>
            <a:r>
              <a:rPr sz="4400" spc="-5" dirty="0"/>
              <a:t>c</a:t>
            </a:r>
            <a:r>
              <a:rPr sz="4400" dirty="0"/>
              <a:t>e</a:t>
            </a:r>
            <a:r>
              <a:rPr sz="4400" spc="-5" dirty="0"/>
              <a:t>ss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6130290" cy="41465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Is process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stifling?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2 Types: Management &amp;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Technical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Development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fundamentals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Quality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assurance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Risk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management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Lifecycle</a:t>
            </a:r>
            <a:r>
              <a:rPr sz="3200" dirty="0">
                <a:latin typeface="Times New Roman"/>
                <a:cs typeface="Times New Roman"/>
              </a:rPr>
              <a:t> planning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Avoid abuse by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neglect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770" y="604520"/>
            <a:ext cx="36690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Process</a:t>
            </a:r>
            <a:r>
              <a:rPr sz="4400" spc="-80" dirty="0"/>
              <a:t> </a:t>
            </a:r>
            <a:r>
              <a:rPr lang="en-US" sz="4400" spc="-80" dirty="0" smtClean="0"/>
              <a:t>contd.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5358130" cy="17907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Customer orientation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Process </a:t>
            </a:r>
            <a:r>
              <a:rPr sz="3200" spc="-5" dirty="0">
                <a:latin typeface="Times New Roman"/>
                <a:cs typeface="Times New Roman"/>
              </a:rPr>
              <a:t>maturity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improvement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Rework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avoidance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079" y="604520"/>
            <a:ext cx="1765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Product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6979920" cy="23799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“tangible”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dimension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Product </a:t>
            </a:r>
            <a:r>
              <a:rPr sz="3200" spc="-5" dirty="0">
                <a:latin typeface="Times New Roman"/>
                <a:cs typeface="Times New Roman"/>
              </a:rPr>
              <a:t>size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management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Product characteristics 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requirements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Feature </a:t>
            </a:r>
            <a:r>
              <a:rPr sz="3200" dirty="0">
                <a:latin typeface="Times New Roman"/>
                <a:cs typeface="Times New Roman"/>
              </a:rPr>
              <a:t>creep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management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0720" y="604520"/>
            <a:ext cx="2695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Technology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6214745" cy="17907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Often the least important dimension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Language and tool</a:t>
            </a:r>
            <a:r>
              <a:rPr sz="3200" spc="-5" dirty="0">
                <a:latin typeface="Times New Roman"/>
                <a:cs typeface="Times New Roman"/>
              </a:rPr>
              <a:t> selection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Value </a:t>
            </a:r>
            <a:r>
              <a:rPr sz="3200" dirty="0">
                <a:latin typeface="Times New Roman"/>
                <a:cs typeface="Times New Roman"/>
              </a:rPr>
              <a:t>and cost 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reuse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620" y="604520"/>
            <a:ext cx="2014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Planning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6205855" cy="23799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Determine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requirements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Determine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resources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Select </a:t>
            </a:r>
            <a:r>
              <a:rPr sz="3200" spc="-5" dirty="0">
                <a:latin typeface="Times New Roman"/>
                <a:cs typeface="Times New Roman"/>
              </a:rPr>
              <a:t>lifecycle model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Determine </a:t>
            </a:r>
            <a:r>
              <a:rPr sz="3200" dirty="0">
                <a:latin typeface="Times New Roman"/>
                <a:cs typeface="Times New Roman"/>
              </a:rPr>
              <a:t>product </a:t>
            </a:r>
            <a:r>
              <a:rPr sz="3200" spc="-5" dirty="0">
                <a:latin typeface="Times New Roman"/>
                <a:cs typeface="Times New Roman"/>
              </a:rPr>
              <a:t>features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strategy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8570" y="604520"/>
            <a:ext cx="40786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Job</a:t>
            </a:r>
            <a:r>
              <a:rPr sz="4400" spc="-45" dirty="0"/>
              <a:t> </a:t>
            </a:r>
            <a:r>
              <a:rPr sz="4400" spc="-5" dirty="0"/>
              <a:t>Fundamentals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4133850" cy="17907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Skills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required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PM </a:t>
            </a:r>
            <a:r>
              <a:rPr sz="3200" spc="-5" dirty="0">
                <a:latin typeface="Times New Roman"/>
                <a:cs typeface="Times New Roman"/>
              </a:rPr>
              <a:t>Positions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roles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0600" y="1524000"/>
            <a:ext cx="28448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650" y="604520"/>
            <a:ext cx="2042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Tracking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6914515" cy="17907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Cost, </a:t>
            </a:r>
            <a:r>
              <a:rPr sz="3200" spc="-10" dirty="0">
                <a:latin typeface="Times New Roman"/>
                <a:cs typeface="Times New Roman"/>
              </a:rPr>
              <a:t>effort,</a:t>
            </a:r>
            <a:r>
              <a:rPr sz="3200" dirty="0">
                <a:latin typeface="Times New Roman"/>
                <a:cs typeface="Times New Roman"/>
              </a:rPr>
              <a:t> schedule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Planned vs. Actual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How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handle when </a:t>
            </a:r>
            <a:r>
              <a:rPr sz="3200" spc="-5" dirty="0">
                <a:latin typeface="Times New Roman"/>
                <a:cs typeface="Times New Roman"/>
              </a:rPr>
              <a:t>things </a:t>
            </a:r>
            <a:r>
              <a:rPr sz="3200" dirty="0">
                <a:latin typeface="Times New Roman"/>
                <a:cs typeface="Times New Roman"/>
              </a:rPr>
              <a:t>go </a:t>
            </a:r>
            <a:r>
              <a:rPr sz="3200" spc="-5" dirty="0">
                <a:latin typeface="Times New Roman"/>
                <a:cs typeface="Times New Roman"/>
              </a:rPr>
              <a:t>off </a:t>
            </a:r>
            <a:r>
              <a:rPr sz="3200" dirty="0">
                <a:latin typeface="Times New Roman"/>
                <a:cs typeface="Times New Roman"/>
              </a:rPr>
              <a:t>plan?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7350" y="604520"/>
            <a:ext cx="3284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Measurements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96508"/>
            <a:ext cx="4777105" cy="42106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date 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projected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Cost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Schedule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Effort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Product features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Alternatives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Earned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Defect </a:t>
            </a:r>
            <a:r>
              <a:rPr sz="2400" dirty="0">
                <a:latin typeface="Times New Roman"/>
                <a:cs typeface="Times New Roman"/>
              </a:rPr>
              <a:t>rates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Productivity </a:t>
            </a:r>
            <a:r>
              <a:rPr sz="2400" dirty="0">
                <a:latin typeface="Times New Roman"/>
                <a:cs typeface="Times New Roman"/>
              </a:rPr>
              <a:t>(ex: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SLOC)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Complexity </a:t>
            </a:r>
            <a:r>
              <a:rPr sz="2400" dirty="0">
                <a:latin typeface="Times New Roman"/>
                <a:cs typeface="Times New Roman"/>
              </a:rPr>
              <a:t>(ex: function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4829" y="604520"/>
            <a:ext cx="5507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Technical</a:t>
            </a:r>
            <a:r>
              <a:rPr sz="4400" spc="-50" dirty="0"/>
              <a:t> </a:t>
            </a:r>
            <a:r>
              <a:rPr sz="4400" dirty="0"/>
              <a:t>Fundamentals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3387725" cy="355727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Requirements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Design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Construction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Quality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Assurance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Deployment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4970" y="604520"/>
            <a:ext cx="32689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Project</a:t>
            </a:r>
            <a:r>
              <a:rPr sz="4400" spc="-70" dirty="0"/>
              <a:t> </a:t>
            </a:r>
            <a:r>
              <a:rPr sz="4400" spc="-5" dirty="0"/>
              <a:t>Phases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7566025" cy="33553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All </a:t>
            </a:r>
            <a:r>
              <a:rPr sz="3200" dirty="0">
                <a:latin typeface="Times New Roman"/>
                <a:cs typeface="Times New Roman"/>
              </a:rPr>
              <a:t>projects </a:t>
            </a:r>
            <a:r>
              <a:rPr sz="3200" spc="-5" dirty="0">
                <a:latin typeface="Times New Roman"/>
                <a:cs typeface="Times New Roman"/>
              </a:rPr>
              <a:t>are divided into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phases</a:t>
            </a:r>
            <a:endParaRPr sz="3200">
              <a:latin typeface="Times New Roman"/>
              <a:cs typeface="Times New Roman"/>
            </a:endParaRPr>
          </a:p>
          <a:p>
            <a:pPr marL="355600" marR="121285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All </a:t>
            </a:r>
            <a:r>
              <a:rPr sz="3200" dirty="0">
                <a:latin typeface="Times New Roman"/>
                <a:cs typeface="Times New Roman"/>
              </a:rPr>
              <a:t>phases </a:t>
            </a:r>
            <a:r>
              <a:rPr sz="3200" spc="-5" dirty="0">
                <a:latin typeface="Times New Roman"/>
                <a:cs typeface="Times New Roman"/>
              </a:rPr>
              <a:t>together are </a:t>
            </a:r>
            <a:r>
              <a:rPr sz="3200" dirty="0">
                <a:latin typeface="Times New Roman"/>
                <a:cs typeface="Times New Roman"/>
              </a:rPr>
              <a:t>known as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Project </a:t>
            </a:r>
            <a:r>
              <a:rPr sz="3200" spc="-5" dirty="0">
                <a:latin typeface="Times New Roman"/>
                <a:cs typeface="Times New Roman"/>
              </a:rPr>
              <a:t>Life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Cycle</a:t>
            </a:r>
            <a:endParaRPr sz="3200">
              <a:latin typeface="Times New Roman"/>
              <a:cs typeface="Times New Roman"/>
            </a:endParaRPr>
          </a:p>
          <a:p>
            <a:pPr marL="355600" marR="78359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Each phase </a:t>
            </a:r>
            <a:r>
              <a:rPr sz="3200" spc="-5" dirty="0">
                <a:latin typeface="Times New Roman"/>
                <a:cs typeface="Times New Roman"/>
              </a:rPr>
              <a:t>is marked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completion </a:t>
            </a:r>
            <a:r>
              <a:rPr sz="3200" dirty="0">
                <a:latin typeface="Times New Roman"/>
                <a:cs typeface="Times New Roman"/>
              </a:rPr>
              <a:t>of  </a:t>
            </a:r>
            <a:r>
              <a:rPr sz="3200" spc="-5" dirty="0">
                <a:latin typeface="Times New Roman"/>
                <a:cs typeface="Times New Roman"/>
              </a:rPr>
              <a:t>Deliverables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Identify the primary software </a:t>
            </a:r>
            <a:r>
              <a:rPr sz="3200" dirty="0">
                <a:latin typeface="Times New Roman"/>
                <a:cs typeface="Times New Roman"/>
              </a:rPr>
              <a:t>project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phases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810" y="604520"/>
            <a:ext cx="5316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Lifecycle</a:t>
            </a:r>
            <a:r>
              <a:rPr sz="4400" spc="-20" dirty="0"/>
              <a:t> </a:t>
            </a:r>
            <a:r>
              <a:rPr sz="4400" spc="-5" dirty="0"/>
              <a:t>Relationships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61486" y="2073707"/>
            <a:ext cx="7089046" cy="385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770" y="635000"/>
            <a:ext cx="54540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Seven Core Project</a:t>
            </a:r>
            <a:r>
              <a:rPr sz="4000" spc="-45" dirty="0"/>
              <a:t> </a:t>
            </a:r>
            <a:r>
              <a:rPr sz="4000" spc="-5" dirty="0"/>
              <a:t>Phases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371600"/>
            <a:ext cx="80772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6900" y="6463114"/>
            <a:ext cx="15240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sz="1200" dirty="0">
                <a:latin typeface="Times New Roman"/>
                <a:cs typeface="Times New Roman"/>
              </a:rPr>
              <a:t>47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510" y="604520"/>
            <a:ext cx="5039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Project Phases</a:t>
            </a:r>
            <a:r>
              <a:rPr sz="4400" spc="-60" dirty="0"/>
              <a:t> </a:t>
            </a:r>
            <a:r>
              <a:rPr sz="4400" spc="-5" dirty="0"/>
              <a:t>A.K.A.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50750" y="1556197"/>
            <a:ext cx="7575321" cy="5280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6900" y="6463114"/>
            <a:ext cx="15240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sz="1200" dirty="0">
                <a:latin typeface="Times New Roman"/>
                <a:cs typeface="Times New Roman"/>
              </a:rPr>
              <a:t>48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0810" y="604520"/>
            <a:ext cx="3797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Phases</a:t>
            </a:r>
            <a:r>
              <a:rPr sz="4400" spc="-50" dirty="0"/>
              <a:t> </a:t>
            </a:r>
            <a:r>
              <a:rPr sz="4400" spc="-5" dirty="0"/>
              <a:t>Variation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359409" y="1493519"/>
            <a:ext cx="1341120" cy="454659"/>
          </a:xfrm>
          <a:custGeom>
            <a:avLst/>
            <a:gdLst/>
            <a:ahLst/>
            <a:cxnLst/>
            <a:rect l="l" t="t" r="r" b="b"/>
            <a:pathLst>
              <a:path w="1341120" h="454660">
                <a:moveTo>
                  <a:pt x="0" y="454659"/>
                </a:moveTo>
                <a:lnTo>
                  <a:pt x="1341120" y="454659"/>
                </a:lnTo>
                <a:lnTo>
                  <a:pt x="1341120" y="0"/>
                </a:lnTo>
                <a:lnTo>
                  <a:pt x="0" y="0"/>
                </a:lnTo>
                <a:lnTo>
                  <a:pt x="0" y="45465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409" y="1493519"/>
            <a:ext cx="1341120" cy="454659"/>
          </a:xfrm>
          <a:custGeom>
            <a:avLst/>
            <a:gdLst/>
            <a:ahLst/>
            <a:cxnLst/>
            <a:rect l="l" t="t" r="r" b="b"/>
            <a:pathLst>
              <a:path w="1341120" h="454660">
                <a:moveTo>
                  <a:pt x="0" y="454659"/>
                </a:moveTo>
                <a:lnTo>
                  <a:pt x="1341120" y="454659"/>
                </a:lnTo>
                <a:lnTo>
                  <a:pt x="1341120" y="0"/>
                </a:lnTo>
                <a:lnTo>
                  <a:pt x="0" y="0"/>
                </a:lnTo>
                <a:lnTo>
                  <a:pt x="0" y="454659"/>
                </a:lnTo>
                <a:close/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309" y="1461769"/>
            <a:ext cx="1342390" cy="455930"/>
          </a:xfrm>
          <a:custGeom>
            <a:avLst/>
            <a:gdLst/>
            <a:ahLst/>
            <a:cxnLst/>
            <a:rect l="l" t="t" r="r" b="b"/>
            <a:pathLst>
              <a:path w="1342389" h="455930">
                <a:moveTo>
                  <a:pt x="0" y="455929"/>
                </a:moveTo>
                <a:lnTo>
                  <a:pt x="1342390" y="455929"/>
                </a:lnTo>
                <a:lnTo>
                  <a:pt x="1342390" y="0"/>
                </a:lnTo>
                <a:lnTo>
                  <a:pt x="0" y="0"/>
                </a:lnTo>
                <a:lnTo>
                  <a:pt x="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309" y="1461769"/>
            <a:ext cx="1342390" cy="4559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281940" marR="274955" indent="97790">
              <a:lnSpc>
                <a:spcPct val="101699"/>
              </a:lnSpc>
              <a:spcBef>
                <a:spcPts val="470"/>
              </a:spcBef>
            </a:pPr>
            <a:r>
              <a:rPr sz="1000" spc="114" dirty="0">
                <a:latin typeface="Arial"/>
                <a:cs typeface="Arial"/>
              </a:rPr>
              <a:t>Concept  </a:t>
            </a:r>
            <a:r>
              <a:rPr sz="1000" spc="150" dirty="0">
                <a:latin typeface="Arial"/>
                <a:cs typeface="Arial"/>
              </a:rPr>
              <a:t>E</a:t>
            </a:r>
            <a:r>
              <a:rPr sz="1000" spc="90" dirty="0">
                <a:latin typeface="Arial"/>
                <a:cs typeface="Arial"/>
              </a:rPr>
              <a:t>x</a:t>
            </a:r>
            <a:r>
              <a:rPr sz="1000" spc="125" dirty="0">
                <a:latin typeface="Arial"/>
                <a:cs typeface="Arial"/>
              </a:rPr>
              <a:t>p</a:t>
            </a:r>
            <a:r>
              <a:rPr sz="1000" spc="35" dirty="0">
                <a:latin typeface="Arial"/>
                <a:cs typeface="Arial"/>
              </a:rPr>
              <a:t>l</a:t>
            </a:r>
            <a:r>
              <a:rPr sz="1000" spc="125" dirty="0">
                <a:latin typeface="Arial"/>
                <a:cs typeface="Arial"/>
              </a:rPr>
              <a:t>o</a:t>
            </a:r>
            <a:r>
              <a:rPr sz="1000" spc="50" dirty="0">
                <a:latin typeface="Arial"/>
                <a:cs typeface="Arial"/>
              </a:rPr>
              <a:t>r</a:t>
            </a:r>
            <a:r>
              <a:rPr sz="1000" spc="125" dirty="0">
                <a:latin typeface="Arial"/>
                <a:cs typeface="Arial"/>
              </a:rPr>
              <a:t>a</a:t>
            </a:r>
            <a:r>
              <a:rPr sz="1000" spc="55" dirty="0">
                <a:latin typeface="Arial"/>
                <a:cs typeface="Arial"/>
              </a:rPr>
              <a:t>t</a:t>
            </a:r>
            <a:r>
              <a:rPr sz="1000" spc="90" dirty="0">
                <a:latin typeface="Arial"/>
                <a:cs typeface="Arial"/>
              </a:rPr>
              <a:t>io</a:t>
            </a:r>
            <a:r>
              <a:rPr sz="1000" spc="120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0810" y="2078989"/>
            <a:ext cx="1341120" cy="457200"/>
          </a:xfrm>
          <a:custGeom>
            <a:avLst/>
            <a:gdLst/>
            <a:ahLst/>
            <a:cxnLst/>
            <a:rect l="l" t="t" r="r" b="b"/>
            <a:pathLst>
              <a:path w="1341120" h="457200">
                <a:moveTo>
                  <a:pt x="0" y="457200"/>
                </a:moveTo>
                <a:lnTo>
                  <a:pt x="1341120" y="457200"/>
                </a:lnTo>
                <a:lnTo>
                  <a:pt x="134112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0810" y="2078989"/>
            <a:ext cx="1341120" cy="457200"/>
          </a:xfrm>
          <a:custGeom>
            <a:avLst/>
            <a:gdLst/>
            <a:ahLst/>
            <a:cxnLst/>
            <a:rect l="l" t="t" r="r" b="b"/>
            <a:pathLst>
              <a:path w="1341120" h="457200">
                <a:moveTo>
                  <a:pt x="0" y="457200"/>
                </a:moveTo>
                <a:lnTo>
                  <a:pt x="1341120" y="457200"/>
                </a:lnTo>
                <a:lnTo>
                  <a:pt x="134112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10" y="2049779"/>
            <a:ext cx="1342390" cy="454659"/>
          </a:xfrm>
          <a:custGeom>
            <a:avLst/>
            <a:gdLst/>
            <a:ahLst/>
            <a:cxnLst/>
            <a:rect l="l" t="t" r="r" b="b"/>
            <a:pathLst>
              <a:path w="1342389" h="454660">
                <a:moveTo>
                  <a:pt x="0" y="454660"/>
                </a:moveTo>
                <a:lnTo>
                  <a:pt x="1342390" y="454660"/>
                </a:lnTo>
                <a:lnTo>
                  <a:pt x="1342390" y="0"/>
                </a:lnTo>
                <a:lnTo>
                  <a:pt x="0" y="0"/>
                </a:lnTo>
                <a:lnTo>
                  <a:pt x="0" y="454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62710" y="2049779"/>
            <a:ext cx="1342390" cy="45465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281940" marR="274955" indent="130810">
              <a:lnSpc>
                <a:spcPct val="100800"/>
              </a:lnSpc>
              <a:spcBef>
                <a:spcPts val="480"/>
              </a:spcBef>
            </a:pPr>
            <a:r>
              <a:rPr sz="1000" spc="120" dirty="0">
                <a:latin typeface="Arial"/>
                <a:cs typeface="Arial"/>
              </a:rPr>
              <a:t>System  </a:t>
            </a:r>
            <a:r>
              <a:rPr sz="1000" spc="140" dirty="0">
                <a:latin typeface="Arial"/>
                <a:cs typeface="Arial"/>
              </a:rPr>
              <a:t>E</a:t>
            </a:r>
            <a:r>
              <a:rPr sz="1000" spc="100" dirty="0">
                <a:latin typeface="Arial"/>
                <a:cs typeface="Arial"/>
              </a:rPr>
              <a:t>x</a:t>
            </a:r>
            <a:r>
              <a:rPr sz="1000" spc="125" dirty="0">
                <a:latin typeface="Arial"/>
                <a:cs typeface="Arial"/>
              </a:rPr>
              <a:t>p</a:t>
            </a:r>
            <a:r>
              <a:rPr sz="1000" spc="35" dirty="0">
                <a:latin typeface="Arial"/>
                <a:cs typeface="Arial"/>
              </a:rPr>
              <a:t>l</a:t>
            </a:r>
            <a:r>
              <a:rPr sz="1000" spc="114" dirty="0">
                <a:latin typeface="Arial"/>
                <a:cs typeface="Arial"/>
              </a:rPr>
              <a:t>o</a:t>
            </a:r>
            <a:r>
              <a:rPr sz="1000" spc="70" dirty="0">
                <a:latin typeface="Arial"/>
                <a:cs typeface="Arial"/>
              </a:rPr>
              <a:t>r</a:t>
            </a:r>
            <a:r>
              <a:rPr sz="1000" spc="114" dirty="0">
                <a:latin typeface="Arial"/>
                <a:cs typeface="Arial"/>
              </a:rPr>
              <a:t>a</a:t>
            </a:r>
            <a:r>
              <a:rPr sz="1000" spc="70" dirty="0">
                <a:latin typeface="Arial"/>
                <a:cs typeface="Arial"/>
              </a:rPr>
              <a:t>t</a:t>
            </a:r>
            <a:r>
              <a:rPr sz="1000" spc="50" dirty="0">
                <a:latin typeface="Arial"/>
                <a:cs typeface="Arial"/>
              </a:rPr>
              <a:t>i</a:t>
            </a:r>
            <a:r>
              <a:rPr sz="1000" spc="114" dirty="0">
                <a:latin typeface="Arial"/>
                <a:cs typeface="Arial"/>
              </a:rPr>
              <a:t>o</a:t>
            </a:r>
            <a:r>
              <a:rPr sz="1000" spc="120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4889" y="2667000"/>
            <a:ext cx="1341120" cy="455930"/>
          </a:xfrm>
          <a:custGeom>
            <a:avLst/>
            <a:gdLst/>
            <a:ahLst/>
            <a:cxnLst/>
            <a:rect l="l" t="t" r="r" b="b"/>
            <a:pathLst>
              <a:path w="1341120" h="455930">
                <a:moveTo>
                  <a:pt x="0" y="455929"/>
                </a:moveTo>
                <a:lnTo>
                  <a:pt x="1341120" y="455929"/>
                </a:lnTo>
                <a:lnTo>
                  <a:pt x="1341120" y="0"/>
                </a:lnTo>
                <a:lnTo>
                  <a:pt x="0" y="0"/>
                </a:lnTo>
                <a:lnTo>
                  <a:pt x="0" y="4559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94889" y="2667000"/>
            <a:ext cx="1341120" cy="455930"/>
          </a:xfrm>
          <a:custGeom>
            <a:avLst/>
            <a:gdLst/>
            <a:ahLst/>
            <a:cxnLst/>
            <a:rect l="l" t="t" r="r" b="b"/>
            <a:pathLst>
              <a:path w="1341120" h="455930">
                <a:moveTo>
                  <a:pt x="0" y="455929"/>
                </a:moveTo>
                <a:lnTo>
                  <a:pt x="1341120" y="455929"/>
                </a:lnTo>
                <a:lnTo>
                  <a:pt x="1341120" y="0"/>
                </a:lnTo>
                <a:lnTo>
                  <a:pt x="0" y="0"/>
                </a:lnTo>
                <a:lnTo>
                  <a:pt x="0" y="455929"/>
                </a:lnTo>
                <a:close/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8060" y="2636520"/>
            <a:ext cx="1341120" cy="455930"/>
          </a:xfrm>
          <a:custGeom>
            <a:avLst/>
            <a:gdLst/>
            <a:ahLst/>
            <a:cxnLst/>
            <a:rect l="l" t="t" r="r" b="b"/>
            <a:pathLst>
              <a:path w="1341120" h="455930">
                <a:moveTo>
                  <a:pt x="0" y="455929"/>
                </a:moveTo>
                <a:lnTo>
                  <a:pt x="1341119" y="455929"/>
                </a:lnTo>
                <a:lnTo>
                  <a:pt x="1341119" y="0"/>
                </a:lnTo>
                <a:lnTo>
                  <a:pt x="0" y="0"/>
                </a:lnTo>
                <a:lnTo>
                  <a:pt x="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58060" y="2636520"/>
            <a:ext cx="1341120" cy="4559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84150">
              <a:lnSpc>
                <a:spcPct val="100000"/>
              </a:lnSpc>
            </a:pPr>
            <a:r>
              <a:rPr sz="1000" spc="110" dirty="0">
                <a:latin typeface="Arial"/>
                <a:cs typeface="Arial"/>
              </a:rPr>
              <a:t>Requirements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62629" y="3244850"/>
            <a:ext cx="1341120" cy="454659"/>
          </a:xfrm>
          <a:custGeom>
            <a:avLst/>
            <a:gdLst/>
            <a:ahLst/>
            <a:cxnLst/>
            <a:rect l="l" t="t" r="r" b="b"/>
            <a:pathLst>
              <a:path w="1341120" h="454660">
                <a:moveTo>
                  <a:pt x="0" y="454660"/>
                </a:moveTo>
                <a:lnTo>
                  <a:pt x="1341120" y="454660"/>
                </a:lnTo>
                <a:lnTo>
                  <a:pt x="1341120" y="0"/>
                </a:lnTo>
                <a:lnTo>
                  <a:pt x="0" y="0"/>
                </a:lnTo>
                <a:lnTo>
                  <a:pt x="0" y="45466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2629" y="3244850"/>
            <a:ext cx="1341120" cy="454659"/>
          </a:xfrm>
          <a:custGeom>
            <a:avLst/>
            <a:gdLst/>
            <a:ahLst/>
            <a:cxnLst/>
            <a:rect l="l" t="t" r="r" b="b"/>
            <a:pathLst>
              <a:path w="1341120" h="454660">
                <a:moveTo>
                  <a:pt x="0" y="454660"/>
                </a:moveTo>
                <a:lnTo>
                  <a:pt x="1341120" y="454660"/>
                </a:lnTo>
                <a:lnTo>
                  <a:pt x="1341120" y="0"/>
                </a:lnTo>
                <a:lnTo>
                  <a:pt x="0" y="0"/>
                </a:lnTo>
                <a:lnTo>
                  <a:pt x="0" y="454660"/>
                </a:lnTo>
                <a:close/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25800" y="3213100"/>
            <a:ext cx="1342390" cy="457200"/>
          </a:xfrm>
          <a:custGeom>
            <a:avLst/>
            <a:gdLst/>
            <a:ahLst/>
            <a:cxnLst/>
            <a:rect l="l" t="t" r="r" b="b"/>
            <a:pathLst>
              <a:path w="1342389" h="457200">
                <a:moveTo>
                  <a:pt x="0" y="457200"/>
                </a:moveTo>
                <a:lnTo>
                  <a:pt x="1342389" y="457200"/>
                </a:lnTo>
                <a:lnTo>
                  <a:pt x="134238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25800" y="3213100"/>
            <a:ext cx="1342390" cy="457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429259">
              <a:lnSpc>
                <a:spcPct val="100000"/>
              </a:lnSpc>
            </a:pPr>
            <a:r>
              <a:rPr sz="1000" spc="110" dirty="0">
                <a:latin typeface="Arial"/>
                <a:cs typeface="Arial"/>
              </a:rPr>
              <a:t>Design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45279" y="3821429"/>
            <a:ext cx="1341120" cy="455930"/>
          </a:xfrm>
          <a:custGeom>
            <a:avLst/>
            <a:gdLst/>
            <a:ahLst/>
            <a:cxnLst/>
            <a:rect l="l" t="t" r="r" b="b"/>
            <a:pathLst>
              <a:path w="1341120" h="455929">
                <a:moveTo>
                  <a:pt x="0" y="455930"/>
                </a:moveTo>
                <a:lnTo>
                  <a:pt x="1341120" y="455930"/>
                </a:lnTo>
                <a:lnTo>
                  <a:pt x="134112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45279" y="3821429"/>
            <a:ext cx="1341120" cy="455930"/>
          </a:xfrm>
          <a:custGeom>
            <a:avLst/>
            <a:gdLst/>
            <a:ahLst/>
            <a:cxnLst/>
            <a:rect l="l" t="t" r="r" b="b"/>
            <a:pathLst>
              <a:path w="1341120" h="455929">
                <a:moveTo>
                  <a:pt x="0" y="455930"/>
                </a:moveTo>
                <a:lnTo>
                  <a:pt x="1341120" y="455930"/>
                </a:lnTo>
                <a:lnTo>
                  <a:pt x="134112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7179" y="3790950"/>
            <a:ext cx="1341120" cy="454659"/>
          </a:xfrm>
          <a:custGeom>
            <a:avLst/>
            <a:gdLst/>
            <a:ahLst/>
            <a:cxnLst/>
            <a:rect l="l" t="t" r="r" b="b"/>
            <a:pathLst>
              <a:path w="1341120" h="454660">
                <a:moveTo>
                  <a:pt x="0" y="454660"/>
                </a:moveTo>
                <a:lnTo>
                  <a:pt x="1341120" y="454660"/>
                </a:lnTo>
                <a:lnTo>
                  <a:pt x="1341120" y="0"/>
                </a:lnTo>
                <a:lnTo>
                  <a:pt x="0" y="0"/>
                </a:lnTo>
                <a:lnTo>
                  <a:pt x="0" y="454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07179" y="3790950"/>
            <a:ext cx="1341120" cy="45465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</a:pPr>
            <a:r>
              <a:rPr sz="1000" spc="110" dirty="0">
                <a:latin typeface="Arial"/>
                <a:cs typeface="Arial"/>
              </a:rPr>
              <a:t>Implementation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64429" y="4438650"/>
            <a:ext cx="1343660" cy="455930"/>
          </a:xfrm>
          <a:custGeom>
            <a:avLst/>
            <a:gdLst/>
            <a:ahLst/>
            <a:cxnLst/>
            <a:rect l="l" t="t" r="r" b="b"/>
            <a:pathLst>
              <a:path w="1343660" h="455929">
                <a:moveTo>
                  <a:pt x="0" y="455930"/>
                </a:moveTo>
                <a:lnTo>
                  <a:pt x="1343660" y="455930"/>
                </a:lnTo>
                <a:lnTo>
                  <a:pt x="13436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64429" y="4438650"/>
            <a:ext cx="1343660" cy="455930"/>
          </a:xfrm>
          <a:custGeom>
            <a:avLst/>
            <a:gdLst/>
            <a:ahLst/>
            <a:cxnLst/>
            <a:rect l="l" t="t" r="r" b="b"/>
            <a:pathLst>
              <a:path w="1343660" h="455929">
                <a:moveTo>
                  <a:pt x="0" y="455930"/>
                </a:moveTo>
                <a:lnTo>
                  <a:pt x="1343660" y="455930"/>
                </a:lnTo>
                <a:lnTo>
                  <a:pt x="13436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28870" y="4408170"/>
            <a:ext cx="1341120" cy="455930"/>
          </a:xfrm>
          <a:custGeom>
            <a:avLst/>
            <a:gdLst/>
            <a:ahLst/>
            <a:cxnLst/>
            <a:rect l="l" t="t" r="r" b="b"/>
            <a:pathLst>
              <a:path w="1341120" h="455929">
                <a:moveTo>
                  <a:pt x="0" y="455929"/>
                </a:moveTo>
                <a:lnTo>
                  <a:pt x="1341119" y="455929"/>
                </a:lnTo>
                <a:lnTo>
                  <a:pt x="1341119" y="0"/>
                </a:lnTo>
                <a:lnTo>
                  <a:pt x="0" y="0"/>
                </a:lnTo>
                <a:lnTo>
                  <a:pt x="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28870" y="4408170"/>
            <a:ext cx="1341120" cy="4559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296545">
              <a:lnSpc>
                <a:spcPct val="100000"/>
              </a:lnSpc>
            </a:pPr>
            <a:r>
              <a:rPr sz="1000" spc="85" dirty="0">
                <a:latin typeface="Arial"/>
                <a:cs typeface="Arial"/>
              </a:rPr>
              <a:t>Installation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34709" y="5055870"/>
            <a:ext cx="1341120" cy="457200"/>
          </a:xfrm>
          <a:custGeom>
            <a:avLst/>
            <a:gdLst/>
            <a:ahLst/>
            <a:cxnLst/>
            <a:rect l="l" t="t" r="r" b="b"/>
            <a:pathLst>
              <a:path w="1341120" h="457200">
                <a:moveTo>
                  <a:pt x="0" y="457199"/>
                </a:moveTo>
                <a:lnTo>
                  <a:pt x="1341119" y="457199"/>
                </a:lnTo>
                <a:lnTo>
                  <a:pt x="134111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34709" y="5055870"/>
            <a:ext cx="1341120" cy="457200"/>
          </a:xfrm>
          <a:custGeom>
            <a:avLst/>
            <a:gdLst/>
            <a:ahLst/>
            <a:cxnLst/>
            <a:rect l="l" t="t" r="r" b="b"/>
            <a:pathLst>
              <a:path w="1341120" h="457200">
                <a:moveTo>
                  <a:pt x="0" y="457199"/>
                </a:moveTo>
                <a:lnTo>
                  <a:pt x="1341119" y="457199"/>
                </a:lnTo>
                <a:lnTo>
                  <a:pt x="134111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96609" y="5026659"/>
            <a:ext cx="1341120" cy="455930"/>
          </a:xfrm>
          <a:custGeom>
            <a:avLst/>
            <a:gdLst/>
            <a:ahLst/>
            <a:cxnLst/>
            <a:rect l="l" t="t" r="r" b="b"/>
            <a:pathLst>
              <a:path w="1341120" h="455929">
                <a:moveTo>
                  <a:pt x="0" y="455929"/>
                </a:moveTo>
                <a:lnTo>
                  <a:pt x="1341119" y="455929"/>
                </a:lnTo>
                <a:lnTo>
                  <a:pt x="1341119" y="0"/>
                </a:lnTo>
                <a:lnTo>
                  <a:pt x="0" y="0"/>
                </a:lnTo>
                <a:lnTo>
                  <a:pt x="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96609" y="5026659"/>
            <a:ext cx="1341120" cy="4559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397510" marR="128270" indent="-260350">
              <a:lnSpc>
                <a:spcPct val="100800"/>
              </a:lnSpc>
              <a:spcBef>
                <a:spcPts val="480"/>
              </a:spcBef>
            </a:pPr>
            <a:r>
              <a:rPr sz="1000" spc="105" dirty="0">
                <a:latin typeface="Arial"/>
                <a:cs typeface="Arial"/>
              </a:rPr>
              <a:t>Operations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25" dirty="0">
                <a:latin typeface="Arial"/>
                <a:cs typeface="Arial"/>
              </a:rPr>
              <a:t>and  </a:t>
            </a:r>
            <a:r>
              <a:rPr sz="1000" spc="110" dirty="0">
                <a:latin typeface="Arial"/>
                <a:cs typeface="Arial"/>
              </a:rPr>
              <a:t>Support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40219" y="5695950"/>
            <a:ext cx="1342390" cy="454659"/>
          </a:xfrm>
          <a:custGeom>
            <a:avLst/>
            <a:gdLst/>
            <a:ahLst/>
            <a:cxnLst/>
            <a:rect l="l" t="t" r="r" b="b"/>
            <a:pathLst>
              <a:path w="1342390" h="454660">
                <a:moveTo>
                  <a:pt x="0" y="454659"/>
                </a:moveTo>
                <a:lnTo>
                  <a:pt x="1342389" y="454659"/>
                </a:lnTo>
                <a:lnTo>
                  <a:pt x="1342389" y="0"/>
                </a:lnTo>
                <a:lnTo>
                  <a:pt x="0" y="0"/>
                </a:lnTo>
                <a:lnTo>
                  <a:pt x="0" y="45465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40219" y="5695950"/>
            <a:ext cx="1342390" cy="454659"/>
          </a:xfrm>
          <a:custGeom>
            <a:avLst/>
            <a:gdLst/>
            <a:ahLst/>
            <a:cxnLst/>
            <a:rect l="l" t="t" r="r" b="b"/>
            <a:pathLst>
              <a:path w="1342390" h="454660">
                <a:moveTo>
                  <a:pt x="0" y="454659"/>
                </a:moveTo>
                <a:lnTo>
                  <a:pt x="1342389" y="454659"/>
                </a:lnTo>
                <a:lnTo>
                  <a:pt x="1342389" y="0"/>
                </a:lnTo>
                <a:lnTo>
                  <a:pt x="0" y="0"/>
                </a:lnTo>
                <a:lnTo>
                  <a:pt x="0" y="454659"/>
                </a:lnTo>
                <a:close/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04659" y="5664200"/>
            <a:ext cx="1339850" cy="455930"/>
          </a:xfrm>
          <a:custGeom>
            <a:avLst/>
            <a:gdLst/>
            <a:ahLst/>
            <a:cxnLst/>
            <a:rect l="l" t="t" r="r" b="b"/>
            <a:pathLst>
              <a:path w="1339850" h="455929">
                <a:moveTo>
                  <a:pt x="0" y="455930"/>
                </a:moveTo>
                <a:lnTo>
                  <a:pt x="1339850" y="455930"/>
                </a:lnTo>
                <a:lnTo>
                  <a:pt x="133985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04659" y="5664200"/>
            <a:ext cx="1339850" cy="4559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</a:pPr>
            <a:r>
              <a:rPr sz="1000" spc="114" dirty="0">
                <a:latin typeface="Arial"/>
                <a:cs typeface="Arial"/>
              </a:rPr>
              <a:t>Maintenance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93139" y="1917700"/>
            <a:ext cx="307340" cy="359410"/>
          </a:xfrm>
          <a:custGeom>
            <a:avLst/>
            <a:gdLst/>
            <a:ahLst/>
            <a:cxnLst/>
            <a:rect l="l" t="t" r="r" b="b"/>
            <a:pathLst>
              <a:path w="307340" h="359410">
                <a:moveTo>
                  <a:pt x="0" y="0"/>
                </a:moveTo>
                <a:lnTo>
                  <a:pt x="0" y="359410"/>
                </a:lnTo>
                <a:lnTo>
                  <a:pt x="307340" y="359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91589" y="2247900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19" h="58419">
                <a:moveTo>
                  <a:pt x="0" y="0"/>
                </a:moveTo>
                <a:lnTo>
                  <a:pt x="0" y="58420"/>
                </a:lnTo>
                <a:lnTo>
                  <a:pt x="71119" y="29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67329" y="2277110"/>
            <a:ext cx="161290" cy="359410"/>
          </a:xfrm>
          <a:custGeom>
            <a:avLst/>
            <a:gdLst/>
            <a:ahLst/>
            <a:cxnLst/>
            <a:rect l="l" t="t" r="r" b="b"/>
            <a:pathLst>
              <a:path w="161289" h="359410">
                <a:moveTo>
                  <a:pt x="161289" y="359410"/>
                </a:moveTo>
                <a:lnTo>
                  <a:pt x="16128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05100" y="2247900"/>
            <a:ext cx="72390" cy="58419"/>
          </a:xfrm>
          <a:custGeom>
            <a:avLst/>
            <a:gdLst/>
            <a:ahLst/>
            <a:cxnLst/>
            <a:rect l="l" t="t" r="r" b="b"/>
            <a:pathLst>
              <a:path w="72389" h="58419">
                <a:moveTo>
                  <a:pt x="72389" y="0"/>
                </a:moveTo>
                <a:lnTo>
                  <a:pt x="0" y="29210"/>
                </a:lnTo>
                <a:lnTo>
                  <a:pt x="72389" y="58420"/>
                </a:lnTo>
                <a:lnTo>
                  <a:pt x="72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67169" y="5482590"/>
            <a:ext cx="172720" cy="410209"/>
          </a:xfrm>
          <a:custGeom>
            <a:avLst/>
            <a:gdLst/>
            <a:ahLst/>
            <a:cxnLst/>
            <a:rect l="l" t="t" r="r" b="b"/>
            <a:pathLst>
              <a:path w="172720" h="410210">
                <a:moveTo>
                  <a:pt x="0" y="0"/>
                </a:moveTo>
                <a:lnTo>
                  <a:pt x="0" y="410210"/>
                </a:lnTo>
                <a:lnTo>
                  <a:pt x="172720" y="4102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32269" y="5862320"/>
            <a:ext cx="72390" cy="59690"/>
          </a:xfrm>
          <a:custGeom>
            <a:avLst/>
            <a:gdLst/>
            <a:ahLst/>
            <a:cxnLst/>
            <a:rect l="l" t="t" r="r" b="b"/>
            <a:pathLst>
              <a:path w="72390" h="59689">
                <a:moveTo>
                  <a:pt x="0" y="0"/>
                </a:moveTo>
                <a:lnTo>
                  <a:pt x="0" y="59689"/>
                </a:lnTo>
                <a:lnTo>
                  <a:pt x="72389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25929" y="1689100"/>
            <a:ext cx="307340" cy="360680"/>
          </a:xfrm>
          <a:custGeom>
            <a:avLst/>
            <a:gdLst/>
            <a:ahLst/>
            <a:cxnLst/>
            <a:rect l="l" t="t" r="r" b="b"/>
            <a:pathLst>
              <a:path w="307339" h="360680">
                <a:moveTo>
                  <a:pt x="307339" y="360679"/>
                </a:moveTo>
                <a:lnTo>
                  <a:pt x="30733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63700" y="1659889"/>
            <a:ext cx="71120" cy="59690"/>
          </a:xfrm>
          <a:custGeom>
            <a:avLst/>
            <a:gdLst/>
            <a:ahLst/>
            <a:cxnLst/>
            <a:rect l="l" t="t" r="r" b="b"/>
            <a:pathLst>
              <a:path w="71119" h="59689">
                <a:moveTo>
                  <a:pt x="71119" y="0"/>
                </a:moveTo>
                <a:lnTo>
                  <a:pt x="0" y="29210"/>
                </a:lnTo>
                <a:lnTo>
                  <a:pt x="71119" y="59689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99429" y="4864100"/>
            <a:ext cx="234950" cy="389890"/>
          </a:xfrm>
          <a:custGeom>
            <a:avLst/>
            <a:gdLst/>
            <a:ahLst/>
            <a:cxnLst/>
            <a:rect l="l" t="t" r="r" b="b"/>
            <a:pathLst>
              <a:path w="234950" h="389889">
                <a:moveTo>
                  <a:pt x="0" y="0"/>
                </a:moveTo>
                <a:lnTo>
                  <a:pt x="0" y="389890"/>
                </a:lnTo>
                <a:lnTo>
                  <a:pt x="234950" y="389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25490" y="5224779"/>
            <a:ext cx="71120" cy="59690"/>
          </a:xfrm>
          <a:custGeom>
            <a:avLst/>
            <a:gdLst/>
            <a:ahLst/>
            <a:cxnLst/>
            <a:rect l="l" t="t" r="r" b="b"/>
            <a:pathLst>
              <a:path w="71120" h="59689">
                <a:moveTo>
                  <a:pt x="0" y="0"/>
                </a:moveTo>
                <a:lnTo>
                  <a:pt x="0" y="59690"/>
                </a:lnTo>
                <a:lnTo>
                  <a:pt x="71120" y="29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77740" y="4245609"/>
            <a:ext cx="88900" cy="391160"/>
          </a:xfrm>
          <a:custGeom>
            <a:avLst/>
            <a:gdLst/>
            <a:ahLst/>
            <a:cxnLst/>
            <a:rect l="l" t="t" r="r" b="b"/>
            <a:pathLst>
              <a:path w="88900" h="391160">
                <a:moveTo>
                  <a:pt x="0" y="0"/>
                </a:moveTo>
                <a:lnTo>
                  <a:pt x="0" y="391159"/>
                </a:lnTo>
                <a:lnTo>
                  <a:pt x="88900" y="3911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57750" y="4607559"/>
            <a:ext cx="71120" cy="59690"/>
          </a:xfrm>
          <a:custGeom>
            <a:avLst/>
            <a:gdLst/>
            <a:ahLst/>
            <a:cxnLst/>
            <a:rect l="l" t="t" r="r" b="b"/>
            <a:pathLst>
              <a:path w="71120" h="59689">
                <a:moveTo>
                  <a:pt x="0" y="0"/>
                </a:moveTo>
                <a:lnTo>
                  <a:pt x="0" y="59689"/>
                </a:lnTo>
                <a:lnTo>
                  <a:pt x="71120" y="292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6359" y="3670300"/>
            <a:ext cx="148590" cy="347980"/>
          </a:xfrm>
          <a:custGeom>
            <a:avLst/>
            <a:gdLst/>
            <a:ahLst/>
            <a:cxnLst/>
            <a:rect l="l" t="t" r="r" b="b"/>
            <a:pathLst>
              <a:path w="148589" h="347979">
                <a:moveTo>
                  <a:pt x="0" y="0"/>
                </a:moveTo>
                <a:lnTo>
                  <a:pt x="0" y="347980"/>
                </a:lnTo>
                <a:lnTo>
                  <a:pt x="148589" y="3479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36059" y="3989070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0" y="0"/>
                </a:moveTo>
                <a:lnTo>
                  <a:pt x="0" y="58419"/>
                </a:lnTo>
                <a:lnTo>
                  <a:pt x="71119" y="292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28620" y="3092450"/>
            <a:ext cx="234950" cy="349250"/>
          </a:xfrm>
          <a:custGeom>
            <a:avLst/>
            <a:gdLst/>
            <a:ahLst/>
            <a:cxnLst/>
            <a:rect l="l" t="t" r="r" b="b"/>
            <a:pathLst>
              <a:path w="234950" h="349250">
                <a:moveTo>
                  <a:pt x="0" y="0"/>
                </a:moveTo>
                <a:lnTo>
                  <a:pt x="0" y="349250"/>
                </a:lnTo>
                <a:lnTo>
                  <a:pt x="234950" y="349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53410" y="3411220"/>
            <a:ext cx="72390" cy="59690"/>
          </a:xfrm>
          <a:custGeom>
            <a:avLst/>
            <a:gdLst/>
            <a:ahLst/>
            <a:cxnLst/>
            <a:rect l="l" t="t" r="r" b="b"/>
            <a:pathLst>
              <a:path w="72389" h="59689">
                <a:moveTo>
                  <a:pt x="0" y="0"/>
                </a:moveTo>
                <a:lnTo>
                  <a:pt x="0" y="59689"/>
                </a:lnTo>
                <a:lnTo>
                  <a:pt x="72389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33270" y="2504439"/>
            <a:ext cx="162560" cy="360680"/>
          </a:xfrm>
          <a:custGeom>
            <a:avLst/>
            <a:gdLst/>
            <a:ahLst/>
            <a:cxnLst/>
            <a:rect l="l" t="t" r="r" b="b"/>
            <a:pathLst>
              <a:path w="162560" h="360680">
                <a:moveTo>
                  <a:pt x="0" y="0"/>
                </a:moveTo>
                <a:lnTo>
                  <a:pt x="0" y="360680"/>
                </a:lnTo>
                <a:lnTo>
                  <a:pt x="162560" y="3606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85670" y="2835910"/>
            <a:ext cx="72390" cy="58419"/>
          </a:xfrm>
          <a:custGeom>
            <a:avLst/>
            <a:gdLst/>
            <a:ahLst/>
            <a:cxnLst/>
            <a:rect l="l" t="t" r="r" b="b"/>
            <a:pathLst>
              <a:path w="72389" h="58419">
                <a:moveTo>
                  <a:pt x="0" y="0"/>
                </a:moveTo>
                <a:lnTo>
                  <a:pt x="0" y="58419"/>
                </a:lnTo>
                <a:lnTo>
                  <a:pt x="72390" y="29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99959" y="5253990"/>
            <a:ext cx="173990" cy="410209"/>
          </a:xfrm>
          <a:custGeom>
            <a:avLst/>
            <a:gdLst/>
            <a:ahLst/>
            <a:cxnLst/>
            <a:rect l="l" t="t" r="r" b="b"/>
            <a:pathLst>
              <a:path w="173990" h="410210">
                <a:moveTo>
                  <a:pt x="173990" y="410210"/>
                </a:moveTo>
                <a:lnTo>
                  <a:pt x="17399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37730" y="5224779"/>
            <a:ext cx="72390" cy="59690"/>
          </a:xfrm>
          <a:custGeom>
            <a:avLst/>
            <a:gdLst/>
            <a:ahLst/>
            <a:cxnLst/>
            <a:rect l="l" t="t" r="r" b="b"/>
            <a:pathLst>
              <a:path w="72390" h="59689">
                <a:moveTo>
                  <a:pt x="72390" y="0"/>
                </a:moveTo>
                <a:lnTo>
                  <a:pt x="0" y="29210"/>
                </a:lnTo>
                <a:lnTo>
                  <a:pt x="72390" y="59690"/>
                </a:lnTo>
                <a:lnTo>
                  <a:pt x="7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32220" y="4636770"/>
            <a:ext cx="234950" cy="389890"/>
          </a:xfrm>
          <a:custGeom>
            <a:avLst/>
            <a:gdLst/>
            <a:ahLst/>
            <a:cxnLst/>
            <a:rect l="l" t="t" r="r" b="b"/>
            <a:pathLst>
              <a:path w="234950" h="389889">
                <a:moveTo>
                  <a:pt x="234950" y="389889"/>
                </a:moveTo>
                <a:lnTo>
                  <a:pt x="23495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69990" y="4607559"/>
            <a:ext cx="72390" cy="59690"/>
          </a:xfrm>
          <a:custGeom>
            <a:avLst/>
            <a:gdLst/>
            <a:ahLst/>
            <a:cxnLst/>
            <a:rect l="l" t="t" r="r" b="b"/>
            <a:pathLst>
              <a:path w="72389" h="59689">
                <a:moveTo>
                  <a:pt x="72389" y="0"/>
                </a:moveTo>
                <a:lnTo>
                  <a:pt x="0" y="29209"/>
                </a:lnTo>
                <a:lnTo>
                  <a:pt x="72389" y="59689"/>
                </a:lnTo>
                <a:lnTo>
                  <a:pt x="72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13070" y="4018279"/>
            <a:ext cx="86360" cy="389890"/>
          </a:xfrm>
          <a:custGeom>
            <a:avLst/>
            <a:gdLst/>
            <a:ahLst/>
            <a:cxnLst/>
            <a:rect l="l" t="t" r="r" b="b"/>
            <a:pathLst>
              <a:path w="86360" h="389889">
                <a:moveTo>
                  <a:pt x="86359" y="389890"/>
                </a:moveTo>
                <a:lnTo>
                  <a:pt x="8635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48300" y="3989070"/>
            <a:ext cx="72390" cy="58419"/>
          </a:xfrm>
          <a:custGeom>
            <a:avLst/>
            <a:gdLst/>
            <a:ahLst/>
            <a:cxnLst/>
            <a:rect l="l" t="t" r="r" b="b"/>
            <a:pathLst>
              <a:path w="72389" h="58420">
                <a:moveTo>
                  <a:pt x="72389" y="0"/>
                </a:moveTo>
                <a:lnTo>
                  <a:pt x="0" y="29209"/>
                </a:lnTo>
                <a:lnTo>
                  <a:pt x="72389" y="58419"/>
                </a:lnTo>
                <a:lnTo>
                  <a:pt x="72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30420" y="3441700"/>
            <a:ext cx="147320" cy="349250"/>
          </a:xfrm>
          <a:custGeom>
            <a:avLst/>
            <a:gdLst/>
            <a:ahLst/>
            <a:cxnLst/>
            <a:rect l="l" t="t" r="r" b="b"/>
            <a:pathLst>
              <a:path w="147320" h="349250">
                <a:moveTo>
                  <a:pt x="147319" y="349250"/>
                </a:moveTo>
                <a:lnTo>
                  <a:pt x="14731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68190" y="3411220"/>
            <a:ext cx="71120" cy="59690"/>
          </a:xfrm>
          <a:custGeom>
            <a:avLst/>
            <a:gdLst/>
            <a:ahLst/>
            <a:cxnLst/>
            <a:rect l="l" t="t" r="r" b="b"/>
            <a:pathLst>
              <a:path w="71120" h="59689">
                <a:moveTo>
                  <a:pt x="71120" y="0"/>
                </a:moveTo>
                <a:lnTo>
                  <a:pt x="0" y="30479"/>
                </a:lnTo>
                <a:lnTo>
                  <a:pt x="71120" y="59689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62679" y="2865120"/>
            <a:ext cx="233679" cy="347980"/>
          </a:xfrm>
          <a:custGeom>
            <a:avLst/>
            <a:gdLst/>
            <a:ahLst/>
            <a:cxnLst/>
            <a:rect l="l" t="t" r="r" b="b"/>
            <a:pathLst>
              <a:path w="233679" h="347980">
                <a:moveTo>
                  <a:pt x="233680" y="347979"/>
                </a:moveTo>
                <a:lnTo>
                  <a:pt x="23368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99179" y="2835910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19">
                <a:moveTo>
                  <a:pt x="71120" y="0"/>
                </a:moveTo>
                <a:lnTo>
                  <a:pt x="0" y="29210"/>
                </a:lnTo>
                <a:lnTo>
                  <a:pt x="71120" y="58419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64780" y="6333490"/>
            <a:ext cx="1342390" cy="454659"/>
          </a:xfrm>
          <a:custGeom>
            <a:avLst/>
            <a:gdLst/>
            <a:ahLst/>
            <a:cxnLst/>
            <a:rect l="l" t="t" r="r" b="b"/>
            <a:pathLst>
              <a:path w="1342390" h="454659">
                <a:moveTo>
                  <a:pt x="0" y="454660"/>
                </a:moveTo>
                <a:lnTo>
                  <a:pt x="1342390" y="454660"/>
                </a:lnTo>
                <a:lnTo>
                  <a:pt x="1342390" y="0"/>
                </a:lnTo>
                <a:lnTo>
                  <a:pt x="0" y="0"/>
                </a:lnTo>
                <a:lnTo>
                  <a:pt x="0" y="45466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64780" y="6333490"/>
            <a:ext cx="1342390" cy="454659"/>
          </a:xfrm>
          <a:custGeom>
            <a:avLst/>
            <a:gdLst/>
            <a:ahLst/>
            <a:cxnLst/>
            <a:rect l="l" t="t" r="r" b="b"/>
            <a:pathLst>
              <a:path w="1342390" h="454659">
                <a:moveTo>
                  <a:pt x="0" y="454660"/>
                </a:moveTo>
                <a:lnTo>
                  <a:pt x="1342390" y="454660"/>
                </a:lnTo>
                <a:lnTo>
                  <a:pt x="1342390" y="0"/>
                </a:lnTo>
                <a:lnTo>
                  <a:pt x="0" y="0"/>
                </a:lnTo>
                <a:lnTo>
                  <a:pt x="0" y="454660"/>
                </a:lnTo>
                <a:close/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27950" y="6303009"/>
            <a:ext cx="1341120" cy="454659"/>
          </a:xfrm>
          <a:custGeom>
            <a:avLst/>
            <a:gdLst/>
            <a:ahLst/>
            <a:cxnLst/>
            <a:rect l="l" t="t" r="r" b="b"/>
            <a:pathLst>
              <a:path w="1341120" h="454659">
                <a:moveTo>
                  <a:pt x="0" y="454659"/>
                </a:moveTo>
                <a:lnTo>
                  <a:pt x="1341120" y="454659"/>
                </a:lnTo>
                <a:lnTo>
                  <a:pt x="1341120" y="0"/>
                </a:lnTo>
                <a:lnTo>
                  <a:pt x="0" y="0"/>
                </a:lnTo>
                <a:lnTo>
                  <a:pt x="0" y="4546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727950" y="6303009"/>
            <a:ext cx="1341120" cy="45465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</a:pPr>
            <a:r>
              <a:rPr sz="1000" spc="105" dirty="0">
                <a:latin typeface="Arial"/>
                <a:cs typeface="Arial"/>
              </a:rPr>
              <a:t>Retirement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473950" y="6120129"/>
            <a:ext cx="191770" cy="410209"/>
          </a:xfrm>
          <a:custGeom>
            <a:avLst/>
            <a:gdLst/>
            <a:ahLst/>
            <a:cxnLst/>
            <a:rect l="l" t="t" r="r" b="b"/>
            <a:pathLst>
              <a:path w="191770" h="410209">
                <a:moveTo>
                  <a:pt x="0" y="0"/>
                </a:moveTo>
                <a:lnTo>
                  <a:pt x="0" y="410210"/>
                </a:lnTo>
                <a:lnTo>
                  <a:pt x="191770" y="4102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56830" y="6499859"/>
            <a:ext cx="71120" cy="59690"/>
          </a:xfrm>
          <a:custGeom>
            <a:avLst/>
            <a:gdLst/>
            <a:ahLst/>
            <a:cxnLst/>
            <a:rect l="l" t="t" r="r" b="b"/>
            <a:pathLst>
              <a:path w="71120" h="59690">
                <a:moveTo>
                  <a:pt x="0" y="0"/>
                </a:moveTo>
                <a:lnTo>
                  <a:pt x="0" y="59689"/>
                </a:lnTo>
                <a:lnTo>
                  <a:pt x="71120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08009" y="5892800"/>
            <a:ext cx="190500" cy="410209"/>
          </a:xfrm>
          <a:custGeom>
            <a:avLst/>
            <a:gdLst/>
            <a:ahLst/>
            <a:cxnLst/>
            <a:rect l="l" t="t" r="r" b="b"/>
            <a:pathLst>
              <a:path w="190500" h="410210">
                <a:moveTo>
                  <a:pt x="190500" y="410209"/>
                </a:moveTo>
                <a:lnTo>
                  <a:pt x="19050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144509" y="5862320"/>
            <a:ext cx="72390" cy="59690"/>
          </a:xfrm>
          <a:custGeom>
            <a:avLst/>
            <a:gdLst/>
            <a:ahLst/>
            <a:cxnLst/>
            <a:rect l="l" t="t" r="r" b="b"/>
            <a:pathLst>
              <a:path w="72390" h="59689">
                <a:moveTo>
                  <a:pt x="72390" y="0"/>
                </a:moveTo>
                <a:lnTo>
                  <a:pt x="0" y="30479"/>
                </a:lnTo>
                <a:lnTo>
                  <a:pt x="72390" y="59689"/>
                </a:lnTo>
                <a:lnTo>
                  <a:pt x="7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289" y="604520"/>
            <a:ext cx="4498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36 </a:t>
            </a:r>
            <a:r>
              <a:rPr sz="4400" spc="-5" dirty="0"/>
              <a:t>Classic</a:t>
            </a:r>
            <a:r>
              <a:rPr sz="4400" spc="-40" dirty="0"/>
              <a:t> </a:t>
            </a:r>
            <a:r>
              <a:rPr sz="4400" spc="-5" dirty="0"/>
              <a:t>Mistakes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4020"/>
            <a:ext cx="4762500" cy="407416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McConnell’s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Anti-Patterns</a:t>
            </a: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Seductive Appeal</a:t>
            </a: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Types</a:t>
            </a:r>
          </a:p>
          <a:p>
            <a:pPr marL="755650" lvl="1" indent="-285750">
              <a:lnSpc>
                <a:spcPct val="100000"/>
              </a:lnSpc>
              <a:spcBef>
                <a:spcPts val="359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People-Related</a:t>
            </a:r>
            <a:endParaRPr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59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Process-Related</a:t>
            </a:r>
            <a:endParaRPr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59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Product-Related</a:t>
            </a:r>
            <a:endParaRPr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59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Technology-Related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Gilligan’s </a:t>
            </a:r>
            <a:r>
              <a:rPr sz="3200" dirty="0">
                <a:latin typeface="Times New Roman"/>
                <a:cs typeface="Times New Roman"/>
              </a:rPr>
              <a:t>Island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589" y="604520"/>
            <a:ext cx="7056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People-Related Mistakes Part</a:t>
            </a:r>
            <a:r>
              <a:rPr sz="4400" spc="-15" dirty="0"/>
              <a:t> </a:t>
            </a:r>
            <a:r>
              <a:rPr sz="4400" dirty="0"/>
              <a:t>1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5813425" cy="34836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Undermined motivation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Weak personnel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4200" baseline="3968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Weak </a:t>
            </a:r>
            <a:r>
              <a:rPr sz="2800" dirty="0">
                <a:latin typeface="Times New Roman"/>
                <a:cs typeface="Times New Roman"/>
              </a:rPr>
              <a:t>vs.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Junior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Uncontrolled </a:t>
            </a:r>
            <a:r>
              <a:rPr sz="3200" dirty="0">
                <a:latin typeface="Times New Roman"/>
                <a:cs typeface="Times New Roman"/>
              </a:rPr>
              <a:t>problem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employees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Heroics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Adding people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late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8457" y="1571811"/>
            <a:ext cx="4409690" cy="421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810" y="604520"/>
            <a:ext cx="6079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Project Management</a:t>
            </a:r>
            <a:r>
              <a:rPr sz="4400" spc="-15" dirty="0"/>
              <a:t> </a:t>
            </a:r>
            <a:r>
              <a:rPr sz="4400" spc="-5" dirty="0"/>
              <a:t>Skills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1532890"/>
            <a:ext cx="5444490" cy="41465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Leadership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Communications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Problem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Solving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Negotiating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Influencing the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Organization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Mentoring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Process and technical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expertise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589" y="604520"/>
            <a:ext cx="7056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People-Related Mistakes Part</a:t>
            </a:r>
            <a:r>
              <a:rPr sz="4400" spc="-15" dirty="0"/>
              <a:t> </a:t>
            </a:r>
            <a:r>
              <a:rPr sz="4400" dirty="0"/>
              <a:t>2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5074920" cy="29692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Noisy, </a:t>
            </a:r>
            <a:r>
              <a:rPr sz="3200" spc="-5" dirty="0">
                <a:latin typeface="Times New Roman"/>
                <a:cs typeface="Times New Roman"/>
              </a:rPr>
              <a:t>crowded offices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Customer-Developer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friction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Unrealistic </a:t>
            </a:r>
            <a:r>
              <a:rPr sz="3200" dirty="0">
                <a:latin typeface="Times New Roman"/>
                <a:cs typeface="Times New Roman"/>
              </a:rPr>
              <a:t>expectations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Politics over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substance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Wishful thinking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589" y="604520"/>
            <a:ext cx="7056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People-Related Mistakes Part</a:t>
            </a:r>
            <a:r>
              <a:rPr sz="4400" spc="-15" dirty="0"/>
              <a:t> </a:t>
            </a:r>
            <a:r>
              <a:rPr sz="4400" dirty="0"/>
              <a:t>3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6423660" cy="17907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Lack of </a:t>
            </a:r>
            <a:r>
              <a:rPr sz="3200" spc="-5" dirty="0">
                <a:latin typeface="Times New Roman"/>
                <a:cs typeface="Times New Roman"/>
              </a:rPr>
              <a:t>effective </a:t>
            </a:r>
            <a:r>
              <a:rPr sz="3200" dirty="0">
                <a:latin typeface="Times New Roman"/>
                <a:cs typeface="Times New Roman"/>
              </a:rPr>
              <a:t>project</a:t>
            </a:r>
            <a:r>
              <a:rPr sz="3200" spc="-5" dirty="0">
                <a:latin typeface="Times New Roman"/>
                <a:cs typeface="Times New Roman"/>
              </a:rPr>
              <a:t> sponsorship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Lack of stakeholder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buy-in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Lack of </a:t>
            </a:r>
            <a:r>
              <a:rPr sz="3200" spc="-5" dirty="0">
                <a:latin typeface="Times New Roman"/>
                <a:cs typeface="Times New Roman"/>
              </a:rPr>
              <a:t>user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input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880" y="604520"/>
            <a:ext cx="7242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Process-Related Mistakes Part</a:t>
            </a:r>
            <a:r>
              <a:rPr sz="4400" spc="-10" dirty="0"/>
              <a:t> </a:t>
            </a:r>
            <a:r>
              <a:rPr sz="4400" dirty="0"/>
              <a:t>1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6403975" cy="29692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Optimistic</a:t>
            </a:r>
            <a:r>
              <a:rPr sz="3200" dirty="0">
                <a:latin typeface="Times New Roman"/>
                <a:cs typeface="Times New Roman"/>
              </a:rPr>
              <a:t> schedules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Insufficient </a:t>
            </a:r>
            <a:r>
              <a:rPr sz="3200" dirty="0">
                <a:latin typeface="Times New Roman"/>
                <a:cs typeface="Times New Roman"/>
              </a:rPr>
              <a:t>risk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management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Contractor failure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Insufficient </a:t>
            </a:r>
            <a:r>
              <a:rPr sz="3200" dirty="0">
                <a:latin typeface="Times New Roman"/>
                <a:cs typeface="Times New Roman"/>
              </a:rPr>
              <a:t>planning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Abandonment of </a:t>
            </a:r>
            <a:r>
              <a:rPr sz="3200" spc="-5" dirty="0">
                <a:latin typeface="Times New Roman"/>
                <a:cs typeface="Times New Roman"/>
              </a:rPr>
              <a:t>plan </a:t>
            </a:r>
            <a:r>
              <a:rPr sz="3200" dirty="0">
                <a:latin typeface="Times New Roman"/>
                <a:cs typeface="Times New Roman"/>
              </a:rPr>
              <a:t>under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pressure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880" y="604520"/>
            <a:ext cx="7242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Process-Related Mistakes Part</a:t>
            </a:r>
            <a:r>
              <a:rPr sz="4400" spc="-10" dirty="0"/>
              <a:t> </a:t>
            </a:r>
            <a:r>
              <a:rPr sz="4400" dirty="0"/>
              <a:t>2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6164580" cy="23799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Wasted </a:t>
            </a:r>
            <a:r>
              <a:rPr sz="3200" spc="-10" dirty="0">
                <a:latin typeface="Times New Roman"/>
                <a:cs typeface="Times New Roman"/>
              </a:rPr>
              <a:t>time </a:t>
            </a:r>
            <a:r>
              <a:rPr sz="3200" spc="-5" dirty="0">
                <a:latin typeface="Times New Roman"/>
                <a:cs typeface="Times New Roman"/>
              </a:rPr>
              <a:t>during fuzzy front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end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Shortchanged upstream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activities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Inadequate design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Shortchanged </a:t>
            </a:r>
            <a:r>
              <a:rPr sz="3200" spc="-5" dirty="0">
                <a:latin typeface="Times New Roman"/>
                <a:cs typeface="Times New Roman"/>
              </a:rPr>
              <a:t>quality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assurance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880" y="604520"/>
            <a:ext cx="7242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Process-Related Mistakes Part</a:t>
            </a:r>
            <a:r>
              <a:rPr sz="4400" spc="-10" dirty="0"/>
              <a:t> </a:t>
            </a:r>
            <a:r>
              <a:rPr sz="4400" dirty="0"/>
              <a:t>3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6937375" cy="29692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Insufficient management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controls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Frequent convergence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Omitting </a:t>
            </a:r>
            <a:r>
              <a:rPr sz="3200" dirty="0">
                <a:latin typeface="Times New Roman"/>
                <a:cs typeface="Times New Roman"/>
              </a:rPr>
              <a:t>necessary tasks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estimates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Planning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catch-up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later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Code-like-hell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programming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889" y="604520"/>
            <a:ext cx="5814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Product-Related</a:t>
            </a:r>
            <a:r>
              <a:rPr sz="4400" spc="-35" dirty="0"/>
              <a:t> </a:t>
            </a:r>
            <a:r>
              <a:rPr sz="4400" spc="-5" dirty="0"/>
              <a:t>Mistakes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471"/>
            <a:ext cx="5533390" cy="399922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Requirements gold-plating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Gilding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lily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Feature</a:t>
            </a:r>
            <a:r>
              <a:rPr sz="3200" dirty="0">
                <a:latin typeface="Times New Roman"/>
                <a:cs typeface="Times New Roman"/>
              </a:rPr>
              <a:t> creep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Developer</a:t>
            </a:r>
            <a:r>
              <a:rPr sz="3200" spc="-5" dirty="0">
                <a:latin typeface="Times New Roman"/>
                <a:cs typeface="Times New Roman"/>
              </a:rPr>
              <a:t> gold-plating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Times New Roman"/>
                <a:cs typeface="Times New Roman"/>
              </a:rPr>
              <a:t>Beware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pet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project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Push-me, pull-me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negotiation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Research-oriented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development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530" y="604520"/>
            <a:ext cx="6746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Technology-Related</a:t>
            </a:r>
            <a:r>
              <a:rPr sz="4400" spc="-15" dirty="0"/>
              <a:t> </a:t>
            </a:r>
            <a:r>
              <a:rPr sz="4400" spc="-5" dirty="0"/>
              <a:t>Mistakes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7312025" cy="33820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Silver-bullet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syndrome</a:t>
            </a: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Overestimated savings from </a:t>
            </a:r>
            <a:r>
              <a:rPr sz="3200" dirty="0">
                <a:latin typeface="Times New Roman"/>
                <a:cs typeface="Times New Roman"/>
              </a:rPr>
              <a:t>new </a:t>
            </a:r>
            <a:r>
              <a:rPr sz="3200" spc="-5" dirty="0">
                <a:latin typeface="Times New Roman"/>
                <a:cs typeface="Times New Roman"/>
              </a:rPr>
              <a:t>tools and  methods</a:t>
            </a:r>
            <a:endParaRPr sz="3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4200" baseline="3968" dirty="0">
                <a:latin typeface="Times New Roman"/>
                <a:cs typeface="Times New Roman"/>
              </a:rPr>
              <a:t>– </a:t>
            </a:r>
            <a:r>
              <a:rPr sz="2800" spc="-10" dirty="0">
                <a:latin typeface="Times New Roman"/>
                <a:cs typeface="Times New Roman"/>
              </a:rPr>
              <a:t>Fad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warning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Switching </a:t>
            </a:r>
            <a:r>
              <a:rPr sz="3200" spc="-5" dirty="0">
                <a:latin typeface="Times New Roman"/>
                <a:cs typeface="Times New Roman"/>
              </a:rPr>
              <a:t>tools in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mid-project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Lack of </a:t>
            </a:r>
            <a:r>
              <a:rPr sz="3200" spc="-5" dirty="0">
                <a:latin typeface="Times New Roman"/>
                <a:cs typeface="Times New Roman"/>
              </a:rPr>
              <a:t>automated </a:t>
            </a:r>
            <a:r>
              <a:rPr sz="3200" dirty="0">
                <a:latin typeface="Times New Roman"/>
                <a:cs typeface="Times New Roman"/>
              </a:rPr>
              <a:t>source-code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control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850" y="604520"/>
            <a:ext cx="1887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Re</a:t>
            </a:r>
            <a:r>
              <a:rPr sz="4400" spc="-5" dirty="0"/>
              <a:t>a</a:t>
            </a:r>
            <a:r>
              <a:rPr sz="4400" dirty="0"/>
              <a:t>d</a:t>
            </a:r>
            <a:r>
              <a:rPr sz="4400" spc="-5" dirty="0"/>
              <a:t>i</a:t>
            </a:r>
            <a:r>
              <a:rPr sz="4400" dirty="0"/>
              <a:t>ng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471"/>
            <a:ext cx="6511290" cy="171703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McConnell: </a:t>
            </a:r>
            <a:r>
              <a:rPr sz="3200" spc="-5" dirty="0">
                <a:latin typeface="Times New Roman"/>
                <a:cs typeface="Times New Roman"/>
              </a:rPr>
              <a:t>Chapters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1-4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4200" baseline="3968" dirty="0">
                <a:latin typeface="Times New Roman"/>
                <a:cs typeface="Times New Roman"/>
              </a:rPr>
              <a:t>– </a:t>
            </a:r>
            <a:r>
              <a:rPr sz="2800" spc="5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covered most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Ch </a:t>
            </a: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today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Schwalbe: chapters 1-2, 11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(344-345)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929" y="490220"/>
            <a:ext cx="23850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Textbooks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468119"/>
            <a:ext cx="7534909" cy="45135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Required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texts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“Rapid Development”, Steve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McConnell</a:t>
            </a:r>
            <a:endParaRPr sz="24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“Information </a:t>
            </a:r>
            <a:r>
              <a:rPr sz="2400" dirty="0">
                <a:latin typeface="Times New Roman"/>
                <a:cs typeface="Times New Roman"/>
              </a:rPr>
              <a:t>Technology Project </a:t>
            </a:r>
            <a:r>
              <a:rPr sz="2400" spc="-5" dirty="0">
                <a:latin typeface="Times New Roman"/>
                <a:cs typeface="Times New Roman"/>
              </a:rPr>
              <a:t>Management”, Kathy  Schwalbe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These </a:t>
            </a:r>
            <a:r>
              <a:rPr sz="2800" dirty="0">
                <a:latin typeface="Times New Roman"/>
                <a:cs typeface="Times New Roman"/>
              </a:rPr>
              <a:t>provide </a:t>
            </a:r>
            <a:r>
              <a:rPr sz="2800" spc="-5" dirty="0">
                <a:latin typeface="Times New Roman"/>
                <a:cs typeface="Times New Roman"/>
              </a:rPr>
              <a:t>two very different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viewpoints</a:t>
            </a:r>
            <a:endParaRPr sz="2800">
              <a:latin typeface="Times New Roman"/>
              <a:cs typeface="Times New Roman"/>
            </a:endParaRPr>
          </a:p>
          <a:p>
            <a:pPr marL="1155700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In-the-trenches vs. </a:t>
            </a:r>
            <a:r>
              <a:rPr sz="2000" spc="-5" dirty="0">
                <a:latin typeface="Times New Roman"/>
                <a:cs typeface="Times New Roman"/>
              </a:rPr>
              <a:t>PMI </a:t>
            </a:r>
            <a:r>
              <a:rPr sz="2000" dirty="0">
                <a:latin typeface="Times New Roman"/>
                <a:cs typeface="Times New Roman"/>
              </a:rPr>
              <a:t>textbook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perspective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Recommended </a:t>
            </a:r>
            <a:r>
              <a:rPr sz="2800" spc="-5" dirty="0">
                <a:latin typeface="Times New Roman"/>
                <a:cs typeface="Times New Roman"/>
              </a:rPr>
              <a:t>reading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“Quality Software Project Management”, D.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Shafer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“Software Project Survival Guide”, Steve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McConnell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“Peopleware”, </a:t>
            </a:r>
            <a:r>
              <a:rPr sz="2400" spc="5" dirty="0">
                <a:latin typeface="Times New Roman"/>
                <a:cs typeface="Times New Roman"/>
              </a:rPr>
              <a:t>T. </a:t>
            </a:r>
            <a:r>
              <a:rPr sz="2400" spc="-5" dirty="0">
                <a:latin typeface="Times New Roman"/>
                <a:cs typeface="Times New Roman"/>
              </a:rPr>
              <a:t>DeMarco </a:t>
            </a:r>
            <a:r>
              <a:rPr sz="2400" dirty="0">
                <a:latin typeface="Times New Roman"/>
                <a:cs typeface="Times New Roman"/>
              </a:rPr>
              <a:t>and T.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5280" y="604520"/>
            <a:ext cx="5923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9529" algn="l"/>
              </a:tabLst>
            </a:pPr>
            <a:r>
              <a:rPr sz="4400" spc="-5" dirty="0"/>
              <a:t>Project</a:t>
            </a:r>
            <a:r>
              <a:rPr sz="4400" spc="5" dirty="0"/>
              <a:t> </a:t>
            </a:r>
            <a:r>
              <a:rPr sz="4400" spc="-5" dirty="0"/>
              <a:t>Manager	Positions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6336030" cy="29692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Project </a:t>
            </a:r>
            <a:r>
              <a:rPr sz="3200" spc="-5" dirty="0">
                <a:latin typeface="Times New Roman"/>
                <a:cs typeface="Times New Roman"/>
              </a:rPr>
              <a:t>Administrator </a:t>
            </a:r>
            <a:r>
              <a:rPr sz="3200" dirty="0">
                <a:latin typeface="Times New Roman"/>
                <a:cs typeface="Times New Roman"/>
              </a:rPr>
              <a:t>/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Coordinator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Assistant </a:t>
            </a:r>
            <a:r>
              <a:rPr sz="3200" dirty="0">
                <a:latin typeface="Times New Roman"/>
                <a:cs typeface="Times New Roman"/>
              </a:rPr>
              <a:t>Project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Manager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Project Manager / Program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Manager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Executive </a:t>
            </a:r>
            <a:r>
              <a:rPr sz="3200" dirty="0">
                <a:latin typeface="Times New Roman"/>
                <a:cs typeface="Times New Roman"/>
              </a:rPr>
              <a:t>Program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Manager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V.P. Program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Development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750" y="604520"/>
            <a:ext cx="7044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Software Project</a:t>
            </a:r>
            <a:r>
              <a:rPr sz="4400" spc="15" dirty="0"/>
              <a:t> </a:t>
            </a:r>
            <a:r>
              <a:rPr sz="4400" b="1" spc="-5" dirty="0">
                <a:latin typeface="Times New Roman"/>
                <a:cs typeface="Times New Roman"/>
              </a:rPr>
              <a:t>Management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07310" y="1769110"/>
            <a:ext cx="4052570" cy="4046220"/>
          </a:xfrm>
          <a:custGeom>
            <a:avLst/>
            <a:gdLst/>
            <a:ahLst/>
            <a:cxnLst/>
            <a:rect l="l" t="t" r="r" b="b"/>
            <a:pathLst>
              <a:path w="4052570" h="4046220">
                <a:moveTo>
                  <a:pt x="0" y="2023109"/>
                </a:moveTo>
                <a:lnTo>
                  <a:pt x="3809" y="1913889"/>
                </a:lnTo>
                <a:lnTo>
                  <a:pt x="12700" y="1804669"/>
                </a:lnTo>
                <a:lnTo>
                  <a:pt x="26669" y="1695450"/>
                </a:lnTo>
                <a:lnTo>
                  <a:pt x="46989" y="1588769"/>
                </a:lnTo>
                <a:lnTo>
                  <a:pt x="73659" y="1482089"/>
                </a:lnTo>
                <a:lnTo>
                  <a:pt x="106679" y="1377950"/>
                </a:lnTo>
                <a:lnTo>
                  <a:pt x="143509" y="1273810"/>
                </a:lnTo>
                <a:lnTo>
                  <a:pt x="187959" y="1174750"/>
                </a:lnTo>
                <a:lnTo>
                  <a:pt x="236219" y="1075689"/>
                </a:lnTo>
                <a:lnTo>
                  <a:pt x="290829" y="980439"/>
                </a:lnTo>
                <a:lnTo>
                  <a:pt x="349250" y="886460"/>
                </a:lnTo>
                <a:lnTo>
                  <a:pt x="414019" y="798829"/>
                </a:lnTo>
                <a:lnTo>
                  <a:pt x="482600" y="713739"/>
                </a:lnTo>
                <a:lnTo>
                  <a:pt x="554989" y="631189"/>
                </a:lnTo>
                <a:lnTo>
                  <a:pt x="632459" y="553719"/>
                </a:lnTo>
                <a:lnTo>
                  <a:pt x="715010" y="481329"/>
                </a:lnTo>
                <a:lnTo>
                  <a:pt x="800100" y="412750"/>
                </a:lnTo>
                <a:lnTo>
                  <a:pt x="889000" y="347979"/>
                </a:lnTo>
                <a:lnTo>
                  <a:pt x="981710" y="289560"/>
                </a:lnTo>
                <a:lnTo>
                  <a:pt x="1076960" y="234950"/>
                </a:lnTo>
                <a:lnTo>
                  <a:pt x="1176019" y="186689"/>
                </a:lnTo>
                <a:lnTo>
                  <a:pt x="1276350" y="142239"/>
                </a:lnTo>
                <a:lnTo>
                  <a:pt x="1379219" y="106679"/>
                </a:lnTo>
                <a:lnTo>
                  <a:pt x="1484629" y="72389"/>
                </a:lnTo>
                <a:lnTo>
                  <a:pt x="1591310" y="46989"/>
                </a:lnTo>
                <a:lnTo>
                  <a:pt x="1697989" y="25400"/>
                </a:lnTo>
                <a:lnTo>
                  <a:pt x="1807210" y="12700"/>
                </a:lnTo>
                <a:lnTo>
                  <a:pt x="1916429" y="2539"/>
                </a:lnTo>
                <a:lnTo>
                  <a:pt x="2025650" y="0"/>
                </a:lnTo>
                <a:lnTo>
                  <a:pt x="2136140" y="2539"/>
                </a:lnTo>
                <a:lnTo>
                  <a:pt x="2245360" y="12700"/>
                </a:lnTo>
                <a:lnTo>
                  <a:pt x="2354579" y="25400"/>
                </a:lnTo>
                <a:lnTo>
                  <a:pt x="2461260" y="46989"/>
                </a:lnTo>
                <a:lnTo>
                  <a:pt x="2567940" y="72389"/>
                </a:lnTo>
                <a:lnTo>
                  <a:pt x="2672079" y="106679"/>
                </a:lnTo>
                <a:lnTo>
                  <a:pt x="2776219" y="142239"/>
                </a:lnTo>
                <a:lnTo>
                  <a:pt x="2876550" y="186689"/>
                </a:lnTo>
                <a:lnTo>
                  <a:pt x="2975610" y="234950"/>
                </a:lnTo>
                <a:lnTo>
                  <a:pt x="3070860" y="289560"/>
                </a:lnTo>
                <a:lnTo>
                  <a:pt x="3163569" y="347979"/>
                </a:lnTo>
                <a:lnTo>
                  <a:pt x="3251200" y="412750"/>
                </a:lnTo>
                <a:lnTo>
                  <a:pt x="3337560" y="481329"/>
                </a:lnTo>
                <a:lnTo>
                  <a:pt x="3418840" y="553719"/>
                </a:lnTo>
                <a:lnTo>
                  <a:pt x="3496310" y="631189"/>
                </a:lnTo>
                <a:lnTo>
                  <a:pt x="3569969" y="713739"/>
                </a:lnTo>
                <a:lnTo>
                  <a:pt x="3638550" y="798829"/>
                </a:lnTo>
                <a:lnTo>
                  <a:pt x="3703319" y="886460"/>
                </a:lnTo>
                <a:lnTo>
                  <a:pt x="3761740" y="980439"/>
                </a:lnTo>
                <a:lnTo>
                  <a:pt x="3816350" y="1075689"/>
                </a:lnTo>
                <a:lnTo>
                  <a:pt x="3864610" y="1174750"/>
                </a:lnTo>
                <a:lnTo>
                  <a:pt x="3909060" y="1273810"/>
                </a:lnTo>
                <a:lnTo>
                  <a:pt x="3945890" y="1377950"/>
                </a:lnTo>
                <a:lnTo>
                  <a:pt x="3978910" y="1482089"/>
                </a:lnTo>
                <a:lnTo>
                  <a:pt x="4004310" y="1588769"/>
                </a:lnTo>
                <a:lnTo>
                  <a:pt x="4025899" y="1695450"/>
                </a:lnTo>
                <a:lnTo>
                  <a:pt x="4039869" y="1804669"/>
                </a:lnTo>
                <a:lnTo>
                  <a:pt x="4048760" y="1913889"/>
                </a:lnTo>
                <a:lnTo>
                  <a:pt x="4052569" y="2023109"/>
                </a:lnTo>
                <a:lnTo>
                  <a:pt x="4048760" y="2132329"/>
                </a:lnTo>
                <a:lnTo>
                  <a:pt x="4039869" y="2241550"/>
                </a:lnTo>
                <a:lnTo>
                  <a:pt x="4025899" y="2350770"/>
                </a:lnTo>
                <a:lnTo>
                  <a:pt x="4004310" y="2457450"/>
                </a:lnTo>
                <a:lnTo>
                  <a:pt x="3978910" y="2564129"/>
                </a:lnTo>
                <a:lnTo>
                  <a:pt x="3945890" y="2668270"/>
                </a:lnTo>
                <a:lnTo>
                  <a:pt x="3909060" y="2772410"/>
                </a:lnTo>
                <a:lnTo>
                  <a:pt x="3864610" y="2871470"/>
                </a:lnTo>
                <a:lnTo>
                  <a:pt x="3816350" y="2970529"/>
                </a:lnTo>
                <a:lnTo>
                  <a:pt x="3761740" y="3065779"/>
                </a:lnTo>
                <a:lnTo>
                  <a:pt x="3703319" y="3158490"/>
                </a:lnTo>
                <a:lnTo>
                  <a:pt x="3638550" y="3247390"/>
                </a:lnTo>
                <a:lnTo>
                  <a:pt x="3569969" y="3332479"/>
                </a:lnTo>
                <a:lnTo>
                  <a:pt x="3496310" y="3413759"/>
                </a:lnTo>
                <a:lnTo>
                  <a:pt x="3418840" y="3491229"/>
                </a:lnTo>
                <a:lnTo>
                  <a:pt x="3337560" y="3564890"/>
                </a:lnTo>
                <a:lnTo>
                  <a:pt x="3251200" y="3633470"/>
                </a:lnTo>
                <a:lnTo>
                  <a:pt x="3163569" y="3698240"/>
                </a:lnTo>
                <a:lnTo>
                  <a:pt x="3070860" y="3755390"/>
                </a:lnTo>
                <a:lnTo>
                  <a:pt x="2975610" y="3810000"/>
                </a:lnTo>
                <a:lnTo>
                  <a:pt x="2876550" y="3859529"/>
                </a:lnTo>
                <a:lnTo>
                  <a:pt x="2776219" y="3903979"/>
                </a:lnTo>
                <a:lnTo>
                  <a:pt x="2672079" y="3939540"/>
                </a:lnTo>
                <a:lnTo>
                  <a:pt x="2567940" y="3973829"/>
                </a:lnTo>
                <a:lnTo>
                  <a:pt x="2461260" y="3999229"/>
                </a:lnTo>
                <a:lnTo>
                  <a:pt x="2354579" y="4019550"/>
                </a:lnTo>
                <a:lnTo>
                  <a:pt x="2245360" y="4033520"/>
                </a:lnTo>
                <a:lnTo>
                  <a:pt x="2136140" y="4043679"/>
                </a:lnTo>
                <a:lnTo>
                  <a:pt x="2025650" y="4046220"/>
                </a:lnTo>
                <a:lnTo>
                  <a:pt x="1916429" y="4043679"/>
                </a:lnTo>
                <a:lnTo>
                  <a:pt x="1807210" y="4033520"/>
                </a:lnTo>
                <a:lnTo>
                  <a:pt x="1697989" y="4019550"/>
                </a:lnTo>
                <a:lnTo>
                  <a:pt x="1591310" y="3999229"/>
                </a:lnTo>
                <a:lnTo>
                  <a:pt x="1484629" y="3973829"/>
                </a:lnTo>
                <a:lnTo>
                  <a:pt x="1379219" y="3939540"/>
                </a:lnTo>
                <a:lnTo>
                  <a:pt x="1276350" y="3903979"/>
                </a:lnTo>
                <a:lnTo>
                  <a:pt x="1176019" y="3859529"/>
                </a:lnTo>
                <a:lnTo>
                  <a:pt x="1076960" y="3810000"/>
                </a:lnTo>
                <a:lnTo>
                  <a:pt x="981710" y="3755390"/>
                </a:lnTo>
                <a:lnTo>
                  <a:pt x="889000" y="3698240"/>
                </a:lnTo>
                <a:lnTo>
                  <a:pt x="800100" y="3633470"/>
                </a:lnTo>
                <a:lnTo>
                  <a:pt x="715010" y="3564890"/>
                </a:lnTo>
                <a:lnTo>
                  <a:pt x="632459" y="3491229"/>
                </a:lnTo>
                <a:lnTo>
                  <a:pt x="554989" y="3413759"/>
                </a:lnTo>
                <a:lnTo>
                  <a:pt x="482600" y="3332479"/>
                </a:lnTo>
                <a:lnTo>
                  <a:pt x="414019" y="3247390"/>
                </a:lnTo>
                <a:lnTo>
                  <a:pt x="349250" y="3158490"/>
                </a:lnTo>
                <a:lnTo>
                  <a:pt x="290829" y="3065779"/>
                </a:lnTo>
                <a:lnTo>
                  <a:pt x="236219" y="2970529"/>
                </a:lnTo>
                <a:lnTo>
                  <a:pt x="187959" y="2871470"/>
                </a:lnTo>
                <a:lnTo>
                  <a:pt x="143509" y="2772410"/>
                </a:lnTo>
                <a:lnTo>
                  <a:pt x="106679" y="2668270"/>
                </a:lnTo>
                <a:lnTo>
                  <a:pt x="73659" y="2564129"/>
                </a:lnTo>
                <a:lnTo>
                  <a:pt x="46989" y="2457450"/>
                </a:lnTo>
                <a:lnTo>
                  <a:pt x="26669" y="2350770"/>
                </a:lnTo>
                <a:lnTo>
                  <a:pt x="12700" y="2241550"/>
                </a:lnTo>
                <a:lnTo>
                  <a:pt x="3809" y="2132329"/>
                </a:lnTo>
                <a:lnTo>
                  <a:pt x="0" y="20231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7539" y="2338070"/>
            <a:ext cx="2910840" cy="2907030"/>
          </a:xfrm>
          <a:custGeom>
            <a:avLst/>
            <a:gdLst/>
            <a:ahLst/>
            <a:cxnLst/>
            <a:rect l="l" t="t" r="r" b="b"/>
            <a:pathLst>
              <a:path w="2910840" h="2907029">
                <a:moveTo>
                  <a:pt x="0" y="1454149"/>
                </a:moveTo>
                <a:lnTo>
                  <a:pt x="2540" y="1361439"/>
                </a:lnTo>
                <a:lnTo>
                  <a:pt x="11430" y="1268729"/>
                </a:lnTo>
                <a:lnTo>
                  <a:pt x="26670" y="1176019"/>
                </a:lnTo>
                <a:lnTo>
                  <a:pt x="48260" y="1084579"/>
                </a:lnTo>
                <a:lnTo>
                  <a:pt x="73660" y="995679"/>
                </a:lnTo>
                <a:lnTo>
                  <a:pt x="105410" y="909319"/>
                </a:lnTo>
                <a:lnTo>
                  <a:pt x="143510" y="824229"/>
                </a:lnTo>
                <a:lnTo>
                  <a:pt x="187960" y="740409"/>
                </a:lnTo>
                <a:lnTo>
                  <a:pt x="236220" y="661669"/>
                </a:lnTo>
                <a:lnTo>
                  <a:pt x="289560" y="584200"/>
                </a:lnTo>
                <a:lnTo>
                  <a:pt x="346710" y="510539"/>
                </a:lnTo>
                <a:lnTo>
                  <a:pt x="408939" y="441959"/>
                </a:lnTo>
                <a:lnTo>
                  <a:pt x="476250" y="377189"/>
                </a:lnTo>
                <a:lnTo>
                  <a:pt x="547370" y="316229"/>
                </a:lnTo>
                <a:lnTo>
                  <a:pt x="622300" y="261619"/>
                </a:lnTo>
                <a:lnTo>
                  <a:pt x="701039" y="210819"/>
                </a:lnTo>
                <a:lnTo>
                  <a:pt x="782320" y="165100"/>
                </a:lnTo>
                <a:lnTo>
                  <a:pt x="866139" y="123189"/>
                </a:lnTo>
                <a:lnTo>
                  <a:pt x="952500" y="88900"/>
                </a:lnTo>
                <a:lnTo>
                  <a:pt x="1041400" y="59689"/>
                </a:lnTo>
                <a:lnTo>
                  <a:pt x="1131570" y="36829"/>
                </a:lnTo>
                <a:lnTo>
                  <a:pt x="1223010" y="19050"/>
                </a:lnTo>
                <a:lnTo>
                  <a:pt x="1315720" y="6350"/>
                </a:lnTo>
                <a:lnTo>
                  <a:pt x="1408430" y="0"/>
                </a:lnTo>
                <a:lnTo>
                  <a:pt x="1502410" y="0"/>
                </a:lnTo>
                <a:lnTo>
                  <a:pt x="1595120" y="6350"/>
                </a:lnTo>
                <a:lnTo>
                  <a:pt x="1689100" y="19050"/>
                </a:lnTo>
                <a:lnTo>
                  <a:pt x="1779270" y="36829"/>
                </a:lnTo>
                <a:lnTo>
                  <a:pt x="1869439" y="59689"/>
                </a:lnTo>
                <a:lnTo>
                  <a:pt x="1959610" y="88900"/>
                </a:lnTo>
                <a:lnTo>
                  <a:pt x="2045970" y="123189"/>
                </a:lnTo>
                <a:lnTo>
                  <a:pt x="2129790" y="165100"/>
                </a:lnTo>
                <a:lnTo>
                  <a:pt x="2209800" y="210819"/>
                </a:lnTo>
                <a:lnTo>
                  <a:pt x="2289810" y="261619"/>
                </a:lnTo>
                <a:lnTo>
                  <a:pt x="2363470" y="316229"/>
                </a:lnTo>
                <a:lnTo>
                  <a:pt x="2434590" y="377189"/>
                </a:lnTo>
                <a:lnTo>
                  <a:pt x="2501900" y="441959"/>
                </a:lnTo>
                <a:lnTo>
                  <a:pt x="2564130" y="510539"/>
                </a:lnTo>
                <a:lnTo>
                  <a:pt x="2622550" y="584200"/>
                </a:lnTo>
                <a:lnTo>
                  <a:pt x="2675890" y="661669"/>
                </a:lnTo>
                <a:lnTo>
                  <a:pt x="2724150" y="740409"/>
                </a:lnTo>
                <a:lnTo>
                  <a:pt x="2768600" y="824229"/>
                </a:lnTo>
                <a:lnTo>
                  <a:pt x="2806700" y="909319"/>
                </a:lnTo>
                <a:lnTo>
                  <a:pt x="2838450" y="995679"/>
                </a:lnTo>
                <a:lnTo>
                  <a:pt x="2863850" y="1084579"/>
                </a:lnTo>
                <a:lnTo>
                  <a:pt x="2885440" y="1176019"/>
                </a:lnTo>
                <a:lnTo>
                  <a:pt x="2900680" y="1268729"/>
                </a:lnTo>
                <a:lnTo>
                  <a:pt x="2909570" y="1361439"/>
                </a:lnTo>
                <a:lnTo>
                  <a:pt x="2910840" y="1454149"/>
                </a:lnTo>
                <a:lnTo>
                  <a:pt x="2909570" y="1546859"/>
                </a:lnTo>
                <a:lnTo>
                  <a:pt x="2900680" y="1639569"/>
                </a:lnTo>
                <a:lnTo>
                  <a:pt x="2885440" y="1732279"/>
                </a:lnTo>
                <a:lnTo>
                  <a:pt x="2863850" y="1823719"/>
                </a:lnTo>
                <a:lnTo>
                  <a:pt x="2838450" y="1912619"/>
                </a:lnTo>
                <a:lnTo>
                  <a:pt x="2806700" y="1998979"/>
                </a:lnTo>
                <a:lnTo>
                  <a:pt x="2768600" y="2084069"/>
                </a:lnTo>
                <a:lnTo>
                  <a:pt x="2724150" y="2167890"/>
                </a:lnTo>
                <a:lnTo>
                  <a:pt x="2675890" y="2246629"/>
                </a:lnTo>
                <a:lnTo>
                  <a:pt x="2622550" y="2324099"/>
                </a:lnTo>
                <a:lnTo>
                  <a:pt x="2564130" y="2397760"/>
                </a:lnTo>
                <a:lnTo>
                  <a:pt x="2501900" y="2465069"/>
                </a:lnTo>
                <a:lnTo>
                  <a:pt x="2434590" y="2531110"/>
                </a:lnTo>
                <a:lnTo>
                  <a:pt x="2363470" y="2592069"/>
                </a:lnTo>
                <a:lnTo>
                  <a:pt x="2289810" y="2646679"/>
                </a:lnTo>
                <a:lnTo>
                  <a:pt x="2209800" y="2697479"/>
                </a:lnTo>
                <a:lnTo>
                  <a:pt x="2129790" y="2743199"/>
                </a:lnTo>
                <a:lnTo>
                  <a:pt x="2045970" y="2783840"/>
                </a:lnTo>
                <a:lnTo>
                  <a:pt x="1959610" y="2819399"/>
                </a:lnTo>
                <a:lnTo>
                  <a:pt x="1869439" y="2848610"/>
                </a:lnTo>
                <a:lnTo>
                  <a:pt x="1779270" y="2871469"/>
                </a:lnTo>
                <a:lnTo>
                  <a:pt x="1689100" y="2889249"/>
                </a:lnTo>
                <a:lnTo>
                  <a:pt x="1595120" y="2901949"/>
                </a:lnTo>
                <a:lnTo>
                  <a:pt x="1502410" y="2907029"/>
                </a:lnTo>
                <a:lnTo>
                  <a:pt x="1408430" y="2907029"/>
                </a:lnTo>
                <a:lnTo>
                  <a:pt x="1315720" y="2901949"/>
                </a:lnTo>
                <a:lnTo>
                  <a:pt x="1223010" y="2889249"/>
                </a:lnTo>
                <a:lnTo>
                  <a:pt x="1131570" y="2871469"/>
                </a:lnTo>
                <a:lnTo>
                  <a:pt x="1041400" y="2848610"/>
                </a:lnTo>
                <a:lnTo>
                  <a:pt x="952500" y="2819399"/>
                </a:lnTo>
                <a:lnTo>
                  <a:pt x="866139" y="2783840"/>
                </a:lnTo>
                <a:lnTo>
                  <a:pt x="782320" y="2743199"/>
                </a:lnTo>
                <a:lnTo>
                  <a:pt x="701039" y="2697479"/>
                </a:lnTo>
                <a:lnTo>
                  <a:pt x="622300" y="2646679"/>
                </a:lnTo>
                <a:lnTo>
                  <a:pt x="547370" y="2592069"/>
                </a:lnTo>
                <a:lnTo>
                  <a:pt x="476250" y="2531110"/>
                </a:lnTo>
                <a:lnTo>
                  <a:pt x="408939" y="2465069"/>
                </a:lnTo>
                <a:lnTo>
                  <a:pt x="346710" y="2397760"/>
                </a:lnTo>
                <a:lnTo>
                  <a:pt x="289560" y="2324099"/>
                </a:lnTo>
                <a:lnTo>
                  <a:pt x="236220" y="2246629"/>
                </a:lnTo>
                <a:lnTo>
                  <a:pt x="187960" y="2167890"/>
                </a:lnTo>
                <a:lnTo>
                  <a:pt x="143510" y="2084069"/>
                </a:lnTo>
                <a:lnTo>
                  <a:pt x="105410" y="1998979"/>
                </a:lnTo>
                <a:lnTo>
                  <a:pt x="73660" y="1912619"/>
                </a:lnTo>
                <a:lnTo>
                  <a:pt x="48260" y="1823719"/>
                </a:lnTo>
                <a:lnTo>
                  <a:pt x="26670" y="1732279"/>
                </a:lnTo>
                <a:lnTo>
                  <a:pt x="11430" y="1639569"/>
                </a:lnTo>
                <a:lnTo>
                  <a:pt x="2540" y="1546859"/>
                </a:lnTo>
                <a:lnTo>
                  <a:pt x="0" y="14541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1429" y="2980689"/>
            <a:ext cx="1624330" cy="1623060"/>
          </a:xfrm>
          <a:custGeom>
            <a:avLst/>
            <a:gdLst/>
            <a:ahLst/>
            <a:cxnLst/>
            <a:rect l="l" t="t" r="r" b="b"/>
            <a:pathLst>
              <a:path w="1624329" h="1623060">
                <a:moveTo>
                  <a:pt x="0" y="811530"/>
                </a:moveTo>
                <a:lnTo>
                  <a:pt x="2540" y="742950"/>
                </a:lnTo>
                <a:lnTo>
                  <a:pt x="11430" y="674370"/>
                </a:lnTo>
                <a:lnTo>
                  <a:pt x="25400" y="605789"/>
                </a:lnTo>
                <a:lnTo>
                  <a:pt x="45720" y="541020"/>
                </a:lnTo>
                <a:lnTo>
                  <a:pt x="71120" y="477520"/>
                </a:lnTo>
                <a:lnTo>
                  <a:pt x="102870" y="416560"/>
                </a:lnTo>
                <a:lnTo>
                  <a:pt x="138430" y="356870"/>
                </a:lnTo>
                <a:lnTo>
                  <a:pt x="179070" y="300989"/>
                </a:lnTo>
                <a:lnTo>
                  <a:pt x="224790" y="250189"/>
                </a:lnTo>
                <a:lnTo>
                  <a:pt x="275590" y="201930"/>
                </a:lnTo>
                <a:lnTo>
                  <a:pt x="327660" y="160020"/>
                </a:lnTo>
                <a:lnTo>
                  <a:pt x="386080" y="120650"/>
                </a:lnTo>
                <a:lnTo>
                  <a:pt x="447040" y="86360"/>
                </a:lnTo>
                <a:lnTo>
                  <a:pt x="509270" y="58420"/>
                </a:lnTo>
                <a:lnTo>
                  <a:pt x="574040" y="35560"/>
                </a:lnTo>
                <a:lnTo>
                  <a:pt x="640080" y="19050"/>
                </a:lnTo>
                <a:lnTo>
                  <a:pt x="708660" y="6350"/>
                </a:lnTo>
                <a:lnTo>
                  <a:pt x="777240" y="0"/>
                </a:lnTo>
                <a:lnTo>
                  <a:pt x="847090" y="0"/>
                </a:lnTo>
                <a:lnTo>
                  <a:pt x="915670" y="6350"/>
                </a:lnTo>
                <a:lnTo>
                  <a:pt x="984250" y="19050"/>
                </a:lnTo>
                <a:lnTo>
                  <a:pt x="1049020" y="35560"/>
                </a:lnTo>
                <a:lnTo>
                  <a:pt x="1115060" y="58420"/>
                </a:lnTo>
                <a:lnTo>
                  <a:pt x="1177290" y="86360"/>
                </a:lnTo>
                <a:lnTo>
                  <a:pt x="1238250" y="120650"/>
                </a:lnTo>
                <a:lnTo>
                  <a:pt x="1295400" y="160020"/>
                </a:lnTo>
                <a:lnTo>
                  <a:pt x="1348740" y="201930"/>
                </a:lnTo>
                <a:lnTo>
                  <a:pt x="1399540" y="250189"/>
                </a:lnTo>
                <a:lnTo>
                  <a:pt x="1445260" y="300989"/>
                </a:lnTo>
                <a:lnTo>
                  <a:pt x="1485900" y="356870"/>
                </a:lnTo>
                <a:lnTo>
                  <a:pt x="1520190" y="416560"/>
                </a:lnTo>
                <a:lnTo>
                  <a:pt x="1553210" y="477520"/>
                </a:lnTo>
                <a:lnTo>
                  <a:pt x="1578610" y="541020"/>
                </a:lnTo>
                <a:lnTo>
                  <a:pt x="1598930" y="605789"/>
                </a:lnTo>
                <a:lnTo>
                  <a:pt x="1611630" y="674370"/>
                </a:lnTo>
                <a:lnTo>
                  <a:pt x="1620520" y="742950"/>
                </a:lnTo>
                <a:lnTo>
                  <a:pt x="1624330" y="811530"/>
                </a:lnTo>
                <a:lnTo>
                  <a:pt x="1620520" y="880110"/>
                </a:lnTo>
                <a:lnTo>
                  <a:pt x="1611630" y="947420"/>
                </a:lnTo>
                <a:lnTo>
                  <a:pt x="1598930" y="1016000"/>
                </a:lnTo>
                <a:lnTo>
                  <a:pt x="1578610" y="1082040"/>
                </a:lnTo>
                <a:lnTo>
                  <a:pt x="1553210" y="1145540"/>
                </a:lnTo>
                <a:lnTo>
                  <a:pt x="1520190" y="1206500"/>
                </a:lnTo>
                <a:lnTo>
                  <a:pt x="1485900" y="1264920"/>
                </a:lnTo>
                <a:lnTo>
                  <a:pt x="1445260" y="1322070"/>
                </a:lnTo>
                <a:lnTo>
                  <a:pt x="1399540" y="1374140"/>
                </a:lnTo>
                <a:lnTo>
                  <a:pt x="1348740" y="1421130"/>
                </a:lnTo>
                <a:lnTo>
                  <a:pt x="1295400" y="1463040"/>
                </a:lnTo>
                <a:lnTo>
                  <a:pt x="1238250" y="1502410"/>
                </a:lnTo>
                <a:lnTo>
                  <a:pt x="1177290" y="1535430"/>
                </a:lnTo>
                <a:lnTo>
                  <a:pt x="1115060" y="1564640"/>
                </a:lnTo>
                <a:lnTo>
                  <a:pt x="1049020" y="1587500"/>
                </a:lnTo>
                <a:lnTo>
                  <a:pt x="984250" y="1604010"/>
                </a:lnTo>
                <a:lnTo>
                  <a:pt x="915670" y="1616710"/>
                </a:lnTo>
                <a:lnTo>
                  <a:pt x="847090" y="1623060"/>
                </a:lnTo>
                <a:lnTo>
                  <a:pt x="777240" y="1623060"/>
                </a:lnTo>
                <a:lnTo>
                  <a:pt x="708660" y="1616710"/>
                </a:lnTo>
                <a:lnTo>
                  <a:pt x="640080" y="1604010"/>
                </a:lnTo>
                <a:lnTo>
                  <a:pt x="574040" y="1587500"/>
                </a:lnTo>
                <a:lnTo>
                  <a:pt x="509270" y="1564640"/>
                </a:lnTo>
                <a:lnTo>
                  <a:pt x="447040" y="1535430"/>
                </a:lnTo>
                <a:lnTo>
                  <a:pt x="386080" y="1502410"/>
                </a:lnTo>
                <a:lnTo>
                  <a:pt x="327660" y="1463040"/>
                </a:lnTo>
                <a:lnTo>
                  <a:pt x="275590" y="1421130"/>
                </a:lnTo>
                <a:lnTo>
                  <a:pt x="224790" y="1374140"/>
                </a:lnTo>
                <a:lnTo>
                  <a:pt x="179070" y="1322070"/>
                </a:lnTo>
                <a:lnTo>
                  <a:pt x="138430" y="1264920"/>
                </a:lnTo>
                <a:lnTo>
                  <a:pt x="102870" y="1206500"/>
                </a:lnTo>
                <a:lnTo>
                  <a:pt x="71120" y="1145540"/>
                </a:lnTo>
                <a:lnTo>
                  <a:pt x="45720" y="1082040"/>
                </a:lnTo>
                <a:lnTo>
                  <a:pt x="25400" y="1016000"/>
                </a:lnTo>
                <a:lnTo>
                  <a:pt x="11430" y="947420"/>
                </a:lnTo>
                <a:lnTo>
                  <a:pt x="2540" y="880110"/>
                </a:lnTo>
                <a:lnTo>
                  <a:pt x="0" y="8115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13529" y="1991359"/>
            <a:ext cx="1113155" cy="92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065" marR="5080" indent="-2540" algn="ct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Project  </a:t>
            </a:r>
            <a:r>
              <a:rPr sz="1400" b="1" spc="20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anagemen</a:t>
            </a:r>
            <a:r>
              <a:rPr sz="1400" b="1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113529" y="3446779"/>
            <a:ext cx="1113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Software  </a:t>
            </a:r>
            <a:r>
              <a:rPr sz="1400" b="1" spc="-5" dirty="0">
                <a:latin typeface="Arial"/>
                <a:cs typeface="Arial"/>
              </a:rPr>
              <a:t>Project  </a:t>
            </a:r>
            <a:r>
              <a:rPr sz="1400" b="1" spc="20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anagemen</a:t>
            </a:r>
            <a:r>
              <a:rPr sz="1400" b="1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639" y="635000"/>
            <a:ext cx="70237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Software </a:t>
            </a:r>
            <a:r>
              <a:rPr sz="4000" dirty="0"/>
              <a:t>+ </a:t>
            </a:r>
            <a:r>
              <a:rPr sz="4000" spc="-5" dirty="0"/>
              <a:t>Project </a:t>
            </a:r>
            <a:r>
              <a:rPr sz="4000" dirty="0"/>
              <a:t>+</a:t>
            </a:r>
            <a:r>
              <a:rPr sz="4000" spc="-70" dirty="0"/>
              <a:t> </a:t>
            </a:r>
            <a:r>
              <a:rPr sz="4000" spc="-5" dirty="0"/>
              <a:t>Management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785620"/>
            <a:ext cx="7924800" cy="246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835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spc="5" dirty="0" smtClean="0">
                <a:latin typeface="Times New Roman"/>
                <a:cs typeface="Times New Roman"/>
              </a:rPr>
              <a:t>Computer </a:t>
            </a:r>
            <a:r>
              <a:rPr sz="3200" b="1" spc="5" dirty="0">
                <a:latin typeface="Times New Roman"/>
                <a:cs typeface="Times New Roman"/>
              </a:rPr>
              <a:t>software</a:t>
            </a:r>
            <a:r>
              <a:rPr sz="3200" spc="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just</a:t>
            </a:r>
          </a:p>
          <a:p>
            <a:pPr marL="355600">
              <a:lnSpc>
                <a:spcPts val="3835"/>
              </a:lnSpc>
            </a:pPr>
            <a:r>
              <a:rPr sz="3200" b="1" dirty="0">
                <a:latin typeface="Times New Roman"/>
                <a:cs typeface="Times New Roman"/>
              </a:rPr>
              <a:t>software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is the collection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</a:p>
          <a:p>
            <a:pPr marL="355600" marR="508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  <a:hlinkClick r:id="rId2"/>
              </a:rPr>
              <a:t>computer </a:t>
            </a:r>
            <a:r>
              <a:rPr sz="3200" spc="-5" dirty="0">
                <a:latin typeface="Times New Roman"/>
                <a:cs typeface="Times New Roman"/>
                <a:hlinkClick r:id="rId2"/>
              </a:rPr>
              <a:t>programs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related </a:t>
            </a:r>
            <a:r>
              <a:rPr sz="3200" dirty="0">
                <a:latin typeface="Times New Roman"/>
                <a:cs typeface="Times New Roman"/>
                <a:hlinkClick r:id="rId3"/>
              </a:rPr>
              <a:t>data </a:t>
            </a:r>
            <a:r>
              <a:rPr sz="3200" spc="-5" dirty="0">
                <a:latin typeface="Times New Roman"/>
                <a:cs typeface="Times New Roman"/>
              </a:rPr>
              <a:t>that  </a:t>
            </a:r>
            <a:r>
              <a:rPr sz="3200" dirty="0">
                <a:latin typeface="Times New Roman"/>
                <a:cs typeface="Times New Roman"/>
              </a:rPr>
              <a:t>provide </a:t>
            </a:r>
            <a:r>
              <a:rPr sz="3200" spc="-5" dirty="0">
                <a:latin typeface="Times New Roman"/>
                <a:cs typeface="Times New Roman"/>
              </a:rPr>
              <a:t>the instructions telling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  <a:hlinkClick r:id="rId4"/>
              </a:rPr>
              <a:t>computer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what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69" y="635000"/>
            <a:ext cx="7025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Software </a:t>
            </a:r>
            <a:r>
              <a:rPr sz="4000" dirty="0"/>
              <a:t>+ </a:t>
            </a:r>
            <a:r>
              <a:rPr sz="4000" spc="-5" dirty="0"/>
              <a:t>Project </a:t>
            </a:r>
            <a:r>
              <a:rPr sz="4000" dirty="0"/>
              <a:t>+</a:t>
            </a:r>
            <a:r>
              <a:rPr sz="4000" spc="-55" dirty="0"/>
              <a:t> </a:t>
            </a:r>
            <a:r>
              <a:rPr sz="4000" spc="-5" dirty="0"/>
              <a:t>Management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685290"/>
            <a:ext cx="7450455" cy="43522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What’s 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project?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PMI definition</a:t>
            </a:r>
            <a:endParaRPr sz="32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70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i="1" dirty="0">
                <a:latin typeface="Times New Roman"/>
                <a:cs typeface="Times New Roman"/>
              </a:rPr>
              <a:t>A </a:t>
            </a:r>
            <a:r>
              <a:rPr sz="2800" i="1" spc="-5" dirty="0">
                <a:latin typeface="Times New Roman"/>
                <a:cs typeface="Times New Roman"/>
              </a:rPr>
              <a:t>project </a:t>
            </a:r>
            <a:r>
              <a:rPr sz="2800" i="1" dirty="0">
                <a:latin typeface="Times New Roman"/>
                <a:cs typeface="Times New Roman"/>
              </a:rPr>
              <a:t>is a </a:t>
            </a:r>
            <a:r>
              <a:rPr sz="2800" i="1" spc="-5" dirty="0">
                <a:latin typeface="Times New Roman"/>
                <a:cs typeface="Times New Roman"/>
              </a:rPr>
              <a:t>temporary attempt </a:t>
            </a:r>
            <a:r>
              <a:rPr sz="2800" i="1" dirty="0">
                <a:latin typeface="Times New Roman"/>
                <a:cs typeface="Times New Roman"/>
              </a:rPr>
              <a:t>undertaken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to  </a:t>
            </a:r>
            <a:r>
              <a:rPr sz="2800" i="1" spc="-5" dirty="0">
                <a:latin typeface="Times New Roman"/>
                <a:cs typeface="Times New Roman"/>
              </a:rPr>
              <a:t>create </a:t>
            </a:r>
            <a:r>
              <a:rPr sz="2800" i="1" dirty="0">
                <a:latin typeface="Times New Roman"/>
                <a:cs typeface="Times New Roman"/>
              </a:rPr>
              <a:t>a unique </a:t>
            </a:r>
            <a:r>
              <a:rPr sz="2800" i="1" spc="-5" dirty="0">
                <a:latin typeface="Times New Roman"/>
                <a:cs typeface="Times New Roman"/>
              </a:rPr>
              <a:t>product </a:t>
            </a:r>
            <a:r>
              <a:rPr sz="2800" i="1" dirty="0">
                <a:latin typeface="Times New Roman"/>
                <a:cs typeface="Times New Roman"/>
              </a:rPr>
              <a:t>or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service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Progressively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elaborated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With </a:t>
            </a:r>
            <a:r>
              <a:rPr sz="2800" spc="-5" dirty="0">
                <a:latin typeface="Times New Roman"/>
                <a:cs typeface="Times New Roman"/>
              </a:rPr>
              <a:t>repetitive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elements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project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manager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Analogy: conductor, coach,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captain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1580</Words>
  <Application>Microsoft Office PowerPoint</Application>
  <PresentationFormat>On-screen Show (4:3)</PresentationFormat>
  <Paragraphs>393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Symbol</vt:lpstr>
      <vt:lpstr>Times New Roman</vt:lpstr>
      <vt:lpstr>Office Theme</vt:lpstr>
      <vt:lpstr>Software Project Management</vt:lpstr>
      <vt:lpstr>The Field</vt:lpstr>
      <vt:lpstr>PM History in a Nutshell</vt:lpstr>
      <vt:lpstr>Job Fundamentals</vt:lpstr>
      <vt:lpstr>Project Management Skills</vt:lpstr>
      <vt:lpstr>Project Manager Positions</vt:lpstr>
      <vt:lpstr>Software Project Management</vt:lpstr>
      <vt:lpstr>Software + Project + Management</vt:lpstr>
      <vt:lpstr>Software + Project + Management</vt:lpstr>
      <vt:lpstr>Software + Project + Management</vt:lpstr>
      <vt:lpstr>Dimensions of a Software Project</vt:lpstr>
      <vt:lpstr>Dimensions of a Software Project</vt:lpstr>
      <vt:lpstr>Significance of Processes</vt:lpstr>
      <vt:lpstr>Significance of Processes</vt:lpstr>
      <vt:lpstr>Project vs. Program Management</vt:lpstr>
      <vt:lpstr>Factors affecting Software Projects</vt:lpstr>
      <vt:lpstr>Interactions / Stakeholders</vt:lpstr>
      <vt:lpstr>PM Tools: Software</vt:lpstr>
      <vt:lpstr>Tools: Gantt Chart</vt:lpstr>
      <vt:lpstr>Tools: Network Diagram</vt:lpstr>
      <vt:lpstr>PMI’s 9 Knowledge Areas</vt:lpstr>
      <vt:lpstr>First Principles</vt:lpstr>
      <vt:lpstr>Why Rapid Development</vt:lpstr>
      <vt:lpstr>Strategy</vt:lpstr>
      <vt:lpstr>Four Project Dimensions</vt:lpstr>
      <vt:lpstr>Traditional Project Management Constraints</vt:lpstr>
      <vt:lpstr>Traditional Project Management Constraints</vt:lpstr>
      <vt:lpstr>Traditional Project Management Constraints</vt:lpstr>
      <vt:lpstr>Traditional Project Management Constraints</vt:lpstr>
      <vt:lpstr>Traditional Project Management Constraints</vt:lpstr>
      <vt:lpstr>Trade-off Triangle</vt:lpstr>
      <vt:lpstr>Trade-off Triangle</vt:lpstr>
      <vt:lpstr>People</vt:lpstr>
      <vt:lpstr>People 2</vt:lpstr>
      <vt:lpstr>Process</vt:lpstr>
      <vt:lpstr>Process contd.</vt:lpstr>
      <vt:lpstr>Product</vt:lpstr>
      <vt:lpstr>Technology</vt:lpstr>
      <vt:lpstr>Planning</vt:lpstr>
      <vt:lpstr>Tracking</vt:lpstr>
      <vt:lpstr>Measurements</vt:lpstr>
      <vt:lpstr>Technical Fundamentals</vt:lpstr>
      <vt:lpstr>Project Phases</vt:lpstr>
      <vt:lpstr>Lifecycle Relationships</vt:lpstr>
      <vt:lpstr>Seven Core Project Phases</vt:lpstr>
      <vt:lpstr>Project Phases A.K.A.</vt:lpstr>
      <vt:lpstr>Phases Variation</vt:lpstr>
      <vt:lpstr>36 Classic Mistakes</vt:lpstr>
      <vt:lpstr>People-Related Mistakes Part 1</vt:lpstr>
      <vt:lpstr>People-Related Mistakes Part 2</vt:lpstr>
      <vt:lpstr>People-Related Mistakes Part 3</vt:lpstr>
      <vt:lpstr>Process-Related Mistakes Part 1</vt:lpstr>
      <vt:lpstr>Process-Related Mistakes Part 2</vt:lpstr>
      <vt:lpstr>Process-Related Mistakes Part 3</vt:lpstr>
      <vt:lpstr>Product-Related Mistakes</vt:lpstr>
      <vt:lpstr>Technology-Related Mistakes</vt:lpstr>
      <vt:lpstr>Reading</vt:lpstr>
      <vt:lpstr>Textbooks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FREDRICK</dc:creator>
  <cp:lastModifiedBy>FREDRICK MANGO</cp:lastModifiedBy>
  <cp:revision>17</cp:revision>
  <dcterms:created xsi:type="dcterms:W3CDTF">2019-10-29T10:40:53Z</dcterms:created>
  <dcterms:modified xsi:type="dcterms:W3CDTF">2025-01-06T15:59:16Z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2014-01-18T00:00:00Z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2019-10-29T00:00:00Z</vt:filetime>
  </property>
</Properties>
</file>