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2"/>
  </p:notesMasterIdLst>
  <p:handoutMasterIdLst>
    <p:handoutMasterId r:id="rId73"/>
  </p:handoutMasterIdLst>
  <p:sldIdLst>
    <p:sldId id="256" r:id="rId2"/>
    <p:sldId id="287" r:id="rId3"/>
    <p:sldId id="288" r:id="rId4"/>
    <p:sldId id="294" r:id="rId5"/>
    <p:sldId id="269" r:id="rId6"/>
    <p:sldId id="270" r:id="rId7"/>
    <p:sldId id="295" r:id="rId8"/>
    <p:sldId id="296" r:id="rId9"/>
    <p:sldId id="257" r:id="rId10"/>
    <p:sldId id="258" r:id="rId11"/>
    <p:sldId id="259" r:id="rId12"/>
    <p:sldId id="273" r:id="rId13"/>
    <p:sldId id="260" r:id="rId14"/>
    <p:sldId id="261" r:id="rId15"/>
    <p:sldId id="274" r:id="rId16"/>
    <p:sldId id="275" r:id="rId17"/>
    <p:sldId id="276" r:id="rId18"/>
    <p:sldId id="277" r:id="rId19"/>
    <p:sldId id="262" r:id="rId20"/>
    <p:sldId id="278" r:id="rId21"/>
    <p:sldId id="279" r:id="rId22"/>
    <p:sldId id="280" r:id="rId23"/>
    <p:sldId id="281" r:id="rId24"/>
    <p:sldId id="263" r:id="rId25"/>
    <p:sldId id="282" r:id="rId26"/>
    <p:sldId id="264" r:id="rId27"/>
    <p:sldId id="283" r:id="rId28"/>
    <p:sldId id="265" r:id="rId29"/>
    <p:sldId id="297" r:id="rId30"/>
    <p:sldId id="298" r:id="rId31"/>
    <p:sldId id="284" r:id="rId32"/>
    <p:sldId id="285" r:id="rId33"/>
    <p:sldId id="286" r:id="rId34"/>
    <p:sldId id="266" r:id="rId35"/>
    <p:sldId id="299" r:id="rId36"/>
    <p:sldId id="267" r:id="rId37"/>
    <p:sldId id="268" r:id="rId38"/>
    <p:sldId id="300" r:id="rId39"/>
    <p:sldId id="289" r:id="rId40"/>
    <p:sldId id="290" r:id="rId41"/>
    <p:sldId id="292" r:id="rId42"/>
    <p:sldId id="293"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14" r:id="rId57"/>
    <p:sldId id="291"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100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25-Mar-25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25-Mar-25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3551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45</a:t>
            </a:fld>
            <a:endParaRPr lang="en-US"/>
          </a:p>
        </p:txBody>
      </p:sp>
    </p:spTree>
    <p:extLst>
      <p:ext uri="{BB962C8B-B14F-4D97-AF65-F5344CB8AC3E}">
        <p14:creationId xmlns:p14="http://schemas.microsoft.com/office/powerpoint/2010/main" val="982867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46</a:t>
            </a:fld>
            <a:endParaRPr lang="en-US"/>
          </a:p>
        </p:txBody>
      </p:sp>
    </p:spTree>
    <p:extLst>
      <p:ext uri="{BB962C8B-B14F-4D97-AF65-F5344CB8AC3E}">
        <p14:creationId xmlns:p14="http://schemas.microsoft.com/office/powerpoint/2010/main" val="3382978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25-Mar-25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25-Mar-25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25-Mar-25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25-Mar-25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25-Mar-25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25-Mar-25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25-Mar-25</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25-Mar-25</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25-Mar-25</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25-Mar-25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25-Mar-25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25-Mar-25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d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a:t>
            </a:r>
            <a:r>
              <a:rPr lang="en-US" dirty="0"/>
              <a:t>7</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pic>
        <p:nvPicPr>
          <p:cNvPr id="4" name="Content Placeholder 3" descr="7.2 WS-UseCas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491" b="-16491"/>
              <a:stretch>
                <a:fillRect/>
              </a:stretch>
            </p:blipFill>
          </mc:Choice>
          <mc:Fallback>
            <p:blipFill>
              <a:blip r:embed="rId3"/>
              <a:srcRect t="-16491" b="-16491"/>
              <a:stretch>
                <a:fillRect/>
              </a:stretch>
            </p:blipFill>
          </mc:Fallback>
        </mc:AlternateContent>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a:t>
            </a:r>
            <a:r>
              <a:rPr lang="en-GB" dirty="0" smtClean="0"/>
              <a:t> object classes </a:t>
            </a:r>
            <a:r>
              <a:rPr lang="en-GB" dirty="0"/>
              <a:t>is </a:t>
            </a:r>
            <a:r>
              <a:rPr lang="en-GB" dirty="0" err="1" smtClean="0"/>
              <a:t>toften</a:t>
            </a:r>
            <a:r>
              <a:rPr lang="en-GB" dirty="0" smtClean="0"/>
              <a:t>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pic>
        <p:nvPicPr>
          <p:cNvPr id="4" name="Content Placeholder 3" descr="7.6 WeatherStatObj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type="body"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5645" b="-45645"/>
              <a:stretch>
                <a:fillRect/>
              </a:stretch>
            </p:blipFill>
          </mc:Choice>
          <mc:Fallback>
            <p:blipFill>
              <a:blip r:embed="rId3"/>
              <a:srcRect t="-45645" b="-45645"/>
              <a:stretch>
                <a:fillRect/>
              </a:stretch>
            </p:blipFill>
          </mc:Fallback>
        </mc:AlternateContent>
        <p:spPr>
          <a:xfrm>
            <a:off x="1143643" y="1600200"/>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sz="1600" dirty="0" smtClean="0">
                          <a:latin typeface="Arial"/>
                          <a:cs typeface="Arial"/>
                        </a:rPr>
                        <a:t>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smtClean="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smtClean="0">
                          <a:latin typeface="Arial"/>
                          <a:cs typeface="Arial"/>
                        </a:rPr>
                        <a:t>Problem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r>
                        <a:rPr lang="en-US" sz="1400" dirty="0" smtClean="0">
                          <a:latin typeface="Arial"/>
                          <a:cs typeface="Arial"/>
                        </a:rPr>
                        <a:t>Solution description</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This involves two abstract objects, Subject and Observer, and two concrete objects,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a:t>
                      </a:r>
                      <a:r>
                        <a:rPr lang="en-US" sz="1400" kern="1200" dirty="0" err="1" smtClean="0">
                          <a:solidFill>
                            <a:schemeClr val="dk1"/>
                          </a:solidFill>
                          <a:latin typeface="Arial"/>
                          <a:ea typeface="+mn-ea"/>
                          <a:cs typeface="Arial"/>
                        </a:rPr>
                        <a:t>ConcreteObject</a:t>
                      </a:r>
                      <a:r>
                        <a:rPr lang="en-US" sz="14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smtClean="0">
                        <a:solidFill>
                          <a:schemeClr val="dk1"/>
                        </a:solidFill>
                        <a:latin typeface="Arial"/>
                        <a:ea typeface="+mn-ea"/>
                        <a:cs typeface="Arial"/>
                      </a:endParaRPr>
                    </a:p>
                    <a:p>
                      <a:endParaRPr lang="en-GB" sz="1400" kern="1200" dirty="0" smtClean="0">
                        <a:solidFill>
                          <a:schemeClr val="dk1"/>
                        </a:solidFill>
                        <a:latin typeface="Arial"/>
                        <a:ea typeface="+mn-ea"/>
                        <a:cs typeface="Arial"/>
                      </a:endParaRPr>
                    </a:p>
                    <a:p>
                      <a:r>
                        <a:rPr lang="en-US" sz="1400" kern="1200" dirty="0" smtClean="0">
                          <a:solidFill>
                            <a:schemeClr val="dk1"/>
                          </a:solidFill>
                          <a:latin typeface="Arial"/>
                          <a:ea typeface="+mn-ea"/>
                          <a:cs typeface="Arial"/>
                        </a:rPr>
                        <a:t>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maintains a copy of the state of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implements the Update() interface of Observer that allows these copies to be kept in step. 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automatically displays the state and reflects changes whenever the state is updated.</a:t>
                      </a:r>
                      <a:endParaRPr lang="en-GB" sz="1400" kern="1200" dirty="0" smtClean="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smtClean="0">
                          <a:latin typeface="Arial"/>
                          <a:cs typeface="Arial"/>
                        </a:rPr>
                        <a:t>Consequences</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subject may cause a set of</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linked</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updates to observers to be generated, some of which may not be necessary.</a:t>
                      </a:r>
                      <a:r>
                        <a:rPr lang="en-GB" sz="1400" dirty="0" smtClean="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pic>
        <p:nvPicPr>
          <p:cNvPr id="4" name="Content Placeholder 3" descr="7.11 MultipleDispla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712" r="-7712"/>
              <a:stretch>
                <a:fillRect/>
              </a:stretch>
            </p:blipFill>
          </mc:Choice>
          <mc:Fallback>
            <p:blipFill>
              <a:blip r:embed="rId3"/>
              <a:srcRect l="-7712" r="-7712"/>
              <a:stretch>
                <a:fillRect/>
              </a:stretch>
            </p:blipFill>
          </mc:Fallback>
        </mc:AlternateContent>
        <p:spPr>
          <a:xfrm>
            <a:off x="1566951" y="2149413"/>
            <a:ext cx="6018251" cy="3309806"/>
          </a:xfrm>
        </p:spPr>
      </p:pic>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9288" b="-19288"/>
              <a:stretch>
                <a:fillRect/>
              </a:stretch>
            </p:blipFill>
          </mc:Choice>
          <mc:Fallback>
            <p:blipFill>
              <a:blip r:embed="rId3"/>
              <a:srcRect t="-19288" b="-1928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Software reuse</a:t>
            </a:r>
          </a:p>
        </p:txBody>
      </p:sp>
      <p:sp>
        <p:nvSpPr>
          <p:cNvPr id="97283" name="Rectangle 3"/>
          <p:cNvSpPr>
            <a:spLocks noGrp="1" noChangeArrowheads="1"/>
          </p:cNvSpPr>
          <p:nvPr>
            <p:ph type="body" idx="1"/>
          </p:nvPr>
        </p:nvSpPr>
        <p:spPr/>
        <p:txBody>
          <a:bodyPr lIns="91797" tIns="45898" rIns="91797" bIns="45898"/>
          <a:lstStyle/>
          <a:p>
            <a:r>
              <a:rPr lang="en-GB" dirty="0"/>
              <a:t>In most engineering disciplines, systems are designed by composing existing components that have been used in other systems.</a:t>
            </a:r>
          </a:p>
          <a:p>
            <a:r>
              <a:rPr lang="en-GB" dirty="0"/>
              <a:t>Software engineering has been more focused on original development but it is now recognised that to achieve better software, more quickly and at lower cost, we need</a:t>
            </a:r>
            <a:r>
              <a:rPr lang="en-GB" dirty="0" smtClean="0"/>
              <a:t> a </a:t>
            </a:r>
            <a:r>
              <a:rPr lang="en-GB" dirty="0"/>
              <a:t>design process that is based on systematic software reuse</a:t>
            </a:r>
            <a:r>
              <a:rPr lang="en-GB" dirty="0" smtClean="0"/>
              <a:t>.</a:t>
            </a:r>
          </a:p>
          <a:p>
            <a:r>
              <a:rPr lang="en-GB" dirty="0" smtClean="0"/>
              <a:t>There has been a  major switch to reuse-based development over the past 10 years.</a:t>
            </a:r>
            <a:endParaRPr lang="en-GB" dirty="0"/>
          </a:p>
        </p:txBody>
      </p:sp>
    </p:spTree>
    <p:extLst>
      <p:ext uri="{BB962C8B-B14F-4D97-AF65-F5344CB8AC3E}">
        <p14:creationId xmlns:p14="http://schemas.microsoft.com/office/powerpoint/2010/main" val="944099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1" y="262912"/>
            <a:ext cx="8036071" cy="1109007"/>
          </a:xfrm>
          <a:noFill/>
          <a:ln/>
        </p:spPr>
        <p:txBody>
          <a:bodyPr lIns="90840" tIns="44623" rIns="90840" bIns="44623"/>
          <a:lstStyle/>
          <a:p>
            <a:r>
              <a:rPr lang="en-GB"/>
              <a:t>Reuse-based software engineering</a:t>
            </a:r>
          </a:p>
        </p:txBody>
      </p:sp>
      <p:sp>
        <p:nvSpPr>
          <p:cNvPr id="8195" name="Rectangle 3"/>
          <p:cNvSpPr>
            <a:spLocks noGrp="1" noChangeArrowheads="1"/>
          </p:cNvSpPr>
          <p:nvPr>
            <p:ph type="body" idx="1"/>
          </p:nvPr>
        </p:nvSpPr>
        <p:spPr>
          <a:xfrm>
            <a:off x="530850" y="1676258"/>
            <a:ext cx="8326205" cy="4130097"/>
          </a:xfrm>
          <a:noFill/>
          <a:ln/>
        </p:spPr>
        <p:txBody>
          <a:bodyPr lIns="90840" tIns="44623" rIns="90840" bIns="44623"/>
          <a:lstStyle/>
          <a:p>
            <a:pPr>
              <a:lnSpc>
                <a:spcPct val="90000"/>
              </a:lnSpc>
            </a:pPr>
            <a:r>
              <a:rPr lang="en-GB" dirty="0"/>
              <a:t>Application system reuse</a:t>
            </a:r>
          </a:p>
          <a:p>
            <a:pPr lvl="1">
              <a:lnSpc>
                <a:spcPct val="90000"/>
              </a:lnSpc>
            </a:pPr>
            <a:r>
              <a:rPr lang="en-GB" dirty="0"/>
              <a:t>The whole of an application system may be reused either by incorporating it without change into other systems (COTS reuse) or by developing application families.</a:t>
            </a:r>
          </a:p>
          <a:p>
            <a:pPr>
              <a:lnSpc>
                <a:spcPct val="90000"/>
              </a:lnSpc>
            </a:pPr>
            <a:r>
              <a:rPr lang="en-GB" dirty="0"/>
              <a:t>Component reuse</a:t>
            </a:r>
          </a:p>
          <a:p>
            <a:pPr lvl="1">
              <a:lnSpc>
                <a:spcPct val="90000"/>
              </a:lnSpc>
            </a:pPr>
            <a:r>
              <a:rPr lang="en-GB" dirty="0"/>
              <a:t>Components of an application from sub-systems to single objects may be reused. Covered in Chapter </a:t>
            </a:r>
            <a:r>
              <a:rPr lang="en-GB" dirty="0" smtClean="0"/>
              <a:t>17.</a:t>
            </a:r>
            <a:endParaRPr lang="en-GB" dirty="0"/>
          </a:p>
          <a:p>
            <a:pPr>
              <a:lnSpc>
                <a:spcPct val="90000"/>
              </a:lnSpc>
            </a:pPr>
            <a:r>
              <a:rPr lang="en-GB" dirty="0"/>
              <a:t>Object and function reuse</a:t>
            </a:r>
          </a:p>
          <a:p>
            <a:pPr lvl="1">
              <a:lnSpc>
                <a:spcPct val="90000"/>
              </a:lnSpc>
            </a:pPr>
            <a:r>
              <a:rPr lang="en-GB" dirty="0"/>
              <a:t>Software components that implement a single well-defined object or function may be reused.</a:t>
            </a:r>
          </a:p>
        </p:txBody>
      </p:sp>
    </p:spTree>
    <p:extLst>
      <p:ext uri="{BB962C8B-B14F-4D97-AF65-F5344CB8AC3E}">
        <p14:creationId xmlns:p14="http://schemas.microsoft.com/office/powerpoint/2010/main" val="245096242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68898"/>
          <a:ext cx="7811922" cy="4022725"/>
        </p:xfrm>
        <a:graphic>
          <a:graphicData uri="http://schemas.openxmlformats.org/drawingml/2006/table">
            <a:tbl>
              <a:tblPr firstRow="1" bandRow="1">
                <a:tableStyleId>{5C22544A-7EE6-4342-B048-85BDC9FD1C3A}</a:tableStyleId>
              </a:tblPr>
              <a:tblGrid>
                <a:gridCol w="2657041">
                  <a:extLst>
                    <a:ext uri="{9D8B030D-6E8A-4147-A177-3AD203B41FA5}">
                      <a16:colId xmlns:a16="http://schemas.microsoft.com/office/drawing/2014/main" val="20000"/>
                    </a:ext>
                  </a:extLst>
                </a:gridCol>
                <a:gridCol w="515488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Benefit</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just">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dependability</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Reused software, which has been tried and tested in working systems, should be more dependable than new software. Its design and implementation faults should have been found and fixed. </a:t>
                      </a:r>
                    </a:p>
                  </a:txBody>
                  <a:tcPr marL="73025" marR="73025" marT="0" marB="73025"/>
                </a:tc>
                <a:extLst>
                  <a:ext uri="{0D108BD9-81ED-4DB2-BD59-A6C34878D82A}">
                    <a16:rowId xmlns:a16="http://schemas.microsoft.com/office/drawing/2014/main" val="10001"/>
                  </a:ext>
                </a:extLst>
              </a:tr>
              <a:tr h="370840">
                <a:tc>
                  <a:txBody>
                    <a:bodyPr/>
                    <a:lstStyle/>
                    <a:p>
                      <a:pPr algn="just">
                        <a:spcAft>
                          <a:spcPts val="0"/>
                        </a:spcAft>
                      </a:pPr>
                      <a:r>
                        <a:rPr lang="en-GB" sz="1600">
                          <a:solidFill>
                            <a:srgbClr val="000000"/>
                          </a:solidFill>
                          <a:latin typeface="Arial"/>
                          <a:ea typeface="Times New Roman"/>
                          <a:cs typeface="Arial"/>
                        </a:rPr>
                        <a:t>Reduced process risk</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The cost of existing software is already known, whereas the costs of development are always a matter of judgment. This is an important factor for project management because it reduces the margin of error in project cost estimation. This is particularly true when relatively large software components such as subsystems are reused.</a:t>
                      </a:r>
                    </a:p>
                  </a:txBody>
                  <a:tcPr marL="73025" marR="73025" marT="0" marB="73025"/>
                </a:tc>
                <a:extLst>
                  <a:ext uri="{0D108BD9-81ED-4DB2-BD59-A6C34878D82A}">
                    <a16:rowId xmlns:a16="http://schemas.microsoft.com/office/drawing/2014/main" val="10002"/>
                  </a:ext>
                </a:extLst>
              </a:tr>
              <a:tr h="370840">
                <a:tc>
                  <a:txBody>
                    <a:bodyPr/>
                    <a:lstStyle/>
                    <a:p>
                      <a:pPr algn="just">
                        <a:spcAft>
                          <a:spcPts val="0"/>
                        </a:spcAft>
                      </a:pPr>
                      <a:r>
                        <a:rPr lang="en-GB" sz="1600">
                          <a:solidFill>
                            <a:srgbClr val="000000"/>
                          </a:solidFill>
                          <a:latin typeface="Arial"/>
                          <a:ea typeface="Times New Roman"/>
                          <a:cs typeface="Arial"/>
                        </a:rPr>
                        <a:t>Effective use of specialists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Instead of doing the same work over and over again, application specialists can develop reusable software that encapsulates their knowledge.</a:t>
                      </a:r>
                    </a:p>
                  </a:txBody>
                  <a:tcPr marL="73025" marR="73025" marT="0" marB="73025"/>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extLst>
      <p:ext uri="{BB962C8B-B14F-4D97-AF65-F5344CB8AC3E}">
        <p14:creationId xmlns:p14="http://schemas.microsoft.com/office/powerpoint/2010/main" val="2019665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99476"/>
          <a:ext cx="7974061" cy="3199130"/>
        </p:xfrm>
        <a:graphic>
          <a:graphicData uri="http://schemas.openxmlformats.org/drawingml/2006/table">
            <a:tbl>
              <a:tblPr firstRow="1" bandRow="1">
                <a:tableStyleId>{5C22544A-7EE6-4342-B048-85BDC9FD1C3A}</a:tableStyleId>
              </a:tblPr>
              <a:tblGrid>
                <a:gridCol w="2712188">
                  <a:extLst>
                    <a:ext uri="{9D8B030D-6E8A-4147-A177-3AD203B41FA5}">
                      <a16:colId xmlns:a16="http://schemas.microsoft.com/office/drawing/2014/main" val="20000"/>
                    </a:ext>
                  </a:extLst>
                </a:gridCol>
                <a:gridCol w="526187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Benefit</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Standards compliance</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Some standards, such as user interface standards, can be implemented as a set of reusable components. For example, if menus in a user interface are implemented using reusable components, all applications present the same menu formats to users. The use of standard user interfaces improves dependability because users make fewer mistakes when presented with a familiar interface.</a:t>
                      </a:r>
                    </a:p>
                  </a:txBody>
                  <a:tcPr marL="73025" marR="73025" marT="0" marB="73025"/>
                </a:tc>
                <a:extLst>
                  <a:ext uri="{0D108BD9-81ED-4DB2-BD59-A6C34878D82A}">
                    <a16:rowId xmlns:a16="http://schemas.microsoft.com/office/drawing/2014/main" val="10001"/>
                  </a:ext>
                </a:extLst>
              </a:tr>
              <a:tr h="370840">
                <a:tc>
                  <a:txBody>
                    <a:bodyPr/>
                    <a:lstStyle/>
                    <a:p>
                      <a:pPr algn="just">
                        <a:spcAft>
                          <a:spcPts val="0"/>
                        </a:spcAft>
                      </a:pPr>
                      <a:r>
                        <a:rPr lang="en-GB" sz="1600">
                          <a:solidFill>
                            <a:srgbClr val="000000"/>
                          </a:solidFill>
                          <a:latin typeface="Arial"/>
                          <a:ea typeface="Times New Roman"/>
                          <a:cs typeface="Arial"/>
                        </a:rPr>
                        <a:t>Accelerated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Bringing a system to market as early as possible is often more important than overall development costs. Reusing software can speed up system production because both development and validation time may be reduced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extLst>
      <p:ext uri="{BB962C8B-B14F-4D97-AF65-F5344CB8AC3E}">
        <p14:creationId xmlns:p14="http://schemas.microsoft.com/office/powerpoint/2010/main" val="3472923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48810"/>
          <a:ext cx="8014596" cy="4510405"/>
        </p:xfrm>
        <a:graphic>
          <a:graphicData uri="http://schemas.openxmlformats.org/drawingml/2006/table">
            <a:tbl>
              <a:tblPr firstRow="1" bandRow="1">
                <a:tableStyleId>{5C22544A-7EE6-4342-B048-85BDC9FD1C3A}</a:tableStyleId>
              </a:tblPr>
              <a:tblGrid>
                <a:gridCol w="2475961">
                  <a:extLst>
                    <a:ext uri="{9D8B030D-6E8A-4147-A177-3AD203B41FA5}">
                      <a16:colId xmlns:a16="http://schemas.microsoft.com/office/drawing/2014/main" val="20000"/>
                    </a:ext>
                  </a:extLst>
                </a:gridCol>
                <a:gridCol w="5538635">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maintenance costs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If the source code of a reused software system or component is not available then maintenance costs may be higher because the reused elements of the system may become increasingly incompatible with system changes.</a:t>
                      </a: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Lack of tool support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Not-invented-here syndrome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engineers prefer to rewrite components because they believe they can improve on them. This is partly to do with trust and partly to do with the fact that writing original software is seen as more challenging than reusing other people’s software.</a:t>
                      </a:r>
                    </a:p>
                  </a:txBody>
                  <a:tcPr marL="73025" marR="73025" marT="0" marB="73025"/>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extLst>
      <p:ext uri="{BB962C8B-B14F-4D97-AF65-F5344CB8AC3E}">
        <p14:creationId xmlns:p14="http://schemas.microsoft.com/office/powerpoint/2010/main" val="3713527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37950"/>
          <a:ext cx="7906503" cy="2974340"/>
        </p:xfrm>
        <a:graphic>
          <a:graphicData uri="http://schemas.openxmlformats.org/drawingml/2006/table">
            <a:tbl>
              <a:tblPr firstRow="1" bandRow="1">
                <a:tableStyleId>{5C22544A-7EE6-4342-B048-85BDC9FD1C3A}</a:tableStyleId>
              </a:tblPr>
              <a:tblGrid>
                <a:gridCol w="2442568">
                  <a:extLst>
                    <a:ext uri="{9D8B030D-6E8A-4147-A177-3AD203B41FA5}">
                      <a16:colId xmlns:a16="http://schemas.microsoft.com/office/drawing/2014/main" val="20000"/>
                    </a:ext>
                  </a:extLst>
                </a:gridCol>
                <a:gridCol w="5463935">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Creating, maintaining, and using a component library</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Populating a reusable component library and ensuring the software developers can use this library can be expensive. Development processes have to be adapted to ensure that the library is used. </a:t>
                      </a: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Finding, understanding, and adapting reusable components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components have to be discovered in a library, understood and, sometimes, adapted to work in a new environment. Engineers must be reasonably confident of finding a component in the library before they include a component search as part of their normal development process.</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73025" marR="73025" marT="0" marB="73025"/>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34CF8044-83D2-2543-8CEA-7F647DE98A9A}"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Tree>
    <p:extLst>
      <p:ext uri="{BB962C8B-B14F-4D97-AF65-F5344CB8AC3E}">
        <p14:creationId xmlns:p14="http://schemas.microsoft.com/office/powerpoint/2010/main" val="3587603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The reuse landscape</a:t>
            </a:r>
          </a:p>
        </p:txBody>
      </p:sp>
      <p:sp>
        <p:nvSpPr>
          <p:cNvPr id="141315" name="Rectangle 3"/>
          <p:cNvSpPr>
            <a:spLocks noGrp="1" noChangeArrowheads="1"/>
          </p:cNvSpPr>
          <p:nvPr>
            <p:ph type="body" idx="1"/>
          </p:nvPr>
        </p:nvSpPr>
        <p:spPr/>
        <p:txBody>
          <a:bodyPr lIns="91797" tIns="45898" rIns="91797" bIns="45898"/>
          <a:lstStyle/>
          <a:p>
            <a:r>
              <a:rPr lang="en-US"/>
              <a:t>Although reuse is often simply thought of as the reuse of system components, there are many different approaches to reuse that may be used.</a:t>
            </a:r>
          </a:p>
          <a:p>
            <a:r>
              <a:rPr lang="en-US"/>
              <a:t>Reuse is possible at a range of levels from simple functions to complete application systems.</a:t>
            </a:r>
          </a:p>
          <a:p>
            <a:r>
              <a:rPr lang="en-US"/>
              <a:t>The reuse landscape covers the range of possible reuse techniques.</a:t>
            </a:r>
          </a:p>
        </p:txBody>
      </p:sp>
    </p:spTree>
    <p:extLst>
      <p:ext uri="{BB962C8B-B14F-4D97-AF65-F5344CB8AC3E}">
        <p14:creationId xmlns:p14="http://schemas.microsoft.com/office/powerpoint/2010/main" val="414774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reuse landscape</a:t>
            </a:r>
            <a:r>
              <a:rPr lang="en-GB" dirty="0" smtClean="0"/>
              <a:t> </a:t>
            </a:r>
            <a:endParaRPr lang="en-US" dirty="0"/>
          </a:p>
        </p:txBody>
      </p:sp>
      <p:pic>
        <p:nvPicPr>
          <p:cNvPr id="4" name="Content Placeholder 3" descr="16.3 ReuseLandscap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287" b="-4287"/>
              <a:stretch>
                <a:fillRect/>
              </a:stretch>
            </p:blipFill>
          </mc:Choice>
          <mc:Fallback>
            <p:blipFill>
              <a:blip r:embed="rId3"/>
              <a:srcRect t="-4287" b="-4287"/>
              <a:stretch>
                <a:fillRect/>
              </a:stretch>
            </p:blipFill>
          </mc:Fallback>
        </mc:AlternateContent>
        <p:spPr>
          <a:xfrm>
            <a:off x="1223729" y="1840480"/>
            <a:ext cx="6704694" cy="3687323"/>
          </a:xfrm>
        </p:spPr>
      </p:pic>
      <p:sp>
        <p:nvSpPr>
          <p:cNvPr id="5" name="Slide Number Placeholder 4"/>
          <p:cNvSpPr>
            <a:spLocks noGrp="1"/>
          </p:cNvSpPr>
          <p:nvPr>
            <p:ph type="sldNum" sz="quarter" idx="12"/>
          </p:nvPr>
        </p:nvSpPr>
        <p:spPr/>
        <p:txBody>
          <a:bodyPr/>
          <a:lstStyle/>
          <a:p>
            <a:fld id="{34CF8044-83D2-2543-8CEA-7F647DE98A9A}"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Chapter 16 Software reuse</a:t>
            </a:r>
            <a:endParaRPr lang="en-US"/>
          </a:p>
        </p:txBody>
      </p:sp>
      <p:sp>
        <p:nvSpPr>
          <p:cNvPr id="7" name="Rectangle 6"/>
          <p:cNvSpPr/>
          <p:nvPr/>
        </p:nvSpPr>
        <p:spPr>
          <a:xfrm>
            <a:off x="2945537" y="2837094"/>
            <a:ext cx="2121327" cy="90516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11167" y="2796564"/>
            <a:ext cx="2279697"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1931" y="2823584"/>
            <a:ext cx="1283606"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477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1904907"/>
          <a:ext cx="8229600" cy="4168775"/>
        </p:xfrm>
        <a:graphic>
          <a:graphicData uri="http://schemas.openxmlformats.org/drawingml/2006/table">
            <a:tbl>
              <a:tblPr firstRow="1" bandRow="1">
                <a:tableStyleId>{5C22544A-7EE6-4342-B048-85BDC9FD1C3A}</a:tableStyleId>
              </a:tblPr>
              <a:tblGrid>
                <a:gridCol w="2528872">
                  <a:extLst>
                    <a:ext uri="{9D8B030D-6E8A-4147-A177-3AD203B41FA5}">
                      <a16:colId xmlns:a16="http://schemas.microsoft.com/office/drawing/2014/main" val="20000"/>
                    </a:ext>
                  </a:extLst>
                </a:gridCol>
                <a:gridCol w="570072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smtClean="0">
                          <a:solidFill>
                            <a:srgbClr val="000000"/>
                          </a:solidFill>
                          <a:latin typeface="Arial"/>
                          <a:ea typeface="Times New Roman"/>
                          <a:cs typeface="Arial"/>
                        </a:rPr>
                        <a:t>Architectural </a:t>
                      </a:r>
                      <a:r>
                        <a:rPr lang="en-GB" sz="1600" dirty="0">
                          <a:solidFill>
                            <a:srgbClr val="000000"/>
                          </a:solidFill>
                          <a:latin typeface="Arial"/>
                          <a:ea typeface="Times New Roman"/>
                          <a:cs typeface="Arial"/>
                        </a:rPr>
                        <a:t>patterns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Standard software architectures that support common types of application systems are used as the basis of applications. Described in Chapters 6, 13, and 20.</a:t>
                      </a: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Design patterns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Generic abstractions that occur across applications are represented as design patterns showing abstract and concrete objects and interactions. Described in Chapter 7.</a:t>
                      </a: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Component-based development</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Systems are developed by integrating components (collections of objects) that conform to component-model standards. Described in Chapter 17.</a:t>
                      </a:r>
                    </a:p>
                  </a:txBody>
                  <a:tcPr marL="73025" marR="73025" marT="0" marB="73025"/>
                </a:tc>
                <a:extLst>
                  <a:ext uri="{0D108BD9-81ED-4DB2-BD59-A6C34878D82A}">
                    <a16:rowId xmlns:a16="http://schemas.microsoft.com/office/drawing/2014/main" val="10003"/>
                  </a:ext>
                </a:extLst>
              </a:tr>
              <a:tr h="370840">
                <a:tc>
                  <a:txBody>
                    <a:bodyPr/>
                    <a:lstStyle/>
                    <a:p>
                      <a:pPr algn="l">
                        <a:spcAft>
                          <a:spcPts val="0"/>
                        </a:spcAft>
                      </a:pPr>
                      <a:r>
                        <a:rPr lang="en-GB" sz="1600" dirty="0">
                          <a:solidFill>
                            <a:srgbClr val="000000"/>
                          </a:solidFill>
                          <a:latin typeface="Arial"/>
                          <a:ea typeface="Times New Roman"/>
                          <a:cs typeface="Arial"/>
                        </a:rPr>
                        <a:t>Application frameworks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Collections of abstract and concrete classes are adapted and extended to create application systems.</a:t>
                      </a:r>
                    </a:p>
                  </a:txBody>
                  <a:tcPr marL="73025" marR="73025" marT="0" marB="73025"/>
                </a:tc>
                <a:extLst>
                  <a:ext uri="{0D108BD9-81ED-4DB2-BD59-A6C34878D82A}">
                    <a16:rowId xmlns:a16="http://schemas.microsoft.com/office/drawing/2014/main" val="10004"/>
                  </a:ext>
                </a:extLst>
              </a:tr>
              <a:tr h="370840">
                <a:tc>
                  <a:txBody>
                    <a:bodyPr/>
                    <a:lstStyle/>
                    <a:p>
                      <a:pPr algn="l">
                        <a:spcAft>
                          <a:spcPts val="0"/>
                        </a:spcAft>
                      </a:pPr>
                      <a:r>
                        <a:rPr lang="en-GB" sz="1600" dirty="0">
                          <a:solidFill>
                            <a:srgbClr val="000000"/>
                          </a:solidFill>
                          <a:latin typeface="Arial"/>
                          <a:ea typeface="Times New Roman"/>
                          <a:cs typeface="Arial"/>
                        </a:rPr>
                        <a:t>Legacy system wrapping</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Legacy systems (see Chapter 9) are ‘wrapped’ by defining a set of interfaces and providing access to these legacy systems through these interfaces.</a:t>
                      </a:r>
                    </a:p>
                  </a:txBody>
                  <a:tcPr marL="73025" marR="73025" marT="0" marB="73025"/>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extLst>
      <p:ext uri="{BB962C8B-B14F-4D97-AF65-F5344CB8AC3E}">
        <p14:creationId xmlns:p14="http://schemas.microsoft.com/office/powerpoint/2010/main" val="3581509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1896889"/>
          <a:ext cx="8229600" cy="3193415"/>
        </p:xfrm>
        <a:graphic>
          <a:graphicData uri="http://schemas.openxmlformats.org/drawingml/2006/table">
            <a:tbl>
              <a:tblPr firstRow="1" bandRow="1">
                <a:tableStyleId>{5C22544A-7EE6-4342-B048-85BDC9FD1C3A}</a:tableStyleId>
              </a:tblPr>
              <a:tblGrid>
                <a:gridCol w="2528872">
                  <a:extLst>
                    <a:ext uri="{9D8B030D-6E8A-4147-A177-3AD203B41FA5}">
                      <a16:colId xmlns:a16="http://schemas.microsoft.com/office/drawing/2014/main" val="20000"/>
                    </a:ext>
                  </a:extLst>
                </a:gridCol>
                <a:gridCol w="570072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Service-oriented systems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Systems are developed by linking shared services, which may be externally provided. Described in Chapter 19.</a:t>
                      </a: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Software product lines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An application type is generalized around a common architecture so that it can be adapted for different customers.</a:t>
                      </a: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COTS product reuse</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Systems are developed by configuring and integrating existing application systems. </a:t>
                      </a:r>
                    </a:p>
                  </a:txBody>
                  <a:tcPr marL="73025" marR="73025" marT="0" marB="73025"/>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ERP systems</a:t>
                      </a:r>
                    </a:p>
                  </a:txBody>
                  <a:tcPr marL="73025" marR="73025" marT="0" marB="73025"/>
                </a:tc>
                <a:tc>
                  <a:txBody>
                    <a:bodyPr/>
                    <a:lstStyle/>
                    <a:p>
                      <a:pPr algn="just">
                        <a:spcAft>
                          <a:spcPts val="0"/>
                        </a:spcAft>
                      </a:pPr>
                      <a:r>
                        <a:rPr lang="en-GB" sz="1600">
                          <a:solidFill>
                            <a:srgbClr val="000000"/>
                          </a:solidFill>
                          <a:latin typeface="Arial"/>
                          <a:ea typeface="Times New Roman"/>
                          <a:cs typeface="Arial"/>
                        </a:rPr>
                        <a:t>Large-scale systems that encapsulate generic business functionality and rules are configured for an organization.</a:t>
                      </a:r>
                    </a:p>
                  </a:txBody>
                  <a:tcPr marL="73025" marR="73025" marT="0" marB="73025"/>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Configurable vertical applications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Generic systems are designed so that they can be configured to the needs of specific system customers.</a:t>
                      </a:r>
                    </a:p>
                  </a:txBody>
                  <a:tcPr marL="73025" marR="73025" marT="0" marB="73025"/>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extLst>
      <p:ext uri="{BB962C8B-B14F-4D97-AF65-F5344CB8AC3E}">
        <p14:creationId xmlns:p14="http://schemas.microsoft.com/office/powerpoint/2010/main" val="908370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1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080535"/>
          <a:ext cx="8229600" cy="3364230"/>
        </p:xfrm>
        <a:graphic>
          <a:graphicData uri="http://schemas.openxmlformats.org/drawingml/2006/table">
            <a:tbl>
              <a:tblPr firstRow="1" bandRow="1">
                <a:tableStyleId>{5C22544A-7EE6-4342-B048-85BDC9FD1C3A}</a:tableStyleId>
              </a:tblPr>
              <a:tblGrid>
                <a:gridCol w="2528872">
                  <a:extLst>
                    <a:ext uri="{9D8B030D-6E8A-4147-A177-3AD203B41FA5}">
                      <a16:colId xmlns:a16="http://schemas.microsoft.com/office/drawing/2014/main" val="20000"/>
                    </a:ext>
                  </a:extLst>
                </a:gridCol>
                <a:gridCol w="570072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Program libraries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Class and function libraries that implement commonly used abstractions are available for reuse.</a:t>
                      </a: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Model-driven engineering</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is represented as domain models and implementation independent models and code is generated from these models. Described in Chapter 5.</a:t>
                      </a: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Program generators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A generator system embeds knowledge of a type of application and is used to generate systems in that domain from a user-supplied system model.</a:t>
                      </a:r>
                    </a:p>
                  </a:txBody>
                  <a:tcPr marL="73025" marR="73025" marT="0" marB="73025"/>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Aspect-oriented software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Shared components are woven into an application at different places when the program is compiled. Described in Chapter 21</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34CF8044-83D2-2543-8CEA-7F647DE98A9A}"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16 Software reuse</a:t>
            </a:r>
            <a:endParaRPr lang="en-US"/>
          </a:p>
        </p:txBody>
      </p:sp>
    </p:spTree>
    <p:extLst>
      <p:ext uri="{BB962C8B-B14F-4D97-AF65-F5344CB8AC3E}">
        <p14:creationId xmlns:p14="http://schemas.microsoft.com/office/powerpoint/2010/main" val="1169799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Reuse planning factors</a:t>
            </a:r>
          </a:p>
        </p:txBody>
      </p:sp>
      <p:sp>
        <p:nvSpPr>
          <p:cNvPr id="142339" name="Rectangle 3"/>
          <p:cNvSpPr>
            <a:spLocks noGrp="1" noChangeArrowheads="1"/>
          </p:cNvSpPr>
          <p:nvPr>
            <p:ph type="body" idx="1"/>
          </p:nvPr>
        </p:nvSpPr>
        <p:spPr/>
        <p:txBody>
          <a:bodyPr lIns="91797" tIns="45898" rIns="91797" bIns="45898"/>
          <a:lstStyle/>
          <a:p>
            <a:r>
              <a:rPr lang="en-US"/>
              <a:t>The development schedule for the software.</a:t>
            </a:r>
          </a:p>
          <a:p>
            <a:r>
              <a:rPr lang="en-US"/>
              <a:t>The expected software lifetime.</a:t>
            </a:r>
          </a:p>
          <a:p>
            <a:r>
              <a:rPr lang="en-US"/>
              <a:t>The background, skills and experience of the development team.</a:t>
            </a:r>
          </a:p>
          <a:p>
            <a:r>
              <a:rPr lang="en-US"/>
              <a:t>The criticality of the software and its non-functional requirements.</a:t>
            </a:r>
          </a:p>
          <a:p>
            <a:r>
              <a:rPr lang="en-US"/>
              <a:t>The application domain.</a:t>
            </a:r>
          </a:p>
          <a:p>
            <a:r>
              <a:rPr lang="en-US"/>
              <a:t>The execution platform for the software.</a:t>
            </a:r>
          </a:p>
        </p:txBody>
      </p:sp>
    </p:spTree>
    <p:extLst>
      <p:ext uri="{BB962C8B-B14F-4D97-AF65-F5344CB8AC3E}">
        <p14:creationId xmlns:p14="http://schemas.microsoft.com/office/powerpoint/2010/main" val="3954334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frameworks</a:t>
            </a:r>
          </a:p>
        </p:txBody>
      </p:sp>
      <p:sp>
        <p:nvSpPr>
          <p:cNvPr id="103427" name="Rectangle 3"/>
          <p:cNvSpPr>
            <a:spLocks noGrp="1" noChangeArrowheads="1"/>
          </p:cNvSpPr>
          <p:nvPr>
            <p:ph type="body" idx="1"/>
          </p:nvPr>
        </p:nvSpPr>
        <p:spPr/>
        <p:txBody>
          <a:bodyPr lIns="91797" tIns="45898" rIns="91797" bIns="45898"/>
          <a:lstStyle/>
          <a:p>
            <a:r>
              <a:rPr lang="en-GB" dirty="0" smtClean="0"/>
              <a:t>Frameworks are moderately large entities that can be reused. They are somewhere between system and component reuse.</a:t>
            </a:r>
          </a:p>
          <a:p>
            <a:r>
              <a:rPr lang="en-GB" dirty="0" smtClean="0"/>
              <a:t>Frameworks </a:t>
            </a:r>
            <a:r>
              <a:rPr lang="en-GB" dirty="0"/>
              <a:t>are a sub-system design made up of a collection of abstract and concrete classes and the interfaces between them.</a:t>
            </a:r>
          </a:p>
          <a:p>
            <a:r>
              <a:rPr lang="en-GB" dirty="0"/>
              <a:t>The sub-system is implemented by adding components to fill in parts of the design and by instantiating the abstract classes in the framework</a:t>
            </a:r>
            <a:r>
              <a:rPr lang="en-GB" dirty="0" smtClean="0"/>
              <a:t>.</a:t>
            </a:r>
            <a:endParaRPr lang="en-GB" dirty="0"/>
          </a:p>
        </p:txBody>
      </p:sp>
    </p:spTree>
    <p:extLst>
      <p:ext uri="{BB962C8B-B14F-4D97-AF65-F5344CB8AC3E}">
        <p14:creationId xmlns:p14="http://schemas.microsoft.com/office/powerpoint/2010/main" val="1751172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56</a:t>
            </a:fld>
            <a:endParaRPr lang="en-US"/>
          </a:p>
        </p:txBody>
      </p:sp>
    </p:spTree>
    <p:extLst>
      <p:ext uri="{BB962C8B-B14F-4D97-AF65-F5344CB8AC3E}">
        <p14:creationId xmlns:p14="http://schemas.microsoft.com/office/powerpoint/2010/main" val="2173091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smtClean="0"/>
              <a:t>A fundamental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599</TotalTime>
  <Words>5302</Words>
  <Application>Microsoft Office PowerPoint</Application>
  <PresentationFormat>On-screen Show (4:3)</PresentationFormat>
  <Paragraphs>481</Paragraphs>
  <Slides>70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ＭＳ Ｐゴシック</vt:lpstr>
      <vt:lpstr>Arial</vt:lpstr>
      <vt:lpstr>Calibri</vt:lpstr>
      <vt:lpstr>Times New Roman</vt:lpstr>
      <vt:lpstr>Wingdings</vt:lpstr>
      <vt:lpstr>SE9</vt:lpstr>
      <vt:lpstr>Chapter 7 – Design and Implementation</vt:lpstr>
      <vt:lpstr>Topics covered</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lpstr>Chapter 7 –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Software reuse</vt:lpstr>
      <vt:lpstr>Reuse-based software engineering</vt:lpstr>
      <vt:lpstr>Benefits of software reuse </vt:lpstr>
      <vt:lpstr>Benefits of software reuse </vt:lpstr>
      <vt:lpstr>Problems with reuse </vt:lpstr>
      <vt:lpstr>Problems with reuse </vt:lpstr>
      <vt:lpstr>The reuse landscape</vt:lpstr>
      <vt:lpstr>The reuse landscape </vt:lpstr>
      <vt:lpstr>Approaches that support software reuse </vt:lpstr>
      <vt:lpstr>Approaches that support software reuse </vt:lpstr>
      <vt:lpstr>Approaches that support software reuse </vt:lpstr>
      <vt:lpstr>Reuse planning factors</vt:lpstr>
      <vt:lpstr>Application frameworks</vt:lpstr>
      <vt:lpstr>PowerPoint Presentation</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FREDRICK MANGO</cp:lastModifiedBy>
  <cp:revision>15</cp:revision>
  <dcterms:created xsi:type="dcterms:W3CDTF">2010-01-21T17:21:03Z</dcterms:created>
  <dcterms:modified xsi:type="dcterms:W3CDTF">2025-03-25T11:28:07Z</dcterms:modified>
</cp:coreProperties>
</file>