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handoutMasterIdLst>
    <p:handoutMasterId r:id="rId63"/>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8" r:id="rId30"/>
    <p:sldId id="289" r:id="rId31"/>
    <p:sldId id="319" r:id="rId32"/>
    <p:sldId id="320" r:id="rId33"/>
    <p:sldId id="290" r:id="rId34"/>
    <p:sldId id="263" r:id="rId35"/>
    <p:sldId id="268" r:id="rId36"/>
    <p:sldId id="271" r:id="rId37"/>
    <p:sldId id="272" r:id="rId38"/>
    <p:sldId id="291" r:id="rId39"/>
    <p:sldId id="322" r:id="rId40"/>
    <p:sldId id="324" r:id="rId41"/>
    <p:sldId id="264" r:id="rId42"/>
    <p:sldId id="325" r:id="rId43"/>
    <p:sldId id="297" r:id="rId44"/>
    <p:sldId id="265" r:id="rId45"/>
    <p:sldId id="309" r:id="rId46"/>
    <p:sldId id="308" r:id="rId47"/>
    <p:sldId id="310" r:id="rId48"/>
    <p:sldId id="299" r:id="rId49"/>
    <p:sldId id="311" r:id="rId50"/>
    <p:sldId id="298" r:id="rId51"/>
    <p:sldId id="326" r:id="rId52"/>
    <p:sldId id="327" r:id="rId53"/>
    <p:sldId id="266" r:id="rId54"/>
    <p:sldId id="306" r:id="rId55"/>
    <p:sldId id="301" r:id="rId56"/>
    <p:sldId id="302" r:id="rId57"/>
    <p:sldId id="267" r:id="rId58"/>
    <p:sldId id="303" r:id="rId59"/>
    <p:sldId id="304" r:id="rId60"/>
    <p:sldId id="30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76" autoAdjust="0"/>
  </p:normalViewPr>
  <p:slideViewPr>
    <p:cSldViewPr snapToGrid="0" snapToObjects="1">
      <p:cViewPr varScale="1">
        <p:scale>
          <a:sx n="55" d="100"/>
          <a:sy n="55" d="100"/>
        </p:scale>
        <p:origin x="1600"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06-Jan-25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06-Jan-25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r>
              <a:rPr lang="en-US" dirty="0" smtClean="0"/>
              <a:t>In simple terms, software verification is: "Assuming we should build X, does our software achieve its goals without any bugs or gaps?" On the other hand, software validation is: "Was X what we should have built? Does X meet the high level requirements?"</a:t>
            </a:r>
            <a:endParaRPr lang="en-US" dirty="0"/>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06-Jan-25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06-Jan-25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06-Jan-25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06-Jan-25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06-Jan-25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06-Jan-25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06-Jan-25</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06-Jan-25</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06-Jan-25</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06-Jan-25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06-Jan-25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06-Jan-25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pd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Chapter 8 </a:t>
            </a:r>
            <a:r>
              <a:rPr lang="en-US" dirty="0" smtClean="0"/>
              <a:t>– Software Testing</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12813" y="1982788"/>
            <a:ext cx="7805737" cy="4129087"/>
          </a:xfrm>
          <a:noFill/>
          <a:ln/>
        </p:spPr>
        <p:txBody>
          <a:bodyPr lIns="90840" tIns="44623" rIns="90840" bIns="44623"/>
          <a:lstStyle/>
          <a:p>
            <a:r>
              <a:rPr lang="en-GB" sz="2400" dirty="0">
                <a:solidFill>
                  <a:srgbClr val="FF0000"/>
                </a:solidFill>
              </a:rPr>
              <a:t>Software </a:t>
            </a:r>
            <a:r>
              <a:rPr lang="en-GB" sz="2400" dirty="0" smtClean="0">
                <a:solidFill>
                  <a:srgbClr val="FF0000"/>
                </a:solidFill>
              </a:rPr>
              <a:t>inspections</a:t>
            </a:r>
            <a:r>
              <a:rPr lang="en-GB" i="1" dirty="0" smtClean="0">
                <a:solidFill>
                  <a:srgbClr val="FF0000"/>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FF0000"/>
                </a:solidFill>
              </a:rPr>
              <a:t>Software </a:t>
            </a:r>
            <a:r>
              <a:rPr lang="en-GB" sz="2400" dirty="0" smtClean="0">
                <a:solidFill>
                  <a:srgbClr val="FF0000"/>
                </a:solidFill>
              </a:rPr>
              <a:t>testing</a:t>
            </a:r>
            <a:r>
              <a:rPr lang="en-GB" i="1" dirty="0" smtClean="0">
                <a:solidFill>
                  <a:srgbClr val="FF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pic>
        <p:nvPicPr>
          <p:cNvPr id="4" name="Content Placeholder 3" descr="8.2 Inspections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5603" b="-15603"/>
              <a:stretch>
                <a:fillRect/>
              </a:stretch>
            </p:blipFill>
          </mc:Choice>
          <mc:Fallback>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type="body"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pic>
        <p:nvPicPr>
          <p:cNvPr id="4" name="Content Placeholder 3" descr="8.3 Testi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type="body"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endParaRPr lang="en-US" dirty="0" smtClean="0"/>
          </a:p>
          <a:p>
            <a:r>
              <a:rPr lang="en-US" dirty="0" smtClean="0"/>
              <a:t>Test-driven development</a:t>
            </a:r>
            <a:endParaRPr lang="en-GB" dirty="0" smtClean="0"/>
          </a:p>
          <a:p>
            <a:endParaRPr lang="en-US" dirty="0" smtClean="0"/>
          </a:p>
          <a:p>
            <a:r>
              <a:rPr lang="en-US" dirty="0" smtClean="0"/>
              <a:t>Release testing</a:t>
            </a:r>
            <a:endParaRPr lang="en-GB" dirty="0" smtClean="0"/>
          </a:p>
          <a:p>
            <a:endParaRPr lang="en-US"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type="body"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effectiveness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5 – Software Testing</a:t>
            </a:r>
            <a:endParaRPr lang="en-US" dirty="0"/>
          </a:p>
        </p:txBody>
      </p:sp>
      <p:sp>
        <p:nvSpPr>
          <p:cNvPr id="3" name="Subtitle 2"/>
          <p:cNvSpPr>
            <a:spLocks noGrp="1"/>
          </p:cNvSpPr>
          <p:nvPr>
            <p:ph type="subTitle" idx="1"/>
          </p:nvPr>
        </p:nvSpPr>
        <p:spPr/>
        <p:txBody>
          <a:bodyPr/>
          <a:lstStyle/>
          <a:p>
            <a:r>
              <a:rPr lang="en-US" dirty="0" smtClean="0"/>
              <a:t>Lecture 5.2</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pic>
        <p:nvPicPr>
          <p:cNvPr id="4" name="Content Placeholder 3" descr="8.7 Ifa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FF0000"/>
                </a:solidFill>
              </a:rPr>
              <a:t>Parameter interfaces </a:t>
            </a:r>
            <a:r>
              <a:rPr lang="en-GB" dirty="0" smtClean="0"/>
              <a:t>Data passed from one method or procedure to another.</a:t>
            </a:r>
          </a:p>
          <a:p>
            <a:pPr lvl="1"/>
            <a:r>
              <a:rPr lang="en-GB" dirty="0" smtClean="0">
                <a:solidFill>
                  <a:srgbClr val="FF0000"/>
                </a:solidFill>
              </a:rPr>
              <a:t>Shared memory interfaces </a:t>
            </a:r>
            <a:r>
              <a:rPr lang="en-GB" dirty="0" smtClean="0"/>
              <a:t>Block of memory is shared between procedures or functions.</a:t>
            </a:r>
          </a:p>
          <a:p>
            <a:pPr lvl="1"/>
            <a:r>
              <a:rPr lang="en-GB" dirty="0" smtClean="0">
                <a:solidFill>
                  <a:srgbClr val="FF0000"/>
                </a:solidFill>
              </a:rPr>
              <a:t>Procedural interfaces </a:t>
            </a:r>
            <a:r>
              <a:rPr lang="en-GB" dirty="0" smtClean="0"/>
              <a:t>Sub-system encapsulates a set of procedures to be called by other sub-systems.</a:t>
            </a:r>
          </a:p>
          <a:p>
            <a:pPr lvl="1"/>
            <a:r>
              <a:rPr lang="en-GB" dirty="0" smtClean="0">
                <a:solidFill>
                  <a:srgbClr val="FF0000"/>
                </a:solidFill>
              </a:rPr>
              <a:t>Message passing interfaces </a:t>
            </a:r>
            <a:r>
              <a:rPr lang="en-GB"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t>The first goal leads to </a:t>
            </a:r>
            <a:r>
              <a:rPr lang="en-US" dirty="0" smtClean="0">
                <a:solidFill>
                  <a:srgbClr val="FF0000"/>
                </a:solidFill>
              </a:rPr>
              <a:t>validation testing</a:t>
            </a:r>
          </a:p>
          <a:p>
            <a:pPr lvl="1"/>
            <a:r>
              <a:rPr lang="en-US" dirty="0" smtClean="0"/>
              <a:t>You expect the system to perform correctly using a given set of test cases that reflect the system’s expected use. </a:t>
            </a:r>
          </a:p>
          <a:p>
            <a:r>
              <a:rPr lang="en-US" dirty="0" smtClean="0"/>
              <a:t>The second goal leads to </a:t>
            </a:r>
            <a:r>
              <a:rPr lang="en-US" dirty="0" smtClean="0">
                <a:solidFill>
                  <a:srgbClr val="FF0000"/>
                </a:solidFill>
              </a:rPr>
              <a:t>defect testing</a:t>
            </a:r>
          </a:p>
          <a:p>
            <a:pPr lvl="1"/>
            <a:r>
              <a:rPr lang="en-US" dirty="0" smtClean="0"/>
              <a:t>The test cases are designed to expose defects. The test cases in defect testing can be deliberately obscure and need not reflect how the system is normally used.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MHC-PMS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MHC-PMS</a:t>
            </a:r>
            <a:r>
              <a:rPr lang="en-GB" dirty="0" smtClean="0"/>
              <a:t> </a:t>
            </a:r>
            <a:endParaRPr lang="en-US" dirty="0"/>
          </a:p>
        </p:txBody>
      </p:sp>
      <p:sp>
        <p:nvSpPr>
          <p:cNvPr id="7" name="Rectangle 6"/>
          <p:cNvSpPr/>
          <p:nvPr/>
        </p:nvSpPr>
        <p:spPr>
          <a:xfrm>
            <a:off x="766100" y="1315819"/>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smtClean="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kumimoji="0" lang="en-US" sz="1600" b="0" i="0" u="none" strike="noStrike" cap="none" normalizeH="0" baseline="0" dirty="0">
              <a:ln>
                <a:noFill/>
              </a:ln>
              <a:solidFill>
                <a:schemeClr val="tx1"/>
              </a:solidFill>
              <a:effectLst/>
              <a:latin typeface="Arial"/>
              <a:ea typeface="Calibri" charset="0"/>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pic>
        <p:nvPicPr>
          <p:cNvPr id="4" name="Content Placeholder 3" descr="8.11 Acceptan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b="1" dirty="0">
                <a:solidFill>
                  <a:srgbClr val="FF0000"/>
                </a:solidFill>
              </a:rPr>
              <a:t>Verification:</a:t>
            </a:r>
            <a:r>
              <a:rPr lang="en-GB" dirty="0"/>
              <a:t> </a:t>
            </a:r>
            <a:br>
              <a:rPr lang="en-GB" dirty="0"/>
            </a:br>
            <a:r>
              <a:rPr lang="en-GB" dirty="0"/>
              <a:t>	"Are we building the product right”.</a:t>
            </a:r>
          </a:p>
          <a:p>
            <a:r>
              <a:rPr lang="en-GB" dirty="0"/>
              <a:t>The software should conform to its specification.</a:t>
            </a:r>
          </a:p>
          <a:p>
            <a:endParaRPr lang="en-GB" b="1" dirty="0" smtClean="0">
              <a:solidFill>
                <a:srgbClr val="FF0000"/>
              </a:solidFill>
            </a:endParaRPr>
          </a:p>
          <a:p>
            <a:r>
              <a:rPr lang="en-GB" b="1" dirty="0" smtClean="0">
                <a:solidFill>
                  <a:srgbClr val="FF0000"/>
                </a:solidFill>
              </a:rPr>
              <a:t>Validation</a:t>
            </a:r>
            <a:r>
              <a:rPr lang="en-GB" b="1" dirty="0">
                <a:solidFill>
                  <a:srgbClr val="FF0000"/>
                </a:solidFill>
              </a:rPr>
              <a:t>:</a:t>
            </a:r>
            <a:r>
              <a:rPr lang="en-GB" dirty="0"/>
              <a:t/>
            </a:r>
            <a:br>
              <a:rPr lang="en-GB" dirty="0"/>
            </a:br>
            <a:r>
              <a:rPr lang="en-GB" dirty="0"/>
              <a:t>	 "Are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type="body"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798</TotalTime>
  <Words>4235</Words>
  <Application>Microsoft Office PowerPoint</Application>
  <PresentationFormat>On-screen Show (4:3)</PresentationFormat>
  <Paragraphs>404</Paragraphs>
  <Slides>60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ＭＳ Ｐゴシック</vt:lpstr>
      <vt:lpstr>Arial</vt:lpstr>
      <vt:lpstr>Calibri</vt:lpstr>
      <vt:lpstr>Wingdings</vt:lpstr>
      <vt:lpstr>SE9</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Unit test effectiveness</vt:lpstr>
      <vt:lpstr>Testing strategies</vt:lpstr>
      <vt:lpstr>Partition testing</vt:lpstr>
      <vt:lpstr>Equivalence partitioning </vt:lpstr>
      <vt:lpstr>Equivalence partitions </vt:lpstr>
      <vt:lpstr>Testing guidelines (sequences)</vt:lpstr>
      <vt:lpstr>General testing guidelines</vt:lpstr>
      <vt:lpstr>Key points</vt:lpstr>
      <vt:lpstr>Chapter 5 – Software Testing</vt:lpstr>
      <vt:lpstr>Component testing</vt:lpstr>
      <vt:lpstr>Interface testing </vt:lpstr>
      <vt:lpstr>Interface testing</vt:lpstr>
      <vt:lpstr>Interface errors</vt:lpstr>
      <vt:lpstr>Interface testing guidelines</vt:lpstr>
      <vt:lpstr>System testing</vt:lpstr>
      <vt:lpstr>System and component testing</vt:lpstr>
      <vt:lpstr>Use-case testing</vt:lpstr>
      <vt:lpstr>Collect weather data sequence chart </vt:lpstr>
      <vt:lpstr>Testing policies</vt:lpstr>
      <vt:lpstr>Test-driven development</vt:lpstr>
      <vt:lpstr>Test-driven development</vt:lpstr>
      <vt:lpstr>TDD process activities</vt:lpstr>
      <vt:lpstr>Benefits of test-driven development</vt:lpstr>
      <vt:lpstr>Regression testing</vt:lpstr>
      <vt:lpstr>Release testing</vt:lpstr>
      <vt:lpstr>Release testing and system testing</vt:lpstr>
      <vt:lpstr>Requirements based testing</vt:lpstr>
      <vt:lpstr>Requirements tests</vt:lpstr>
      <vt:lpstr>Features tested by scenario</vt:lpstr>
      <vt:lpstr>A usage scenario for the MHC-PMS </vt:lpstr>
      <vt:lpstr>Performance testing</vt:lpstr>
      <vt:lpstr>User testing</vt:lpstr>
      <vt:lpstr>Types of user testing</vt:lpstr>
      <vt:lpstr>The acceptance testing process </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FREDRICK MANGO</cp:lastModifiedBy>
  <cp:revision>27</cp:revision>
  <dcterms:created xsi:type="dcterms:W3CDTF">2010-01-14T08:17:23Z</dcterms:created>
  <dcterms:modified xsi:type="dcterms:W3CDTF">2025-01-06T16:02:35Z</dcterms:modified>
</cp:coreProperties>
</file>