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9"/>
  </p:notesMasterIdLst>
  <p:handoutMasterIdLst>
    <p:handoutMasterId r:id="rId60"/>
  </p:handoutMasterIdLst>
  <p:sldIdLst>
    <p:sldId id="256" r:id="rId2"/>
    <p:sldId id="272" r:id="rId3"/>
    <p:sldId id="273" r:id="rId4"/>
    <p:sldId id="274" r:id="rId5"/>
    <p:sldId id="257" r:id="rId6"/>
    <p:sldId id="258" r:id="rId7"/>
    <p:sldId id="275" r:id="rId8"/>
    <p:sldId id="293" r:id="rId9"/>
    <p:sldId id="259" r:id="rId10"/>
    <p:sldId id="261" r:id="rId11"/>
    <p:sldId id="260" r:id="rId12"/>
    <p:sldId id="318" r:id="rId13"/>
    <p:sldId id="297" r:id="rId14"/>
    <p:sldId id="262" r:id="rId15"/>
    <p:sldId id="319" r:id="rId16"/>
    <p:sldId id="320" r:id="rId17"/>
    <p:sldId id="278" r:id="rId18"/>
    <p:sldId id="282" r:id="rId19"/>
    <p:sldId id="263" r:id="rId20"/>
    <p:sldId id="322" r:id="rId21"/>
    <p:sldId id="280" r:id="rId22"/>
    <p:sldId id="321" r:id="rId23"/>
    <p:sldId id="329" r:id="rId24"/>
    <p:sldId id="281" r:id="rId25"/>
    <p:sldId id="283" r:id="rId26"/>
    <p:sldId id="264" r:id="rId27"/>
    <p:sldId id="285" r:id="rId28"/>
    <p:sldId id="265" r:id="rId29"/>
    <p:sldId id="287" r:id="rId30"/>
    <p:sldId id="288" r:id="rId31"/>
    <p:sldId id="266" r:id="rId32"/>
    <p:sldId id="290" r:id="rId33"/>
    <p:sldId id="291" r:id="rId34"/>
    <p:sldId id="292" r:id="rId35"/>
    <p:sldId id="298" r:id="rId36"/>
    <p:sldId id="299" r:id="rId37"/>
    <p:sldId id="267" r:id="rId38"/>
    <p:sldId id="302" r:id="rId39"/>
    <p:sldId id="268" r:id="rId40"/>
    <p:sldId id="304" r:id="rId41"/>
    <p:sldId id="305" r:id="rId42"/>
    <p:sldId id="323" r:id="rId43"/>
    <p:sldId id="324" r:id="rId44"/>
    <p:sldId id="325" r:id="rId45"/>
    <p:sldId id="306" r:id="rId46"/>
    <p:sldId id="269" r:id="rId47"/>
    <p:sldId id="308" r:id="rId48"/>
    <p:sldId id="309" r:id="rId49"/>
    <p:sldId id="326" r:id="rId50"/>
    <p:sldId id="310" r:id="rId51"/>
    <p:sldId id="311" r:id="rId52"/>
    <p:sldId id="270" r:id="rId53"/>
    <p:sldId id="327" r:id="rId54"/>
    <p:sldId id="271" r:id="rId55"/>
    <p:sldId id="328" r:id="rId56"/>
    <p:sldId id="316" r:id="rId57"/>
    <p:sldId id="317"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45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06-Jan-25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06-Jan-25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ln/>
        </p:spPr>
        <p:txBody>
          <a:bodyPr/>
          <a:lstStyle/>
          <a:p>
            <a:endParaRPr lang="en-US"/>
          </a:p>
        </p:txBody>
      </p:sp>
      <p:sp>
        <p:nvSpPr>
          <p:cNvPr id="2867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07E9141-0958-2645-809D-4516584D2353}" type="datetime1">
              <a:rPr lang="en-US" smtClean="0"/>
              <a:t>06-Jan-25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F8CAA63-522A-9344-A27A-D9E253A150B9}" type="datetime1">
              <a:rPr lang="en-US" smtClean="0"/>
              <a:t>06-Jan-25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1AA9C3C6-6382-2444-A4AD-693A69510743}" type="datetime1">
              <a:rPr lang="en-US" smtClean="0"/>
              <a:t>06-Jan-25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47A42B61-27DD-EC46-9988-6E40718A2556}" type="datetime1">
              <a:rPr lang="en-US" smtClean="0"/>
              <a:t>06-Jan-25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59F142D6-651E-164D-ADE6-CA03796996A8}" type="datetime1">
              <a:rPr lang="en-US" smtClean="0"/>
              <a:t>06-Jan-25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0718625A-FDF5-C94C-934B-3EDE9C786441}" type="datetime1">
              <a:rPr lang="en-US" smtClean="0"/>
              <a:t>06-Jan-25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7C014EA-70EC-3745-B11F-EA93F2FD843C}" type="datetime1">
              <a:rPr lang="en-US" smtClean="0"/>
              <a:t>06-Jan-25</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D3BB820-BA91-0444-BB92-17D55688824B}" type="datetime1">
              <a:rPr lang="en-US" smtClean="0"/>
              <a:t>06-Jan-25</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2E80217-B01F-C747-8AAE-6352E8EC1665}" type="datetime1">
              <a:rPr lang="en-US" smtClean="0"/>
              <a:t>06-Jan-25</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63975A06-DE78-5644-9A99-0B6765881E85}" type="datetime1">
              <a:rPr lang="en-US" smtClean="0"/>
              <a:t>06-Jan-25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C3AAC28B-E79A-D44E-939C-996D1E4AD7CE}" type="datetime1">
              <a:rPr lang="en-US" smtClean="0"/>
              <a:t>06-Jan-25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6988F6D2-820C-EC43-822F-EC62CE7F40E8}" type="datetime1">
              <a:rPr lang="en-US" smtClean="0"/>
              <a:t>06-Jan-25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9 Software evolution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pic>
        <p:nvPicPr>
          <p:cNvPr id="4" name="Content Placeholder 3" descr="9.4 Evolution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0826" b="-50826"/>
              <a:stretch>
                <a:fillRect/>
              </a:stretch>
            </p:blipFill>
          </mc:Choice>
          <mc:Fallback>
            <p:blipFill>
              <a:blip r:embed="rId3"/>
              <a:srcRect t="-50826" b="-5082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16672" b="-116672"/>
              <a:stretch>
                <a:fillRect/>
              </a:stretch>
            </p:blipFill>
          </mc:Choice>
          <mc:Fallback>
            <p:blipFill>
              <a:blip r:embed="rId3"/>
              <a:srcRect t="-116672" b="-116672"/>
              <a:stretch>
                <a:fillRect/>
              </a:stretch>
            </p:blipFill>
          </mc:Fallback>
        </mc:AlternateContent>
        <p:spPr>
          <a:xfrm>
            <a:off x="1143644" y="1600200"/>
            <a:ext cx="6956390" cy="3825747"/>
          </a:xfrm>
        </p:spPr>
      </p:pic>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type="body"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12562" b="-212562"/>
              <a:stretch>
                <a:fillRect/>
              </a:stretch>
            </p:blipFill>
          </mc:Choice>
          <mc:Fallback>
            <p:blipFill>
              <a:blip r:embed="rId3"/>
              <a:srcRect t="-212562" b="-212562"/>
              <a:stretch>
                <a:fillRect/>
              </a:stretch>
            </p:blipFill>
          </mc:Fallback>
        </mc:AlternateContent>
        <p:spPr>
          <a:xfrm>
            <a:off x="1280932" y="1897690"/>
            <a:ext cx="6269947" cy="3448229"/>
          </a:xfrm>
        </p:spPr>
      </p:pic>
      <p:sp>
        <p:nvSpPr>
          <p:cNvPr id="7" name="Slide Number Placeholder 6"/>
          <p:cNvSpPr>
            <a:spLocks noGrp="1"/>
          </p:cNvSpPr>
          <p:nvPr>
            <p:ph type="sldNum" sz="quarter" idx="12"/>
          </p:nvPr>
        </p:nvSpPr>
        <p:spPr/>
        <p:txBody>
          <a:bodyPr/>
          <a:lstStyle/>
          <a:p>
            <a:fld id="{C8735F24-F0A4-DB4E-AAD6-0E2C6B4C4636}" type="slidenum">
              <a:rPr lang="en-US" smtClean="0"/>
              <a:pPr/>
              <a:t>14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lIns="90840" tIns="44623" rIns="90840" bIns="44623"/>
          <a:lstStyle/>
          <a:p>
            <a:pPr>
              <a:lnSpc>
                <a:spcPct val="90000"/>
              </a:lnSpc>
            </a:pPr>
            <a:r>
              <a:rPr lang="en-GB" i="1" dirty="0">
                <a:solidFill>
                  <a:schemeClr val="accent2">
                    <a:lumMod val="75000"/>
                  </a:schemeClr>
                </a:solidFill>
              </a:rPr>
              <a:t>Program evolution dynamics </a:t>
            </a:r>
            <a:r>
              <a:rPr lang="en-GB" dirty="0"/>
              <a:t>is the study of the processes of system change.</a:t>
            </a:r>
          </a:p>
          <a:p>
            <a:pPr>
              <a:lnSpc>
                <a:spcPct val="90000"/>
              </a:lnSpc>
            </a:pPr>
            <a:r>
              <a:rPr lang="en-GB" dirty="0"/>
              <a:t>After</a:t>
            </a:r>
            <a:r>
              <a:rPr lang="en-GB" dirty="0" smtClean="0"/>
              <a:t> several major </a:t>
            </a:r>
            <a:r>
              <a:rPr lang="en-GB" dirty="0"/>
              <a:t>empirical studies, Lehman and </a:t>
            </a:r>
            <a:r>
              <a:rPr lang="en-GB" dirty="0" err="1"/>
              <a:t>Belady</a:t>
            </a:r>
            <a:r>
              <a:rPr lang="en-GB" dirty="0"/>
              <a:t> proposed that there were a number of ‘laws’ which applied to all systems as they evolved.</a:t>
            </a:r>
          </a:p>
          <a:p>
            <a:pPr>
              <a:lnSpc>
                <a:spcPct val="90000"/>
              </a:lnSpc>
            </a:pPr>
            <a:r>
              <a:rPr lang="en-GB" dirty="0"/>
              <a:t>There are sensible observations rather than laws. They are applicable to large systems developed by large organisations.</a:t>
            </a:r>
            <a:r>
              <a:rPr lang="en-GB" dirty="0" smtClean="0"/>
              <a:t> </a:t>
            </a:r>
          </a:p>
          <a:p>
            <a:pPr lvl="1">
              <a:lnSpc>
                <a:spcPct val="90000"/>
              </a:lnSpc>
            </a:pPr>
            <a:r>
              <a:rPr lang="en-GB" dirty="0" smtClean="0"/>
              <a:t>It is not clear if these are applicable to other types of software system.</a:t>
            </a:r>
            <a:endParaRPr lang="en-GB" dirty="0"/>
          </a:p>
        </p:txBody>
      </p:sp>
      <p:sp>
        <p:nvSpPr>
          <p:cNvPr id="27651" name="Rectangle 3"/>
          <p:cNvSpPr>
            <a:spLocks noGrp="1" noChangeArrowheads="1"/>
          </p:cNvSpPr>
          <p:nvPr>
            <p:ph type="title"/>
          </p:nvPr>
        </p:nvSpPr>
        <p:spPr>
          <a:noFill/>
          <a:ln/>
        </p:spPr>
        <p:txBody>
          <a:bodyPr lIns="90840" tIns="44623" rIns="90840" bIns="44623"/>
          <a:lstStyle/>
          <a:p>
            <a:r>
              <a:rPr lang="en-GB"/>
              <a:t>Program evolution dynamics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lIns="90840" tIns="44623" rIns="90840" bIns="44623"/>
          <a:lstStyle/>
          <a:p>
            <a:r>
              <a:rPr lang="en-GB" sz="2400" dirty="0"/>
              <a:t>The system requirements are likely to change </a:t>
            </a:r>
            <a:br>
              <a:rPr lang="en-GB" sz="2400" dirty="0"/>
            </a:br>
            <a:r>
              <a:rPr lang="en-GB" sz="2400" dirty="0"/>
              <a:t>while the system is being developed because </a:t>
            </a:r>
            <a:br>
              <a:rPr lang="en-GB" sz="2400" dirty="0"/>
            </a:br>
            <a:r>
              <a:rPr lang="en-GB" sz="2400" dirty="0"/>
              <a:t>the environment is changing. Therefore a </a:t>
            </a:r>
            <a:br>
              <a:rPr lang="en-GB" sz="2400" dirty="0"/>
            </a:br>
            <a:r>
              <a:rPr lang="en-GB" sz="2400" dirty="0"/>
              <a:t>delivered system won't meet its requirements!</a:t>
            </a:r>
          </a:p>
          <a:p>
            <a:r>
              <a:rPr lang="en-GB" sz="2400" dirty="0"/>
              <a:t>Systems are tightly coupled with their environment. When a system is installed in an </a:t>
            </a:r>
            <a:br>
              <a:rPr lang="en-GB" sz="2400" dirty="0"/>
            </a:br>
            <a:r>
              <a:rPr lang="en-GB" sz="2400" dirty="0"/>
              <a:t>environment it changes that environment and </a:t>
            </a:r>
            <a:br>
              <a:rPr lang="en-GB" sz="2400" dirty="0"/>
            </a:br>
            <a:r>
              <a:rPr lang="en-GB" sz="2400" dirty="0"/>
              <a:t>therefore changes the system requirements.</a:t>
            </a:r>
          </a:p>
          <a:p>
            <a:r>
              <a:rPr lang="en-GB" sz="2400" dirty="0"/>
              <a:t>Systems MUST be</a:t>
            </a:r>
            <a:r>
              <a:rPr lang="en-GB" sz="2400" dirty="0" smtClean="0"/>
              <a:t> changed if </a:t>
            </a:r>
            <a:r>
              <a:rPr lang="en-GB" sz="2400" dirty="0"/>
              <a:t>they </a:t>
            </a:r>
            <a:br>
              <a:rPr lang="en-GB" sz="2400" dirty="0"/>
            </a:br>
            <a:r>
              <a:rPr lang="en-GB" sz="2400" dirty="0"/>
              <a:t>are to remain useful in an environment.</a:t>
            </a:r>
          </a:p>
        </p:txBody>
      </p:sp>
      <p:sp>
        <p:nvSpPr>
          <p:cNvPr id="10243" name="Rectangle 3"/>
          <p:cNvSpPr>
            <a:spLocks noGrp="1" noChangeArrowheads="1"/>
          </p:cNvSpPr>
          <p:nvPr>
            <p:ph type="title"/>
          </p:nvPr>
        </p:nvSpPr>
        <p:spPr>
          <a:noFill/>
          <a:ln/>
        </p:spPr>
        <p:txBody>
          <a:bodyPr lIns="90840" tIns="44623" rIns="90840" bIns="44623"/>
          <a:lstStyle/>
          <a:p>
            <a:r>
              <a:rPr lang="en-GB" dirty="0" smtClean="0"/>
              <a:t>Change is </a:t>
            </a:r>
            <a:r>
              <a:rPr lang="en-GB" dirty="0"/>
              <a:t>inevitable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a:t>
            </a:r>
            <a:r>
              <a:rPr lang="en-US" dirty="0"/>
              <a:t>laws</a:t>
            </a:r>
            <a:r>
              <a:rPr lang="en-GB" dirty="0" smtClean="0"/>
              <a:t> </a:t>
            </a:r>
            <a:endParaRPr lang="en-US" dirty="0"/>
          </a:p>
        </p:txBody>
      </p:sp>
      <p:graphicFrame>
        <p:nvGraphicFramePr>
          <p:cNvPr id="4" name="Content Placeholder 3"/>
          <p:cNvGraphicFramePr>
            <a:graphicFrameLocks noGrp="1"/>
          </p:cNvGraphicFramePr>
          <p:nvPr>
            <p:ph idx="1"/>
          </p:nvPr>
        </p:nvGraphicFramePr>
        <p:xfrm>
          <a:off x="445885" y="1850866"/>
          <a:ext cx="8240916" cy="3608070"/>
        </p:xfrm>
        <a:graphic>
          <a:graphicData uri="http://schemas.openxmlformats.org/drawingml/2006/table">
            <a:tbl>
              <a:tblPr firstRow="1" bandRow="1">
                <a:tableStyleId>{5C22544A-7EE6-4342-B048-85BDC9FD1C3A}</a:tableStyleId>
              </a:tblPr>
              <a:tblGrid>
                <a:gridCol w="1918652">
                  <a:extLst>
                    <a:ext uri="{9D8B030D-6E8A-4147-A177-3AD203B41FA5}">
                      <a16:colId xmlns:a16="http://schemas.microsoft.com/office/drawing/2014/main" val="20000"/>
                    </a:ext>
                  </a:extLst>
                </a:gridCol>
                <a:gridCol w="6322264">
                  <a:extLst>
                    <a:ext uri="{9D8B030D-6E8A-4147-A177-3AD203B41FA5}">
                      <a16:colId xmlns:a16="http://schemas.microsoft.com/office/drawing/2014/main" val="20001"/>
                    </a:ext>
                  </a:extLst>
                </a:gridCol>
              </a:tblGrid>
              <a:tr h="370840">
                <a:tc>
                  <a:txBody>
                    <a:bodyPr/>
                    <a:lstStyle/>
                    <a:p>
                      <a:pPr>
                        <a:spcAft>
                          <a:spcPts val="600"/>
                        </a:spcAft>
                      </a:pPr>
                      <a:r>
                        <a:rPr lang="en-US" sz="1600" dirty="0" smtClean="0">
                          <a:latin typeface="Arial"/>
                          <a:ea typeface="Calibri"/>
                          <a:cs typeface="Times New Roman"/>
                        </a:rPr>
                        <a:t>Law</a:t>
                      </a:r>
                      <a:endParaRPr lang="en-GB" sz="1600" dirty="0">
                        <a:latin typeface="Arial"/>
                        <a:ea typeface="Calibri"/>
                        <a:cs typeface="Times New Roman"/>
                      </a:endParaRPr>
                    </a:p>
                  </a:txBody>
                  <a:tcPr marL="54610" marR="54610" marT="73025" marB="73025"/>
                </a:tc>
                <a:tc>
                  <a:txBody>
                    <a:bodyPr/>
                    <a:lstStyle/>
                    <a:p>
                      <a:pPr>
                        <a:spcAft>
                          <a:spcPts val="600"/>
                        </a:spcAft>
                      </a:pPr>
                      <a:r>
                        <a:rPr lang="en-US" sz="1600" dirty="0" smtClean="0">
                          <a:latin typeface="Arial"/>
                          <a:ea typeface="Calibri"/>
                          <a:cs typeface="Times New Roman"/>
                        </a:rPr>
                        <a:t>Description</a:t>
                      </a:r>
                      <a:endParaRPr lang="en-GB" sz="1600" dirty="0">
                        <a:latin typeface="Arial"/>
                        <a:ea typeface="Calibri"/>
                        <a:cs typeface="Times New Roman"/>
                      </a:endParaRPr>
                    </a:p>
                  </a:txBody>
                  <a:tcPr marL="54610" marR="54610" marT="73025" marB="73025"/>
                </a:tc>
                <a:extLst>
                  <a:ext uri="{0D108BD9-81ED-4DB2-BD59-A6C34878D82A}">
                    <a16:rowId xmlns:a16="http://schemas.microsoft.com/office/drawing/2014/main" val="10000"/>
                  </a:ext>
                </a:extLst>
              </a:tr>
              <a:tr h="370840">
                <a:tc>
                  <a:txBody>
                    <a:bodyPr/>
                    <a:lstStyle/>
                    <a:p>
                      <a:pPr>
                        <a:spcAft>
                          <a:spcPts val="600"/>
                        </a:spcAft>
                      </a:pPr>
                      <a:r>
                        <a:rPr lang="en-US" sz="1600" dirty="0" smtClean="0">
                          <a:latin typeface="Arial"/>
                          <a:ea typeface="Calibri"/>
                          <a:cs typeface="Times New Roman"/>
                        </a:rPr>
                        <a:t>Continuing </a:t>
                      </a:r>
                      <a:r>
                        <a:rPr lang="en-US" sz="1600" dirty="0">
                          <a:latin typeface="Arial"/>
                          <a:ea typeface="Calibri"/>
                          <a:cs typeface="Times New Roman"/>
                        </a:rPr>
                        <a:t>change</a:t>
                      </a:r>
                      <a:endParaRPr lang="en-GB" sz="1600" dirty="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A program that is used in a real-world environment must necessarily change, or else become progressively less useful in that environment.</a:t>
                      </a:r>
                      <a:endParaRPr lang="en-GB" sz="1600" dirty="0">
                        <a:latin typeface="Arial"/>
                        <a:ea typeface="Calibri"/>
                        <a:cs typeface="Times New Roman"/>
                      </a:endParaRPr>
                    </a:p>
                  </a:txBody>
                  <a:tcPr marL="54610" marR="54610"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Times New Roman"/>
                        </a:rPr>
                        <a:t>Increasing complexity</a:t>
                      </a:r>
                      <a:endParaRPr lang="en-GB" sz="1600" dirty="0">
                        <a:latin typeface="Arial"/>
                        <a:ea typeface="Calibri"/>
                        <a:cs typeface="Times New Roman"/>
                      </a:endParaRPr>
                    </a:p>
                  </a:txBody>
                  <a:tcPr marL="54610" marR="54610" marT="0" marB="73025"/>
                </a:tc>
                <a:tc>
                  <a:txBody>
                    <a:bodyPr/>
                    <a:lstStyle/>
                    <a:p>
                      <a:pPr>
                        <a:spcAft>
                          <a:spcPts val="600"/>
                        </a:spcAft>
                      </a:pPr>
                      <a:r>
                        <a:rPr lang="en-US" sz="1600">
                          <a:latin typeface="Arial"/>
                          <a:ea typeface="Calibri"/>
                          <a:cs typeface="Times New Roman"/>
                        </a:rPr>
                        <a:t>As an evolving program changes, its structure tends to become more complex. Extra resources must be devoted to preserving and simplifying the structure.</a:t>
                      </a:r>
                      <a:endParaRPr lang="en-GB" sz="1600">
                        <a:latin typeface="Arial"/>
                        <a:ea typeface="Calibri"/>
                        <a:cs typeface="Times New Roman"/>
                      </a:endParaRPr>
                    </a:p>
                  </a:txBody>
                  <a:tcPr marL="54610" marR="54610"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Large program evolution</a:t>
                      </a:r>
                      <a:endParaRPr lang="en-GB" sz="1600">
                        <a:latin typeface="Arial"/>
                        <a:ea typeface="Calibri"/>
                        <a:cs typeface="Times New Roman"/>
                      </a:endParaRPr>
                    </a:p>
                  </a:txBody>
                  <a:tcPr marL="54610" marR="54610" marT="0" marB="73025"/>
                </a:tc>
                <a:tc>
                  <a:txBody>
                    <a:bodyPr/>
                    <a:lstStyle/>
                    <a:p>
                      <a:pPr>
                        <a:spcAft>
                          <a:spcPts val="600"/>
                        </a:spcAft>
                      </a:pPr>
                      <a:r>
                        <a:rPr lang="en-US" sz="1600">
                          <a:latin typeface="Arial"/>
                          <a:ea typeface="Calibri"/>
                          <a:cs typeface="Times New Roman"/>
                        </a:rPr>
                        <a:t>Program evolution is a self-regulating process. System attributes such as size, time between releases, and the number of reported errors is approximately invariant for each system release.</a:t>
                      </a:r>
                      <a:endParaRPr lang="en-GB" sz="1600">
                        <a:latin typeface="Arial"/>
                        <a:ea typeface="Calibri"/>
                        <a:cs typeface="Times New Roman"/>
                      </a:endParaRPr>
                    </a:p>
                  </a:txBody>
                  <a:tcPr marL="54610" marR="54610"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Times New Roman"/>
                        </a:rPr>
                        <a:t>Organizational stability</a:t>
                      </a:r>
                      <a:endParaRPr lang="en-GB" sz="1600">
                        <a:latin typeface="Arial"/>
                        <a:ea typeface="Calibri"/>
                        <a:cs typeface="Times New Roman"/>
                      </a:endParaRPr>
                    </a:p>
                  </a:txBody>
                  <a:tcPr marL="54610" marR="54610" marT="0" marB="73025"/>
                </a:tc>
                <a:tc>
                  <a:txBody>
                    <a:bodyPr/>
                    <a:lstStyle/>
                    <a:p>
                      <a:pPr>
                        <a:spcAft>
                          <a:spcPts val="600"/>
                        </a:spcAft>
                      </a:pPr>
                      <a:r>
                        <a:rPr lang="en-US" sz="1600" dirty="0">
                          <a:latin typeface="Arial"/>
                          <a:ea typeface="Calibri"/>
                          <a:cs typeface="Times New Roman"/>
                        </a:rPr>
                        <a:t>Over a program’s lifetime, its rate of development is approximately constant and independent of the resources devoted to system development.</a:t>
                      </a:r>
                      <a:endParaRPr lang="en-GB" sz="1600" dirty="0">
                        <a:latin typeface="Arial"/>
                        <a:ea typeface="Calibri"/>
                        <a:cs typeface="Times New Roman"/>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19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pPr lvl="1"/>
            <a:r>
              <a:rPr lang="en-US" dirty="0" smtClean="0"/>
              <a:t>Change processes for software systems </a:t>
            </a:r>
            <a:endParaRPr lang="en-GB" dirty="0" smtClean="0"/>
          </a:p>
          <a:p>
            <a:r>
              <a:rPr lang="en-US" dirty="0" smtClean="0"/>
              <a:t>Program evolution dynamics</a:t>
            </a:r>
          </a:p>
          <a:p>
            <a:pPr lvl="1"/>
            <a:r>
              <a:rPr lang="en-US" dirty="0" smtClean="0"/>
              <a:t>Understanding software evolution</a:t>
            </a:r>
            <a:endParaRPr lang="en-GB" dirty="0" smtClean="0"/>
          </a:p>
          <a:p>
            <a:r>
              <a:rPr lang="en-US" dirty="0" smtClean="0"/>
              <a:t>Software maintenance</a:t>
            </a:r>
          </a:p>
          <a:p>
            <a:pPr lvl="1"/>
            <a:r>
              <a:rPr lang="en-US" dirty="0" smtClean="0"/>
              <a:t>Making changes to operational software systems</a:t>
            </a:r>
            <a:endParaRPr lang="en-GB" dirty="0" smtClean="0"/>
          </a:p>
          <a:p>
            <a:r>
              <a:rPr lang="en-US" dirty="0" smtClean="0"/>
              <a:t>Legacy system management</a:t>
            </a:r>
          </a:p>
          <a:p>
            <a:pPr lvl="1"/>
            <a:r>
              <a:rPr lang="en-US" dirty="0" smtClean="0"/>
              <a:t>Making decisions about software change</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Lehman’s laws</a:t>
            </a:r>
            <a:endParaRPr lang="en-US" dirty="0"/>
          </a:p>
        </p:txBody>
      </p:sp>
      <p:graphicFrame>
        <p:nvGraphicFramePr>
          <p:cNvPr id="4" name="Content Placeholder 3"/>
          <p:cNvGraphicFramePr>
            <a:graphicFrameLocks noGrp="1"/>
          </p:cNvGraphicFramePr>
          <p:nvPr>
            <p:ph idx="1"/>
          </p:nvPr>
        </p:nvGraphicFramePr>
        <p:xfrm>
          <a:off x="457200" y="1891396"/>
          <a:ext cx="8229600" cy="2857500"/>
        </p:xfrm>
        <a:graphic>
          <a:graphicData uri="http://schemas.openxmlformats.org/drawingml/2006/table">
            <a:tbl>
              <a:tblPr firstRow="1" bandRow="1">
                <a:tableStyleId>{5C22544A-7EE6-4342-B048-85BDC9FD1C3A}</a:tableStyleId>
              </a:tblPr>
              <a:tblGrid>
                <a:gridCol w="2501848">
                  <a:extLst>
                    <a:ext uri="{9D8B030D-6E8A-4147-A177-3AD203B41FA5}">
                      <a16:colId xmlns:a16="http://schemas.microsoft.com/office/drawing/2014/main" val="20000"/>
                    </a:ext>
                  </a:extLst>
                </a:gridCol>
                <a:gridCol w="5727752">
                  <a:extLst>
                    <a:ext uri="{9D8B030D-6E8A-4147-A177-3AD203B41FA5}">
                      <a16:colId xmlns:a16="http://schemas.microsoft.com/office/drawing/2014/main" val="20001"/>
                    </a:ext>
                  </a:extLst>
                </a:gridCol>
              </a:tblGrid>
              <a:tr h="370840">
                <a:tc>
                  <a:txBody>
                    <a:bodyPr/>
                    <a:lstStyle/>
                    <a:p>
                      <a:r>
                        <a:rPr lang="en-US" sz="1600" dirty="0" smtClean="0">
                          <a:latin typeface="Arial"/>
                          <a:cs typeface="Arial"/>
                        </a:rPr>
                        <a:t>Law</a:t>
                      </a:r>
                      <a:endParaRPr lang="en-US" sz="1600" dirty="0">
                        <a:latin typeface="Arial"/>
                        <a:cs typeface="Arial"/>
                      </a:endParaRPr>
                    </a:p>
                  </a:txBody>
                  <a:tcPr/>
                </a:tc>
                <a:tc>
                  <a:txBody>
                    <a:bodyPr/>
                    <a:lstStyle/>
                    <a:p>
                      <a:r>
                        <a:rPr lang="en-US" sz="1600" dirty="0" smtClean="0">
                          <a:latin typeface="Arial"/>
                          <a:cs typeface="Arial"/>
                        </a:rPr>
                        <a:t>Description</a:t>
                      </a:r>
                      <a:endParaRPr lang="en-US" sz="1600" dirty="0">
                        <a:latin typeface="Arial"/>
                        <a:cs typeface="Arial"/>
                      </a:endParaRPr>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Conservation of familiarity</a:t>
                      </a:r>
                      <a:endParaRPr lang="en-GB" sz="1600" dirty="0">
                        <a:latin typeface="Arial"/>
                        <a:ea typeface="Calibri"/>
                        <a:cs typeface="Arial"/>
                      </a:endParaRPr>
                    </a:p>
                  </a:txBody>
                  <a:tcPr marL="54610" marR="54610" marT="0" marB="73025"/>
                </a:tc>
                <a:tc>
                  <a:txBody>
                    <a:bodyPr/>
                    <a:lstStyle/>
                    <a:p>
                      <a:pPr>
                        <a:spcAft>
                          <a:spcPts val="600"/>
                        </a:spcAft>
                      </a:pPr>
                      <a:r>
                        <a:rPr lang="en-US" sz="1600">
                          <a:latin typeface="Arial"/>
                          <a:ea typeface="Calibri"/>
                          <a:cs typeface="Arial"/>
                        </a:rPr>
                        <a:t>Over the lifetime of a system, the incremental change in each release is approximately constant.</a:t>
                      </a:r>
                      <a:endParaRPr lang="en-GB" sz="1600">
                        <a:latin typeface="Arial"/>
                        <a:ea typeface="Calibri"/>
                        <a:cs typeface="Arial"/>
                      </a:endParaRPr>
                    </a:p>
                  </a:txBody>
                  <a:tcPr marL="54610" marR="54610"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Arial"/>
                        </a:rPr>
                        <a:t>Continuing growth</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functionality offered by systems has to continually increase to maintain user satisfaction.</a:t>
                      </a:r>
                      <a:endParaRPr lang="en-GB" sz="1600" dirty="0">
                        <a:latin typeface="Arial"/>
                        <a:ea typeface="Calibri"/>
                        <a:cs typeface="Arial"/>
                      </a:endParaRPr>
                    </a:p>
                  </a:txBody>
                  <a:tcPr marL="54610" marR="54610"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Declining quality</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The quality of systems will decline unless they are modified to reflect changes in their operational environment.</a:t>
                      </a:r>
                      <a:endParaRPr lang="en-GB" sz="1600" dirty="0">
                        <a:latin typeface="Arial"/>
                        <a:ea typeface="Calibri"/>
                        <a:cs typeface="Arial"/>
                      </a:endParaRPr>
                    </a:p>
                  </a:txBody>
                  <a:tcPr marL="54610" marR="54610"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Feedback system</a:t>
                      </a:r>
                      <a:endParaRPr lang="en-GB" sz="1600">
                        <a:latin typeface="Arial"/>
                        <a:ea typeface="Calibri"/>
                        <a:cs typeface="Arial"/>
                      </a:endParaRPr>
                    </a:p>
                  </a:txBody>
                  <a:tcPr marL="54610" marR="54610" marT="0" marB="73025"/>
                </a:tc>
                <a:tc>
                  <a:txBody>
                    <a:bodyPr/>
                    <a:lstStyle/>
                    <a:p>
                      <a:pPr>
                        <a:spcAft>
                          <a:spcPts val="600"/>
                        </a:spcAft>
                      </a:pPr>
                      <a:r>
                        <a:rPr lang="en-US" sz="1600" dirty="0">
                          <a:latin typeface="Arial"/>
                          <a:ea typeface="Calibri"/>
                          <a:cs typeface="Arial"/>
                        </a:rPr>
                        <a:t>Evolution processes incorporate </a:t>
                      </a:r>
                      <a:r>
                        <a:rPr lang="en-US" sz="1600" dirty="0" err="1">
                          <a:latin typeface="Arial"/>
                          <a:ea typeface="Calibri"/>
                          <a:cs typeface="Arial"/>
                        </a:rPr>
                        <a:t>multiagent</a:t>
                      </a:r>
                      <a:r>
                        <a:rPr lang="en-US" sz="1600" dirty="0">
                          <a:latin typeface="Arial"/>
                          <a:ea typeface="Calibri"/>
                          <a:cs typeface="Arial"/>
                        </a:rPr>
                        <a:t>, </a:t>
                      </a:r>
                      <a:r>
                        <a:rPr lang="en-US" sz="1600" dirty="0" err="1">
                          <a:latin typeface="Arial"/>
                          <a:ea typeface="Calibri"/>
                          <a:cs typeface="Arial"/>
                        </a:rPr>
                        <a:t>multiloop</a:t>
                      </a:r>
                      <a:r>
                        <a:rPr lang="en-US" sz="1600" dirty="0">
                          <a:latin typeface="Arial"/>
                          <a:ea typeface="Calibri"/>
                          <a:cs typeface="Arial"/>
                        </a:rPr>
                        <a:t> feedback systems and you have to treat them as feedback systems to achieve significant product improvement</a:t>
                      </a:r>
                      <a:r>
                        <a:rPr lang="en-US" sz="1600" dirty="0" smtClean="0">
                          <a:latin typeface="Arial"/>
                          <a:ea typeface="Calibri"/>
                          <a:cs typeface="Arial"/>
                        </a:rPr>
                        <a:t>.</a:t>
                      </a:r>
                      <a:endParaRPr lang="en-GB" sz="1600" dirty="0">
                        <a:latin typeface="Arial"/>
                        <a:ea typeface="Calibri"/>
                        <a:cs typeface="Arial"/>
                      </a:endParaRPr>
                    </a:p>
                  </a:txBody>
                  <a:tcPr marL="54610" marR="54610"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20</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smtClean="0"/>
              <a:t>Applicability of Lehman’s laws</a:t>
            </a:r>
            <a:endParaRPr lang="en-GB"/>
          </a:p>
        </p:txBody>
      </p:sp>
      <p:sp>
        <p:nvSpPr>
          <p:cNvPr id="68611" name="Rectangle 3"/>
          <p:cNvSpPr>
            <a:spLocks noGrp="1" noChangeArrowheads="1"/>
          </p:cNvSpPr>
          <p:nvPr>
            <p:ph type="body" idx="1"/>
          </p:nvPr>
        </p:nvSpPr>
        <p:spPr/>
        <p:txBody>
          <a:bodyPr/>
          <a:lstStyle/>
          <a:p>
            <a:r>
              <a:rPr lang="en-GB" dirty="0" smtClean="0"/>
              <a:t>Lehman’s laws seem to be generally applicable to large, tailored systems developed by large organisations.</a:t>
            </a:r>
          </a:p>
          <a:p>
            <a:pPr lvl="1"/>
            <a:r>
              <a:rPr lang="en-GB" dirty="0" smtClean="0"/>
              <a:t>Confirmed in early 2000’s by work by Lehman on the FEAST project.</a:t>
            </a:r>
          </a:p>
          <a:p>
            <a:r>
              <a:rPr lang="en-GB" dirty="0" smtClean="0"/>
              <a:t>It is not clear how they should be modified for</a:t>
            </a:r>
          </a:p>
          <a:p>
            <a:pPr lvl="1"/>
            <a:r>
              <a:rPr lang="en-GB" dirty="0" smtClean="0"/>
              <a:t>Shrink-wrapped software products;</a:t>
            </a:r>
          </a:p>
          <a:p>
            <a:pPr lvl="1"/>
            <a:r>
              <a:rPr lang="en-GB" dirty="0" smtClean="0"/>
              <a:t>Systems that incorporate a significant number of COTS components;</a:t>
            </a:r>
          </a:p>
          <a:p>
            <a:pPr lvl="1"/>
            <a:r>
              <a:rPr lang="en-GB" dirty="0" smtClean="0"/>
              <a:t>Small organisations;</a:t>
            </a:r>
          </a:p>
          <a:p>
            <a:pPr lvl="1"/>
            <a:r>
              <a:rPr lang="en-GB" dirty="0" smtClean="0"/>
              <a:t>Medium sized systems.</a:t>
            </a:r>
            <a:endParaRPr lang="en-GB" dirty="0"/>
          </a:p>
        </p:txBody>
      </p:sp>
      <p:sp>
        <p:nvSpPr>
          <p:cNvPr id="8" name="Slide Number Placeholder 7"/>
          <p:cNvSpPr>
            <a:spLocks noGrp="1"/>
          </p:cNvSpPr>
          <p:nvPr>
            <p:ph type="sldNum" sz="quarter" idx="12"/>
          </p:nvPr>
        </p:nvSpPr>
        <p:spPr/>
        <p:txBody>
          <a:bodyPr/>
          <a:lstStyle/>
          <a:p>
            <a:fld id="{C8735F24-F0A4-DB4E-AAD6-0E2C6B4C4636}" type="slidenum">
              <a:rPr lang="en-US" smtClean="0"/>
              <a:pPr/>
              <a:t>21</a:t>
            </a:fld>
            <a:endParaRPr lang="en-US"/>
          </a:p>
        </p:txBody>
      </p:sp>
      <p:sp>
        <p:nvSpPr>
          <p:cNvPr id="9" name="Footer Placeholder 8"/>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endParaRPr lang="en-GB" dirty="0" smtClean="0"/>
          </a:p>
          <a:p>
            <a:r>
              <a:rPr lang="en-US" dirty="0" smtClean="0"/>
              <a:t>Lehman’s laws, such as the notion that change is continuous, describe a number of insights derived from long-term studies of system evolution.</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C8735F24-F0A4-DB4E-AAD6-0E2C6B4C4636}"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sz="2400"/>
              <a:t>Maintenance to repair software faults</a:t>
            </a:r>
          </a:p>
          <a:p>
            <a:pPr lvl="1"/>
            <a:r>
              <a:rPr lang="en-GB" sz="2000"/>
              <a:t>Changing a system to correct deficiencies in the way meets its requirements.</a:t>
            </a:r>
          </a:p>
          <a:p>
            <a:r>
              <a:rPr lang="en-GB" sz="2400"/>
              <a:t>Maintenance to adapt software to a different operating environment</a:t>
            </a:r>
          </a:p>
          <a:p>
            <a:pPr lvl="1"/>
            <a:r>
              <a:rPr lang="en-GB" sz="2000"/>
              <a:t>Changing a system so that it operates in a different environment (computer, OS, etc.) from its initial implementation.</a:t>
            </a:r>
          </a:p>
          <a:p>
            <a:r>
              <a:rPr lang="en-GB" sz="2400"/>
              <a:t>Maintenance to add to or modify the system’s functionality</a:t>
            </a:r>
          </a:p>
          <a:p>
            <a:pPr lvl="1"/>
            <a:r>
              <a:rPr lang="en-GB" sz="2000"/>
              <a:t>Modifying the system to satisfy new requirements.</a:t>
            </a:r>
          </a:p>
        </p:txBody>
      </p:sp>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9.8</a:t>
            </a:r>
            <a:r>
              <a:rPr lang="en-US" dirty="0" smtClean="0"/>
              <a:t> </a:t>
            </a:r>
            <a:r>
              <a:rPr lang="en-US" dirty="0"/>
              <a:t> </a:t>
            </a:r>
            <a:r>
              <a:rPr lang="en-US" dirty="0" smtClean="0"/>
              <a:t>Maintenance </a:t>
            </a:r>
            <a:r>
              <a:rPr lang="en-US" dirty="0"/>
              <a:t>effort distribution</a:t>
            </a:r>
            <a:r>
              <a:rPr lang="en-GB" dirty="0" smtClean="0"/>
              <a:t> </a:t>
            </a:r>
            <a:endParaRPr lang="en-US" dirty="0"/>
          </a:p>
        </p:txBody>
      </p:sp>
      <p:pic>
        <p:nvPicPr>
          <p:cNvPr id="4" name="Content Placeholder 3" descr="9.8 MaintEffor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0915" r="-40915"/>
              <a:stretch>
                <a:fillRect/>
              </a:stretch>
            </p:blipFill>
          </mc:Choice>
          <mc:Fallback>
            <p:blipFill>
              <a:blip r:embed="rId3"/>
              <a:srcRect l="-40915" r="-40915"/>
              <a:stretch>
                <a:fillRect/>
              </a:stretch>
            </p:blipFill>
          </mc:Fallback>
        </mc:AlternateContent>
        <p:spPr>
          <a:xfrm>
            <a:off x="1258051" y="1989226"/>
            <a:ext cx="6029691" cy="3316098"/>
          </a:xfrm>
        </p:spPr>
      </p:pic>
      <p:sp>
        <p:nvSpPr>
          <p:cNvPr id="7" name="Slide Number Placeholder 6"/>
          <p:cNvSpPr>
            <a:spLocks noGrp="1"/>
          </p:cNvSpPr>
          <p:nvPr>
            <p:ph type="sldNum" sz="quarter" idx="12"/>
          </p:nvPr>
        </p:nvSpPr>
        <p:spPr/>
        <p:txBody>
          <a:bodyPr/>
          <a:lstStyle/>
          <a:p>
            <a:fld id="{C8735F24-F0A4-DB4E-AAD6-0E2C6B4C4636}" type="slidenum">
              <a:rPr lang="en-US" smtClean="0"/>
              <a:pPr/>
              <a:t>26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9.9</a:t>
            </a:r>
            <a:r>
              <a:rPr lang="en-US" dirty="0" smtClean="0"/>
              <a:t> </a:t>
            </a:r>
            <a:r>
              <a:rPr lang="en-US" dirty="0"/>
              <a:t> </a:t>
            </a:r>
            <a:r>
              <a:rPr lang="en-US" dirty="0" smtClean="0"/>
              <a:t>Development </a:t>
            </a:r>
            <a:r>
              <a:rPr lang="en-US" dirty="0"/>
              <a:t>and maintenance costs</a:t>
            </a:r>
            <a:r>
              <a:rPr lang="en-GB" dirty="0" smtClean="0"/>
              <a:t> </a:t>
            </a:r>
            <a:endParaRPr lang="en-US" dirty="0"/>
          </a:p>
        </p:txBody>
      </p:sp>
      <p:pic>
        <p:nvPicPr>
          <p:cNvPr id="4" name="Content Placeholder 3" descr="9.9 DevMaintCost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7580" b="-17580"/>
              <a:stretch>
                <a:fillRect/>
              </a:stretch>
            </p:blipFill>
          </mc:Choice>
          <mc:Fallback>
            <p:blipFill>
              <a:blip r:embed="rId3"/>
              <a:srcRect t="-17580" b="-17580"/>
              <a:stretch>
                <a:fillRect/>
              </a:stretch>
            </p:blipFill>
          </mc:Fallback>
        </mc:AlternateContent>
        <p:spPr>
          <a:xfrm>
            <a:off x="1292373" y="1932016"/>
            <a:ext cx="6578846" cy="3618112"/>
          </a:xfrm>
        </p:spPr>
      </p:pic>
      <p:sp>
        <p:nvSpPr>
          <p:cNvPr id="7" name="Slide Number Placeholder 6"/>
          <p:cNvSpPr>
            <a:spLocks noGrp="1"/>
          </p:cNvSpPr>
          <p:nvPr>
            <p:ph type="sldNum" sz="quarter" idx="12"/>
          </p:nvPr>
        </p:nvSpPr>
        <p:spPr/>
        <p:txBody>
          <a:bodyPr/>
          <a:lstStyle/>
          <a:p>
            <a:fld id="{C8735F24-F0A4-DB4E-AAD6-0E2C6B4C4636}" type="slidenum">
              <a:rPr lang="en-US" smtClean="0"/>
              <a:pPr/>
              <a:t>28</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534988" y="1530350"/>
            <a:ext cx="8112125" cy="4359275"/>
          </a:xfrm>
          <a:noFill/>
          <a:ln/>
        </p:spPr>
        <p:txBody>
          <a:bodyPr lIns="90840" tIns="44623" rIns="90840" bIns="44623"/>
          <a:lstStyle/>
          <a:p>
            <a:pPr>
              <a:lnSpc>
                <a:spcPct val="90000"/>
              </a:lnSpc>
            </a:pPr>
            <a:r>
              <a:rPr lang="en-GB" sz="2400"/>
              <a:t>Team stability</a:t>
            </a:r>
          </a:p>
          <a:p>
            <a:pPr lvl="1">
              <a:lnSpc>
                <a:spcPct val="90000"/>
              </a:lnSpc>
            </a:pPr>
            <a:r>
              <a:rPr lang="en-GB" sz="2000"/>
              <a:t>Maintenance costs are reduced if the same staff are involved with them for some time.</a:t>
            </a:r>
          </a:p>
          <a:p>
            <a:pPr>
              <a:lnSpc>
                <a:spcPct val="90000"/>
              </a:lnSpc>
            </a:pPr>
            <a:r>
              <a:rPr lang="en-GB" sz="2400"/>
              <a:t>Contractual responsibility</a:t>
            </a:r>
          </a:p>
          <a:p>
            <a:pPr lvl="1">
              <a:lnSpc>
                <a:spcPct val="90000"/>
              </a:lnSpc>
            </a:pPr>
            <a:r>
              <a:rPr lang="en-GB" sz="2000"/>
              <a:t>The developers of a system may have no contractual responsibility for maintenance so there is no incentive to design for future change.</a:t>
            </a:r>
          </a:p>
          <a:p>
            <a:pPr>
              <a:lnSpc>
                <a:spcPct val="90000"/>
              </a:lnSpc>
            </a:pPr>
            <a:r>
              <a:rPr lang="en-GB" sz="2400"/>
              <a:t>Staff skills</a:t>
            </a:r>
          </a:p>
          <a:p>
            <a:pPr lvl="1">
              <a:lnSpc>
                <a:spcPct val="90000"/>
              </a:lnSpc>
            </a:pPr>
            <a:r>
              <a:rPr lang="en-GB" sz="2000"/>
              <a:t>Maintenance staff are often inexperienced and have limited domain knowledge.</a:t>
            </a:r>
          </a:p>
          <a:p>
            <a:pPr>
              <a:lnSpc>
                <a:spcPct val="90000"/>
              </a:lnSpc>
            </a:pPr>
            <a:r>
              <a:rPr lang="en-GB" sz="2400"/>
              <a:t>Program age and structure</a:t>
            </a:r>
          </a:p>
          <a:p>
            <a:pPr lvl="1">
              <a:lnSpc>
                <a:spcPct val="90000"/>
              </a:lnSpc>
            </a:pPr>
            <a:r>
              <a:rPr lang="en-GB" sz="2000"/>
              <a:t>As programs age, their structure is degraded and they become harder to understand and change.</a:t>
            </a:r>
          </a:p>
        </p:txBody>
      </p:sp>
      <p:sp>
        <p:nvSpPr>
          <p:cNvPr id="35843" name="Rectangle 3"/>
          <p:cNvSpPr>
            <a:spLocks noGrp="1" noChangeArrowheads="1"/>
          </p:cNvSpPr>
          <p:nvPr>
            <p:ph type="title"/>
          </p:nvPr>
        </p:nvSpPr>
        <p:spPr>
          <a:noFill/>
          <a:ln/>
        </p:spPr>
        <p:txBody>
          <a:bodyPr lIns="90840" tIns="44623" rIns="90840" bIns="44623"/>
          <a:lstStyle/>
          <a:p>
            <a:r>
              <a:rPr lang="en-GB"/>
              <a:t>Maintenance cost factors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type="body"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type="body"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pic>
        <p:nvPicPr>
          <p:cNvPr id="4" name="Content Placeholder 3" descr="9.10 MaintPredict.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5549" b="-5549"/>
              <a:stretch>
                <a:fillRect/>
              </a:stretch>
            </p:blipFill>
          </mc:Choice>
          <mc:Fallback>
            <p:blipFill>
              <a:blip r:embed="rId3"/>
              <a:srcRect t="-5549" b="-5549"/>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31</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type="body" idx="1"/>
          </p:nvPr>
        </p:nvSpPr>
        <p:spPr/>
        <p:txBody>
          <a:bodyPr/>
          <a:lstStyle/>
          <a:p>
            <a:r>
              <a:rPr lang="en-GB" sz="2400"/>
              <a:t>Predicting the number of changes requires and understanding of the relationships between a system and its environment.</a:t>
            </a:r>
          </a:p>
          <a:p>
            <a:r>
              <a:rPr lang="en-GB" sz="2400"/>
              <a:t>Tightly coupled systems require changes whenever the environment is changed.</a:t>
            </a:r>
          </a:p>
          <a:p>
            <a:r>
              <a:rPr lang="en-GB" sz="2400"/>
              <a:t>Factors influencing this relationship are</a:t>
            </a:r>
          </a:p>
          <a:p>
            <a:pPr lvl="1"/>
            <a:r>
              <a:rPr lang="en-GB" sz="2000"/>
              <a:t>Number and complexity of system interfaces;</a:t>
            </a:r>
          </a:p>
          <a:p>
            <a:pPr lvl="1"/>
            <a:r>
              <a:rPr lang="en-GB" sz="2000"/>
              <a:t>Number of inherently volatile system requirements;</a:t>
            </a:r>
          </a:p>
          <a:p>
            <a:pPr lvl="1"/>
            <a:r>
              <a:rPr lang="en-GB" sz="2000"/>
              <a:t>The business processes where the system is used.</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type="body" idx="1"/>
          </p:nvPr>
        </p:nvSpPr>
        <p:spPr/>
        <p:txBody>
          <a:bodyPr/>
          <a:lstStyle/>
          <a:p>
            <a:r>
              <a:rPr lang="en-GB" sz="2400"/>
              <a:t>Predictions of maintainability can be made by assessing the complexity of system components.</a:t>
            </a:r>
          </a:p>
          <a:p>
            <a:r>
              <a:rPr lang="en-GB" sz="2400"/>
              <a:t>Studies have shown that most maintenance effort is spent on a relatively small number of system components.</a:t>
            </a:r>
          </a:p>
          <a:p>
            <a:r>
              <a:rPr lang="en-GB" sz="2400"/>
              <a:t>Complexity depends on</a:t>
            </a:r>
          </a:p>
          <a:p>
            <a:pPr lvl="1"/>
            <a:r>
              <a:rPr lang="en-GB" sz="2000"/>
              <a:t>Complexity of control structures;</a:t>
            </a:r>
          </a:p>
          <a:p>
            <a:pPr lvl="1"/>
            <a:r>
              <a:rPr lang="en-GB" sz="2000"/>
              <a:t>Complexity of data structures;</a:t>
            </a:r>
          </a:p>
          <a:p>
            <a:pPr lvl="1"/>
            <a:r>
              <a:rPr lang="en-GB" sz="2000"/>
              <a:t>Object, method (procedure) and module size.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type="body"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System re-engineering</a:t>
            </a:r>
          </a:p>
        </p:txBody>
      </p:sp>
      <p:sp>
        <p:nvSpPr>
          <p:cNvPr id="98307" name="Rectangle 3"/>
          <p:cNvSpPr>
            <a:spLocks noGrp="1" noChangeArrowheads="1"/>
          </p:cNvSpPr>
          <p:nvPr>
            <p:ph type="body" idx="1"/>
          </p:nvPr>
        </p:nvSpPr>
        <p:spPr/>
        <p:txBody>
          <a:bodyPr/>
          <a:lstStyle/>
          <a:p>
            <a:r>
              <a:rPr lang="en-GB" sz="2400"/>
              <a:t>Re-structuring or re-writing part or all of a </a:t>
            </a:r>
            <a:br>
              <a:rPr lang="en-GB" sz="2400"/>
            </a:br>
            <a:r>
              <a:rPr lang="en-GB" sz="2400"/>
              <a:t>legacy system without changing its </a:t>
            </a:r>
            <a:br>
              <a:rPr lang="en-GB" sz="2400"/>
            </a:br>
            <a:r>
              <a:rPr lang="en-GB" sz="2400"/>
              <a:t>functionality.</a:t>
            </a:r>
          </a:p>
          <a:p>
            <a:r>
              <a:rPr lang="en-GB" sz="2400"/>
              <a:t>Applicable where some but not all sub-systems </a:t>
            </a:r>
            <a:br>
              <a:rPr lang="en-GB" sz="2400"/>
            </a:br>
            <a:r>
              <a:rPr lang="en-GB" sz="2400"/>
              <a:t>of a larger system require frequent </a:t>
            </a:r>
            <a:br>
              <a:rPr lang="en-GB" sz="2400"/>
            </a:br>
            <a:r>
              <a:rPr lang="en-GB" sz="2400"/>
              <a:t>maintenance.</a:t>
            </a:r>
          </a:p>
          <a:p>
            <a:r>
              <a:rPr lang="en-GB" sz="2400"/>
              <a:t>Re-engineering involves adding effort to make </a:t>
            </a:r>
            <a:br>
              <a:rPr lang="en-GB" sz="2400"/>
            </a:br>
            <a:r>
              <a:rPr lang="en-GB" sz="2400"/>
              <a:t>them easier to maintain. The system may be re-structured and re-documented.</a:t>
            </a:r>
          </a:p>
          <a:p>
            <a:endParaRPr lang="en-US" sz="2400"/>
          </a:p>
        </p:txBody>
      </p:sp>
      <p:sp>
        <p:nvSpPr>
          <p:cNvPr id="6" name="Slide Number Placeholder 5"/>
          <p:cNvSpPr>
            <a:spLocks noGrp="1"/>
          </p:cNvSpPr>
          <p:nvPr>
            <p:ph type="sldNum" sz="quarter" idx="12"/>
          </p:nvPr>
        </p:nvSpPr>
        <p:spPr/>
        <p:txBody>
          <a:bodyPr/>
          <a:lstStyle/>
          <a:p>
            <a:fld id="{C8735F24-F0A4-DB4E-AAD6-0E2C6B4C4636}"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type="body" idx="1"/>
          </p:nvPr>
        </p:nvSpPr>
        <p:spPr/>
        <p:txBody>
          <a:bodyPr/>
          <a:lstStyle/>
          <a:p>
            <a:r>
              <a:rPr lang="en-GB"/>
              <a:t>Reduced risk</a:t>
            </a:r>
          </a:p>
          <a:p>
            <a:pPr lvl="1"/>
            <a:r>
              <a:rPr lang="en-GB"/>
              <a:t>There is a high risk in new software development. There may be development problems, staffing problems and specification problems.</a:t>
            </a:r>
          </a:p>
          <a:p>
            <a:r>
              <a:rPr lang="en-GB"/>
              <a:t>Reduced cost</a:t>
            </a:r>
          </a:p>
          <a:p>
            <a:pPr lvl="1"/>
            <a:r>
              <a:rPr lang="en-GB"/>
              <a:t>The cost of re-engineering is often significantly less than the costs of developing new software.</a:t>
            </a:r>
          </a:p>
          <a:p>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pic>
        <p:nvPicPr>
          <p:cNvPr id="4" name="Content Placeholder 3" descr="9.11 Re-E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696" b="-12696"/>
              <a:stretch>
                <a:fillRect/>
              </a:stretch>
            </p:blipFill>
          </mc:Choice>
          <mc:Fallback>
            <p:blipFill>
              <a:blip r:embed="rId3"/>
              <a:srcRect t="-12696" b="-12696"/>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37</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type="body"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6" name="Slide Number Placeholder 5"/>
          <p:cNvSpPr>
            <a:spLocks noGrp="1"/>
          </p:cNvSpPr>
          <p:nvPr>
            <p:ph type="sldNum" sz="quarter" idx="12"/>
          </p:nvPr>
        </p:nvSpPr>
        <p:spPr/>
        <p:txBody>
          <a:bodyPr/>
          <a:lstStyle/>
          <a:p>
            <a:fld id="{C8735F24-F0A4-DB4E-AAD6-0E2C6B4C4636}"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a:t>
            </a:r>
            <a:r>
              <a:rPr lang="en-US" dirty="0"/>
              <a:t>9.12</a:t>
            </a:r>
            <a:r>
              <a:rPr lang="en-US" dirty="0" smtClean="0"/>
              <a:t> 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178" b="-25178"/>
              <a:stretch>
                <a:fillRect/>
              </a:stretch>
            </p:blipFill>
          </mc:Choice>
          <mc:Fallback>
            <p:blipFill>
              <a:blip r:embed="rId3"/>
              <a:srcRect t="-25178" b="-25178"/>
              <a:stretch>
                <a:fillRect/>
              </a:stretch>
            </p:blipFill>
          </mc:Fallback>
        </mc:AlternateContent>
        <p:spPr>
          <a:xfrm>
            <a:off x="1143643" y="1851923"/>
            <a:ext cx="6933509" cy="3813163"/>
          </a:xfrm>
        </p:spPr>
      </p:pic>
      <p:sp>
        <p:nvSpPr>
          <p:cNvPr id="7" name="Slide Number Placeholder 6"/>
          <p:cNvSpPr>
            <a:spLocks noGrp="1"/>
          </p:cNvSpPr>
          <p:nvPr>
            <p:ph type="sldNum" sz="quarter" idx="12"/>
          </p:nvPr>
        </p:nvSpPr>
        <p:spPr/>
        <p:txBody>
          <a:bodyPr/>
          <a:lstStyle/>
          <a:p>
            <a:fld id="{C8735F24-F0A4-DB4E-AAD6-0E2C6B4C4636}"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type="body" idx="1"/>
          </p:nvPr>
        </p:nvSpPr>
        <p:spPr/>
        <p:txBody>
          <a:bodyPr/>
          <a:lstStyle/>
          <a:p>
            <a:pPr>
              <a:lnSpc>
                <a:spcPct val="90000"/>
              </a:lnSpc>
            </a:pPr>
            <a:r>
              <a:rPr lang="en-US" dirty="0" err="1"/>
              <a:t>Organisations</a:t>
            </a:r>
            <a:r>
              <a:rPr lang="en-US" dirty="0"/>
              <a:t> 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type="body"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Preventative maintenance by 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6" name="Slide Number Placeholder 5"/>
          <p:cNvSpPr>
            <a:spLocks noGrp="1"/>
          </p:cNvSpPr>
          <p:nvPr>
            <p:ph type="sldNum" sz="quarter" idx="12"/>
          </p:nvPr>
        </p:nvSpPr>
        <p:spPr/>
        <p:txBody>
          <a:bodyPr/>
          <a:lstStyle/>
          <a:p>
            <a:fld id="{C8735F24-F0A4-DB4E-AAD6-0E2C6B4C4636}"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type="body"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967" r="-10967"/>
              <a:stretch>
                <a:fillRect/>
              </a:stretch>
            </p:blipFill>
          </mc:Choice>
          <mc:Fallback>
            <p:blipFill>
              <a:blip r:embed="rId3"/>
              <a:srcRect l="-10967" r="-10967"/>
              <a:stretch>
                <a:fillRect/>
              </a:stretch>
            </p:blipFill>
          </mc:Fallback>
        </mc:AlternateContent>
        <p:spPr>
          <a:xfrm>
            <a:off x="914829" y="1886248"/>
            <a:ext cx="6931080" cy="3811827"/>
          </a:xfrm>
        </p:spPr>
      </p:pic>
      <p:sp>
        <p:nvSpPr>
          <p:cNvPr id="7" name="Slide Number Placeholder 6"/>
          <p:cNvSpPr>
            <a:spLocks noGrp="1"/>
          </p:cNvSpPr>
          <p:nvPr>
            <p:ph type="sldNum" sz="quarter" idx="12"/>
          </p:nvPr>
        </p:nvSpPr>
        <p:spPr/>
        <p:txBody>
          <a:bodyPr/>
          <a:lstStyle/>
          <a:p>
            <a:fld id="{C8735F24-F0A4-DB4E-AAD6-0E2C6B4C4636}" type="slidenum">
              <a:rPr lang="en-US" smtClean="0"/>
              <a:pPr/>
              <a:t>46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type="body"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type="body"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business value assessment</a:t>
            </a:r>
            <a:endParaRPr lang="en-US" dirty="0"/>
          </a:p>
        </p:txBody>
      </p:sp>
      <p:sp>
        <p:nvSpPr>
          <p:cNvPr id="3" name="Content Placeholder 2"/>
          <p:cNvSpPr>
            <a:spLocks noGrp="1"/>
          </p:cNvSpPr>
          <p:nvPr>
            <p:ph idx="1"/>
          </p:nvPr>
        </p:nvSpPr>
        <p:spPr>
          <a:xfrm>
            <a:off x="457200" y="1532650"/>
            <a:ext cx="8229600" cy="4525963"/>
          </a:xfrm>
        </p:spPr>
        <p:txBody>
          <a:bodyPr/>
          <a:lstStyle/>
          <a:p>
            <a:r>
              <a:rPr lang="en-US" dirty="0" smtClean="0"/>
              <a:t>The use of the system </a:t>
            </a:r>
          </a:p>
          <a:p>
            <a:pPr lvl="1"/>
            <a:r>
              <a:rPr lang="en-US" dirty="0" smtClean="0"/>
              <a:t>If systems are only used occasionally or by a small number of people, they may have a low business value. </a:t>
            </a:r>
            <a:endParaRPr lang="en-GB" dirty="0" smtClean="0"/>
          </a:p>
          <a:p>
            <a:r>
              <a:rPr lang="en-US" dirty="0" smtClean="0"/>
              <a:t>The business processes that are supported </a:t>
            </a:r>
          </a:p>
          <a:p>
            <a:pPr lvl="1"/>
            <a:r>
              <a:rPr lang="en-US" dirty="0" smtClean="0"/>
              <a:t>A system may have a low business value if it forces the use of inefficient business processes. </a:t>
            </a:r>
            <a:endParaRPr lang="en-GB" dirty="0" smtClean="0"/>
          </a:p>
          <a:p>
            <a:r>
              <a:rPr lang="en-US" dirty="0" smtClean="0"/>
              <a:t>System dependability </a:t>
            </a:r>
          </a:p>
          <a:p>
            <a:pPr lvl="1"/>
            <a:r>
              <a:rPr lang="en-US" dirty="0" smtClean="0"/>
              <a:t>If a system is not dependable and the problems directly affect business customers, the system has a low business value.</a:t>
            </a:r>
            <a:endParaRPr lang="en-GB" dirty="0" smtClean="0"/>
          </a:p>
          <a:p>
            <a:r>
              <a:rPr lang="en-US" dirty="0" smtClean="0"/>
              <a:t>The system outputs </a:t>
            </a:r>
          </a:p>
          <a:p>
            <a:pPr lvl="1"/>
            <a:r>
              <a:rPr lang="en-US" dirty="0" smtClean="0"/>
              <a:t>If the business depends on system outputs, then the system has a high business value. </a:t>
            </a:r>
            <a:endParaRPr lang="en-GB" dirty="0" smtClean="0"/>
          </a:p>
          <a:p>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970" r="-7970"/>
              <a:stretch>
                <a:fillRect/>
              </a:stretch>
            </p:blipFill>
          </mc:Choice>
          <mc:Fallback>
            <p:blipFill>
              <a:blip r:embed="rId3"/>
              <a:srcRect l="-7970" r="-7970"/>
              <a:stretch>
                <a:fillRect/>
              </a:stretch>
            </p:blipFill>
          </mc:Fallback>
        </mc:AlternateContent>
        <p:spPr/>
      </p:pic>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type="body"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type="body"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70840">
                <a:tc>
                  <a:txBody>
                    <a:bodyPr/>
                    <a:lstStyle/>
                    <a:p>
                      <a:pPr>
                        <a:spcAft>
                          <a:spcPts val="600"/>
                        </a:spcAft>
                      </a:pPr>
                      <a:r>
                        <a:rPr lang="en-US" sz="1600" dirty="0" smtClean="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smtClean="0">
                          <a:latin typeface="Arial"/>
                          <a:ea typeface="Calibri"/>
                          <a:cs typeface="Times New Roman"/>
                        </a:rPr>
                        <a:t>Questions</a:t>
                      </a:r>
                      <a:endParaRPr lang="en-GB" sz="16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smtClean="0">
                          <a:latin typeface="Arial"/>
                          <a:ea typeface="Calibri"/>
                          <a:cs typeface="Times New Roman"/>
                        </a:rPr>
                        <a:t>Supplier </a:t>
                      </a:r>
                      <a:r>
                        <a:rPr lang="en-US" sz="1600" dirty="0">
                          <a:latin typeface="Arial"/>
                          <a:ea typeface="Calibri"/>
                          <a:cs typeface="Times New Roman"/>
                        </a:rPr>
                        <a:t>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52</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extLst>
                    <a:ext uri="{9D8B030D-6E8A-4147-A177-3AD203B41FA5}">
                      <a16:colId xmlns:a16="http://schemas.microsoft.com/office/drawing/2014/main" val="20000"/>
                    </a:ext>
                  </a:extLst>
                </a:gridCol>
                <a:gridCol w="5579124">
                  <a:extLst>
                    <a:ext uri="{9D8B030D-6E8A-4147-A177-3AD203B41FA5}">
                      <a16:colId xmlns:a16="http://schemas.microsoft.com/office/drawing/2014/main" val="20001"/>
                    </a:ext>
                  </a:extLst>
                </a:gridCol>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600" dirty="0" smtClean="0">
                          <a:latin typeface="Arial"/>
                          <a:ea typeface="Calibri"/>
                          <a:cs typeface="Times New Roman"/>
                        </a:rPr>
                        <a: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extLst>
                    <a:ext uri="{9D8B030D-6E8A-4147-A177-3AD203B41FA5}">
                      <a16:colId xmlns:a16="http://schemas.microsoft.com/office/drawing/2014/main" val="20000"/>
                    </a:ext>
                  </a:extLst>
                </a:gridCol>
                <a:gridCol w="6106077">
                  <a:extLst>
                    <a:ext uri="{9D8B030D-6E8A-4147-A177-3AD203B41FA5}">
                      <a16:colId xmlns:a16="http://schemas.microsoft.com/office/drawing/2014/main" val="20001"/>
                    </a:ext>
                  </a:extLst>
                </a:gridCol>
              </a:tblGrid>
              <a:tr h="370840">
                <a:tc>
                  <a:txBody>
                    <a:bodyPr/>
                    <a:lstStyle/>
                    <a:p>
                      <a:pPr>
                        <a:spcAft>
                          <a:spcPts val="600"/>
                        </a:spcAft>
                      </a:pPr>
                      <a:r>
                        <a:rPr lang="en-US" sz="1600" dirty="0" smtClean="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smtClean="0">
                          <a:latin typeface="Arial"/>
                          <a:ea typeface="Calibri"/>
                          <a:cs typeface="Arial"/>
                        </a:rPr>
                        <a:t>Questions</a:t>
                      </a:r>
                      <a:endParaRPr lang="en-GB" sz="16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smtClean="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54</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extLst>
                    <a:ext uri="{9D8B030D-6E8A-4147-A177-3AD203B41FA5}">
                      <a16:colId xmlns:a16="http://schemas.microsoft.com/office/drawing/2014/main" val="20000"/>
                    </a:ext>
                  </a:extLst>
                </a:gridCol>
                <a:gridCol w="5660193">
                  <a:extLst>
                    <a:ext uri="{9D8B030D-6E8A-4147-A177-3AD203B41FA5}">
                      <a16:colId xmlns:a16="http://schemas.microsoft.com/office/drawing/2014/main" val="20001"/>
                    </a:ext>
                  </a:extLst>
                </a:gridCol>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a:t>
                      </a:r>
                      <a:r>
                        <a:rPr lang="en-US" sz="1600" dirty="0" smtClean="0">
                          <a:latin typeface="Arial"/>
                          <a:ea typeface="Calibri"/>
                          <a:cs typeface="Arial"/>
                        </a:rPr>
                        <a:t> </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C8735F24-F0A4-DB4E-AAD6-0E2C6B4C4636}"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type="body" idx="1"/>
          </p:nvPr>
        </p:nvSpPr>
        <p:spPr/>
        <p:txBody>
          <a:bodyPr/>
          <a:lstStyle/>
          <a:p>
            <a:r>
              <a:rPr lang="en-GB"/>
              <a:t>You may collect quantitative data to make an assessment of the quality of the application system</a:t>
            </a:r>
          </a:p>
          <a:p>
            <a:pPr lvl="1"/>
            <a:r>
              <a:rPr lang="en-GB"/>
              <a:t>The number of system change requests; </a:t>
            </a:r>
          </a:p>
          <a:p>
            <a:pPr lvl="1"/>
            <a:r>
              <a:rPr lang="en-GB"/>
              <a:t>The number of different user interfaces used by the system;</a:t>
            </a:r>
          </a:p>
          <a:p>
            <a:pPr lvl="1"/>
            <a:r>
              <a:rPr lang="en-GB"/>
              <a:t>The volume of data used by the system.</a:t>
            </a:r>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There are 3 types of software maintenance, namely bug fixing, modifying software to work in a new environment, and implementing new or changed requirements.</a:t>
            </a:r>
            <a:endParaRPr lang="en-GB" dirty="0" smtClean="0"/>
          </a:p>
          <a:p>
            <a:r>
              <a:rPr lang="en-US" dirty="0" smtClean="0"/>
              <a:t>Software re-engineering is concerned with re-structuring and re-documenting software to make it easier to understand and change. </a:t>
            </a:r>
            <a:endParaRPr lang="en-GB" dirty="0" smtClean="0"/>
          </a:p>
          <a:p>
            <a:r>
              <a:rPr lang="en-US" dirty="0" smtClean="0"/>
              <a:t>Refactoring, making program changes that preserve functionality, is a form of preventative maintenance.</a:t>
            </a:r>
            <a:endParaRPr lang="en-GB" dirty="0" smtClean="0"/>
          </a:p>
          <a:p>
            <a:r>
              <a:rPr lang="en-US" dirty="0" smtClean="0"/>
              <a:t>The business value of a legacy system and the quality of the application should be assessed to help decide if a system should be replaced, transformed or maintained.</a:t>
            </a:r>
            <a:r>
              <a:rPr lang="en-GB" dirty="0" smtClean="0"/>
              <a:t> </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pic>
        <p:nvPicPr>
          <p:cNvPr id="4" name="Content Placeholder 3" descr="9.2 EvolutionServic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3809" b="-123809"/>
              <a:stretch>
                <a:fillRect/>
              </a:stretch>
            </p:blipFill>
          </mc:Choice>
          <mc:Fallback>
            <p:blipFill>
              <a:blip r:embed="rId3"/>
              <a:srcRect t="-123809" b="-123809"/>
              <a:stretch>
                <a:fillRect/>
              </a:stretch>
            </p:blipFill>
          </mc:Fallback>
        </mc:AlternateContent>
        <p:spPr>
          <a:xfrm>
            <a:off x="788981" y="1600200"/>
            <a:ext cx="7576034" cy="4166527"/>
          </a:xfrm>
        </p:spPr>
      </p:pic>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type="body"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6" name="Slide Number Placeholder 5"/>
          <p:cNvSpPr>
            <a:spLocks noGrp="1"/>
          </p:cNvSpPr>
          <p:nvPr>
            <p:ph type="sldNum" sz="quarter" idx="12"/>
          </p:nvPr>
        </p:nvSpPr>
        <p:spPr/>
        <p:txBody>
          <a:bodyPr/>
          <a:lstStyle/>
          <a:p>
            <a:fld id="{C8735F24-F0A4-DB4E-AAD6-0E2C6B4C4636}"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7888" r="-7888"/>
              <a:stretch>
                <a:fillRect/>
              </a:stretch>
            </p:blipFill>
          </mc:Choice>
          <mc:Fallback>
            <p:blipFill>
              <a:blip r:embed="rId3"/>
              <a:srcRect l="-7888" r="-7888"/>
              <a:stretch>
                <a:fillRect/>
              </a:stretch>
            </p:blipFill>
          </mc:Fallback>
        </mc:AlternateContent>
        <p:spPr>
          <a:xfrm>
            <a:off x="1200848" y="1966341"/>
            <a:ext cx="6350032" cy="3492273"/>
          </a:xfrm>
        </p:spPr>
      </p:pic>
      <p:sp>
        <p:nvSpPr>
          <p:cNvPr id="7" name="Slide Number Placeholder 6"/>
          <p:cNvSpPr>
            <a:spLocks noGrp="1"/>
          </p:cNvSpPr>
          <p:nvPr>
            <p:ph type="sldNum" sz="quarter" idx="12"/>
          </p:nvPr>
        </p:nvSpPr>
        <p:spPr/>
        <p:txBody>
          <a:bodyPr/>
          <a:lstStyle/>
          <a:p>
            <a:fld id="{C8735F24-F0A4-DB4E-AAD6-0E2C6B4C4636}" type="slidenum">
              <a:rPr lang="en-US" smtClean="0"/>
              <a:pPr/>
              <a:t>9</a:t>
            </a:fld>
            <a:endParaRPr lang="en-US"/>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110</TotalTime>
  <Words>3566</Words>
  <Application>Microsoft Office PowerPoint</Application>
  <PresentationFormat>On-screen Show (4:3)</PresentationFormat>
  <Paragraphs>427</Paragraphs>
  <Slides>57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ＭＳ Ｐゴシック</vt:lpstr>
      <vt:lpstr>Arial</vt:lpstr>
      <vt:lpstr>Calibri</vt:lpstr>
      <vt:lpstr>Times New Roman</vt:lpstr>
      <vt:lpstr>Wingdings</vt:lpstr>
      <vt:lpstr>SE9</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Program evolution dynamics</vt:lpstr>
      <vt:lpstr>Change is inevitable</vt:lpstr>
      <vt:lpstr>Lehman’s laws </vt:lpstr>
      <vt:lpstr>Lehman’s laws</vt:lpstr>
      <vt:lpstr>Applicability of Lehman’s laws</vt:lpstr>
      <vt:lpstr>Key points</vt:lpstr>
      <vt:lpstr>Chapter 9 – Software Evolution</vt:lpstr>
      <vt:lpstr>Software maintenance</vt:lpstr>
      <vt:lpstr>Types of maintenance</vt:lpstr>
      <vt:lpstr>Figure 9.8  Maintenance effort distribution </vt:lpstr>
      <vt:lpstr>Maintenance costs</vt:lpstr>
      <vt:lpstr>Figure 9.9  Development and maintenance costs </vt:lpstr>
      <vt:lpstr>Maintenance cost factors</vt:lpstr>
      <vt:lpstr>Maintenance prediction</vt:lpstr>
      <vt:lpstr>Maintenance prediction </vt:lpstr>
      <vt:lpstr>Change prediction</vt:lpstr>
      <vt:lpstr>Complexity metrics</vt:lpstr>
      <vt:lpstr>Process metrics</vt:lpstr>
      <vt:lpstr>System re-engineering</vt:lpstr>
      <vt:lpstr>Advantages of reengineering</vt:lpstr>
      <vt:lpstr>The reengineering process </vt:lpstr>
      <vt:lpstr>Reengineering process activities</vt:lpstr>
      <vt:lpstr>Figure 9.12 Reengineering approaches </vt:lpstr>
      <vt:lpstr>Reengineering cost factors</vt:lpstr>
      <vt:lpstr>Preventative maintenance by refactoring</vt:lpstr>
      <vt:lpstr>Refactoring and reengineering</vt:lpstr>
      <vt:lpstr>‘Bad smells’ in program code</vt:lpstr>
      <vt:lpstr>‘Bad smells’ in program code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FREDRICK MANGO</cp:lastModifiedBy>
  <cp:revision>5</cp:revision>
  <dcterms:created xsi:type="dcterms:W3CDTF">2009-12-29T15:27:38Z</dcterms:created>
  <dcterms:modified xsi:type="dcterms:W3CDTF">2025-01-06T16:03:20Z</dcterms:modified>
</cp:coreProperties>
</file>