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0" r:id="rId2"/>
  </p:sldMasterIdLst>
  <p:notesMasterIdLst>
    <p:notesMasterId r:id="rId14"/>
  </p:notesMasterIdLst>
  <p:handoutMasterIdLst>
    <p:handoutMasterId r:id="rId15"/>
  </p:handoutMasterIdLst>
  <p:sldIdLst>
    <p:sldId id="258" r:id="rId3"/>
    <p:sldId id="268" r:id="rId4"/>
    <p:sldId id="269" r:id="rId5"/>
    <p:sldId id="270" r:id="rId6"/>
    <p:sldId id="271" r:id="rId7"/>
    <p:sldId id="273" r:id="rId8"/>
    <p:sldId id="272" r:id="rId9"/>
    <p:sldId id="274" r:id="rId10"/>
    <p:sldId id="275" r:id="rId11"/>
    <p:sldId id="276" r:id="rId12"/>
    <p:sldId id="277"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82" autoAdjust="0"/>
  </p:normalViewPr>
  <p:slideViewPr>
    <p:cSldViewPr showGuides="1">
      <p:cViewPr varScale="1">
        <p:scale>
          <a:sx n="76" d="100"/>
          <a:sy n="76" d="100"/>
        </p:scale>
        <p:origin x="498" y="60"/>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9" d="100"/>
          <a:sy n="79" d="100"/>
        </p:scale>
        <p:origin x="319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2/3/2017</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2/3/2017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t>1</a:t>
            </a:fld>
            <a:endParaRPr lang="en-US"/>
          </a:p>
        </p:txBody>
      </p:sp>
    </p:spTree>
    <p:extLst>
      <p:ext uri="{BB962C8B-B14F-4D97-AF65-F5344CB8AC3E}">
        <p14:creationId xmlns:p14="http://schemas.microsoft.com/office/powerpoint/2010/main" val="285590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0" y="0"/>
            <a:ext cx="12227975"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1697" y="1871132"/>
            <a:ext cx="6813894" cy="1515533"/>
          </a:xfrm>
        </p:spPr>
        <p:txBody>
          <a:bodyPr anchor="b">
            <a:noAutofit/>
          </a:bodyPr>
          <a:lstStyle>
            <a:lvl1pPr algn="ctr">
              <a:defRPr sz="5398">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1697" y="3657597"/>
            <a:ext cx="6813894" cy="1320802"/>
          </a:xfrm>
        </p:spPr>
        <p:txBody>
          <a:bodyPr anchor="t">
            <a:normAutofit/>
          </a:bodyPr>
          <a:lstStyle>
            <a:lvl1pPr marL="0" indent="0" algn="ctr">
              <a:buNone/>
              <a:defRPr sz="2099">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1154" y="5037663"/>
            <a:ext cx="897233" cy="279400"/>
          </a:xfrm>
        </p:spPr>
        <p:txBody>
          <a:bodyPr/>
          <a:lstStyle/>
          <a:p>
            <a:fld id="{42E3C847-D284-421D-B330-2D43513B0F9C}" type="datetime1">
              <a:rPr lang="en-US" smtClean="0"/>
              <a:t>2/3/2017</a:t>
            </a:fld>
            <a:endParaRPr lang="en-US"/>
          </a:p>
        </p:txBody>
      </p:sp>
      <p:sp>
        <p:nvSpPr>
          <p:cNvPr id="5" name="Footer Placeholder 4"/>
          <p:cNvSpPr>
            <a:spLocks noGrp="1"/>
          </p:cNvSpPr>
          <p:nvPr>
            <p:ph type="ftr" sz="quarter" idx="11"/>
          </p:nvPr>
        </p:nvSpPr>
        <p:spPr>
          <a:xfrm>
            <a:off x="2691696" y="5037663"/>
            <a:ext cx="5213277" cy="279400"/>
          </a:xfrm>
        </p:spPr>
        <p:txBody>
          <a:bodyPr/>
          <a:lstStyle/>
          <a:p>
            <a:endParaRPr lang="en-US"/>
          </a:p>
        </p:txBody>
      </p:sp>
      <p:sp>
        <p:nvSpPr>
          <p:cNvPr id="6" name="Slide Number Placeholder 5"/>
          <p:cNvSpPr>
            <a:spLocks noGrp="1"/>
          </p:cNvSpPr>
          <p:nvPr>
            <p:ph type="sldNum" sz="quarter" idx="12"/>
          </p:nvPr>
        </p:nvSpPr>
        <p:spPr>
          <a:xfrm>
            <a:off x="8954568" y="5037663"/>
            <a:ext cx="551023" cy="279400"/>
          </a:xfrm>
        </p:spPr>
        <p:txBody>
          <a:bodyPr/>
          <a:lstStyle/>
          <a:p>
            <a:fld id="{EB37DED6-D4C7-42EE-AB49-D2E39E64FDE4}" type="slidenum">
              <a:rPr lang="en-US" smtClean="0"/>
              <a:pPr/>
              <a:t>‹#›</a:t>
            </a:fld>
            <a:endParaRPr lang="en-US"/>
          </a:p>
        </p:txBody>
      </p:sp>
      <p:cxnSp>
        <p:nvCxnSpPr>
          <p:cNvPr id="15" name="Straight Connector 14"/>
          <p:cNvCxnSpPr/>
          <p:nvPr/>
        </p:nvCxnSpPr>
        <p:spPr>
          <a:xfrm>
            <a:off x="2691698" y="3522131"/>
            <a:ext cx="6813893"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3" name="Group 12"/>
          <p:cNvGrpSpPr/>
          <p:nvPr userDrawn="1"/>
        </p:nvGrpSpPr>
        <p:grpSpPr>
          <a:xfrm>
            <a:off x="0" y="0"/>
            <a:ext cx="12190572" cy="6858000"/>
            <a:chOff x="0" y="0"/>
            <a:chExt cx="12190572" cy="6858000"/>
          </a:xfrm>
        </p:grpSpPr>
        <p:sp>
          <p:nvSpPr>
            <p:cNvPr id="14" name="Rectangle 1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8" name="Group 17"/>
            <p:cNvGrpSpPr/>
            <p:nvPr/>
          </p:nvGrpSpPr>
          <p:grpSpPr>
            <a:xfrm>
              <a:off x="0" y="0"/>
              <a:ext cx="4726044" cy="6858000"/>
              <a:chOff x="0" y="0"/>
              <a:chExt cx="4726044" cy="6858000"/>
            </a:xfrm>
          </p:grpSpPr>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21" name="Rectangle 20"/>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48402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064" y="4815415"/>
            <a:ext cx="9607163" cy="566738"/>
          </a:xfrm>
        </p:spPr>
        <p:txBody>
          <a:bodyPr anchor="b">
            <a:normAutofit/>
          </a:bodyPr>
          <a:lstStyle>
            <a:lvl1pPr algn="ctr">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156" y="1041400"/>
            <a:ext cx="10103340"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064" y="5382153"/>
            <a:ext cx="9607163" cy="493712"/>
          </a:xfrm>
        </p:spPr>
        <p:txBody>
          <a:bodyPr>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EBFD46-0FD3-4428-ADEC-1DFD6489930D}" type="datetime1">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8926460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528" y="982132"/>
            <a:ext cx="9590234" cy="2954868"/>
          </a:xfrm>
        </p:spPr>
        <p:txBody>
          <a:bodyPr anchor="ctr">
            <a:normAutofit/>
          </a:bodyPr>
          <a:lstStyle>
            <a:lvl1pPr algn="ctr">
              <a:defRPr sz="31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528" y="4343400"/>
            <a:ext cx="9590234" cy="1532467"/>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EBFD46-0FD3-4428-ADEC-1DFD6489930D}" type="datetime1">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cxnSp>
        <p:nvCxnSpPr>
          <p:cNvPr id="15" name="Straight Connector 14"/>
          <p:cNvCxnSpPr/>
          <p:nvPr/>
        </p:nvCxnSpPr>
        <p:spPr>
          <a:xfrm>
            <a:off x="1395806" y="4140199"/>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4321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982132"/>
            <a:ext cx="9293977" cy="2370668"/>
          </a:xfrm>
        </p:spPr>
        <p:txBody>
          <a:bodyPr anchor="ctr">
            <a:normAutofit/>
          </a:bodyPr>
          <a:lstStyle>
            <a:lvl1pPr algn="ctr">
              <a:defRPr sz="3199"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376" y="3352800"/>
            <a:ext cx="8836900" cy="584200"/>
          </a:xfrm>
        </p:spPr>
        <p:txBody>
          <a:bodyPr anchor="ctr">
            <a:normAutofit/>
          </a:bodyPr>
          <a:lstStyle>
            <a:lvl1pPr marL="0" indent="0" algn="r">
              <a:buFontTx/>
              <a:buNone/>
              <a:defRPr sz="1999"/>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064" y="4343400"/>
            <a:ext cx="9607163" cy="1532467"/>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EBFD46-0FD3-4428-ADEC-1DFD6489930D}" type="datetime1">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14" name="TextBox 13"/>
          <p:cNvSpPr txBox="1"/>
          <p:nvPr/>
        </p:nvSpPr>
        <p:spPr>
          <a:xfrm>
            <a:off x="861789" y="879961"/>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5" name="TextBox 14"/>
          <p:cNvSpPr txBox="1"/>
          <p:nvPr/>
        </p:nvSpPr>
        <p:spPr>
          <a:xfrm>
            <a:off x="10597507" y="2827870"/>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cxnSp>
        <p:nvCxnSpPr>
          <p:cNvPr id="19" name="Straight Connector 18"/>
          <p:cNvCxnSpPr/>
          <p:nvPr/>
        </p:nvCxnSpPr>
        <p:spPr>
          <a:xfrm>
            <a:off x="1395806" y="4140199"/>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01847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065" y="3308581"/>
            <a:ext cx="9607165" cy="1468800"/>
          </a:xfrm>
        </p:spPr>
        <p:txBody>
          <a:bodyPr anchor="b">
            <a:normAutofit/>
          </a:bodyPr>
          <a:lstStyle>
            <a:lvl1pPr algn="l">
              <a:defRPr sz="31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064" y="4777381"/>
            <a:ext cx="9607165" cy="860400"/>
          </a:xfrm>
        </p:spPr>
        <p:txBody>
          <a:bodyPr anchor="t">
            <a:normAutofit/>
          </a:bodyPr>
          <a:lstStyle>
            <a:lvl1pPr marL="0" indent="0" algn="l">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EBFD46-0FD3-4428-ADEC-1DFD6489930D}" type="datetime1">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40805560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5836" y="982132"/>
            <a:ext cx="9293977" cy="2243668"/>
          </a:xfrm>
        </p:spPr>
        <p:txBody>
          <a:bodyPr anchor="ctr">
            <a:normAutofit/>
          </a:bodyPr>
          <a:lstStyle>
            <a:lvl1pPr algn="ctr">
              <a:defRPr sz="3199"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064" y="3639312"/>
            <a:ext cx="9607165" cy="886968"/>
          </a:xfrm>
        </p:spPr>
        <p:txBody>
          <a:bodyPr anchor="b">
            <a:normAutofit/>
          </a:bodyPr>
          <a:lstStyle>
            <a:lvl1pPr marL="0" indent="0" algn="l">
              <a:spcBef>
                <a:spcPts val="0"/>
              </a:spcBef>
              <a:buNone/>
              <a:defRPr sz="23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064" y="4529667"/>
            <a:ext cx="9607165" cy="13462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EBFD46-0FD3-4428-ADEC-1DFD6489930D}" type="datetime1">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12" name="TextBox 11"/>
          <p:cNvSpPr txBox="1"/>
          <p:nvPr/>
        </p:nvSpPr>
        <p:spPr>
          <a:xfrm>
            <a:off x="861789" y="879961"/>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3" name="TextBox 12"/>
          <p:cNvSpPr txBox="1"/>
          <p:nvPr/>
        </p:nvSpPr>
        <p:spPr>
          <a:xfrm>
            <a:off x="10597507" y="2599261"/>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cxnSp>
        <p:nvCxnSpPr>
          <p:cNvPr id="26" name="Straight Connector 25"/>
          <p:cNvCxnSpPr/>
          <p:nvPr/>
        </p:nvCxnSpPr>
        <p:spPr>
          <a:xfrm>
            <a:off x="1395806" y="3429000"/>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72318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064" y="982132"/>
            <a:ext cx="9607163"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064" y="3630168"/>
            <a:ext cx="9607165" cy="841248"/>
          </a:xfrm>
        </p:spPr>
        <p:txBody>
          <a:bodyPr anchor="b">
            <a:normAutofit/>
          </a:bodyPr>
          <a:lstStyle>
            <a:lvl1pPr marL="0" indent="0" algn="l">
              <a:spcBef>
                <a:spcPts val="0"/>
              </a:spcBef>
              <a:buNone/>
              <a:defRPr sz="2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063" y="4470400"/>
            <a:ext cx="9607167" cy="1405467"/>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EBFD46-0FD3-4428-ADEC-1DFD6489930D}" type="datetime1">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cxnSp>
        <p:nvCxnSpPr>
          <p:cNvPr id="15" name="Straight Connector 14"/>
          <p:cNvCxnSpPr/>
          <p:nvPr/>
        </p:nvCxnSpPr>
        <p:spPr>
          <a:xfrm>
            <a:off x="1395806" y="3429000"/>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893192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987518-40ED-4895-8580-DE2A722FC423}" type="datetime1">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cxnSp>
        <p:nvCxnSpPr>
          <p:cNvPr id="14" name="Straight Connector 13"/>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507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7013" y="982132"/>
            <a:ext cx="1890403"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061" y="982132"/>
            <a:ext cx="7431089"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8D9F34-BDBC-4273-B9BC-22458F940BE7}" type="datetime1">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cxnSp>
        <p:nvCxnSpPr>
          <p:cNvPr id="14" name="Straight Connector 13"/>
          <p:cNvCxnSpPr/>
          <p:nvPr/>
        </p:nvCxnSpPr>
        <p:spPr>
          <a:xfrm>
            <a:off x="8861582"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884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785147-19A6-4970-A04E-ED9B1D83C0F1}" type="datetime1">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415190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4544" y="1752606"/>
            <a:ext cx="8156563" cy="1822514"/>
          </a:xfrm>
        </p:spPr>
        <p:txBody>
          <a:bodyPr anchor="b">
            <a:normAutofit/>
          </a:bodyPr>
          <a:lstStyle>
            <a:lvl1pPr algn="ctr">
              <a:defRPr sz="43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4542" y="3846052"/>
            <a:ext cx="8156565" cy="954547"/>
          </a:xfrm>
        </p:spPr>
        <p:txBody>
          <a:bodyPr anchor="t">
            <a:normAutofit/>
          </a:bodyPr>
          <a:lstStyle>
            <a:lvl1pPr marL="0" indent="0" algn="ctr">
              <a:buNone/>
              <a:defRPr sz="23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41008-E89D-49CD-9BF4-E6F3FE09F7AC}" type="datetime1">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cxnSp>
        <p:nvCxnSpPr>
          <p:cNvPr id="16" name="Straight Connector 15"/>
          <p:cNvCxnSpPr/>
          <p:nvPr/>
        </p:nvCxnSpPr>
        <p:spPr>
          <a:xfrm>
            <a:off x="2012199" y="3710585"/>
            <a:ext cx="816125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238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110" y="2560320"/>
            <a:ext cx="4717075"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9734" y="2560320"/>
            <a:ext cx="4717075"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9E199F-4583-41EB-929F-5865E95EECAA}" type="datetime1">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42663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063" y="2658533"/>
            <a:ext cx="4717075" cy="576262"/>
          </a:xfrm>
        </p:spPr>
        <p:txBody>
          <a:bodyPr anchor="b">
            <a:noAutofit/>
          </a:bodyPr>
          <a:lstStyle>
            <a:lvl1pPr marL="0" indent="0">
              <a:spcBef>
                <a:spcPts val="672"/>
              </a:spcBef>
              <a:spcAft>
                <a:spcPts val="600"/>
              </a:spcAft>
              <a:buNone/>
              <a:defRPr sz="27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063" y="3243263"/>
            <a:ext cx="4717075"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9061" y="2658533"/>
            <a:ext cx="4717075" cy="576262"/>
          </a:xfrm>
        </p:spPr>
        <p:txBody>
          <a:bodyPr anchor="b">
            <a:noAutofit/>
          </a:bodyPr>
          <a:lstStyle>
            <a:lvl1pPr marL="0" indent="0">
              <a:spcBef>
                <a:spcPts val="672"/>
              </a:spcBef>
              <a:spcAft>
                <a:spcPts val="600"/>
              </a:spcAft>
              <a:buNone/>
              <a:defRPr sz="27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9061" y="3243263"/>
            <a:ext cx="4717075"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E652EB-356C-4482-B27C-7C8E08F5D88F}" type="datetime1">
              <a:rPr lang="en-US" smtClean="0"/>
              <a:t>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cxnSp>
        <p:nvCxnSpPr>
          <p:cNvPr id="18" name="Straight Connector 17"/>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818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B0895E-43C3-4560-B59A-90049317E860}" type="datetime1">
              <a:rPr lang="en-US" smtClean="0"/>
              <a:t>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cxnSp>
        <p:nvCxnSpPr>
          <p:cNvPr id="14" name="Straight Connector 13"/>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294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87800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474" y="1388534"/>
            <a:ext cx="3717487" cy="1371600"/>
          </a:xfrm>
        </p:spPr>
        <p:txBody>
          <a:bodyPr anchor="b">
            <a:normAutofit/>
          </a:bodyPr>
          <a:lstStyle>
            <a:lvl1pPr algn="ctr">
              <a:defRPr sz="2399" b="0"/>
            </a:lvl1pPr>
          </a:lstStyle>
          <a:p>
            <a:r>
              <a:rPr lang="en-US" smtClean="0"/>
              <a:t>Click to edit Master title style</a:t>
            </a:r>
            <a:endParaRPr lang="en-US" dirty="0"/>
          </a:p>
        </p:txBody>
      </p:sp>
      <p:sp>
        <p:nvSpPr>
          <p:cNvPr id="3" name="Content Placeholder 2"/>
          <p:cNvSpPr>
            <a:spLocks noGrp="1"/>
          </p:cNvSpPr>
          <p:nvPr>
            <p:ph idx="1"/>
          </p:nvPr>
        </p:nvSpPr>
        <p:spPr>
          <a:xfrm>
            <a:off x="5417257" y="982132"/>
            <a:ext cx="5468042"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474" y="3031065"/>
            <a:ext cx="3717487" cy="2438404"/>
          </a:xfrm>
        </p:spPr>
        <p:txBody>
          <a:bodyPr anchor="t">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cxnSp>
        <p:nvCxnSpPr>
          <p:cNvPr id="16" name="Straight Connector 15"/>
          <p:cNvCxnSpPr/>
          <p:nvPr/>
        </p:nvCxnSpPr>
        <p:spPr>
          <a:xfrm>
            <a:off x="1395805" y="2912533"/>
            <a:ext cx="35135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663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061" y="1883832"/>
            <a:ext cx="6240191" cy="1371600"/>
          </a:xfrm>
        </p:spPr>
        <p:txBody>
          <a:bodyPr anchor="b">
            <a:normAutofit/>
          </a:bodyPr>
          <a:lstStyle>
            <a:lvl1pPr algn="ctr">
              <a:defRPr sz="2799"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2724" y="1041400"/>
            <a:ext cx="3062549"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061" y="3255432"/>
            <a:ext cx="6240191" cy="1828800"/>
          </a:xfrm>
        </p:spPr>
        <p:txBody>
          <a:bodyPr anchor="t">
            <a:normAutofit/>
          </a:bodyPr>
          <a:lstStyle>
            <a:lvl1pPr marL="0" indent="0" algn="ctr">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89224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2" y="0"/>
            <a:ext cx="12226777"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065" y="982133"/>
            <a:ext cx="95986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064" y="2556932"/>
            <a:ext cx="95986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5241" y="5969000"/>
            <a:ext cx="15997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EBFD46-0FD3-4428-ADEC-1DFD6489930D}" type="datetime1">
              <a:rPr lang="en-US" smtClean="0"/>
              <a:t>2/3/2017</a:t>
            </a:fld>
            <a:endParaRPr lang="en-US"/>
          </a:p>
        </p:txBody>
      </p:sp>
      <p:sp>
        <p:nvSpPr>
          <p:cNvPr id="5" name="Footer Placeholder 4"/>
          <p:cNvSpPr>
            <a:spLocks noGrp="1"/>
          </p:cNvSpPr>
          <p:nvPr>
            <p:ph type="ftr" sz="quarter" idx="3"/>
          </p:nvPr>
        </p:nvSpPr>
        <p:spPr>
          <a:xfrm>
            <a:off x="1295064" y="5969000"/>
            <a:ext cx="730399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1205" y="5969000"/>
            <a:ext cx="542556"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696601858"/>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ctr" defTabSz="457063" rtl="0" eaLnBrk="1" latinLnBrk="0" hangingPunct="1">
        <a:spcBef>
          <a:spcPct val="0"/>
        </a:spcBef>
        <a:buNone/>
        <a:defRPr sz="4399"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0404" y="188640"/>
            <a:ext cx="6813894" cy="1515533"/>
          </a:xfrm>
        </p:spPr>
        <p:txBody>
          <a:bodyPr/>
          <a:lstStyle/>
          <a:p>
            <a:r>
              <a:rPr lang="id-ID" dirty="0" smtClean="0"/>
              <a:t>Design Pettern</a:t>
            </a:r>
            <a:br>
              <a:rPr lang="id-ID" dirty="0" smtClean="0"/>
            </a:br>
            <a:endParaRPr lang="en-US" dirty="0"/>
          </a:p>
        </p:txBody>
      </p:sp>
      <p:sp>
        <p:nvSpPr>
          <p:cNvPr id="3" name="Subtitle 2"/>
          <p:cNvSpPr>
            <a:spLocks noGrp="1"/>
          </p:cNvSpPr>
          <p:nvPr>
            <p:ph type="subTitle" idx="1"/>
          </p:nvPr>
        </p:nvSpPr>
        <p:spPr>
          <a:xfrm>
            <a:off x="4942284" y="1700808"/>
            <a:ext cx="8496944" cy="2952328"/>
          </a:xfrm>
        </p:spPr>
        <p:txBody>
          <a:bodyPr>
            <a:noAutofit/>
          </a:bodyPr>
          <a:lstStyle/>
          <a:p>
            <a:r>
              <a:rPr lang="id-ID" sz="7200" b="1" dirty="0" smtClean="0"/>
              <a:t>Pettern                 			Composite</a:t>
            </a:r>
            <a:endParaRPr lang="en-US" sz="7200" b="1" dirty="0"/>
          </a:p>
        </p:txBody>
      </p:sp>
    </p:spTree>
    <p:extLst>
      <p:ext uri="{BB962C8B-B14F-4D97-AF65-F5344CB8AC3E}">
        <p14:creationId xmlns:p14="http://schemas.microsoft.com/office/powerpoint/2010/main" val="173668550"/>
      </p:ext>
    </p:extLst>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980" y="1628800"/>
            <a:ext cx="8208912" cy="3456384"/>
          </a:xfrm>
          <a:prstGeom prst="rect">
            <a:avLst/>
          </a:prstGeom>
        </p:spPr>
      </p:pic>
      <p:sp>
        <p:nvSpPr>
          <p:cNvPr id="3" name="Down Arrow Callout 2"/>
          <p:cNvSpPr/>
          <p:nvPr/>
        </p:nvSpPr>
        <p:spPr>
          <a:xfrm>
            <a:off x="621804" y="620688"/>
            <a:ext cx="3096344" cy="904455"/>
          </a:xfrm>
          <a:prstGeom prst="downArrowCallout">
            <a:avLst/>
          </a:prstGeom>
        </p:spPr>
        <p:style>
          <a:lnRef idx="1">
            <a:schemeClr val="accent1"/>
          </a:lnRef>
          <a:fillRef idx="1003">
            <a:schemeClr val="lt2"/>
          </a:fillRef>
          <a:effectRef idx="2">
            <a:schemeClr val="accent1"/>
          </a:effectRef>
          <a:fontRef idx="minor">
            <a:schemeClr val="lt1"/>
          </a:fontRef>
        </p:style>
        <p:txBody>
          <a:bodyPr rtlCol="0" anchor="ctr"/>
          <a:lstStyle/>
          <a:p>
            <a:pPr algn="ctr"/>
            <a:r>
              <a:rPr lang="id-ID" b="1" u="sng" dirty="0" smtClean="0">
                <a:solidFill>
                  <a:schemeClr val="tx1"/>
                </a:solidFill>
              </a:rPr>
              <a:t>Pettern Composite</a:t>
            </a:r>
            <a:endParaRPr lang="id-ID" dirty="0"/>
          </a:p>
        </p:txBody>
      </p:sp>
    </p:spTree>
    <p:extLst>
      <p:ext uri="{BB962C8B-B14F-4D97-AF65-F5344CB8AC3E}">
        <p14:creationId xmlns:p14="http://schemas.microsoft.com/office/powerpoint/2010/main" val="659081189"/>
      </p:ext>
    </p:extLst>
  </p:cSld>
  <p:clrMapOvr>
    <a:masterClrMapping/>
  </p:clrMapOvr>
  <mc:AlternateContent xmlns:mc="http://schemas.openxmlformats.org/markup-compatibility/2006">
    <mc:Choice xmlns:p14="http://schemas.microsoft.com/office/powerpoint/2010/main" Requires="p14">
      <p:transition spd="slow" p14:dur="2000">
        <p14:window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58308" y="1320802"/>
            <a:ext cx="6813894" cy="1515533"/>
          </a:xfrm>
        </p:spPr>
        <p:txBody>
          <a:bodyPr/>
          <a:lstStyle/>
          <a:p>
            <a:r>
              <a:rPr lang="id-ID" b="1" dirty="0" smtClean="0"/>
              <a:t>Pettern Composite</a:t>
            </a:r>
            <a:endParaRPr lang="id-ID" b="1" dirty="0"/>
          </a:p>
        </p:txBody>
      </p:sp>
      <p:sp>
        <p:nvSpPr>
          <p:cNvPr id="3" name="Subtitle 2"/>
          <p:cNvSpPr>
            <a:spLocks noGrp="1"/>
          </p:cNvSpPr>
          <p:nvPr>
            <p:ph type="subTitle" idx="1"/>
          </p:nvPr>
        </p:nvSpPr>
        <p:spPr>
          <a:xfrm>
            <a:off x="0" y="0"/>
            <a:ext cx="4582244" cy="1320802"/>
          </a:xfrm>
        </p:spPr>
        <p:txBody>
          <a:bodyPr>
            <a:normAutofit/>
          </a:bodyPr>
          <a:lstStyle/>
          <a:p>
            <a:r>
              <a:rPr lang="id-ID" sz="4000" b="1" dirty="0" smtClean="0"/>
              <a:t>Design Pettern</a:t>
            </a:r>
            <a:endParaRPr lang="id-ID" sz="4000" b="1" dirty="0"/>
          </a:p>
        </p:txBody>
      </p:sp>
      <p:sp>
        <p:nvSpPr>
          <p:cNvPr id="4" name="TextBox 3"/>
          <p:cNvSpPr txBox="1"/>
          <p:nvPr/>
        </p:nvSpPr>
        <p:spPr>
          <a:xfrm>
            <a:off x="6454452" y="4005064"/>
            <a:ext cx="4608512" cy="1938992"/>
          </a:xfrm>
          <a:prstGeom prst="rect">
            <a:avLst/>
          </a:prstGeom>
          <a:noFill/>
        </p:spPr>
        <p:txBody>
          <a:bodyPr wrap="square" rtlCol="0">
            <a:spAutoFit/>
          </a:bodyPr>
          <a:lstStyle/>
          <a:p>
            <a:r>
              <a:rPr lang="id-ID" dirty="0" smtClean="0"/>
              <a:t>	</a:t>
            </a:r>
            <a:r>
              <a:rPr lang="id-ID" b="1" dirty="0" smtClean="0"/>
              <a:t>Created By </a:t>
            </a:r>
          </a:p>
          <a:p>
            <a:r>
              <a:rPr lang="id-ID" dirty="0"/>
              <a:t>NGATIYO HAJI </a:t>
            </a:r>
            <a:r>
              <a:rPr lang="id-ID" dirty="0" smtClean="0"/>
              <a:t>CAHYONO</a:t>
            </a:r>
          </a:p>
          <a:p>
            <a:r>
              <a:rPr lang="id-ID" dirty="0" smtClean="0"/>
              <a:t>(</a:t>
            </a:r>
            <a:r>
              <a:rPr lang="id-ID" dirty="0"/>
              <a:t>1114101244</a:t>
            </a:r>
            <a:r>
              <a:rPr lang="id-ID" dirty="0" smtClean="0"/>
              <a:t>)</a:t>
            </a:r>
          </a:p>
          <a:p>
            <a:r>
              <a:rPr lang="id-ID" dirty="0"/>
              <a:t>AHMAD </a:t>
            </a:r>
            <a:r>
              <a:rPr lang="id-ID" dirty="0" smtClean="0"/>
              <a:t>KHAIRURROZIKIN</a:t>
            </a:r>
          </a:p>
          <a:p>
            <a:r>
              <a:rPr lang="id-ID" dirty="0" smtClean="0"/>
              <a:t>(1114101168)</a:t>
            </a:r>
            <a:endParaRPr lang="id-ID" dirty="0"/>
          </a:p>
        </p:txBody>
      </p:sp>
    </p:spTree>
    <p:extLst>
      <p:ext uri="{BB962C8B-B14F-4D97-AF65-F5344CB8AC3E}">
        <p14:creationId xmlns:p14="http://schemas.microsoft.com/office/powerpoint/2010/main" val="1549260358"/>
      </p:ext>
    </p:extLst>
  </p:cSld>
  <p:clrMapOvr>
    <a:masterClrMapping/>
  </p:clrMapOvr>
  <mc:AlternateContent xmlns:mc="http://schemas.openxmlformats.org/markup-compatibility/2006">
    <mc:Choice xmlns:p14="http://schemas.microsoft.com/office/powerpoint/2010/main" Requires="p14">
      <p:transition spd="slow" p14:dur="2000">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25860" y="1700808"/>
            <a:ext cx="10441160" cy="4154984"/>
          </a:xfrm>
          <a:prstGeom prst="rect">
            <a:avLst/>
          </a:prstGeom>
        </p:spPr>
        <p:txBody>
          <a:bodyPr wrap="square">
            <a:spAutoFit/>
          </a:bodyPr>
          <a:lstStyle/>
          <a:p>
            <a:pPr marL="342900" indent="-342900">
              <a:buFont typeface="Wingdings" panose="05000000000000000000" pitchFamily="2" charset="2"/>
              <a:buChar char="v"/>
            </a:pPr>
            <a:r>
              <a:rPr lang="id-ID" dirty="0"/>
              <a:t> </a:t>
            </a:r>
            <a:r>
              <a:rPr lang="id-ID" dirty="0" smtClean="0"/>
              <a:t>        </a:t>
            </a:r>
            <a:r>
              <a:rPr lang="id-ID" b="1" dirty="0" smtClean="0"/>
              <a:t>Design </a:t>
            </a:r>
            <a:r>
              <a:rPr lang="id-ID" b="1" dirty="0"/>
              <a:t>Pattern </a:t>
            </a:r>
            <a:r>
              <a:rPr lang="id-ID" dirty="0"/>
              <a:t>adalah sebuah </a:t>
            </a:r>
            <a:r>
              <a:rPr lang="id-ID" dirty="0" smtClean="0"/>
              <a:t>solusi untuk menyelesaikan </a:t>
            </a:r>
            <a:r>
              <a:rPr lang="id-ID" dirty="0"/>
              <a:t>masalah umum yang sering di temui dan dihadapi, yang membentuk sebuah pola (pattern) tertentu dalam membuat sebuah </a:t>
            </a:r>
            <a:r>
              <a:rPr lang="id-ID" dirty="0" smtClean="0"/>
              <a:t>program.Pattern </a:t>
            </a:r>
            <a:r>
              <a:rPr lang="id-ID" dirty="0"/>
              <a:t>adalah bagaimana </a:t>
            </a:r>
            <a:r>
              <a:rPr lang="id-ID" dirty="0" smtClean="0"/>
              <a:t>mendesain </a:t>
            </a:r>
            <a:r>
              <a:rPr lang="id-ID" dirty="0"/>
              <a:t>kelas dan bagaimana interaksi yang terjadi antar kelas tersebut sehingga kelas yang kita bangun bisa lebih elegan dan reusable</a:t>
            </a:r>
            <a:r>
              <a:rPr lang="id-ID" dirty="0" smtClean="0"/>
              <a:t>.</a:t>
            </a:r>
            <a:r>
              <a:rPr lang="id-ID" dirty="0"/>
              <a:t> </a:t>
            </a:r>
            <a:endParaRPr lang="id-ID" dirty="0" smtClean="0"/>
          </a:p>
          <a:p>
            <a:pPr marL="342900" indent="-342900">
              <a:buFont typeface="Wingdings" panose="05000000000000000000" pitchFamily="2" charset="2"/>
              <a:buChar char="v"/>
            </a:pPr>
            <a:r>
              <a:rPr lang="id-ID" dirty="0" smtClean="0"/>
              <a:t>         </a:t>
            </a:r>
            <a:r>
              <a:rPr lang="id-ID" b="1" dirty="0" smtClean="0"/>
              <a:t>Design </a:t>
            </a:r>
            <a:r>
              <a:rPr lang="id-ID" b="1" dirty="0"/>
              <a:t>Pattern </a:t>
            </a:r>
            <a:r>
              <a:rPr lang="id-ID" dirty="0"/>
              <a:t>adalah suatu solusi yang umum dilakukan untuk menangani masalah perancangan software</a:t>
            </a:r>
            <a:r>
              <a:rPr lang="id-ID" dirty="0" smtClean="0"/>
              <a:t>.</a:t>
            </a:r>
          </a:p>
          <a:p>
            <a:pPr marL="342900" indent="-342900">
              <a:buFont typeface="Wingdings" panose="05000000000000000000" pitchFamily="2" charset="2"/>
              <a:buChar char="v"/>
            </a:pPr>
            <a:r>
              <a:rPr lang="id-ID" dirty="0"/>
              <a:t> </a:t>
            </a:r>
            <a:r>
              <a:rPr lang="id-ID" dirty="0" smtClean="0"/>
              <a:t>        </a:t>
            </a:r>
            <a:r>
              <a:rPr lang="id-ID" b="1" dirty="0" smtClean="0"/>
              <a:t>Design </a:t>
            </a:r>
            <a:r>
              <a:rPr lang="id-ID" b="1" dirty="0"/>
              <a:t>Pattern </a:t>
            </a:r>
            <a:r>
              <a:rPr lang="id-ID" dirty="0"/>
              <a:t>yang cukup populer diperkenalkan oleh GOF(Gang Of Four). Dewanya Design diantaranya adalah Erich Gamma, Richard Helm, Ralph Johnson dan John Vlissides.</a:t>
            </a:r>
            <a:br>
              <a:rPr lang="id-ID" dirty="0"/>
            </a:br>
            <a:endParaRPr lang="id-ID" dirty="0"/>
          </a:p>
        </p:txBody>
      </p:sp>
      <p:sp>
        <p:nvSpPr>
          <p:cNvPr id="4" name="Down Arrow Callout 3"/>
          <p:cNvSpPr/>
          <p:nvPr/>
        </p:nvSpPr>
        <p:spPr>
          <a:xfrm>
            <a:off x="621804" y="620688"/>
            <a:ext cx="3096344" cy="904455"/>
          </a:xfrm>
          <a:prstGeom prst="downArrowCallout">
            <a:avLst/>
          </a:prstGeom>
        </p:spPr>
        <p:style>
          <a:lnRef idx="1">
            <a:schemeClr val="accent1"/>
          </a:lnRef>
          <a:fillRef idx="1003">
            <a:schemeClr val="lt2"/>
          </a:fillRef>
          <a:effectRef idx="2">
            <a:schemeClr val="accent1"/>
          </a:effectRef>
          <a:fontRef idx="minor">
            <a:schemeClr val="lt1"/>
          </a:fontRef>
        </p:style>
        <p:txBody>
          <a:bodyPr rtlCol="0" anchor="ctr"/>
          <a:lstStyle/>
          <a:p>
            <a:pPr algn="ctr"/>
            <a:endParaRPr lang="id-ID" b="1" u="sng" dirty="0" smtClean="0"/>
          </a:p>
          <a:p>
            <a:pPr algn="ctr"/>
            <a:r>
              <a:rPr lang="id-ID" b="1" u="sng" dirty="0" smtClean="0">
                <a:solidFill>
                  <a:schemeClr val="tx1"/>
                </a:solidFill>
              </a:rPr>
              <a:t>Design </a:t>
            </a:r>
            <a:r>
              <a:rPr lang="id-ID" b="1" u="sng" dirty="0">
                <a:solidFill>
                  <a:schemeClr val="tx1"/>
                </a:solidFill>
              </a:rPr>
              <a:t>Pettern</a:t>
            </a:r>
          </a:p>
          <a:p>
            <a:pPr algn="ctr"/>
            <a:endParaRPr lang="id-ID" dirty="0"/>
          </a:p>
        </p:txBody>
      </p:sp>
    </p:spTree>
    <p:extLst>
      <p:ext uri="{BB962C8B-B14F-4D97-AF65-F5344CB8AC3E}">
        <p14:creationId xmlns:p14="http://schemas.microsoft.com/office/powerpoint/2010/main" val="1860105086"/>
      </p:ext>
    </p:extLst>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Callout 1"/>
          <p:cNvSpPr/>
          <p:nvPr/>
        </p:nvSpPr>
        <p:spPr>
          <a:xfrm>
            <a:off x="621804" y="620688"/>
            <a:ext cx="3096344" cy="904455"/>
          </a:xfrm>
          <a:prstGeom prst="downArrowCallout">
            <a:avLst/>
          </a:prstGeom>
        </p:spPr>
        <p:style>
          <a:lnRef idx="1">
            <a:schemeClr val="accent1"/>
          </a:lnRef>
          <a:fillRef idx="1003">
            <a:schemeClr val="lt2"/>
          </a:fillRef>
          <a:effectRef idx="2">
            <a:schemeClr val="accent1"/>
          </a:effectRef>
          <a:fontRef idx="minor">
            <a:schemeClr val="lt1"/>
          </a:fontRef>
        </p:style>
        <p:txBody>
          <a:bodyPr rtlCol="0" anchor="ctr"/>
          <a:lstStyle/>
          <a:p>
            <a:pPr algn="ctr"/>
            <a:r>
              <a:rPr lang="id-ID" b="1" u="sng" dirty="0" smtClean="0">
                <a:solidFill>
                  <a:schemeClr val="tx1"/>
                </a:solidFill>
              </a:rPr>
              <a:t>Design Pettern </a:t>
            </a:r>
            <a:endParaRPr lang="id-ID" dirty="0"/>
          </a:p>
        </p:txBody>
      </p:sp>
      <p:sp>
        <p:nvSpPr>
          <p:cNvPr id="5" name="TextBox 4"/>
          <p:cNvSpPr txBox="1"/>
          <p:nvPr/>
        </p:nvSpPr>
        <p:spPr>
          <a:xfrm>
            <a:off x="1629916" y="2060848"/>
            <a:ext cx="9105397" cy="2308324"/>
          </a:xfrm>
          <a:prstGeom prst="rect">
            <a:avLst/>
          </a:prstGeom>
          <a:noFill/>
        </p:spPr>
        <p:txBody>
          <a:bodyPr wrap="square" rtlCol="0">
            <a:spAutoFit/>
          </a:bodyPr>
          <a:lstStyle/>
          <a:p>
            <a:r>
              <a:rPr lang="id-ID" dirty="0"/>
              <a:t>Dalam penjelasan dari </a:t>
            </a:r>
            <a:r>
              <a:rPr lang="id-ID" b="1" dirty="0"/>
              <a:t>Gang Of Four(GoF) </a:t>
            </a:r>
            <a:r>
              <a:rPr lang="id-ID" dirty="0" smtClean="0"/>
              <a:t>23 </a:t>
            </a:r>
            <a:r>
              <a:rPr lang="id-ID" dirty="0"/>
              <a:t>Pattern yang di bagi menjadi 3 kelompok </a:t>
            </a:r>
            <a:r>
              <a:rPr lang="id-ID" dirty="0" smtClean="0"/>
              <a:t>besar. yakni diantaranya :</a:t>
            </a:r>
            <a:r>
              <a:rPr lang="id-ID" dirty="0"/>
              <a:t/>
            </a:r>
            <a:br>
              <a:rPr lang="id-ID" dirty="0"/>
            </a:br>
            <a:r>
              <a:rPr lang="id-ID" dirty="0"/>
              <a:t>1. Creation Patterns(cara Class/object di inisialisasi)</a:t>
            </a:r>
            <a:br>
              <a:rPr lang="id-ID" dirty="0"/>
            </a:br>
            <a:r>
              <a:rPr lang="id-ID" dirty="0"/>
              <a:t>2. Structural Patterns (Struktur/ relasi antar object/class)</a:t>
            </a:r>
            <a:br>
              <a:rPr lang="id-ID" dirty="0"/>
            </a:br>
            <a:r>
              <a:rPr lang="id-ID" dirty="0"/>
              <a:t>3. Behavior Patterns (Tingkah laku atau fungsi dari class/object)</a:t>
            </a:r>
            <a:br>
              <a:rPr lang="id-ID" dirty="0"/>
            </a:br>
            <a:endParaRPr lang="id-ID" dirty="0"/>
          </a:p>
        </p:txBody>
      </p:sp>
    </p:spTree>
    <p:extLst>
      <p:ext uri="{BB962C8B-B14F-4D97-AF65-F5344CB8AC3E}">
        <p14:creationId xmlns:p14="http://schemas.microsoft.com/office/powerpoint/2010/main" val="1173579517"/>
      </p:ext>
    </p:extLst>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Callout 1"/>
          <p:cNvSpPr/>
          <p:nvPr/>
        </p:nvSpPr>
        <p:spPr>
          <a:xfrm>
            <a:off x="621804" y="620688"/>
            <a:ext cx="3096344" cy="904455"/>
          </a:xfrm>
          <a:prstGeom prst="downArrowCallout">
            <a:avLst/>
          </a:prstGeom>
        </p:spPr>
        <p:style>
          <a:lnRef idx="1">
            <a:schemeClr val="accent1"/>
          </a:lnRef>
          <a:fillRef idx="1003">
            <a:schemeClr val="lt2"/>
          </a:fillRef>
          <a:effectRef idx="2">
            <a:schemeClr val="accent1"/>
          </a:effectRef>
          <a:fontRef idx="minor">
            <a:schemeClr val="lt1"/>
          </a:fontRef>
        </p:style>
        <p:txBody>
          <a:bodyPr rtlCol="0" anchor="ctr"/>
          <a:lstStyle/>
          <a:p>
            <a:pPr algn="ctr"/>
            <a:r>
              <a:rPr lang="id-ID" b="1" u="sng" dirty="0" smtClean="0">
                <a:solidFill>
                  <a:schemeClr val="tx1"/>
                </a:solidFill>
              </a:rPr>
              <a:t>Design Pettern </a:t>
            </a:r>
            <a:endParaRPr lang="id-ID" dirty="0"/>
          </a:p>
        </p:txBody>
      </p:sp>
      <p:sp>
        <p:nvSpPr>
          <p:cNvPr id="4" name="Flowchart: Terminator 3"/>
          <p:cNvSpPr/>
          <p:nvPr/>
        </p:nvSpPr>
        <p:spPr>
          <a:xfrm>
            <a:off x="765820" y="1916832"/>
            <a:ext cx="3240360" cy="504056"/>
          </a:xfrm>
          <a:prstGeom prst="flowChartTerminator">
            <a:avLst/>
          </a:prstGeom>
        </p:spPr>
        <p:style>
          <a:lnRef idx="2">
            <a:schemeClr val="dk1">
              <a:shade val="50000"/>
            </a:schemeClr>
          </a:lnRef>
          <a:fillRef idx="1003">
            <a:schemeClr val="dk2"/>
          </a:fillRef>
          <a:effectRef idx="0">
            <a:schemeClr val="dk1"/>
          </a:effectRef>
          <a:fontRef idx="minor">
            <a:schemeClr val="lt1"/>
          </a:fontRef>
        </p:style>
        <p:txBody>
          <a:bodyPr rtlCol="0" anchor="ctr"/>
          <a:lstStyle/>
          <a:p>
            <a:pPr algn="ctr"/>
            <a:r>
              <a:rPr lang="id-ID" dirty="0">
                <a:solidFill>
                  <a:schemeClr val="tx1"/>
                </a:solidFill>
              </a:rPr>
              <a:t>Creation Patterns</a:t>
            </a:r>
          </a:p>
        </p:txBody>
      </p:sp>
      <p:sp>
        <p:nvSpPr>
          <p:cNvPr id="5" name="Flowchart: Terminator 4"/>
          <p:cNvSpPr/>
          <p:nvPr/>
        </p:nvSpPr>
        <p:spPr>
          <a:xfrm>
            <a:off x="4438228" y="1916832"/>
            <a:ext cx="3240360" cy="504056"/>
          </a:xfrm>
          <a:prstGeom prst="flowChartTerminator">
            <a:avLst/>
          </a:prstGeom>
        </p:spPr>
        <p:style>
          <a:lnRef idx="2">
            <a:schemeClr val="dk1">
              <a:shade val="50000"/>
            </a:schemeClr>
          </a:lnRef>
          <a:fillRef idx="1003">
            <a:schemeClr val="dk2"/>
          </a:fillRef>
          <a:effectRef idx="0">
            <a:schemeClr val="dk1"/>
          </a:effectRef>
          <a:fontRef idx="minor">
            <a:schemeClr val="lt1"/>
          </a:fontRef>
        </p:style>
        <p:txBody>
          <a:bodyPr rtlCol="0" anchor="ctr"/>
          <a:lstStyle/>
          <a:p>
            <a:pPr algn="ctr"/>
            <a:r>
              <a:rPr lang="id-ID" dirty="0">
                <a:solidFill>
                  <a:schemeClr val="tx1"/>
                </a:solidFill>
              </a:rPr>
              <a:t>Structural Patterns </a:t>
            </a:r>
          </a:p>
        </p:txBody>
      </p:sp>
      <p:sp>
        <p:nvSpPr>
          <p:cNvPr id="6" name="Flowchart: Terminator 5"/>
          <p:cNvSpPr/>
          <p:nvPr/>
        </p:nvSpPr>
        <p:spPr>
          <a:xfrm>
            <a:off x="8110636" y="1916832"/>
            <a:ext cx="3240360" cy="504056"/>
          </a:xfrm>
          <a:prstGeom prst="flowChartTerminator">
            <a:avLst/>
          </a:prstGeom>
        </p:spPr>
        <p:style>
          <a:lnRef idx="2">
            <a:schemeClr val="dk1">
              <a:shade val="50000"/>
            </a:schemeClr>
          </a:lnRef>
          <a:fillRef idx="1003">
            <a:schemeClr val="dk2"/>
          </a:fillRef>
          <a:effectRef idx="0">
            <a:schemeClr val="dk1"/>
          </a:effectRef>
          <a:fontRef idx="minor">
            <a:schemeClr val="lt1"/>
          </a:fontRef>
        </p:style>
        <p:txBody>
          <a:bodyPr rtlCol="0" anchor="ctr"/>
          <a:lstStyle/>
          <a:p>
            <a:pPr algn="ctr"/>
            <a:r>
              <a:rPr lang="id-ID" dirty="0">
                <a:solidFill>
                  <a:schemeClr val="tx1"/>
                </a:solidFill>
              </a:rPr>
              <a:t>Behavior Patterns </a:t>
            </a:r>
          </a:p>
        </p:txBody>
      </p:sp>
      <p:sp>
        <p:nvSpPr>
          <p:cNvPr id="7" name="TextBox 6"/>
          <p:cNvSpPr txBox="1"/>
          <p:nvPr/>
        </p:nvSpPr>
        <p:spPr>
          <a:xfrm>
            <a:off x="981844" y="2697882"/>
            <a:ext cx="2520280" cy="1631216"/>
          </a:xfrm>
          <a:prstGeom prst="rect">
            <a:avLst/>
          </a:prstGeom>
          <a:noFill/>
        </p:spPr>
        <p:txBody>
          <a:bodyPr wrap="square" rtlCol="0">
            <a:spAutoFit/>
          </a:bodyPr>
          <a:lstStyle/>
          <a:p>
            <a:pPr marL="342900" indent="-342900">
              <a:buFont typeface="Wingdings" panose="05000000000000000000" pitchFamily="2" charset="2"/>
              <a:buChar char="§"/>
            </a:pPr>
            <a:r>
              <a:rPr lang="id-ID" sz="2000" dirty="0"/>
              <a:t>Abstract </a:t>
            </a:r>
            <a:r>
              <a:rPr lang="id-ID" sz="2000" dirty="0" smtClean="0"/>
              <a:t>Factory</a:t>
            </a:r>
          </a:p>
          <a:p>
            <a:pPr marL="342900" indent="-342900">
              <a:buFont typeface="Wingdings" panose="05000000000000000000" pitchFamily="2" charset="2"/>
              <a:buChar char="§"/>
            </a:pPr>
            <a:r>
              <a:rPr lang="id-ID" sz="2000" dirty="0" smtClean="0"/>
              <a:t>Builder </a:t>
            </a:r>
          </a:p>
          <a:p>
            <a:pPr marL="342900" indent="-342900">
              <a:buFont typeface="Wingdings" panose="05000000000000000000" pitchFamily="2" charset="2"/>
              <a:buChar char="§"/>
            </a:pPr>
            <a:r>
              <a:rPr lang="id-ID" sz="2000" dirty="0"/>
              <a:t>Factory Method </a:t>
            </a:r>
            <a:endParaRPr lang="id-ID" sz="2000" dirty="0" smtClean="0"/>
          </a:p>
          <a:p>
            <a:pPr marL="342900" indent="-342900">
              <a:buFont typeface="Wingdings" panose="05000000000000000000" pitchFamily="2" charset="2"/>
              <a:buChar char="§"/>
            </a:pPr>
            <a:r>
              <a:rPr lang="id-ID" sz="2000" dirty="0" smtClean="0"/>
              <a:t>Prototype</a:t>
            </a:r>
          </a:p>
          <a:p>
            <a:pPr marL="342900" indent="-342900">
              <a:buFont typeface="Wingdings" panose="05000000000000000000" pitchFamily="2" charset="2"/>
              <a:buChar char="§"/>
            </a:pPr>
            <a:r>
              <a:rPr lang="id-ID" sz="2000" dirty="0" smtClean="0"/>
              <a:t>Singleton </a:t>
            </a:r>
            <a:endParaRPr lang="id-ID" sz="2000" dirty="0"/>
          </a:p>
        </p:txBody>
      </p:sp>
      <p:sp>
        <p:nvSpPr>
          <p:cNvPr id="8" name="TextBox 7"/>
          <p:cNvSpPr txBox="1"/>
          <p:nvPr/>
        </p:nvSpPr>
        <p:spPr>
          <a:xfrm>
            <a:off x="4510236" y="2697882"/>
            <a:ext cx="1685077" cy="2308324"/>
          </a:xfrm>
          <a:prstGeom prst="rect">
            <a:avLst/>
          </a:prstGeom>
          <a:noFill/>
        </p:spPr>
        <p:txBody>
          <a:bodyPr wrap="none" rtlCol="0">
            <a:spAutoFit/>
          </a:bodyPr>
          <a:lstStyle/>
          <a:p>
            <a:pPr marL="342900" indent="-342900">
              <a:buFont typeface="Wingdings" panose="05000000000000000000" pitchFamily="2" charset="2"/>
              <a:buChar char="§"/>
            </a:pPr>
            <a:r>
              <a:rPr lang="id-ID" sz="2000" dirty="0" smtClean="0"/>
              <a:t>Adapter</a:t>
            </a:r>
          </a:p>
          <a:p>
            <a:pPr marL="342900" indent="-342900">
              <a:buFont typeface="Wingdings" panose="05000000000000000000" pitchFamily="2" charset="2"/>
              <a:buChar char="§"/>
            </a:pPr>
            <a:r>
              <a:rPr lang="id-ID" sz="2000" dirty="0" smtClean="0"/>
              <a:t>Bridge</a:t>
            </a:r>
          </a:p>
          <a:p>
            <a:pPr marL="342900" indent="-342900">
              <a:buFont typeface="Wingdings" panose="05000000000000000000" pitchFamily="2" charset="2"/>
              <a:buChar char="§"/>
            </a:pPr>
            <a:r>
              <a:rPr lang="id-ID" sz="2000" dirty="0"/>
              <a:t>Composite </a:t>
            </a:r>
            <a:endParaRPr lang="id-ID" sz="2000" dirty="0" smtClean="0"/>
          </a:p>
          <a:p>
            <a:pPr marL="342900" indent="-342900">
              <a:buFont typeface="Wingdings" panose="05000000000000000000" pitchFamily="2" charset="2"/>
              <a:buChar char="§"/>
            </a:pPr>
            <a:r>
              <a:rPr lang="id-ID" sz="2000" dirty="0" smtClean="0"/>
              <a:t>Decorator</a:t>
            </a:r>
          </a:p>
          <a:p>
            <a:pPr marL="342900" indent="-342900">
              <a:buFont typeface="Wingdings" panose="05000000000000000000" pitchFamily="2" charset="2"/>
              <a:buChar char="§"/>
            </a:pPr>
            <a:r>
              <a:rPr lang="id-ID" sz="2000" dirty="0" smtClean="0"/>
              <a:t>Facade</a:t>
            </a:r>
          </a:p>
          <a:p>
            <a:pPr marL="342900" indent="-342900">
              <a:buFont typeface="Wingdings" panose="05000000000000000000" pitchFamily="2" charset="2"/>
              <a:buChar char="§"/>
            </a:pPr>
            <a:r>
              <a:rPr lang="id-ID" sz="2000" dirty="0" smtClean="0"/>
              <a:t>Flyweight </a:t>
            </a:r>
          </a:p>
          <a:p>
            <a:pPr marL="342900" indent="-342900">
              <a:buFont typeface="Wingdings" panose="05000000000000000000" pitchFamily="2" charset="2"/>
              <a:buChar char="§"/>
            </a:pPr>
            <a:r>
              <a:rPr lang="id-ID" sz="2000" dirty="0"/>
              <a:t>Proxy</a:t>
            </a:r>
          </a:p>
        </p:txBody>
      </p:sp>
      <p:sp>
        <p:nvSpPr>
          <p:cNvPr id="9" name="TextBox 8"/>
          <p:cNvSpPr txBox="1"/>
          <p:nvPr/>
        </p:nvSpPr>
        <p:spPr>
          <a:xfrm>
            <a:off x="8254652" y="2697882"/>
            <a:ext cx="2821478" cy="3539430"/>
          </a:xfrm>
          <a:prstGeom prst="rect">
            <a:avLst/>
          </a:prstGeom>
          <a:noFill/>
        </p:spPr>
        <p:txBody>
          <a:bodyPr wrap="none" rtlCol="0">
            <a:spAutoFit/>
          </a:bodyPr>
          <a:lstStyle/>
          <a:p>
            <a:pPr marL="342900" indent="-342900">
              <a:buFont typeface="Wingdings" panose="05000000000000000000" pitchFamily="2" charset="2"/>
              <a:buChar char="§"/>
            </a:pPr>
            <a:r>
              <a:rPr lang="id-ID" sz="2000" dirty="0" smtClean="0"/>
              <a:t>Chain </a:t>
            </a:r>
            <a:r>
              <a:rPr lang="id-ID" sz="2000" dirty="0"/>
              <a:t>of </a:t>
            </a:r>
            <a:r>
              <a:rPr lang="id-ID" sz="2000" dirty="0" smtClean="0"/>
              <a:t>responsibility</a:t>
            </a:r>
          </a:p>
          <a:p>
            <a:pPr marL="342900" indent="-342900">
              <a:buFont typeface="Wingdings" panose="05000000000000000000" pitchFamily="2" charset="2"/>
              <a:buChar char="§"/>
            </a:pPr>
            <a:r>
              <a:rPr lang="id-ID" sz="2000" dirty="0" smtClean="0"/>
              <a:t>Command</a:t>
            </a:r>
          </a:p>
          <a:p>
            <a:pPr marL="342900" indent="-342900">
              <a:buFont typeface="Wingdings" panose="05000000000000000000" pitchFamily="2" charset="2"/>
              <a:buChar char="§"/>
            </a:pPr>
            <a:r>
              <a:rPr lang="id-ID" sz="2000" dirty="0" smtClean="0"/>
              <a:t>Interpreter </a:t>
            </a:r>
          </a:p>
          <a:p>
            <a:pPr marL="342900" indent="-342900">
              <a:buFont typeface="Wingdings" panose="05000000000000000000" pitchFamily="2" charset="2"/>
              <a:buChar char="§"/>
            </a:pPr>
            <a:r>
              <a:rPr lang="id-ID" sz="2000" dirty="0" smtClean="0"/>
              <a:t>Iterator </a:t>
            </a:r>
          </a:p>
          <a:p>
            <a:pPr marL="342900" indent="-342900">
              <a:buFont typeface="Wingdings" panose="05000000000000000000" pitchFamily="2" charset="2"/>
              <a:buChar char="§"/>
            </a:pPr>
            <a:r>
              <a:rPr lang="id-ID" sz="2000" dirty="0" smtClean="0"/>
              <a:t>Mediator</a:t>
            </a:r>
          </a:p>
          <a:p>
            <a:pPr marL="342900" indent="-342900">
              <a:buFont typeface="Wingdings" panose="05000000000000000000" pitchFamily="2" charset="2"/>
              <a:buChar char="§"/>
            </a:pPr>
            <a:r>
              <a:rPr lang="id-ID" sz="2000" dirty="0" smtClean="0"/>
              <a:t>Memento</a:t>
            </a:r>
          </a:p>
          <a:p>
            <a:pPr marL="342900" indent="-342900">
              <a:buFont typeface="Wingdings" panose="05000000000000000000" pitchFamily="2" charset="2"/>
              <a:buChar char="§"/>
            </a:pPr>
            <a:r>
              <a:rPr lang="id-ID" sz="2000" dirty="0" smtClean="0"/>
              <a:t>Observer</a:t>
            </a:r>
          </a:p>
          <a:p>
            <a:pPr marL="342900" indent="-342900">
              <a:buFont typeface="Wingdings" panose="05000000000000000000" pitchFamily="2" charset="2"/>
              <a:buChar char="§"/>
            </a:pPr>
            <a:r>
              <a:rPr lang="id-ID" sz="2000" dirty="0" smtClean="0"/>
              <a:t>State</a:t>
            </a:r>
          </a:p>
          <a:p>
            <a:pPr marL="342900" indent="-342900">
              <a:buFont typeface="Wingdings" panose="05000000000000000000" pitchFamily="2" charset="2"/>
              <a:buChar char="§"/>
            </a:pPr>
            <a:r>
              <a:rPr lang="id-ID" sz="2000" dirty="0"/>
              <a:t>Strategy </a:t>
            </a:r>
            <a:endParaRPr lang="id-ID" sz="2000" dirty="0" smtClean="0"/>
          </a:p>
          <a:p>
            <a:pPr marL="342900" indent="-342900">
              <a:buFont typeface="Wingdings" panose="05000000000000000000" pitchFamily="2" charset="2"/>
              <a:buChar char="§"/>
            </a:pPr>
            <a:r>
              <a:rPr lang="id-ID" sz="2000" dirty="0"/>
              <a:t>Template Method </a:t>
            </a:r>
            <a:endParaRPr lang="id-ID" sz="2000" dirty="0" smtClean="0"/>
          </a:p>
          <a:p>
            <a:pPr marL="342900" indent="-342900">
              <a:buFont typeface="Wingdings" panose="05000000000000000000" pitchFamily="2" charset="2"/>
              <a:buChar char="§"/>
            </a:pPr>
            <a:r>
              <a:rPr lang="id-ID" sz="2000" dirty="0" smtClean="0"/>
              <a:t>Visitor </a:t>
            </a:r>
            <a:endParaRPr lang="id-ID" sz="2000" dirty="0"/>
          </a:p>
        </p:txBody>
      </p:sp>
    </p:spTree>
    <p:extLst>
      <p:ext uri="{BB962C8B-B14F-4D97-AF65-F5344CB8AC3E}">
        <p14:creationId xmlns:p14="http://schemas.microsoft.com/office/powerpoint/2010/main" val="3175313815"/>
      </p:ext>
    </p:extLst>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own Arrow Callout 2"/>
          <p:cNvSpPr/>
          <p:nvPr/>
        </p:nvSpPr>
        <p:spPr>
          <a:xfrm>
            <a:off x="621804" y="620688"/>
            <a:ext cx="3096344" cy="904455"/>
          </a:xfrm>
          <a:prstGeom prst="downArrowCallout">
            <a:avLst/>
          </a:prstGeom>
        </p:spPr>
        <p:style>
          <a:lnRef idx="1">
            <a:schemeClr val="accent1"/>
          </a:lnRef>
          <a:fillRef idx="1003">
            <a:schemeClr val="lt2"/>
          </a:fillRef>
          <a:effectRef idx="2">
            <a:schemeClr val="accent1"/>
          </a:effectRef>
          <a:fontRef idx="minor">
            <a:schemeClr val="lt1"/>
          </a:fontRef>
        </p:style>
        <p:txBody>
          <a:bodyPr rtlCol="0" anchor="ctr"/>
          <a:lstStyle/>
          <a:p>
            <a:pPr algn="ctr"/>
            <a:r>
              <a:rPr lang="id-ID" b="1" u="sng" dirty="0" smtClean="0">
                <a:solidFill>
                  <a:schemeClr val="tx1"/>
                </a:solidFill>
              </a:rPr>
              <a:t>Pettern Composite</a:t>
            </a:r>
            <a:endParaRPr lang="id-ID" dirty="0"/>
          </a:p>
        </p:txBody>
      </p:sp>
      <p:sp>
        <p:nvSpPr>
          <p:cNvPr id="4" name="TextBox 3"/>
          <p:cNvSpPr txBox="1"/>
          <p:nvPr/>
        </p:nvSpPr>
        <p:spPr>
          <a:xfrm>
            <a:off x="1053852" y="2780928"/>
            <a:ext cx="10509544" cy="1323439"/>
          </a:xfrm>
          <a:prstGeom prst="rect">
            <a:avLst/>
          </a:prstGeom>
          <a:noFill/>
        </p:spPr>
        <p:txBody>
          <a:bodyPr wrap="none" rtlCol="0">
            <a:spAutoFit/>
          </a:bodyPr>
          <a:lstStyle/>
          <a:p>
            <a:r>
              <a:rPr lang="id-ID" sz="2800" b="1" dirty="0" smtClean="0"/>
              <a:t>Pettern Composite </a:t>
            </a:r>
            <a:r>
              <a:rPr lang="id-ID" sz="2800" dirty="0" smtClean="0"/>
              <a:t>Merupakan Pattern yang  berfungsi Menggabungkan </a:t>
            </a:r>
          </a:p>
          <a:p>
            <a:r>
              <a:rPr lang="id-ID" sz="2800" dirty="0" smtClean="0"/>
              <a:t>satu </a:t>
            </a:r>
            <a:r>
              <a:rPr lang="id-ID" sz="2800" dirty="0"/>
              <a:t>atau lebih object yang serupa sehingga dapat dijadikan satu </a:t>
            </a:r>
            <a:r>
              <a:rPr lang="id-ID" sz="2800" dirty="0" smtClean="0"/>
              <a:t>object</a:t>
            </a:r>
            <a:r>
              <a:rPr lang="id-ID" sz="2800" dirty="0" smtClean="0"/>
              <a:t>.</a:t>
            </a:r>
          </a:p>
          <a:p>
            <a:endParaRPr lang="id-ID" dirty="0"/>
          </a:p>
        </p:txBody>
      </p:sp>
    </p:spTree>
    <p:extLst>
      <p:ext uri="{BB962C8B-B14F-4D97-AF65-F5344CB8AC3E}">
        <p14:creationId xmlns:p14="http://schemas.microsoft.com/office/powerpoint/2010/main" val="283520512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Callout 1"/>
          <p:cNvSpPr/>
          <p:nvPr/>
        </p:nvSpPr>
        <p:spPr>
          <a:xfrm>
            <a:off x="621804" y="620688"/>
            <a:ext cx="3096344" cy="904455"/>
          </a:xfrm>
          <a:prstGeom prst="downArrowCallout">
            <a:avLst/>
          </a:prstGeom>
        </p:spPr>
        <p:style>
          <a:lnRef idx="1">
            <a:schemeClr val="accent1"/>
          </a:lnRef>
          <a:fillRef idx="1003">
            <a:schemeClr val="lt2"/>
          </a:fillRef>
          <a:effectRef idx="2">
            <a:schemeClr val="accent1"/>
          </a:effectRef>
          <a:fontRef idx="minor">
            <a:schemeClr val="lt1"/>
          </a:fontRef>
        </p:style>
        <p:txBody>
          <a:bodyPr rtlCol="0" anchor="ctr"/>
          <a:lstStyle/>
          <a:p>
            <a:pPr algn="ctr"/>
            <a:r>
              <a:rPr lang="id-ID" b="1" u="sng" dirty="0" smtClean="0">
                <a:solidFill>
                  <a:schemeClr val="tx1"/>
                </a:solidFill>
              </a:rPr>
              <a:t>Pettern Composite</a:t>
            </a:r>
            <a:endParaRPr lang="id-ID" dirty="0"/>
          </a:p>
        </p:txBody>
      </p:sp>
      <p:sp>
        <p:nvSpPr>
          <p:cNvPr id="3" name="Rectangle 2"/>
          <p:cNvSpPr/>
          <p:nvPr/>
        </p:nvSpPr>
        <p:spPr>
          <a:xfrm>
            <a:off x="909836" y="1916832"/>
            <a:ext cx="10369152" cy="1569660"/>
          </a:xfrm>
          <a:prstGeom prst="rect">
            <a:avLst/>
          </a:prstGeom>
        </p:spPr>
        <p:txBody>
          <a:bodyPr wrap="square">
            <a:spAutoFit/>
          </a:bodyPr>
          <a:lstStyle/>
          <a:p>
            <a:r>
              <a:rPr lang="id-ID" b="1" dirty="0">
                <a:solidFill>
                  <a:srgbClr val="393E37"/>
                </a:solidFill>
                <a:latin typeface="+mj-lt"/>
              </a:rPr>
              <a:t>Composit Pattern </a:t>
            </a:r>
            <a:r>
              <a:rPr lang="id-ID" dirty="0">
                <a:solidFill>
                  <a:srgbClr val="393E37"/>
                </a:solidFill>
                <a:latin typeface="+mj-lt"/>
              </a:rPr>
              <a:t>adalah saat satu object yang merupakan sebuah collection, yang isinya antara lain adalah object- object yang collection juga, dan mempunyai sifat yang sama dengan si parent tadi. jadi terjadi proses rekursif disini. Keuntungannya: kita bisa memperlakukan keseluruhan collection seakan- akan sebagai satu object saja. </a:t>
            </a:r>
            <a:endParaRPr lang="id-ID" dirty="0">
              <a:latin typeface="+mj-lt"/>
            </a:endParaRPr>
          </a:p>
        </p:txBody>
      </p:sp>
    </p:spTree>
    <p:extLst>
      <p:ext uri="{BB962C8B-B14F-4D97-AF65-F5344CB8AC3E}">
        <p14:creationId xmlns:p14="http://schemas.microsoft.com/office/powerpoint/2010/main" val="2228853216"/>
      </p:ext>
    </p:extLst>
  </p:cSld>
  <p:clrMapOvr>
    <a:masterClrMapping/>
  </p:clrMapOvr>
  <mc:AlternateContent xmlns:mc="http://schemas.openxmlformats.org/markup-compatibility/2006">
    <mc:Choice xmlns:p14="http://schemas.microsoft.com/office/powerpoint/2010/main" Requires="p14">
      <p:transition spd="slow" p14:dur="2000">
        <p14:window dir="ver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own Arrow Callout 2"/>
          <p:cNvSpPr/>
          <p:nvPr/>
        </p:nvSpPr>
        <p:spPr>
          <a:xfrm>
            <a:off x="621804" y="620688"/>
            <a:ext cx="3096344" cy="904455"/>
          </a:xfrm>
          <a:prstGeom prst="downArrowCallout">
            <a:avLst/>
          </a:prstGeom>
        </p:spPr>
        <p:style>
          <a:lnRef idx="1">
            <a:schemeClr val="accent1"/>
          </a:lnRef>
          <a:fillRef idx="1003">
            <a:schemeClr val="lt2"/>
          </a:fillRef>
          <a:effectRef idx="2">
            <a:schemeClr val="accent1"/>
          </a:effectRef>
          <a:fontRef idx="minor">
            <a:schemeClr val="lt1"/>
          </a:fontRef>
        </p:style>
        <p:txBody>
          <a:bodyPr rtlCol="0" anchor="ctr"/>
          <a:lstStyle/>
          <a:p>
            <a:pPr algn="ctr"/>
            <a:r>
              <a:rPr lang="id-ID" b="1" u="sng" dirty="0" smtClean="0">
                <a:solidFill>
                  <a:schemeClr val="tx1"/>
                </a:solidFill>
              </a:rPr>
              <a:t>Pettern Composite</a:t>
            </a:r>
            <a:endParaRPr lang="id-ID" dirty="0"/>
          </a:p>
        </p:txBody>
      </p:sp>
      <p:sp>
        <p:nvSpPr>
          <p:cNvPr id="4" name="TextBox 3"/>
          <p:cNvSpPr txBox="1"/>
          <p:nvPr/>
        </p:nvSpPr>
        <p:spPr>
          <a:xfrm>
            <a:off x="621804" y="1525143"/>
            <a:ext cx="5381473" cy="461665"/>
          </a:xfrm>
          <a:prstGeom prst="rect">
            <a:avLst/>
          </a:prstGeom>
          <a:noFill/>
        </p:spPr>
        <p:txBody>
          <a:bodyPr wrap="none" rtlCol="0">
            <a:spAutoFit/>
          </a:bodyPr>
          <a:lstStyle/>
          <a:p>
            <a:r>
              <a:rPr lang="id-ID" dirty="0" smtClean="0"/>
              <a:t>Beberapa contoh design Pettern Composite</a:t>
            </a:r>
            <a:endParaRPr lang="id-ID" dirty="0"/>
          </a:p>
        </p:txBody>
      </p:sp>
      <p:sp>
        <p:nvSpPr>
          <p:cNvPr id="5" name="TextBox 4"/>
          <p:cNvSpPr txBox="1"/>
          <p:nvPr/>
        </p:nvSpPr>
        <p:spPr>
          <a:xfrm>
            <a:off x="765820" y="2010499"/>
            <a:ext cx="10902023" cy="3785652"/>
          </a:xfrm>
          <a:prstGeom prst="rect">
            <a:avLst/>
          </a:prstGeom>
          <a:noFill/>
        </p:spPr>
        <p:txBody>
          <a:bodyPr wrap="none" rtlCol="0">
            <a:spAutoFit/>
          </a:bodyPr>
          <a:lstStyle/>
          <a:p>
            <a:pPr marL="342900" indent="-342900">
              <a:buFont typeface="Wingdings" panose="05000000000000000000" pitchFamily="2" charset="2"/>
              <a:buChar char="§"/>
            </a:pPr>
            <a:r>
              <a:rPr lang="id-ID" dirty="0"/>
              <a:t>Microsoft Office Visio memungkinkan pengguna untuk dapat membuat berbagai </a:t>
            </a:r>
            <a:endParaRPr lang="id-ID" dirty="0" smtClean="0"/>
          </a:p>
          <a:p>
            <a:r>
              <a:rPr lang="id-ID" dirty="0" smtClean="0"/>
              <a:t>     bentuk </a:t>
            </a:r>
            <a:r>
              <a:rPr lang="id-ID" dirty="0"/>
              <a:t>semisal kotak, lingkaran, dan sebagainya. Kemudian pengguna dapat </a:t>
            </a:r>
            <a:r>
              <a:rPr lang="id-ID" dirty="0" smtClean="0"/>
              <a:t>melakukan</a:t>
            </a:r>
          </a:p>
          <a:p>
            <a:r>
              <a:rPr lang="id-ID" dirty="0"/>
              <a:t> </a:t>
            </a:r>
            <a:r>
              <a:rPr lang="id-ID" dirty="0" smtClean="0"/>
              <a:t>    grouping </a:t>
            </a:r>
            <a:r>
              <a:rPr lang="id-ID" dirty="0"/>
              <a:t>terhadap bentuk-bentuk yang ada dan ketika group tersebut dipindahkan </a:t>
            </a:r>
            <a:endParaRPr lang="id-ID" dirty="0" smtClean="0"/>
          </a:p>
          <a:p>
            <a:r>
              <a:rPr lang="id-ID" dirty="0" smtClean="0"/>
              <a:t>     posisinya</a:t>
            </a:r>
            <a:r>
              <a:rPr lang="id-ID" dirty="0"/>
              <a:t>, otomatis semua shape yang ada dalam group tersebut ikut berpindah </a:t>
            </a:r>
            <a:endParaRPr lang="id-ID" dirty="0" smtClean="0"/>
          </a:p>
          <a:p>
            <a:r>
              <a:rPr lang="id-ID" dirty="0" smtClean="0"/>
              <a:t>     posisinya</a:t>
            </a:r>
            <a:r>
              <a:rPr lang="id-ID" dirty="0"/>
              <a:t>. Pengguna juga dapat melakukan grouping kembali terhadap group </a:t>
            </a:r>
            <a:endParaRPr lang="id-ID" dirty="0" smtClean="0"/>
          </a:p>
          <a:p>
            <a:r>
              <a:rPr lang="id-ID" dirty="0" smtClean="0"/>
              <a:t>     shape </a:t>
            </a:r>
            <a:r>
              <a:rPr lang="id-ID" dirty="0"/>
              <a:t>yang ada dengan shape-shape yang lain sehingga dapat terbentuk semacam </a:t>
            </a:r>
            <a:endParaRPr lang="id-ID" dirty="0" smtClean="0"/>
          </a:p>
          <a:p>
            <a:r>
              <a:rPr lang="id-ID" dirty="0"/>
              <a:t> </a:t>
            </a:r>
            <a:r>
              <a:rPr lang="id-ID" dirty="0" smtClean="0"/>
              <a:t>    hierarki </a:t>
            </a:r>
            <a:r>
              <a:rPr lang="id-ID" dirty="0"/>
              <a:t>pada shape yang ada. Bentuk-bentuk permasalahan semacam inilah yang </a:t>
            </a:r>
            <a:r>
              <a:rPr lang="id-ID" dirty="0" smtClean="0"/>
              <a:t>dapat</a:t>
            </a:r>
          </a:p>
          <a:p>
            <a:r>
              <a:rPr lang="id-ID" dirty="0"/>
              <a:t> </a:t>
            </a:r>
            <a:r>
              <a:rPr lang="id-ID" dirty="0" smtClean="0"/>
              <a:t>    diselesaikan </a:t>
            </a:r>
            <a:r>
              <a:rPr lang="id-ID" dirty="0"/>
              <a:t>dengan Composite Pattern.</a:t>
            </a:r>
            <a:r>
              <a:rPr lang="id-ID" dirty="0"/>
              <a:t/>
            </a:r>
            <a:br>
              <a:rPr lang="id-ID" dirty="0"/>
            </a:br>
            <a:r>
              <a:rPr lang="id-ID" dirty="0"/>
              <a:t/>
            </a:r>
            <a:br>
              <a:rPr lang="id-ID" dirty="0"/>
            </a:br>
            <a:endParaRPr lang="id-ID" dirty="0"/>
          </a:p>
        </p:txBody>
      </p:sp>
    </p:spTree>
    <p:extLst>
      <p:ext uri="{BB962C8B-B14F-4D97-AF65-F5344CB8AC3E}">
        <p14:creationId xmlns:p14="http://schemas.microsoft.com/office/powerpoint/2010/main" val="4075375323"/>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Callout 1"/>
          <p:cNvSpPr/>
          <p:nvPr/>
        </p:nvSpPr>
        <p:spPr>
          <a:xfrm>
            <a:off x="621804" y="620688"/>
            <a:ext cx="3096344" cy="904455"/>
          </a:xfrm>
          <a:prstGeom prst="downArrowCallout">
            <a:avLst/>
          </a:prstGeom>
        </p:spPr>
        <p:style>
          <a:lnRef idx="1">
            <a:schemeClr val="accent1"/>
          </a:lnRef>
          <a:fillRef idx="1003">
            <a:schemeClr val="lt2"/>
          </a:fillRef>
          <a:effectRef idx="2">
            <a:schemeClr val="accent1"/>
          </a:effectRef>
          <a:fontRef idx="minor">
            <a:schemeClr val="lt1"/>
          </a:fontRef>
        </p:style>
        <p:txBody>
          <a:bodyPr rtlCol="0" anchor="ctr"/>
          <a:lstStyle/>
          <a:p>
            <a:pPr algn="ctr"/>
            <a:r>
              <a:rPr lang="id-ID" b="1" u="sng" dirty="0" smtClean="0">
                <a:solidFill>
                  <a:schemeClr val="tx1"/>
                </a:solidFill>
              </a:rPr>
              <a:t>Pettern Composite</a:t>
            </a:r>
            <a:endParaRPr lang="id-ID" dirty="0"/>
          </a:p>
        </p:txBody>
      </p:sp>
      <p:sp>
        <p:nvSpPr>
          <p:cNvPr id="4" name="Rectangle 3"/>
          <p:cNvSpPr/>
          <p:nvPr/>
        </p:nvSpPr>
        <p:spPr>
          <a:xfrm>
            <a:off x="909836" y="1700808"/>
            <a:ext cx="10441160" cy="3046988"/>
          </a:xfrm>
          <a:prstGeom prst="rect">
            <a:avLst/>
          </a:prstGeom>
        </p:spPr>
        <p:txBody>
          <a:bodyPr wrap="square">
            <a:spAutoFit/>
          </a:bodyPr>
          <a:lstStyle/>
          <a:p>
            <a:pPr marL="342900" indent="-342900">
              <a:buFont typeface="Wingdings" panose="05000000000000000000" pitchFamily="2" charset="2"/>
              <a:buChar char="§"/>
            </a:pPr>
            <a:r>
              <a:rPr lang="id-ID" dirty="0">
                <a:solidFill>
                  <a:srgbClr val="393E37"/>
                </a:solidFill>
                <a:latin typeface="+mj-lt"/>
              </a:rPr>
              <a:t>Dalam pemrograman, komposit digunakan ketika berhadapan dengan struktur pohon. Hal ini  sendiri adalah cukup sebuah konsep abstrak. Salah satu contoh komposit yang Anda lihat sehari-hari adalah sistem menu, dimana menu bar memiliki menu memiliki menu banyak, yang sendiri dapat memiliki submenu. Apa pun yang dapat dimodelkan sebagai struktur pohon dapat dianggap sebagai contoh komposit, seperti bagan organisasi</a:t>
            </a:r>
            <a:r>
              <a:rPr lang="id-ID" dirty="0">
                <a:latin typeface="+mj-lt"/>
              </a:rPr>
              <a:t/>
            </a:r>
            <a:br>
              <a:rPr lang="id-ID" dirty="0">
                <a:latin typeface="+mj-lt"/>
              </a:rPr>
            </a:br>
            <a:r>
              <a:rPr lang="id-ID" dirty="0"/>
              <a:t/>
            </a:r>
            <a:br>
              <a:rPr lang="id-ID" dirty="0"/>
            </a:br>
            <a:endParaRPr lang="id-ID" dirty="0"/>
          </a:p>
        </p:txBody>
      </p:sp>
    </p:spTree>
    <p:extLst>
      <p:ext uri="{BB962C8B-B14F-4D97-AF65-F5344CB8AC3E}">
        <p14:creationId xmlns:p14="http://schemas.microsoft.com/office/powerpoint/2010/main" val="2235459298"/>
      </p:ext>
    </p:extLst>
  </p:cSld>
  <p:clrMapOvr>
    <a:masterClrMapping/>
  </p:clrMapOvr>
  <mc:AlternateContent xmlns:mc="http://schemas.openxmlformats.org/markup-compatibility/2006">
    <mc:Choice xmlns:p14="http://schemas.microsoft.com/office/powerpoint/2010/main" Requires="p14">
      <p:transition spd="slow" p14:dur="2000">
        <p14:window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1844" y="2304656"/>
            <a:ext cx="10585176" cy="2677656"/>
          </a:xfrm>
          <a:prstGeom prst="rect">
            <a:avLst/>
          </a:prstGeom>
        </p:spPr>
        <p:txBody>
          <a:bodyPr wrap="square">
            <a:spAutoFit/>
          </a:bodyPr>
          <a:lstStyle/>
          <a:p>
            <a:pPr marL="342900" indent="-342900">
              <a:buFont typeface="Arial" panose="020B0604020202020204" pitchFamily="34" charset="0"/>
              <a:buChar char="•"/>
            </a:pPr>
            <a:r>
              <a:rPr lang="id-ID" dirty="0" smtClean="0">
                <a:solidFill>
                  <a:srgbClr val="393E37"/>
                </a:solidFill>
                <a:latin typeface="+mj-lt"/>
              </a:rPr>
              <a:t>Komposit </a:t>
            </a:r>
            <a:r>
              <a:rPr lang="id-ID" dirty="0">
                <a:solidFill>
                  <a:srgbClr val="393E37"/>
                </a:solidFill>
                <a:latin typeface="+mj-lt"/>
              </a:rPr>
              <a:t>ini dikenal sebagai pola struktural, karena itu digunakan untuk membentuk struktur objek besar di seluruh objek yang berbeda banyak. Definisi Komposit disediakan Gang of Four  buku tentang Desain Pola menyatakan: Memungkinkan Anda untuk menyusun objek ke dalam struktur pohon untuk mewakili bagian-keseluruhan hirarki. Komposit memungkinkan klien memperlakukan objek </a:t>
            </a:r>
            <a:r>
              <a:rPr lang="id-ID" dirty="0"/>
              <a:t/>
            </a:r>
            <a:br>
              <a:rPr lang="id-ID" dirty="0"/>
            </a:br>
            <a:r>
              <a:rPr lang="id-ID" dirty="0"/>
              <a:t/>
            </a:r>
            <a:br>
              <a:rPr lang="id-ID" dirty="0"/>
            </a:br>
            <a:endParaRPr lang="id-ID" dirty="0"/>
          </a:p>
        </p:txBody>
      </p:sp>
      <p:sp>
        <p:nvSpPr>
          <p:cNvPr id="3" name="Down Arrow Callout 2"/>
          <p:cNvSpPr/>
          <p:nvPr/>
        </p:nvSpPr>
        <p:spPr>
          <a:xfrm>
            <a:off x="621804" y="620688"/>
            <a:ext cx="3096344" cy="904455"/>
          </a:xfrm>
          <a:prstGeom prst="downArrowCallout">
            <a:avLst/>
          </a:prstGeom>
        </p:spPr>
        <p:style>
          <a:lnRef idx="1">
            <a:schemeClr val="accent1"/>
          </a:lnRef>
          <a:fillRef idx="1003">
            <a:schemeClr val="lt2"/>
          </a:fillRef>
          <a:effectRef idx="2">
            <a:schemeClr val="accent1"/>
          </a:effectRef>
          <a:fontRef idx="minor">
            <a:schemeClr val="lt1"/>
          </a:fontRef>
        </p:style>
        <p:txBody>
          <a:bodyPr rtlCol="0" anchor="ctr"/>
          <a:lstStyle/>
          <a:p>
            <a:pPr algn="ctr"/>
            <a:r>
              <a:rPr lang="id-ID" b="1" u="sng" dirty="0" smtClean="0">
                <a:solidFill>
                  <a:schemeClr val="tx1"/>
                </a:solidFill>
              </a:rPr>
              <a:t>Pettern Composite</a:t>
            </a:r>
            <a:endParaRPr lang="id-ID" dirty="0"/>
          </a:p>
        </p:txBody>
      </p:sp>
      <p:sp>
        <p:nvSpPr>
          <p:cNvPr id="4" name="TextBox 3"/>
          <p:cNvSpPr txBox="1"/>
          <p:nvPr/>
        </p:nvSpPr>
        <p:spPr>
          <a:xfrm>
            <a:off x="1341884" y="1684067"/>
            <a:ext cx="2108013" cy="461665"/>
          </a:xfrm>
          <a:prstGeom prst="rect">
            <a:avLst/>
          </a:prstGeom>
          <a:noFill/>
        </p:spPr>
        <p:txBody>
          <a:bodyPr wrap="none" rtlCol="0">
            <a:spAutoFit/>
          </a:bodyPr>
          <a:lstStyle/>
          <a:p>
            <a:r>
              <a:rPr lang="id-ID" b="1" dirty="0">
                <a:solidFill>
                  <a:srgbClr val="393E37"/>
                </a:solidFill>
              </a:rPr>
              <a:t>Pola Komposit</a:t>
            </a:r>
            <a:endParaRPr lang="id-ID" b="1" dirty="0"/>
          </a:p>
        </p:txBody>
      </p:sp>
    </p:spTree>
    <p:extLst>
      <p:ext uri="{BB962C8B-B14F-4D97-AF65-F5344CB8AC3E}">
        <p14:creationId xmlns:p14="http://schemas.microsoft.com/office/powerpoint/2010/main" val="3243249454"/>
      </p:ext>
    </p:extLst>
  </p:cSld>
  <p:clrMapOvr>
    <a:masterClrMapping/>
  </p:clrMapOvr>
  <mc:AlternateContent xmlns:mc="http://schemas.openxmlformats.org/markup-compatibility/2006">
    <mc:Choice xmlns:p14="http://schemas.microsoft.com/office/powerpoint/2010/main" Requires="p14">
      <p:transition spd="slow" p14:dur="2000">
        <p14:window dir="vert"/>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A2750EA-B7A8-4FA6-B68F-CA4FDFC453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0</TotalTime>
  <Words>383</Words>
  <Application>Microsoft Office PowerPoint</Application>
  <PresentationFormat>Custom</PresentationFormat>
  <Paragraphs>65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Garamond</vt:lpstr>
      <vt:lpstr>Wingdings</vt:lpstr>
      <vt:lpstr>Organic</vt:lpstr>
      <vt:lpstr>Design Pettern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Pettern Composite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2017-02-02T19:59:12Z</dcterms:created>
  <dcterms:modified xsi:type="dcterms:W3CDTF">2017-02-03T07:25:58Z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TC034606159991</vt:lpwstr>
  </property>
</Properties>
</file>