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  <p:sldId id="263" r:id="rId9"/>
    <p:sldId id="264" r:id="rId10"/>
    <p:sldId id="265" r:id="rId11"/>
    <p:sldId id="266" r:id="rId12"/>
    <p:sldId id="271" r:id="rId13"/>
    <p:sldId id="267" r:id="rId14"/>
    <p:sldId id="269" r:id="rId15"/>
    <p:sldId id="273" r:id="rId16"/>
    <p:sldId id="272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32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11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184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4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361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709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4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73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91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39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BFA0EE-40CC-4117-A8FE-780CC5A7747B}" type="datetimeFigureOut">
              <a:rPr lang="id-ID" smtClean="0"/>
              <a:t>03/02/2017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51BD1A-88D8-4013-AA02-4F6E241291FD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9361" y="2810436"/>
            <a:ext cx="20665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dirty="0" smtClean="0">
                <a:solidFill>
                  <a:schemeClr val="accent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SINGLETON</a:t>
            </a:r>
            <a:endParaRPr lang="id-ID" sz="2000" dirty="0" smtClean="0">
              <a:solidFill>
                <a:schemeClr val="accent2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ctr"/>
            <a:r>
              <a:rPr lang="id-ID" dirty="0" smtClean="0">
                <a:solidFill>
                  <a:schemeClr val="bg2">
                    <a:lumMod val="25000"/>
                  </a:schemeClr>
                </a:solidFill>
              </a:rPr>
              <a:t>Design</a:t>
            </a:r>
            <a:r>
              <a:rPr lang="id-ID" dirty="0" smtClean="0">
                <a:solidFill>
                  <a:srgbClr val="C00000"/>
                </a:solidFill>
              </a:rPr>
              <a:t> Pattern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811" y="134471"/>
            <a:ext cx="253466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Oleh : </a:t>
            </a:r>
          </a:p>
          <a:p>
            <a:r>
              <a:rPr lang="id-ID" sz="14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Arif Setyo Bowo</a:t>
            </a:r>
          </a:p>
          <a:p>
            <a:r>
              <a:rPr lang="id-ID" sz="14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Shofia Setia Janji</a:t>
            </a:r>
          </a:p>
          <a:p>
            <a:r>
              <a:rPr lang="id-ID" sz="14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Putri Ayuni Kusumawardani</a:t>
            </a:r>
            <a:endParaRPr lang="id-ID" sz="14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2310" y="702840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Bagaimana jika seperti ini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3950" y="3442447"/>
            <a:ext cx="7365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>
                <a:latin typeface="Century Gothic" panose="020B0502020202020204" pitchFamily="34" charset="0"/>
              </a:rPr>
              <a:t>Memanggil </a:t>
            </a:r>
            <a:r>
              <a:rPr lang="id-ID" sz="1400" i="1" dirty="0" smtClean="0">
                <a:latin typeface="Century Gothic" panose="020B0502020202020204" pitchFamily="34" charset="0"/>
              </a:rPr>
              <a:t>static method</a:t>
            </a:r>
            <a:r>
              <a:rPr lang="id-ID" sz="1400" dirty="0" smtClean="0">
                <a:latin typeface="Century Gothic" panose="020B0502020202020204" pitchFamily="34" charset="0"/>
              </a:rPr>
              <a:t> </a:t>
            </a:r>
            <a:r>
              <a:rPr lang="id-ID" sz="1400" b="1" dirty="0" smtClean="0">
                <a:latin typeface="Century Gothic" panose="020B0502020202020204" pitchFamily="34" charset="0"/>
              </a:rPr>
              <a:t>getInstance() </a:t>
            </a:r>
            <a:r>
              <a:rPr lang="id-ID" sz="1400" dirty="0" smtClean="0">
                <a:latin typeface="Century Gothic" panose="020B0502020202020204" pitchFamily="34" charset="0"/>
              </a:rPr>
              <a:t>merupakan cara alternatif untuk instance</a:t>
            </a:r>
            <a:endParaRPr lang="id-ID" sz="14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93" y="1485339"/>
            <a:ext cx="5259201" cy="1561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32" y="1412220"/>
            <a:ext cx="4572943" cy="2151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02310" y="702840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Ini dia !!!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5334" y="4033683"/>
            <a:ext cx="6275899" cy="309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Century Gothic" panose="020B0502020202020204" pitchFamily="34" charset="0"/>
              </a:rPr>
              <a:t>Konsep ini berpotensi </a:t>
            </a:r>
            <a:r>
              <a:rPr lang="id-ID" sz="1400" dirty="0">
                <a:latin typeface="Century Gothic" panose="020B0502020202020204" pitchFamily="34" charset="0"/>
              </a:rPr>
              <a:t>“gagal” jika program </a:t>
            </a:r>
            <a:r>
              <a:rPr lang="id-ID" sz="1400" dirty="0" smtClean="0">
                <a:latin typeface="Century Gothic" panose="020B0502020202020204" pitchFamily="34" charset="0"/>
              </a:rPr>
              <a:t>kita bertipe </a:t>
            </a:r>
            <a:r>
              <a:rPr lang="id-ID" sz="1400" b="1" dirty="0" smtClean="0">
                <a:latin typeface="Century Gothic" panose="020B0502020202020204" pitchFamily="34" charset="0"/>
              </a:rPr>
              <a:t>Multithreading</a:t>
            </a:r>
            <a:endParaRPr lang="id-ID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5965" y="1062316"/>
            <a:ext cx="6506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Beberapa pilihan saat menghadapi </a:t>
            </a:r>
            <a:r>
              <a:rPr lang="id-ID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Multithreading</a:t>
            </a:r>
          </a:p>
          <a:p>
            <a:r>
              <a:rPr lang="id-ID" sz="2000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</a:rPr>
              <a:t> </a:t>
            </a:r>
            <a:endParaRPr lang="id-ID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ea typeface="Adobe Fan Heiti Std B" panose="020B07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8071" y="202244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Century Gothic" panose="020B0502020202020204" pitchFamily="34" charset="0"/>
              </a:rPr>
              <a:t>• </a:t>
            </a:r>
            <a:r>
              <a:rPr lang="id-ID" sz="1400" b="1" dirty="0">
                <a:latin typeface="Century Gothic" panose="020B0502020202020204" pitchFamily="34" charset="0"/>
              </a:rPr>
              <a:t>Tetap gunakan synchronized</a:t>
            </a:r>
          </a:p>
          <a:p>
            <a:pPr>
              <a:lnSpc>
                <a:spcPct val="150000"/>
              </a:lnSpc>
            </a:pPr>
            <a:r>
              <a:rPr lang="id-ID" sz="1400" dirty="0">
                <a:latin typeface="Century Gothic" panose="020B0502020202020204" pitchFamily="34" charset="0"/>
              </a:rPr>
              <a:t>– Jika proses pembuatan object tidak </a:t>
            </a:r>
            <a:r>
              <a:rPr lang="id-ID" sz="1400" dirty="0" smtClean="0">
                <a:latin typeface="Century Gothic" panose="020B0502020202020204" pitchFamily="34" charset="0"/>
              </a:rPr>
              <a:t>membutuhkan sumber </a:t>
            </a:r>
            <a:r>
              <a:rPr lang="id-ID" sz="1400" dirty="0">
                <a:latin typeface="Century Gothic" panose="020B0502020202020204" pitchFamily="34" charset="0"/>
              </a:rPr>
              <a:t>daya yang besar (waktu dan memory</a:t>
            </a:r>
            <a:r>
              <a:rPr lang="id-ID" sz="1400" dirty="0" smtClean="0">
                <a:latin typeface="Century Gothic" panose="020B0502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id-ID" sz="14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400" dirty="0">
                <a:latin typeface="Century Gothic" panose="020B0502020202020204" pitchFamily="34" charset="0"/>
              </a:rPr>
              <a:t>• </a:t>
            </a:r>
            <a:r>
              <a:rPr lang="id-ID" sz="1400" b="1" dirty="0">
                <a:latin typeface="Century Gothic" panose="020B0502020202020204" pitchFamily="34" charset="0"/>
              </a:rPr>
              <a:t>Buat instance sedini mungkin</a:t>
            </a:r>
          </a:p>
          <a:p>
            <a:pPr>
              <a:lnSpc>
                <a:spcPct val="150000"/>
              </a:lnSpc>
            </a:pPr>
            <a:r>
              <a:rPr lang="id-ID" sz="1400" dirty="0">
                <a:latin typeface="Century Gothic" panose="020B0502020202020204" pitchFamily="34" charset="0"/>
              </a:rPr>
              <a:t>– Dijamin “aman” untuk </a:t>
            </a:r>
            <a:r>
              <a:rPr lang="id-ID" sz="1400" dirty="0" smtClean="0">
                <a:latin typeface="Century Gothic" panose="020B0502020202020204" pitchFamily="34" charset="0"/>
              </a:rPr>
              <a:t>multithread</a:t>
            </a:r>
            <a:endParaRPr lang="id-ID" sz="14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29" y="2209800"/>
            <a:ext cx="4419600" cy="152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5888" y="4043100"/>
            <a:ext cx="8691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latin typeface="Century Gothic" panose="020B0502020202020204" pitchFamily="34" charset="0"/>
              </a:rPr>
              <a:t>Cara ini memiliki kelemahan </a:t>
            </a:r>
            <a:r>
              <a:rPr lang="fi-FI" sz="1400" dirty="0" smtClean="0">
                <a:latin typeface="Century Gothic" panose="020B0502020202020204" pitchFamily="34" charset="0"/>
              </a:rPr>
              <a:t>karena</a:t>
            </a:r>
            <a:r>
              <a:rPr lang="id-ID" sz="1400" dirty="0" smtClean="0">
                <a:latin typeface="Century Gothic" panose="020B0502020202020204" pitchFamily="34" charset="0"/>
              </a:rPr>
              <a:t> </a:t>
            </a:r>
            <a:r>
              <a:rPr lang="id-ID" sz="1400" b="1" dirty="0" smtClean="0">
                <a:latin typeface="Century Gothic" panose="020B0502020202020204" pitchFamily="34" charset="0"/>
              </a:rPr>
              <a:t>synchronized </a:t>
            </a:r>
            <a:r>
              <a:rPr lang="id-ID" sz="1400" dirty="0">
                <a:latin typeface="Century Gothic" panose="020B0502020202020204" pitchFamily="34" charset="0"/>
              </a:rPr>
              <a:t>membuat aplikasi </a:t>
            </a:r>
            <a:r>
              <a:rPr lang="id-ID" sz="1400" dirty="0" smtClean="0">
                <a:latin typeface="Century Gothic" panose="020B0502020202020204" pitchFamily="34" charset="0"/>
              </a:rPr>
              <a:t>anda </a:t>
            </a:r>
            <a:r>
              <a:rPr lang="id-ID" sz="1400" b="1" i="1" dirty="0" smtClean="0">
                <a:latin typeface="Century Gothic" panose="020B0502020202020204" pitchFamily="34" charset="0"/>
              </a:rPr>
              <a:t>menjadi </a:t>
            </a:r>
            <a:r>
              <a:rPr lang="id-ID" sz="1400" b="1" i="1" dirty="0">
                <a:latin typeface="Century Gothic" panose="020B0502020202020204" pitchFamily="34" charset="0"/>
              </a:rPr>
              <a:t>lebih lambat !!</a:t>
            </a:r>
            <a:endParaRPr lang="id-ID" sz="14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7789" y="1102659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Synchronized</a:t>
            </a:r>
            <a:endParaRPr lang="id-ID" sz="2000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Arc 4"/>
          <p:cNvSpPr/>
          <p:nvPr/>
        </p:nvSpPr>
        <p:spPr>
          <a:xfrm>
            <a:off x="2581835" y="1350966"/>
            <a:ext cx="2259107" cy="1567045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9061" y="1063896"/>
            <a:ext cx="3616696" cy="508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dirty="0">
                <a:solidFill>
                  <a:schemeClr val="accent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Buat instance sedini mungkin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11" y="1954584"/>
            <a:ext cx="5868995" cy="1797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2198" y="1304528"/>
            <a:ext cx="30011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dirty="0" smtClean="0">
                <a:solidFill>
                  <a:schemeClr val="accent2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Diagram Singleton</a:t>
            </a:r>
            <a:endParaRPr lang="id-ID" sz="2000" dirty="0">
              <a:solidFill>
                <a:schemeClr val="accent2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684" y="2627130"/>
            <a:ext cx="3274169" cy="1877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5402674" y="2613683"/>
            <a:ext cx="138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Singleton</a:t>
            </a:r>
            <a:endParaRPr lang="id-ID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5684" y="3090591"/>
            <a:ext cx="3274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55686" y="3598041"/>
            <a:ext cx="3274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2198" y="3170403"/>
            <a:ext cx="222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- Singleton : Singleton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4592198" y="3691299"/>
            <a:ext cx="2626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- Singleton()</a:t>
            </a:r>
          </a:p>
          <a:p>
            <a:r>
              <a:rPr lang="id-ID" dirty="0" smtClean="0"/>
              <a:t>+ getInstance() : SIngleton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91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5482" y="2743200"/>
            <a:ext cx="3292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Terima Kasih</a:t>
            </a:r>
            <a:endParaRPr lang="id-ID" sz="40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8300" y="2159313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chemeClr val="accent3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APA ITU Singleton ?</a:t>
            </a:r>
            <a:endParaRPr lang="id-ID" sz="2400" dirty="0">
              <a:solidFill>
                <a:schemeClr val="accent3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4002" y="301736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4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design pattern yang digunakan untuk membatasi instanisasi dari suatu kelas menjadi satu </a:t>
            </a:r>
            <a:r>
              <a:rPr lang="id-ID" sz="1400" i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object</a:t>
            </a:r>
            <a:endParaRPr lang="id-ID" sz="14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11755" y="758262"/>
            <a:ext cx="6420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Dalam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beberapa kasus </a:t>
            </a:r>
            <a:r>
              <a:rPr lang="sv-SE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hanya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dibutuhkan </a:t>
            </a:r>
            <a:r>
              <a:rPr lang="id-ID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1 object saja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3942" y="128236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chemeClr val="accent2">
                    <a:lumMod val="50000"/>
                  </a:schemeClr>
                </a:solidFill>
                <a:latin typeface="Buxton Sketch" panose="03080500000500000004" pitchFamily="66" charset="0"/>
              </a:rPr>
              <a:t>Misalnya?</a:t>
            </a:r>
            <a:endParaRPr lang="id-ID" sz="2400" dirty="0">
              <a:solidFill>
                <a:schemeClr val="accent2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76" y="1563453"/>
            <a:ext cx="4457138" cy="23819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0506" y="4227349"/>
            <a:ext cx="4003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 smtClean="0">
                <a:solidFill>
                  <a:schemeClr val="accent2">
                    <a:lumMod val="50000"/>
                  </a:schemeClr>
                </a:solidFill>
                <a:latin typeface="Buxton Sketch" panose="03080500000500000004" pitchFamily="66" charset="0"/>
              </a:rPr>
              <a:t>Pada koneksi ke database hanya dibutuhkan 1 lisensi saja</a:t>
            </a:r>
            <a:endParaRPr lang="id-ID" sz="1400" dirty="0">
              <a:solidFill>
                <a:schemeClr val="accent2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3501399" y="1528685"/>
            <a:ext cx="1314660" cy="945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31" y="3025589"/>
            <a:ext cx="4790905" cy="969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2318" y="820271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2">
                    <a:lumMod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Pada dasarnya konsepnya sama dengan variabel global</a:t>
            </a:r>
            <a:endParaRPr lang="id-ID" dirty="0">
              <a:solidFill>
                <a:schemeClr val="bg2">
                  <a:lumMod val="2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5965" y="216857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2">
                    <a:lumMod val="75000"/>
                  </a:schemeClr>
                </a:solidFill>
                <a:latin typeface="Buxton Sketch" panose="03080500000500000004" pitchFamily="66" charset="0"/>
              </a:rPr>
              <a:t>Lihat code berikut</a:t>
            </a:r>
            <a:endParaRPr lang="id-ID" dirty="0">
              <a:solidFill>
                <a:schemeClr val="accent2">
                  <a:lumMod val="75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3200400" y="2353236"/>
            <a:ext cx="2097741" cy="1099066"/>
          </a:xfrm>
          <a:prstGeom prst="arc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820270" y="5103622"/>
            <a:ext cx="38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2">
                    <a:lumMod val="50000"/>
                  </a:schemeClr>
                </a:solidFill>
                <a:latin typeface="Buxton Sketch" panose="03080500000500000004" pitchFamily="66" charset="0"/>
              </a:rPr>
              <a:t>Variabel ini dapat dipanggil oleh semua fungsi</a:t>
            </a:r>
            <a:endParaRPr lang="id-ID" dirty="0">
              <a:solidFill>
                <a:schemeClr val="accent2">
                  <a:lumMod val="50000"/>
                </a:schemeClr>
              </a:solidFill>
              <a:latin typeface="Buxton Sketch" panose="030805000005000000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8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7814" y="3290064"/>
            <a:ext cx="7920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latin typeface="Century Gothic" panose="020B0502020202020204" pitchFamily="34" charset="0"/>
              </a:rPr>
              <a:t>Pada Singleton, object hanya dibuat </a:t>
            </a:r>
            <a:r>
              <a:rPr lang="id-ID" sz="1400" dirty="0" smtClean="0">
                <a:latin typeface="Century Gothic" panose="020B0502020202020204" pitchFamily="34" charset="0"/>
              </a:rPr>
              <a:t>saat </a:t>
            </a:r>
            <a:r>
              <a:rPr lang="es-ES" sz="1400" dirty="0" err="1" smtClean="0">
                <a:latin typeface="Century Gothic" panose="020B0502020202020204" pitchFamily="34" charset="0"/>
              </a:rPr>
              <a:t>dibutuhkan</a:t>
            </a:r>
            <a:r>
              <a:rPr lang="es-ES" sz="1400" dirty="0" smtClean="0">
                <a:latin typeface="Century Gothic" panose="020B0502020202020204" pitchFamily="34" charset="0"/>
              </a:rPr>
              <a:t>,</a:t>
            </a:r>
            <a:r>
              <a:rPr lang="id-ID" sz="1400" dirty="0">
                <a:latin typeface="Century Gothic" panose="020B0502020202020204" pitchFamily="34" charset="0"/>
              </a:rPr>
              <a:t> </a:t>
            </a:r>
            <a:r>
              <a:rPr lang="es-ES" sz="1400" dirty="0" err="1" smtClean="0">
                <a:latin typeface="Century Gothic" panose="020B0502020202020204" pitchFamily="34" charset="0"/>
              </a:rPr>
              <a:t>sedangkan</a:t>
            </a:r>
            <a:r>
              <a:rPr lang="id-ID" sz="1400" dirty="0">
                <a:latin typeface="Century Gothic" panose="020B0502020202020204" pitchFamily="34" charset="0"/>
              </a:rPr>
              <a:t> </a:t>
            </a:r>
            <a:r>
              <a:rPr lang="es-ES" sz="1400" dirty="0" smtClean="0">
                <a:latin typeface="Century Gothic" panose="020B0502020202020204" pitchFamily="34" charset="0"/>
              </a:rPr>
              <a:t>Global </a:t>
            </a:r>
            <a:r>
              <a:rPr lang="es-ES" sz="1400" dirty="0">
                <a:latin typeface="Century Gothic" panose="020B0502020202020204" pitchFamily="34" charset="0"/>
              </a:rPr>
              <a:t>Variable </a:t>
            </a:r>
            <a:r>
              <a:rPr lang="es-ES" sz="1400" dirty="0" err="1" smtClean="0">
                <a:latin typeface="Century Gothic" panose="020B0502020202020204" pitchFamily="34" charset="0"/>
              </a:rPr>
              <a:t>dibuat</a:t>
            </a:r>
            <a:r>
              <a:rPr lang="id-ID" sz="1400" dirty="0" smtClean="0">
                <a:latin typeface="Century Gothic" panose="020B0502020202020204" pitchFamily="34" charset="0"/>
              </a:rPr>
              <a:t> saat </a:t>
            </a:r>
            <a:r>
              <a:rPr lang="id-ID" sz="1400" dirty="0">
                <a:latin typeface="Century Gothic" panose="020B0502020202020204" pitchFamily="34" charset="0"/>
              </a:rPr>
              <a:t>awal program </a:t>
            </a:r>
            <a:r>
              <a:rPr lang="id-ID" sz="1400" dirty="0" smtClean="0">
                <a:latin typeface="Century Gothic" panose="020B0502020202020204" pitchFamily="34" charset="0"/>
              </a:rPr>
              <a:t>dijalankan.</a:t>
            </a:r>
            <a:endParaRPr lang="id-ID" sz="14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2648" y="2178424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solidFill>
                  <a:schemeClr val="tx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Bedanya??</a:t>
            </a:r>
            <a:endParaRPr lang="id-ID" sz="2400" dirty="0">
              <a:solidFill>
                <a:schemeClr val="tx2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58" y="683838"/>
            <a:ext cx="3820365" cy="12734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0040" y="1957293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Century Gothic" panose="020B0502020202020204" pitchFamily="34" charset="0"/>
              </a:rPr>
              <a:t>Bagaimana cara kita membuat </a:t>
            </a:r>
            <a:r>
              <a:rPr lang="id-ID" dirty="0">
                <a:latin typeface="Century Gothic" panose="020B0502020202020204" pitchFamily="34" charset="0"/>
              </a:rPr>
              <a:t>object dari </a:t>
            </a:r>
            <a:r>
              <a:rPr lang="id-ID" i="1" dirty="0">
                <a:latin typeface="Century Gothic" panose="020B0502020202020204" pitchFamily="34" charset="0"/>
              </a:rPr>
              <a:t>class Whatever </a:t>
            </a:r>
            <a:r>
              <a:rPr lang="id-ID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2411522" y="42745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dirty="0" smtClean="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Whatever </a:t>
            </a:r>
            <a:r>
              <a:rPr lang="id-ID" b="1" dirty="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 = new Whatever();</a:t>
            </a:r>
          </a:p>
          <a:p>
            <a:r>
              <a:rPr lang="id-ID" b="1" dirty="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Whatever object2 = new Whatever();</a:t>
            </a:r>
          </a:p>
          <a:p>
            <a:r>
              <a:rPr lang="id-ID" b="1" dirty="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id-ID" b="1" dirty="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Whatever object100 = new Whatever();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705" y="2565385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102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Whatever object1 = new Whatever();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2330" y="3810038"/>
            <a:ext cx="4496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rgbClr val="00000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Bisakah </a:t>
            </a:r>
            <a:r>
              <a:rPr lang="id-ID" dirty="0">
                <a:solidFill>
                  <a:srgbClr val="000000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membuat lebih dari 1 object ?</a:t>
            </a:r>
          </a:p>
        </p:txBody>
      </p:sp>
    </p:spTree>
    <p:extLst>
      <p:ext uri="{BB962C8B-B14F-4D97-AF65-F5344CB8AC3E}">
        <p14:creationId xmlns:p14="http://schemas.microsoft.com/office/powerpoint/2010/main" val="370650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2446" y="1653988"/>
            <a:ext cx="5299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Semakin banyak object, MAKA?</a:t>
            </a:r>
            <a:endParaRPr lang="id-ID" sz="2800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7455" y="1146593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Object membutuhkan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memory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46013" y="1496213"/>
            <a:ext cx="4358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Tahukah anda, kita dapat melakukan ini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87" y="2099420"/>
            <a:ext cx="3838014" cy="151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4699" y="1079358"/>
            <a:ext cx="387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Masih ingat konsep </a:t>
            </a:r>
            <a:r>
              <a:rPr lang="id-ID" b="1" i="1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static method </a:t>
            </a:r>
            <a:r>
              <a:rPr lang="id-ID" dirty="0">
                <a:solidFill>
                  <a:schemeClr val="accent1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97" y="2033306"/>
            <a:ext cx="4567761" cy="1072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7424" y="3536997"/>
            <a:ext cx="73869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latin typeface="Century Gothic" panose="020B0502020202020204" pitchFamily="34" charset="0"/>
                <a:ea typeface="Adobe Fan Heiti Std B" panose="020B0700000000000000" pitchFamily="34" charset="-128"/>
              </a:rPr>
              <a:t>Method hitung() dapat dipanggil tanpa perlu </a:t>
            </a:r>
            <a:r>
              <a:rPr lang="id-ID" sz="1400" dirty="0" smtClean="0">
                <a:latin typeface="Century Gothic" panose="020B0502020202020204" pitchFamily="34" charset="0"/>
                <a:ea typeface="Adobe Fan Heiti Std B" panose="020B0700000000000000" pitchFamily="34" charset="-128"/>
              </a:rPr>
              <a:t>melakukan instansiasi </a:t>
            </a:r>
            <a:r>
              <a:rPr lang="id-ID" sz="1400" dirty="0">
                <a:latin typeface="Century Gothic" panose="020B0502020202020204" pitchFamily="34" charset="0"/>
                <a:ea typeface="Adobe Fan Heiti Std B" panose="020B0700000000000000" pitchFamily="34" charset="-128"/>
              </a:rPr>
              <a:t>class Whatever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7565" y="4275501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Whatever.hitung();</a:t>
            </a:r>
            <a:endParaRPr lang="id-ID" sz="20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2564" y="6448327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Singleton - Design Pattern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811" y="6448327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Arif – Shofia - Putri</a:t>
            </a:r>
            <a:endParaRPr lang="id-ID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409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Fan Heiti Std B</vt:lpstr>
      <vt:lpstr>Arial</vt:lpstr>
      <vt:lpstr>Buxton Sketch</vt:lpstr>
      <vt:lpstr>Calibri</vt:lpstr>
      <vt:lpstr>Calibri Light</vt:lpstr>
      <vt:lpstr>Century Gothic</vt:lpstr>
      <vt:lpstr>Consolas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DEONEO</dc:creator>
  <cp:lastModifiedBy>DEONEO</cp:lastModifiedBy>
  <cp:revision>24</cp:revision>
  <dcterms:created xsi:type="dcterms:W3CDTF">2017-02-02T09:43:09Z</dcterms:created>
  <dcterms:modified xsi:type="dcterms:W3CDTF">2017-02-03T06:49:20Z</dcterms:modified>
</cp:coreProperties>
</file>