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sldIdLst>
    <p:sldId id="256" r:id="rId2"/>
    <p:sldId id="257" r:id="rId3"/>
    <p:sldId id="258" r:id="rId4"/>
    <p:sldId id="277" r:id="rId5"/>
    <p:sldId id="279" r:id="rId6"/>
    <p:sldId id="276" r:id="rId7"/>
    <p:sldId id="268" r:id="rId8"/>
    <p:sldId id="269" r:id="rId9"/>
    <p:sldId id="263" r:id="rId10"/>
    <p:sldId id="271" r:id="rId11"/>
    <p:sldId id="272" r:id="rId12"/>
    <p:sldId id="274" r:id="rId13"/>
    <p:sldId id="275" r:id="rId14"/>
    <p:sldId id="261" r:id="rId15"/>
    <p:sldId id="260" r:id="rId16"/>
    <p:sldId id="262" r:id="rId17"/>
    <p:sldId id="278"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3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2FF33-D8A7-4032-A407-5D0448A1A7C1}" type="datetimeFigureOut">
              <a:rPr lang="id-ID" smtClean="0"/>
              <a:t>03/02/2017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B507D-C8B5-4D24-B255-524BC2D8FD75}" type="slidenum">
              <a:rPr lang="id-ID" smtClean="0"/>
              <a:t>‹#›</a:t>
            </a:fld>
            <a:endParaRPr lang="id-ID"/>
          </a:p>
        </p:txBody>
      </p:sp>
    </p:spTree>
    <p:extLst>
      <p:ext uri="{BB962C8B-B14F-4D97-AF65-F5344CB8AC3E}">
        <p14:creationId xmlns:p14="http://schemas.microsoft.com/office/powerpoint/2010/main" val="164979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6AB507D-C8B5-4D24-B255-524BC2D8FD75}" type="slidenum">
              <a:rPr lang="id-ID" smtClean="0"/>
              <a:t>16</a:t>
            </a:fld>
            <a:endParaRPr lang="id-ID"/>
          </a:p>
        </p:txBody>
      </p:sp>
    </p:spTree>
    <p:extLst>
      <p:ext uri="{BB962C8B-B14F-4D97-AF65-F5344CB8AC3E}">
        <p14:creationId xmlns:p14="http://schemas.microsoft.com/office/powerpoint/2010/main" val="123067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9AA793-6444-4F38-9B68-D0E56788A59F}" type="datetimeFigureOut">
              <a:rPr lang="id-ID" smtClean="0"/>
              <a:t>03/02/2017</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EF85EC2-C656-4163-BAA9-F2F90103A312}"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9AA793-6444-4F38-9B68-D0E56788A59F}" type="datetimeFigureOut">
              <a:rPr lang="id-ID" smtClean="0"/>
              <a:t>03/02/2017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EF85EC2-C656-4163-BAA9-F2F90103A31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9AA793-6444-4F38-9B68-D0E56788A59F}" type="datetimeFigureOut">
              <a:rPr lang="id-ID" smtClean="0"/>
              <a:t>03/02/2017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EF85EC2-C656-4163-BAA9-F2F90103A31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9AA793-6444-4F38-9B68-D0E56788A59F}" type="datetimeFigureOut">
              <a:rPr lang="id-ID" smtClean="0"/>
              <a:t>03/02/2017</a:t>
            </a:fld>
            <a:endParaRPr lang="id-ID"/>
          </a:p>
        </p:txBody>
      </p:sp>
      <p:sp>
        <p:nvSpPr>
          <p:cNvPr id="9" name="Slide Number Placeholder 8"/>
          <p:cNvSpPr>
            <a:spLocks noGrp="1"/>
          </p:cNvSpPr>
          <p:nvPr>
            <p:ph type="sldNum" sz="quarter" idx="15"/>
          </p:nvPr>
        </p:nvSpPr>
        <p:spPr/>
        <p:txBody>
          <a:bodyPr rtlCol="0"/>
          <a:lstStyle/>
          <a:p>
            <a:fld id="{5EF85EC2-C656-4163-BAA9-F2F90103A312}"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9AA793-6444-4F38-9B68-D0E56788A59F}" type="datetimeFigureOut">
              <a:rPr lang="id-ID" smtClean="0"/>
              <a:t>03/02/2017</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EF85EC2-C656-4163-BAA9-F2F90103A312}"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9AA793-6444-4F38-9B68-D0E56788A59F}" type="datetimeFigureOut">
              <a:rPr lang="id-ID" smtClean="0"/>
              <a:t>03/02/2017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EF85EC2-C656-4163-BAA9-F2F90103A312}"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9AA793-6444-4F38-9B68-D0E56788A59F}" type="datetimeFigureOut">
              <a:rPr lang="id-ID" smtClean="0"/>
              <a:t>03/02/2017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EF85EC2-C656-4163-BAA9-F2F90103A312}"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9AA793-6444-4F38-9B68-D0E56788A59F}" type="datetimeFigureOut">
              <a:rPr lang="id-ID" smtClean="0"/>
              <a:t>03/02/2017</a:t>
            </a:fld>
            <a:endParaRPr lang="id-ID"/>
          </a:p>
        </p:txBody>
      </p:sp>
      <p:sp>
        <p:nvSpPr>
          <p:cNvPr id="7" name="Slide Number Placeholder 6"/>
          <p:cNvSpPr>
            <a:spLocks noGrp="1"/>
          </p:cNvSpPr>
          <p:nvPr>
            <p:ph type="sldNum" sz="quarter" idx="11"/>
          </p:nvPr>
        </p:nvSpPr>
        <p:spPr/>
        <p:txBody>
          <a:bodyPr rtlCol="0"/>
          <a:lstStyle/>
          <a:p>
            <a:fld id="{5EF85EC2-C656-4163-BAA9-F2F90103A312}"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AA793-6444-4F38-9B68-D0E56788A59F}" type="datetimeFigureOut">
              <a:rPr lang="id-ID" smtClean="0"/>
              <a:t>03/02/2017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EF85EC2-C656-4163-BAA9-F2F90103A312}"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9AA793-6444-4F38-9B68-D0E56788A59F}" type="datetimeFigureOut">
              <a:rPr lang="id-ID" smtClean="0"/>
              <a:t>03/02/2017</a:t>
            </a:fld>
            <a:endParaRPr lang="id-ID"/>
          </a:p>
        </p:txBody>
      </p:sp>
      <p:sp>
        <p:nvSpPr>
          <p:cNvPr id="22" name="Slide Number Placeholder 21"/>
          <p:cNvSpPr>
            <a:spLocks noGrp="1"/>
          </p:cNvSpPr>
          <p:nvPr>
            <p:ph type="sldNum" sz="quarter" idx="15"/>
          </p:nvPr>
        </p:nvSpPr>
        <p:spPr/>
        <p:txBody>
          <a:bodyPr rtlCol="0"/>
          <a:lstStyle/>
          <a:p>
            <a:fld id="{5EF85EC2-C656-4163-BAA9-F2F90103A312}"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9AA793-6444-4F38-9B68-D0E56788A59F}" type="datetimeFigureOut">
              <a:rPr lang="id-ID" smtClean="0"/>
              <a:t>03/02/2017</a:t>
            </a:fld>
            <a:endParaRPr lang="id-ID"/>
          </a:p>
        </p:txBody>
      </p:sp>
      <p:sp>
        <p:nvSpPr>
          <p:cNvPr id="18" name="Slide Number Placeholder 17"/>
          <p:cNvSpPr>
            <a:spLocks noGrp="1"/>
          </p:cNvSpPr>
          <p:nvPr>
            <p:ph type="sldNum" sz="quarter" idx="11"/>
          </p:nvPr>
        </p:nvSpPr>
        <p:spPr/>
        <p:txBody>
          <a:bodyPr rtlCol="0"/>
          <a:lstStyle/>
          <a:p>
            <a:fld id="{5EF85EC2-C656-4163-BAA9-F2F90103A312}"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9AA793-6444-4F38-9B68-D0E56788A59F}" type="datetimeFigureOut">
              <a:rPr lang="id-ID" smtClean="0"/>
              <a:t>03/02/2017</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F85EC2-C656-4163-BAA9-F2F90103A31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1196752"/>
            <a:ext cx="6172200" cy="1152128"/>
          </a:xfrm>
        </p:spPr>
        <p:txBody>
          <a:bodyPr/>
          <a:lstStyle/>
          <a:p>
            <a:r>
              <a:rPr lang="id-ID" sz="3200" dirty="0" smtClean="0">
                <a:latin typeface="CentSchbkCyrill BT" pitchFamily="18" charset="-52"/>
              </a:rPr>
              <a:t>Observer pattern</a:t>
            </a:r>
            <a:r>
              <a:rPr lang="id-ID" sz="3200" dirty="0">
                <a:latin typeface="CentSchbkCyrill BT" pitchFamily="18" charset="-52"/>
              </a:rPr>
              <a:t/>
            </a:r>
            <a:br>
              <a:rPr lang="id-ID" sz="3200" dirty="0">
                <a:latin typeface="CentSchbkCyrill BT" pitchFamily="18" charset="-52"/>
              </a:rPr>
            </a:br>
            <a:endParaRPr lang="id-ID" dirty="0"/>
          </a:p>
        </p:txBody>
      </p:sp>
      <p:sp>
        <p:nvSpPr>
          <p:cNvPr id="7" name="Subtitle 6"/>
          <p:cNvSpPr>
            <a:spLocks noGrp="1"/>
          </p:cNvSpPr>
          <p:nvPr>
            <p:ph type="subTitle" idx="1"/>
          </p:nvPr>
        </p:nvSpPr>
        <p:spPr>
          <a:xfrm>
            <a:off x="4572000" y="4437112"/>
            <a:ext cx="4227984" cy="1080120"/>
          </a:xfrm>
        </p:spPr>
        <p:txBody>
          <a:bodyPr/>
          <a:lstStyle/>
          <a:p>
            <a:r>
              <a:rPr lang="id-ID" dirty="0"/>
              <a:t>Maria ulfa               : 1114101267</a:t>
            </a:r>
          </a:p>
          <a:p>
            <a:r>
              <a:rPr lang="id-ID" dirty="0"/>
              <a:t>Anindy Wifilla KY  : 1114101243</a:t>
            </a:r>
          </a:p>
          <a:p>
            <a:endParaRPr lang="id-ID" dirty="0"/>
          </a:p>
        </p:txBody>
      </p:sp>
    </p:spTree>
    <p:extLst>
      <p:ext uri="{BB962C8B-B14F-4D97-AF65-F5344CB8AC3E}">
        <p14:creationId xmlns:p14="http://schemas.microsoft.com/office/powerpoint/2010/main" val="4184787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635627"/>
            <a:ext cx="7467600" cy="1497229"/>
          </a:xfrm>
        </p:spPr>
        <p:txBody>
          <a:bodyPr/>
          <a:lstStyle/>
          <a:p>
            <a:pPr marL="0" indent="0">
              <a:buNone/>
            </a:pPr>
            <a:r>
              <a:rPr lang="id-ID" dirty="0" smtClean="0"/>
              <a:t> Pertama</a:t>
            </a:r>
            <a:r>
              <a:rPr lang="id-ID" dirty="0"/>
              <a:t>, kita bahas behaviour Observable. Behaviour Observable dapat kita definisikan dalam sebuah </a:t>
            </a:r>
            <a:r>
              <a:rPr lang="id-ID" dirty="0" smtClean="0"/>
              <a:t>interface</a:t>
            </a:r>
          </a:p>
          <a:p>
            <a:pPr marL="0" indent="0">
              <a:buNone/>
            </a:pPr>
            <a:endParaRPr lang="id-ID" dirty="0"/>
          </a:p>
        </p:txBody>
      </p:sp>
      <p:pic>
        <p:nvPicPr>
          <p:cNvPr id="2050" name="Picture 2" descr="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221" y="2564904"/>
            <a:ext cx="5342359" cy="251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4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04" y="260648"/>
            <a:ext cx="7467600" cy="724942"/>
          </a:xfrm>
        </p:spPr>
        <p:txBody>
          <a:bodyPr/>
          <a:lstStyle/>
          <a:p>
            <a:r>
              <a:rPr lang="id-ID" dirty="0"/>
              <a:t>implementasi</a:t>
            </a:r>
          </a:p>
        </p:txBody>
      </p:sp>
      <p:pic>
        <p:nvPicPr>
          <p:cNvPr id="307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3672407" cy="371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5" y="1268760"/>
            <a:ext cx="341638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373216"/>
            <a:ext cx="34480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248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4608512" cy="314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93095"/>
            <a:ext cx="4680520" cy="174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052736"/>
            <a:ext cx="372492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39" y="3071813"/>
            <a:ext cx="3683231" cy="93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048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11503" y="2204864"/>
            <a:ext cx="772099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87625" y="692696"/>
            <a:ext cx="6768752" cy="646331"/>
          </a:xfrm>
          <a:prstGeom prst="rect">
            <a:avLst/>
          </a:prstGeom>
          <a:noFill/>
        </p:spPr>
        <p:txBody>
          <a:bodyPr wrap="square" rtlCol="0">
            <a:spAutoFit/>
          </a:bodyPr>
          <a:lstStyle/>
          <a:p>
            <a:r>
              <a:rPr lang="id-ID" dirty="0"/>
              <a:t>Maka, otomatis semua customer akan diberi tahu. Berikut output dari perintah di atas:</a:t>
            </a:r>
          </a:p>
        </p:txBody>
      </p:sp>
    </p:spTree>
    <p:extLst>
      <p:ext uri="{BB962C8B-B14F-4D97-AF65-F5344CB8AC3E}">
        <p14:creationId xmlns:p14="http://schemas.microsoft.com/office/powerpoint/2010/main" val="2892531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kenario-2-510x3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560" y="1988840"/>
            <a:ext cx="6242992" cy="44068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3304" y="1342509"/>
            <a:ext cx="6984776" cy="646331"/>
          </a:xfrm>
          <a:prstGeom prst="rect">
            <a:avLst/>
          </a:prstGeom>
          <a:noFill/>
        </p:spPr>
        <p:txBody>
          <a:bodyPr wrap="square" rtlCol="0">
            <a:spAutoFit/>
          </a:bodyPr>
          <a:lstStyle/>
          <a:p>
            <a:r>
              <a:rPr lang="id-ID" dirty="0"/>
              <a:t>Berikutnya adalah simulasi </a:t>
            </a:r>
            <a:r>
              <a:rPr lang="id-ID" i="1" dirty="0"/>
              <a:t>update value</a:t>
            </a:r>
            <a:r>
              <a:rPr lang="id-ID" dirty="0"/>
              <a:t> pada </a:t>
            </a:r>
            <a:r>
              <a:rPr lang="id-ID" i="1" dirty="0"/>
              <a:t>Observable</a:t>
            </a:r>
            <a:r>
              <a:rPr lang="id-ID" dirty="0"/>
              <a:t> yaitu berupa jumlah notifikasi.</a:t>
            </a:r>
          </a:p>
        </p:txBody>
      </p:sp>
      <p:sp>
        <p:nvSpPr>
          <p:cNvPr id="3" name="TextBox 2"/>
          <p:cNvSpPr txBox="1"/>
          <p:nvPr/>
        </p:nvSpPr>
        <p:spPr>
          <a:xfrm>
            <a:off x="1115616" y="737838"/>
            <a:ext cx="1688283" cy="369332"/>
          </a:xfrm>
          <a:prstGeom prst="rect">
            <a:avLst/>
          </a:prstGeom>
          <a:noFill/>
        </p:spPr>
        <p:txBody>
          <a:bodyPr wrap="none" rtlCol="0">
            <a:spAutoFit/>
          </a:bodyPr>
          <a:lstStyle/>
          <a:p>
            <a:r>
              <a:rPr lang="id-ID" dirty="0" smtClean="0"/>
              <a:t>Contoh lain,,,,</a:t>
            </a:r>
            <a:endParaRPr lang="id-ID" dirty="0"/>
          </a:p>
        </p:txBody>
      </p:sp>
    </p:spTree>
    <p:extLst>
      <p:ext uri="{BB962C8B-B14F-4D97-AF65-F5344CB8AC3E}">
        <p14:creationId xmlns:p14="http://schemas.microsoft.com/office/powerpoint/2010/main" val="362113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kenario-1-510x3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572" y="1916832"/>
            <a:ext cx="4131249" cy="291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59632" y="347232"/>
            <a:ext cx="6939561" cy="923330"/>
          </a:xfrm>
          <a:prstGeom prst="rect">
            <a:avLst/>
          </a:prstGeom>
          <a:noFill/>
        </p:spPr>
        <p:txBody>
          <a:bodyPr wrap="square" rtlCol="0">
            <a:spAutoFit/>
          </a:bodyPr>
          <a:lstStyle/>
          <a:p>
            <a:r>
              <a:rPr lang="id-ID" i="1" dirty="0"/>
              <a:t>ActivityMain, Activity 2</a:t>
            </a:r>
            <a:r>
              <a:rPr lang="id-ID" dirty="0"/>
              <a:t> dan </a:t>
            </a:r>
            <a:r>
              <a:rPr lang="id-ID" i="1" dirty="0"/>
              <a:t>Activity 3</a:t>
            </a:r>
            <a:r>
              <a:rPr lang="id-ID" dirty="0"/>
              <a:t> adalah sama-sama </a:t>
            </a:r>
            <a:r>
              <a:rPr lang="id-ID" i="1" dirty="0"/>
              <a:t>Observer</a:t>
            </a:r>
            <a:r>
              <a:rPr lang="id-ID" dirty="0"/>
              <a:t>. </a:t>
            </a:r>
            <a:r>
              <a:rPr lang="id-ID" i="1" dirty="0"/>
              <a:t>ActivityMain </a:t>
            </a:r>
            <a:r>
              <a:rPr lang="id-ID" dirty="0"/>
              <a:t>dapat memanggil </a:t>
            </a:r>
            <a:r>
              <a:rPr lang="id-ID" i="1" dirty="0"/>
              <a:t>Activity 2</a:t>
            </a:r>
            <a:r>
              <a:rPr lang="id-ID" dirty="0"/>
              <a:t> dan </a:t>
            </a:r>
            <a:r>
              <a:rPr lang="id-ID" i="1" dirty="0"/>
              <a:t>Activity 3</a:t>
            </a:r>
            <a:r>
              <a:rPr lang="id-ID" dirty="0"/>
              <a:t>.</a:t>
            </a:r>
          </a:p>
        </p:txBody>
      </p:sp>
    </p:spTree>
    <p:extLst>
      <p:ext uri="{BB962C8B-B14F-4D97-AF65-F5344CB8AC3E}">
        <p14:creationId xmlns:p14="http://schemas.microsoft.com/office/powerpoint/2010/main" val="2576425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kenario-3-510x3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167888" cy="50737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1364" y="404664"/>
            <a:ext cx="6768752" cy="646331"/>
          </a:xfrm>
          <a:prstGeom prst="rect">
            <a:avLst/>
          </a:prstGeom>
          <a:noFill/>
        </p:spPr>
        <p:txBody>
          <a:bodyPr wrap="square" rtlCol="0">
            <a:spAutoFit/>
          </a:bodyPr>
          <a:lstStyle/>
          <a:p>
            <a:r>
              <a:rPr lang="id-ID" i="1" dirty="0"/>
              <a:t>Observable</a:t>
            </a:r>
            <a:r>
              <a:rPr lang="id-ID" dirty="0"/>
              <a:t> akan memberi notifikasi kepada semua </a:t>
            </a:r>
            <a:r>
              <a:rPr lang="id-ID" i="1" dirty="0"/>
              <a:t>Observer </a:t>
            </a:r>
            <a:r>
              <a:rPr lang="id-ID" dirty="0"/>
              <a:t>secara otomatis setiap ada perubahan data.</a:t>
            </a:r>
          </a:p>
        </p:txBody>
      </p:sp>
    </p:spTree>
    <p:extLst>
      <p:ext uri="{BB962C8B-B14F-4D97-AF65-F5344CB8AC3E}">
        <p14:creationId xmlns:p14="http://schemas.microsoft.com/office/powerpoint/2010/main" val="3407214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574032"/>
            <a:ext cx="7467600" cy="1143000"/>
          </a:xfrm>
        </p:spPr>
        <p:txBody>
          <a:bodyPr>
            <a:normAutofit/>
          </a:bodyPr>
          <a:lstStyle/>
          <a:p>
            <a:r>
              <a:rPr lang="id-ID" sz="4400" dirty="0" smtClean="0"/>
              <a:t>Terimakasih,,,,,,,,</a:t>
            </a:r>
            <a:endParaRPr lang="id-ID" sz="4400" dirty="0"/>
          </a:p>
        </p:txBody>
      </p:sp>
    </p:spTree>
    <p:extLst>
      <p:ext uri="{BB962C8B-B14F-4D97-AF65-F5344CB8AC3E}">
        <p14:creationId xmlns:p14="http://schemas.microsoft.com/office/powerpoint/2010/main" val="113715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755576" y="1628800"/>
            <a:ext cx="7035601" cy="1944216"/>
          </a:xfrm>
        </p:spPr>
        <p:txBody>
          <a:bodyPr>
            <a:normAutofit/>
          </a:bodyPr>
          <a:lstStyle/>
          <a:p>
            <a:pPr marL="0" indent="0">
              <a:buNone/>
            </a:pPr>
            <a:r>
              <a:rPr lang="id-ID" sz="2000" b="1" dirty="0" smtClean="0">
                <a:latin typeface="Comic Sans MS" pitchFamily="66" charset="0"/>
              </a:rPr>
              <a:t>        </a:t>
            </a:r>
            <a:r>
              <a:rPr lang="id-ID" sz="2000" dirty="0">
                <a:latin typeface="Comic Sans MS" pitchFamily="66" charset="0"/>
              </a:rPr>
              <a:t>Observer Pattern adalah pola desain perangkat lunak di mana ada suatu object(disebut sebagai Observable) secara otomatis memberi notifikasi kepada semua object yang memiliki dependency(disebut Observer) setiap ada perubahan data pada Observable.</a:t>
            </a:r>
            <a:endParaRPr lang="id-ID" sz="2000" b="0" dirty="0">
              <a:solidFill>
                <a:schemeClr val="tx1"/>
              </a:solidFill>
              <a:latin typeface="Comic Sans MS" pitchFamily="66" charset="0"/>
              <a:cs typeface="Consolas" pitchFamily="49" charset="0"/>
            </a:endParaRPr>
          </a:p>
        </p:txBody>
      </p:sp>
      <p:sp>
        <p:nvSpPr>
          <p:cNvPr id="2" name="TextBox 1"/>
          <p:cNvSpPr txBox="1"/>
          <p:nvPr/>
        </p:nvSpPr>
        <p:spPr>
          <a:xfrm>
            <a:off x="899592" y="620799"/>
            <a:ext cx="4480714" cy="523220"/>
          </a:xfrm>
          <a:prstGeom prst="rect">
            <a:avLst/>
          </a:prstGeom>
          <a:noFill/>
        </p:spPr>
        <p:txBody>
          <a:bodyPr wrap="none" rtlCol="0">
            <a:spAutoFit/>
          </a:bodyPr>
          <a:lstStyle/>
          <a:p>
            <a:r>
              <a:rPr lang="id-ID" sz="2800" dirty="0" smtClean="0"/>
              <a:t>Definisi Observer Pattern</a:t>
            </a:r>
            <a:endParaRPr lang="id-ID" sz="2800" dirty="0"/>
          </a:p>
        </p:txBody>
      </p:sp>
    </p:spTree>
    <p:extLst>
      <p:ext uri="{BB962C8B-B14F-4D97-AF65-F5344CB8AC3E}">
        <p14:creationId xmlns:p14="http://schemas.microsoft.com/office/powerpoint/2010/main" val="425910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700808"/>
            <a:ext cx="7272808" cy="1200329"/>
          </a:xfrm>
          <a:prstGeom prst="rect">
            <a:avLst/>
          </a:prstGeom>
          <a:noFill/>
        </p:spPr>
        <p:txBody>
          <a:bodyPr wrap="square" rtlCol="0">
            <a:spAutoFit/>
          </a:bodyPr>
          <a:lstStyle/>
          <a:p>
            <a:r>
              <a:rPr lang="id-ID" dirty="0" smtClean="0">
                <a:latin typeface="Comic Sans MS" pitchFamily="66" charset="0"/>
              </a:rPr>
              <a:t>         Observer </a:t>
            </a:r>
            <a:r>
              <a:rPr lang="id-ID" dirty="0">
                <a:latin typeface="Comic Sans MS" pitchFamily="66" charset="0"/>
              </a:rPr>
              <a:t>Design Pattern digunakan jika terdapat suatu relasi one to many antar objek-objek pada suatu program  dan saat salah satu objek melakukan perubahan, objek-objek yang memiliki relasi harus mengetahui secara otomatis.</a:t>
            </a:r>
            <a:endParaRPr lang="id-ID" dirty="0">
              <a:latin typeface="Comic Sans MS" pitchFamily="66" charset="0"/>
              <a:cs typeface="Consolas" pitchFamily="49" charset="0"/>
            </a:endParaRPr>
          </a:p>
        </p:txBody>
      </p:sp>
      <p:sp>
        <p:nvSpPr>
          <p:cNvPr id="5" name="TextBox 4"/>
          <p:cNvSpPr txBox="1"/>
          <p:nvPr/>
        </p:nvSpPr>
        <p:spPr>
          <a:xfrm>
            <a:off x="1115616" y="575674"/>
            <a:ext cx="5616624" cy="584775"/>
          </a:xfrm>
          <a:prstGeom prst="rect">
            <a:avLst/>
          </a:prstGeom>
          <a:noFill/>
        </p:spPr>
        <p:txBody>
          <a:bodyPr wrap="square" rtlCol="0">
            <a:spAutoFit/>
          </a:bodyPr>
          <a:lstStyle/>
          <a:p>
            <a:r>
              <a:rPr lang="id-ID" sz="3200" dirty="0" smtClean="0"/>
              <a:t>Kapan Di gunakan....?</a:t>
            </a:r>
            <a:endParaRPr lang="id-ID" sz="3200" dirty="0"/>
          </a:p>
        </p:txBody>
      </p:sp>
    </p:spTree>
    <p:extLst>
      <p:ext uri="{BB962C8B-B14F-4D97-AF65-F5344CB8AC3E}">
        <p14:creationId xmlns:p14="http://schemas.microsoft.com/office/powerpoint/2010/main" val="58789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9"/>
          <p:cNvSpPr>
            <a:spLocks noGrp="1"/>
          </p:cNvSpPr>
          <p:nvPr>
            <p:ph type="ftr" sz="quarter" idx="11"/>
          </p:nvPr>
        </p:nvSpPr>
        <p:spPr>
          <a:xfrm>
            <a:off x="4380072" y="6407944"/>
            <a:ext cx="2350681" cy="365125"/>
          </a:xfrm>
        </p:spPr>
        <p:txBody>
          <a:bodyPr/>
          <a:lstStyle/>
          <a:p>
            <a:r>
              <a:rPr lang="en-US" altLang="en-US" dirty="0"/>
              <a:t>Observer Pattern, OOA&amp;D, </a:t>
            </a:r>
            <a:r>
              <a:rPr lang="en-US" altLang="en-US" dirty="0" err="1"/>
              <a:t>Rubal</a:t>
            </a:r>
            <a:r>
              <a:rPr lang="en-US" altLang="en-US" dirty="0"/>
              <a:t> Gupta, CSPP, Winter </a:t>
            </a:r>
          </a:p>
        </p:txBody>
      </p:sp>
      <p:sp>
        <p:nvSpPr>
          <p:cNvPr id="3" name="Rectangle 3"/>
          <p:cNvSpPr txBox="1">
            <a:spLocks noChangeArrowheads="1"/>
          </p:cNvSpPr>
          <p:nvPr/>
        </p:nvSpPr>
        <p:spPr>
          <a:xfrm>
            <a:off x="571500" y="476672"/>
            <a:ext cx="7543800" cy="884238"/>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mtClean="0"/>
              <a:t>Observer Pattern - Example</a:t>
            </a:r>
            <a:r>
              <a:rPr lang="id-ID" smtClean="0"/>
              <a:t>z</a:t>
            </a:r>
            <a:endParaRPr lang="en-US" dirty="0"/>
          </a:p>
        </p:txBody>
      </p:sp>
      <p:sp>
        <p:nvSpPr>
          <p:cNvPr id="4" name="Rectangle 2"/>
          <p:cNvSpPr>
            <a:spLocks noChangeArrowheads="1"/>
          </p:cNvSpPr>
          <p:nvPr/>
        </p:nvSpPr>
        <p:spPr bwMode="auto">
          <a:xfrm>
            <a:off x="6019800" y="1600200"/>
            <a:ext cx="1676400" cy="1219200"/>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 name="Rectangle 4"/>
          <p:cNvSpPr>
            <a:spLocks noChangeArrowheads="1"/>
          </p:cNvSpPr>
          <p:nvPr/>
        </p:nvSpPr>
        <p:spPr bwMode="auto">
          <a:xfrm>
            <a:off x="1752600" y="1600200"/>
            <a:ext cx="1676400" cy="1219200"/>
          </a:xfrm>
          <a:prstGeom prst="rect">
            <a:avLst/>
          </a:prstGeom>
          <a:solidFill>
            <a:srgbClr val="3366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nvGrpSpPr>
          <p:cNvPr id="6" name="Group 5"/>
          <p:cNvGrpSpPr>
            <a:grpSpLocks/>
          </p:cNvGrpSpPr>
          <p:nvPr/>
        </p:nvGrpSpPr>
        <p:grpSpPr bwMode="auto">
          <a:xfrm>
            <a:off x="1981200" y="1752600"/>
            <a:ext cx="1219200" cy="914400"/>
            <a:chOff x="1152" y="2448"/>
            <a:chExt cx="768" cy="576"/>
          </a:xfrm>
        </p:grpSpPr>
        <p:sp>
          <p:nvSpPr>
            <p:cNvPr id="7" name="Rectangle 6"/>
            <p:cNvSpPr>
              <a:spLocks noChangeArrowheads="1"/>
            </p:cNvSpPr>
            <p:nvPr/>
          </p:nvSpPr>
          <p:spPr bwMode="auto">
            <a:xfrm>
              <a:off x="1152"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8" name="Rectangle 7"/>
            <p:cNvSpPr>
              <a:spLocks noChangeArrowheads="1"/>
            </p:cNvSpPr>
            <p:nvPr/>
          </p:nvSpPr>
          <p:spPr bwMode="auto">
            <a:xfrm>
              <a:off x="1344"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a</a:t>
              </a:r>
            </a:p>
          </p:txBody>
        </p:sp>
        <p:sp>
          <p:nvSpPr>
            <p:cNvPr id="9" name="Rectangle 8"/>
            <p:cNvSpPr>
              <a:spLocks noChangeArrowheads="1"/>
            </p:cNvSpPr>
            <p:nvPr/>
          </p:nvSpPr>
          <p:spPr bwMode="auto">
            <a:xfrm>
              <a:off x="1536"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b</a:t>
              </a:r>
            </a:p>
          </p:txBody>
        </p:sp>
        <p:sp>
          <p:nvSpPr>
            <p:cNvPr id="10" name="Rectangle 9"/>
            <p:cNvSpPr>
              <a:spLocks noChangeArrowheads="1"/>
            </p:cNvSpPr>
            <p:nvPr/>
          </p:nvSpPr>
          <p:spPr bwMode="auto">
            <a:xfrm>
              <a:off x="1728"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c</a:t>
              </a:r>
            </a:p>
          </p:txBody>
        </p:sp>
        <p:sp>
          <p:nvSpPr>
            <p:cNvPr id="11" name="Rectangle 10"/>
            <p:cNvSpPr>
              <a:spLocks noChangeArrowheads="1"/>
            </p:cNvSpPr>
            <p:nvPr/>
          </p:nvSpPr>
          <p:spPr bwMode="auto">
            <a:xfrm>
              <a:off x="1344"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60</a:t>
              </a:r>
            </a:p>
          </p:txBody>
        </p:sp>
        <p:sp>
          <p:nvSpPr>
            <p:cNvPr id="12" name="Rectangle 11"/>
            <p:cNvSpPr>
              <a:spLocks noChangeArrowheads="1"/>
            </p:cNvSpPr>
            <p:nvPr/>
          </p:nvSpPr>
          <p:spPr bwMode="auto">
            <a:xfrm>
              <a:off x="1152"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y</a:t>
              </a:r>
            </a:p>
          </p:txBody>
        </p:sp>
        <p:sp>
          <p:nvSpPr>
            <p:cNvPr id="13" name="Rectangle 12"/>
            <p:cNvSpPr>
              <a:spLocks noChangeArrowheads="1"/>
            </p:cNvSpPr>
            <p:nvPr/>
          </p:nvSpPr>
          <p:spPr bwMode="auto">
            <a:xfrm>
              <a:off x="1152"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x</a:t>
              </a:r>
            </a:p>
          </p:txBody>
        </p:sp>
        <p:sp>
          <p:nvSpPr>
            <p:cNvPr id="14" name="Rectangle 13"/>
            <p:cNvSpPr>
              <a:spLocks noChangeArrowheads="1"/>
            </p:cNvSpPr>
            <p:nvPr/>
          </p:nvSpPr>
          <p:spPr bwMode="auto">
            <a:xfrm>
              <a:off x="1344"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50</a:t>
              </a:r>
            </a:p>
          </p:txBody>
        </p:sp>
        <p:sp>
          <p:nvSpPr>
            <p:cNvPr id="15" name="Rectangle 14"/>
            <p:cNvSpPr>
              <a:spLocks noChangeArrowheads="1"/>
            </p:cNvSpPr>
            <p:nvPr/>
          </p:nvSpPr>
          <p:spPr bwMode="auto">
            <a:xfrm>
              <a:off x="1536"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30</a:t>
              </a:r>
            </a:p>
          </p:txBody>
        </p:sp>
        <p:sp>
          <p:nvSpPr>
            <p:cNvPr id="16" name="Rectangle 15"/>
            <p:cNvSpPr>
              <a:spLocks noChangeArrowheads="1"/>
            </p:cNvSpPr>
            <p:nvPr/>
          </p:nvSpPr>
          <p:spPr bwMode="auto">
            <a:xfrm>
              <a:off x="1536"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30</a:t>
              </a:r>
            </a:p>
          </p:txBody>
        </p:sp>
        <p:sp>
          <p:nvSpPr>
            <p:cNvPr id="17" name="Rectangle 16"/>
            <p:cNvSpPr>
              <a:spLocks noChangeArrowheads="1"/>
            </p:cNvSpPr>
            <p:nvPr/>
          </p:nvSpPr>
          <p:spPr bwMode="auto">
            <a:xfrm>
              <a:off x="1728"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20</a:t>
              </a:r>
            </a:p>
          </p:txBody>
        </p:sp>
        <p:sp>
          <p:nvSpPr>
            <p:cNvPr id="18" name="Rectangle 17"/>
            <p:cNvSpPr>
              <a:spLocks noChangeArrowheads="1"/>
            </p:cNvSpPr>
            <p:nvPr/>
          </p:nvSpPr>
          <p:spPr bwMode="auto">
            <a:xfrm>
              <a:off x="1728"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10</a:t>
              </a:r>
            </a:p>
          </p:txBody>
        </p:sp>
        <p:sp>
          <p:nvSpPr>
            <p:cNvPr id="19" name="Rectangle 18"/>
            <p:cNvSpPr>
              <a:spLocks noChangeArrowheads="1"/>
            </p:cNvSpPr>
            <p:nvPr/>
          </p:nvSpPr>
          <p:spPr bwMode="auto">
            <a:xfrm>
              <a:off x="1152"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latin typeface="Comic Sans MS" pitchFamily="66" charset="0"/>
                </a:rPr>
                <a:t>z</a:t>
              </a:r>
            </a:p>
          </p:txBody>
        </p:sp>
        <p:sp>
          <p:nvSpPr>
            <p:cNvPr id="20" name="Rectangle 19"/>
            <p:cNvSpPr>
              <a:spLocks noChangeArrowheads="1"/>
            </p:cNvSpPr>
            <p:nvPr/>
          </p:nvSpPr>
          <p:spPr bwMode="auto">
            <a:xfrm>
              <a:off x="1344"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80</a:t>
              </a:r>
            </a:p>
          </p:txBody>
        </p:sp>
        <p:sp>
          <p:nvSpPr>
            <p:cNvPr id="21" name="Rectangle 20"/>
            <p:cNvSpPr>
              <a:spLocks noChangeArrowheads="1"/>
            </p:cNvSpPr>
            <p:nvPr/>
          </p:nvSpPr>
          <p:spPr bwMode="auto">
            <a:xfrm>
              <a:off x="1536"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10</a:t>
              </a:r>
            </a:p>
          </p:txBody>
        </p:sp>
        <p:sp>
          <p:nvSpPr>
            <p:cNvPr id="22" name="Rectangle 21"/>
            <p:cNvSpPr>
              <a:spLocks noChangeArrowheads="1"/>
            </p:cNvSpPr>
            <p:nvPr/>
          </p:nvSpPr>
          <p:spPr bwMode="auto">
            <a:xfrm>
              <a:off x="1728"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a:latin typeface="Comic Sans MS" pitchFamily="66" charset="0"/>
                </a:rPr>
                <a:t>10</a:t>
              </a:r>
            </a:p>
          </p:txBody>
        </p:sp>
      </p:grpSp>
      <p:sp>
        <p:nvSpPr>
          <p:cNvPr id="23" name="Rectangle 22"/>
          <p:cNvSpPr>
            <a:spLocks noChangeArrowheads="1"/>
          </p:cNvSpPr>
          <p:nvPr/>
        </p:nvSpPr>
        <p:spPr bwMode="auto">
          <a:xfrm>
            <a:off x="3886200" y="1600200"/>
            <a:ext cx="1676400" cy="12192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4" name="Line 23"/>
          <p:cNvSpPr>
            <a:spLocks noChangeShapeType="1"/>
          </p:cNvSpPr>
          <p:nvPr/>
        </p:nvSpPr>
        <p:spPr bwMode="auto">
          <a:xfrm>
            <a:off x="4191000" y="1752600"/>
            <a:ext cx="0" cy="990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5" name="Rectangle 24"/>
          <p:cNvSpPr>
            <a:spLocks noChangeArrowheads="1"/>
          </p:cNvSpPr>
          <p:nvPr/>
        </p:nvSpPr>
        <p:spPr bwMode="auto">
          <a:xfrm>
            <a:off x="4343400" y="1828800"/>
            <a:ext cx="228600" cy="6858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6" name="Rectangle 25"/>
          <p:cNvSpPr>
            <a:spLocks noChangeArrowheads="1"/>
          </p:cNvSpPr>
          <p:nvPr/>
        </p:nvSpPr>
        <p:spPr bwMode="auto">
          <a:xfrm>
            <a:off x="4724400" y="2133600"/>
            <a:ext cx="228600" cy="3810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7" name="Rectangle 26"/>
          <p:cNvSpPr>
            <a:spLocks noChangeArrowheads="1"/>
          </p:cNvSpPr>
          <p:nvPr/>
        </p:nvSpPr>
        <p:spPr bwMode="auto">
          <a:xfrm>
            <a:off x="5105400" y="2286000"/>
            <a:ext cx="228600" cy="2286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28" name="Text Box 27"/>
          <p:cNvSpPr txBox="1">
            <a:spLocks noChangeArrowheads="1"/>
          </p:cNvSpPr>
          <p:nvPr/>
        </p:nvSpPr>
        <p:spPr bwMode="auto">
          <a:xfrm>
            <a:off x="4267200" y="2438400"/>
            <a:ext cx="126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000" b="1">
                <a:latin typeface="Comic Sans MS" pitchFamily="66" charset="0"/>
              </a:rPr>
              <a:t>a   b   c</a:t>
            </a:r>
            <a:endParaRPr lang="en-US" sz="2400" b="1">
              <a:latin typeface="Comic Sans MS" pitchFamily="66" charset="0"/>
            </a:endParaRPr>
          </a:p>
        </p:txBody>
      </p:sp>
      <p:sp>
        <p:nvSpPr>
          <p:cNvPr id="29" name="Line 28"/>
          <p:cNvSpPr>
            <a:spLocks noChangeShapeType="1"/>
          </p:cNvSpPr>
          <p:nvPr/>
        </p:nvSpPr>
        <p:spPr bwMode="auto">
          <a:xfrm rot="5400000">
            <a:off x="4686300" y="1790700"/>
            <a:ext cx="0" cy="1447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nvGrpSpPr>
          <p:cNvPr id="30" name="Group 29"/>
          <p:cNvGrpSpPr>
            <a:grpSpLocks/>
          </p:cNvGrpSpPr>
          <p:nvPr/>
        </p:nvGrpSpPr>
        <p:grpSpPr bwMode="auto">
          <a:xfrm>
            <a:off x="6248400" y="1644650"/>
            <a:ext cx="1143000" cy="1143000"/>
            <a:chOff x="3936" y="1056"/>
            <a:chExt cx="720" cy="720"/>
          </a:xfrm>
        </p:grpSpPr>
        <p:sp>
          <p:nvSpPr>
            <p:cNvPr id="31" name="Oval 30"/>
            <p:cNvSpPr>
              <a:spLocks noChangeArrowheads="1"/>
            </p:cNvSpPr>
            <p:nvPr/>
          </p:nvSpPr>
          <p:spPr bwMode="auto">
            <a:xfrm>
              <a:off x="3936" y="1056"/>
              <a:ext cx="720" cy="720"/>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32" name="Text Box 31"/>
            <p:cNvSpPr txBox="1">
              <a:spLocks noChangeArrowheads="1"/>
            </p:cNvSpPr>
            <p:nvPr/>
          </p:nvSpPr>
          <p:spPr bwMode="auto">
            <a:xfrm>
              <a:off x="4032" y="13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b="1">
                  <a:latin typeface="Comic Sans MS" pitchFamily="66" charset="0"/>
                </a:rPr>
                <a:t>a</a:t>
              </a:r>
            </a:p>
          </p:txBody>
        </p:sp>
        <p:sp>
          <p:nvSpPr>
            <p:cNvPr id="33" name="Text Box 32"/>
            <p:cNvSpPr txBox="1">
              <a:spLocks noChangeArrowheads="1"/>
            </p:cNvSpPr>
            <p:nvPr/>
          </p:nvSpPr>
          <p:spPr bwMode="auto">
            <a:xfrm>
              <a:off x="4224" y="110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b="1">
                  <a:latin typeface="Comic Sans MS" pitchFamily="66" charset="0"/>
                </a:rPr>
                <a:t>b</a:t>
              </a:r>
            </a:p>
          </p:txBody>
        </p:sp>
        <p:sp>
          <p:nvSpPr>
            <p:cNvPr id="34" name="Text Box 33"/>
            <p:cNvSpPr txBox="1">
              <a:spLocks noChangeArrowheads="1"/>
            </p:cNvSpPr>
            <p:nvPr/>
          </p:nvSpPr>
          <p:spPr bwMode="auto">
            <a:xfrm>
              <a:off x="4416" y="1344"/>
              <a:ext cx="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b="1">
                  <a:latin typeface="Comic Sans MS" pitchFamily="66" charset="0"/>
                </a:rPr>
                <a:t>c</a:t>
              </a:r>
            </a:p>
          </p:txBody>
        </p:sp>
        <p:cxnSp>
          <p:nvCxnSpPr>
            <p:cNvPr id="35" name="AutoShape 34"/>
            <p:cNvCxnSpPr>
              <a:cxnSpLocks noChangeShapeType="1"/>
              <a:stCxn id="31" idx="1"/>
              <a:endCxn id="31" idx="5"/>
            </p:cNvCxnSpPr>
            <p:nvPr/>
          </p:nvCxnSpPr>
          <p:spPr bwMode="auto">
            <a:xfrm>
              <a:off x="4041" y="1161"/>
              <a:ext cx="510" cy="510"/>
            </a:xfrm>
            <a:prstGeom prst="straightConnector1">
              <a:avLst/>
            </a:prstGeom>
            <a:noFill/>
            <a:ln w="222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Line 35"/>
            <p:cNvSpPr>
              <a:spLocks noChangeShapeType="1"/>
            </p:cNvSpPr>
            <p:nvPr/>
          </p:nvSpPr>
          <p:spPr bwMode="auto">
            <a:xfrm>
              <a:off x="4272" y="1392"/>
              <a:ext cx="38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
        <p:nvSpPr>
          <p:cNvPr id="37" name="Oval 36"/>
          <p:cNvSpPr>
            <a:spLocks noChangeArrowheads="1"/>
          </p:cNvSpPr>
          <p:nvPr/>
        </p:nvSpPr>
        <p:spPr bwMode="auto">
          <a:xfrm>
            <a:off x="4157663" y="4524375"/>
            <a:ext cx="1143000" cy="1143000"/>
          </a:xfrm>
          <a:prstGeom prst="ellipse">
            <a:avLst/>
          </a:prstGeom>
          <a:solidFill>
            <a:srgbClr val="C0C0C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dirty="0">
                <a:latin typeface="Comic Sans MS" pitchFamily="66" charset="0"/>
              </a:rPr>
              <a:t>a = 50%</a:t>
            </a:r>
          </a:p>
          <a:p>
            <a:pPr algn="ctr" eaLnBrk="0" hangingPunct="0"/>
            <a:r>
              <a:rPr lang="en-US" sz="1600" b="1" dirty="0">
                <a:latin typeface="Comic Sans MS" pitchFamily="66" charset="0"/>
              </a:rPr>
              <a:t>b = 30%</a:t>
            </a:r>
          </a:p>
          <a:p>
            <a:pPr algn="ctr" eaLnBrk="0" hangingPunct="0"/>
            <a:r>
              <a:rPr lang="en-US" sz="1600" b="1" dirty="0">
                <a:latin typeface="Comic Sans MS" pitchFamily="66" charset="0"/>
              </a:rPr>
              <a:t>c = 20%</a:t>
            </a:r>
            <a:endParaRPr lang="en-US" sz="2400" dirty="0">
              <a:latin typeface="Comic Sans MS" pitchFamily="66" charset="0"/>
            </a:endParaRPr>
          </a:p>
        </p:txBody>
      </p:sp>
      <p:cxnSp>
        <p:nvCxnSpPr>
          <p:cNvPr id="38" name="AutoShape 37"/>
          <p:cNvCxnSpPr>
            <a:cxnSpLocks noChangeShapeType="1"/>
            <a:stCxn id="5" idx="2"/>
            <a:endCxn id="37" idx="1"/>
          </p:cNvCxnSpPr>
          <p:nvPr/>
        </p:nvCxnSpPr>
        <p:spPr bwMode="auto">
          <a:xfrm>
            <a:off x="2590800" y="2833688"/>
            <a:ext cx="1733550" cy="1843087"/>
          </a:xfrm>
          <a:prstGeom prst="straightConnector1">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8"/>
          <p:cNvCxnSpPr>
            <a:cxnSpLocks noChangeShapeType="1"/>
            <a:stCxn id="31" idx="4"/>
            <a:endCxn id="37" idx="7"/>
          </p:cNvCxnSpPr>
          <p:nvPr/>
        </p:nvCxnSpPr>
        <p:spPr bwMode="auto">
          <a:xfrm flipH="1">
            <a:off x="5133975" y="2787650"/>
            <a:ext cx="1685925" cy="1889125"/>
          </a:xfrm>
          <a:prstGeom prst="straightConnector1">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39"/>
          <p:cNvCxnSpPr>
            <a:cxnSpLocks noChangeShapeType="1"/>
            <a:stCxn id="37" idx="0"/>
            <a:endCxn id="23" idx="2"/>
          </p:cNvCxnSpPr>
          <p:nvPr/>
        </p:nvCxnSpPr>
        <p:spPr bwMode="auto">
          <a:xfrm flipH="1" flipV="1">
            <a:off x="4724400" y="2833688"/>
            <a:ext cx="4763" cy="1676400"/>
          </a:xfrm>
          <a:prstGeom prst="straightConnector1">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Line 40"/>
          <p:cNvSpPr>
            <a:spLocks noChangeShapeType="1"/>
          </p:cNvSpPr>
          <p:nvPr/>
        </p:nvSpPr>
        <p:spPr bwMode="auto">
          <a:xfrm flipH="1" flipV="1">
            <a:off x="2895600" y="2819400"/>
            <a:ext cx="1600200" cy="175260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2" name="Line 41"/>
          <p:cNvSpPr>
            <a:spLocks noChangeShapeType="1"/>
          </p:cNvSpPr>
          <p:nvPr/>
        </p:nvSpPr>
        <p:spPr bwMode="auto">
          <a:xfrm flipV="1">
            <a:off x="4953000" y="2819400"/>
            <a:ext cx="1600200" cy="175260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3" name="Line 42"/>
          <p:cNvSpPr>
            <a:spLocks noChangeShapeType="1"/>
          </p:cNvSpPr>
          <p:nvPr/>
        </p:nvSpPr>
        <p:spPr bwMode="auto">
          <a:xfrm>
            <a:off x="4876800" y="2819400"/>
            <a:ext cx="0" cy="1676400"/>
          </a:xfrm>
          <a:prstGeom prst="line">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4" name="Line 43"/>
          <p:cNvSpPr>
            <a:spLocks noChangeShapeType="1"/>
          </p:cNvSpPr>
          <p:nvPr/>
        </p:nvSpPr>
        <p:spPr bwMode="auto">
          <a:xfrm>
            <a:off x="5562600" y="5835650"/>
            <a:ext cx="457200" cy="0"/>
          </a:xfrm>
          <a:prstGeom prst="line">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5" name="Line 44"/>
          <p:cNvSpPr>
            <a:spLocks noChangeShapeType="1"/>
          </p:cNvSpPr>
          <p:nvPr/>
        </p:nvSpPr>
        <p:spPr bwMode="auto">
          <a:xfrm>
            <a:off x="5562600" y="6140450"/>
            <a:ext cx="457200" cy="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6" name="Text Box 45"/>
          <p:cNvSpPr txBox="1">
            <a:spLocks noChangeArrowheads="1"/>
          </p:cNvSpPr>
          <p:nvPr/>
        </p:nvSpPr>
        <p:spPr bwMode="auto">
          <a:xfrm>
            <a:off x="6172200" y="5988050"/>
            <a:ext cx="2044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b="1" dirty="0">
                <a:latin typeface="Comic Sans MS" pitchFamily="66" charset="0"/>
              </a:rPr>
              <a:t>change notification</a:t>
            </a:r>
            <a:endParaRPr lang="en-US" sz="2400" b="1" dirty="0">
              <a:latin typeface="Comic Sans MS" pitchFamily="66" charset="0"/>
            </a:endParaRPr>
          </a:p>
        </p:txBody>
      </p:sp>
      <p:sp>
        <p:nvSpPr>
          <p:cNvPr id="47" name="Text Box 46"/>
          <p:cNvSpPr txBox="1">
            <a:spLocks noChangeArrowheads="1"/>
          </p:cNvSpPr>
          <p:nvPr/>
        </p:nvSpPr>
        <p:spPr bwMode="auto">
          <a:xfrm>
            <a:off x="6096000" y="5683250"/>
            <a:ext cx="2474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b="1" dirty="0">
                <a:latin typeface="Comic Sans MS" pitchFamily="66" charset="0"/>
              </a:rPr>
              <a:t>requests, modifications</a:t>
            </a:r>
            <a:endParaRPr lang="en-US" sz="2400" b="1" dirty="0">
              <a:latin typeface="Comic Sans MS" pitchFamily="66" charset="0"/>
            </a:endParaRPr>
          </a:p>
        </p:txBody>
      </p:sp>
      <p:sp>
        <p:nvSpPr>
          <p:cNvPr id="48" name="Text Box 47"/>
          <p:cNvSpPr txBox="1">
            <a:spLocks noChangeArrowheads="1"/>
          </p:cNvSpPr>
          <p:nvPr/>
        </p:nvSpPr>
        <p:spPr bwMode="auto">
          <a:xfrm>
            <a:off x="304800" y="2057400"/>
            <a:ext cx="1187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b="1" dirty="0">
                <a:latin typeface="Comic Sans MS" pitchFamily="66" charset="0"/>
              </a:rPr>
              <a:t>Observers</a:t>
            </a:r>
            <a:endParaRPr lang="en-US" sz="2400" b="1" dirty="0">
              <a:latin typeface="Comic Sans MS" pitchFamily="66" charset="0"/>
            </a:endParaRPr>
          </a:p>
        </p:txBody>
      </p:sp>
      <p:sp>
        <p:nvSpPr>
          <p:cNvPr id="49" name="Text Box 48"/>
          <p:cNvSpPr txBox="1">
            <a:spLocks noChangeArrowheads="1"/>
          </p:cNvSpPr>
          <p:nvPr/>
        </p:nvSpPr>
        <p:spPr bwMode="auto">
          <a:xfrm>
            <a:off x="3048000" y="4953000"/>
            <a:ext cx="949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600" b="1" dirty="0">
                <a:latin typeface="Comic Sans MS" pitchFamily="66" charset="0"/>
              </a:rPr>
              <a:t>Subject</a:t>
            </a:r>
            <a:endParaRPr lang="en-US" sz="2400" b="1" dirty="0">
              <a:latin typeface="Comic Sans MS" pitchFamily="66" charset="0"/>
            </a:endParaRPr>
          </a:p>
        </p:txBody>
      </p:sp>
    </p:spTree>
    <p:extLst>
      <p:ext uri="{BB962C8B-B14F-4D97-AF65-F5344CB8AC3E}">
        <p14:creationId xmlns:p14="http://schemas.microsoft.com/office/powerpoint/2010/main" val="377689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5536" y="1196752"/>
            <a:ext cx="8064896" cy="5184576"/>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r>
              <a:rPr lang="id-ID" sz="2800" dirty="0" smtClean="0"/>
              <a:t>Para Observer "mendaftar" untuk menerima pemberitahuan dari perubahan Subjek. </a:t>
            </a:r>
          </a:p>
          <a:p>
            <a:pPr marL="0" indent="0">
              <a:buFont typeface="Wingdings"/>
              <a:buNone/>
            </a:pPr>
            <a:r>
              <a:rPr lang="id-ID" sz="2800" dirty="0" smtClean="0"/>
              <a:t>Observer tidak menyadari kehadiran yang lain.</a:t>
            </a:r>
          </a:p>
          <a:p>
            <a:pPr marL="0" indent="0">
              <a:buFont typeface="Wingdings"/>
              <a:buNone/>
            </a:pPr>
            <a:endParaRPr lang="id-ID" sz="2800" dirty="0" smtClean="0"/>
          </a:p>
          <a:p>
            <a:pPr marL="0" indent="0">
              <a:buFont typeface="Wingdings"/>
              <a:buNone/>
            </a:pPr>
            <a:endParaRPr lang="id-ID" sz="2800" dirty="0" smtClean="0"/>
          </a:p>
          <a:p>
            <a:pPr marL="0" indent="0">
              <a:buFont typeface="Wingdings"/>
              <a:buNone/>
            </a:pPr>
            <a:r>
              <a:rPr lang="id-ID" sz="2800" dirty="0" smtClean="0"/>
              <a:t>Ketika event tertentu atau "perubahan" di alur terjadi, semua observer yang "diberitahu/notifikasi '.</a:t>
            </a:r>
          </a:p>
          <a:p>
            <a:pPr marL="0" indent="0">
              <a:buFont typeface="Wingdings"/>
              <a:buNone/>
            </a:pPr>
            <a:endParaRPr lang="id-ID" dirty="0"/>
          </a:p>
        </p:txBody>
      </p:sp>
      <p:sp>
        <p:nvSpPr>
          <p:cNvPr id="3" name="Title 3"/>
          <p:cNvSpPr txBox="1">
            <a:spLocks noChangeArrowheads="1"/>
          </p:cNvSpPr>
          <p:nvPr/>
        </p:nvSpPr>
        <p:spPr bwMode="auto">
          <a:xfrm>
            <a:off x="1043608" y="260648"/>
            <a:ext cx="6696744" cy="7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75000" lnSpcReduction="20000"/>
          </a:bodyPr>
          <a:lstStyle>
            <a:lvl1pPr algn="l" rtl="0" eaLnBrk="1" fontAlgn="base" latinLnBrk="0" hangingPunct="1">
              <a:spcBef>
                <a:spcPct val="0"/>
              </a:spcBef>
              <a:spcAft>
                <a:spcPct val="0"/>
              </a:spcAft>
              <a:buNone/>
              <a:defRPr kumimoji="0" sz="3900" b="1" kern="1200" cap="small" baseline="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a:lstStyle>
          <a:p>
            <a:pPr algn="ctr"/>
            <a:r>
              <a:rPr lang="id-ID" smtClean="0"/>
              <a:t>Cara Kerja </a:t>
            </a:r>
            <a:r>
              <a:rPr lang="en-US" smtClean="0"/>
              <a:t>Observer Pattern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70820"/>
            <a:ext cx="30575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830" y="2708920"/>
            <a:ext cx="3059113"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833" y="4653136"/>
            <a:ext cx="3713521" cy="127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93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560" y="2420888"/>
            <a:ext cx="7467600" cy="1143000"/>
          </a:xfrm>
        </p:spPr>
        <p:txBody>
          <a:bodyPr/>
          <a:lstStyle/>
          <a:p>
            <a:r>
              <a:rPr lang="id-ID" dirty="0" smtClean="0"/>
              <a:t>           		 example</a:t>
            </a:r>
            <a:endParaRPr lang="id-ID" dirty="0"/>
          </a:p>
        </p:txBody>
      </p:sp>
    </p:spTree>
    <p:extLst>
      <p:ext uri="{BB962C8B-B14F-4D97-AF65-F5344CB8AC3E}">
        <p14:creationId xmlns:p14="http://schemas.microsoft.com/office/powerpoint/2010/main" val="334309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484784"/>
            <a:ext cx="7467600" cy="4873752"/>
          </a:xfrm>
        </p:spPr>
        <p:txBody>
          <a:bodyPr>
            <a:normAutofit/>
          </a:bodyPr>
          <a:lstStyle/>
          <a:p>
            <a:r>
              <a:rPr lang="id-ID" sz="2000" dirty="0">
                <a:latin typeface="Comic Sans MS" pitchFamily="66" charset="0"/>
              </a:rPr>
              <a:t>Dalam design pattern ini, ada 2 entitas yang saling berhubungan, yaitu Observer dan Subject. Hubungan antara kedua entitas ini adalah One To Many atau Many to One. Satu subjek dapat disubcribe oleh beberapa observer.</a:t>
            </a:r>
            <a:br>
              <a:rPr lang="id-ID" sz="2000" dirty="0">
                <a:latin typeface="Comic Sans MS" pitchFamily="66" charset="0"/>
              </a:rPr>
            </a:br>
            <a:endParaRPr lang="id-ID" sz="2000" dirty="0">
              <a:latin typeface="Comic Sans MS" pitchFamily="66" charset="0"/>
            </a:endParaRPr>
          </a:p>
          <a:p>
            <a:r>
              <a:rPr lang="en-US" sz="2000" dirty="0">
                <a:latin typeface="Comic Sans MS" pitchFamily="66" charset="0"/>
              </a:rPr>
              <a:t>Subject</a:t>
            </a:r>
            <a:endParaRPr lang="id-ID" sz="2000" dirty="0">
              <a:latin typeface="Comic Sans MS" pitchFamily="66" charset="0"/>
            </a:endParaRPr>
          </a:p>
          <a:p>
            <a:pPr marL="0" indent="0">
              <a:buNone/>
            </a:pPr>
            <a:r>
              <a:rPr lang="id-ID" sz="2000" dirty="0">
                <a:latin typeface="Comic Sans MS" pitchFamily="66" charset="0"/>
              </a:rPr>
              <a:t>	Objek yang akan sering mengubah </a:t>
            </a:r>
            <a:r>
              <a:rPr lang="id-ID" sz="2000" dirty="0" smtClean="0">
                <a:latin typeface="Comic Sans MS" pitchFamily="66" charset="0"/>
              </a:rPr>
              <a:t>keadaan </a:t>
            </a:r>
            <a:r>
              <a:rPr lang="id-ID" sz="2000" dirty="0">
                <a:latin typeface="Comic Sans MS" pitchFamily="66" charset="0"/>
              </a:rPr>
              <a:t>dan di </a:t>
            </a:r>
            <a:r>
              <a:rPr lang="id-ID" sz="2000" dirty="0" smtClean="0">
                <a:latin typeface="Comic Sans MS" pitchFamily="66" charset="0"/>
              </a:rPr>
              <a:t>mana </a:t>
            </a:r>
            <a:r>
              <a:rPr lang="id-ID" sz="2000" dirty="0">
                <a:latin typeface="Comic Sans MS" pitchFamily="66" charset="0"/>
              </a:rPr>
              <a:t>benda-benda lain 	berkaitan dengan objek tersebut</a:t>
            </a:r>
          </a:p>
          <a:p>
            <a:r>
              <a:rPr lang="en-US" sz="2000" dirty="0">
                <a:latin typeface="Comic Sans MS" pitchFamily="66" charset="0"/>
              </a:rPr>
              <a:t>Observer</a:t>
            </a:r>
          </a:p>
          <a:p>
            <a:pPr marL="0" indent="0">
              <a:buNone/>
            </a:pPr>
            <a:r>
              <a:rPr lang="id-ID" sz="2000" dirty="0">
                <a:latin typeface="Comic Sans MS" pitchFamily="66" charset="0"/>
              </a:rPr>
              <a:t>	Objek yang tergantung pada subjek dan </a:t>
            </a:r>
            <a:r>
              <a:rPr lang="id-ID" sz="2000" dirty="0" smtClean="0">
                <a:latin typeface="Comic Sans MS" pitchFamily="66" charset="0"/>
              </a:rPr>
              <a:t>update </a:t>
            </a:r>
            <a:r>
              <a:rPr lang="id-ID" sz="2000" dirty="0">
                <a:latin typeface="Comic Sans MS" pitchFamily="66" charset="0"/>
              </a:rPr>
              <a:t>sesuai dengan keadaan subjek ini</a:t>
            </a:r>
          </a:p>
          <a:p>
            <a:endParaRPr lang="id-ID" sz="2000" dirty="0">
              <a:latin typeface="Comic Sans MS" pitchFamily="66" charset="0"/>
            </a:endParaRPr>
          </a:p>
          <a:p>
            <a:endParaRPr lang="id-ID" sz="2000" dirty="0">
              <a:latin typeface="Comic Sans MS" pitchFamily="66" charset="0"/>
            </a:endParaRPr>
          </a:p>
        </p:txBody>
      </p:sp>
      <p:sp>
        <p:nvSpPr>
          <p:cNvPr id="4" name="TextBox 3"/>
          <p:cNvSpPr txBox="1"/>
          <p:nvPr/>
        </p:nvSpPr>
        <p:spPr>
          <a:xfrm>
            <a:off x="1002893" y="706861"/>
            <a:ext cx="2382383" cy="461665"/>
          </a:xfrm>
          <a:prstGeom prst="rect">
            <a:avLst/>
          </a:prstGeom>
          <a:noFill/>
        </p:spPr>
        <p:txBody>
          <a:bodyPr wrap="none" rtlCol="0">
            <a:spAutoFit/>
          </a:bodyPr>
          <a:lstStyle/>
          <a:p>
            <a:r>
              <a:rPr lang="id-ID" sz="2400" dirty="0" smtClean="0"/>
              <a:t>STUDI KASUS</a:t>
            </a:r>
            <a:endParaRPr lang="id-ID" sz="2400" dirty="0"/>
          </a:p>
        </p:txBody>
      </p:sp>
    </p:spTree>
    <p:extLst>
      <p:ext uri="{BB962C8B-B14F-4D97-AF65-F5344CB8AC3E}">
        <p14:creationId xmlns:p14="http://schemas.microsoft.com/office/powerpoint/2010/main" val="138555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7467600" cy="5781256"/>
          </a:xfrm>
        </p:spPr>
        <p:txBody>
          <a:bodyPr>
            <a:normAutofit/>
          </a:bodyPr>
          <a:lstStyle/>
          <a:p>
            <a:pPr marL="0" indent="0">
              <a:buNone/>
            </a:pPr>
            <a:r>
              <a:rPr lang="id-ID" sz="2000" dirty="0" smtClean="0"/>
              <a:t>   Berikut </a:t>
            </a:r>
            <a:r>
              <a:rPr lang="id-ID" sz="2000" dirty="0"/>
              <a:t>in adalah </a:t>
            </a:r>
            <a:r>
              <a:rPr lang="id-ID" sz="2000" i="1" dirty="0"/>
              <a:t>behaviour</a:t>
            </a:r>
            <a:r>
              <a:rPr lang="id-ID" sz="2000" dirty="0"/>
              <a:t> yang wajib dilakukan oleh Subject/Observable:</a:t>
            </a:r>
          </a:p>
          <a:p>
            <a:r>
              <a:rPr lang="id-ID" sz="2000" b="1" dirty="0"/>
              <a:t>Register Observer</a:t>
            </a:r>
            <a:r>
              <a:rPr lang="id-ID" sz="2000" dirty="0"/>
              <a:t>: Observable dapat mendaftarkan observer yang akan melakukan subscribe</a:t>
            </a:r>
          </a:p>
          <a:p>
            <a:r>
              <a:rPr lang="id-ID" sz="2000" b="1" dirty="0"/>
              <a:t>Notify Observer</a:t>
            </a:r>
            <a:r>
              <a:rPr lang="id-ID" sz="2000" dirty="0"/>
              <a:t>: Beri tahu observer ketika ada perubahan state</a:t>
            </a:r>
          </a:p>
          <a:p>
            <a:r>
              <a:rPr lang="id-ID" sz="2000" b="1" dirty="0"/>
              <a:t>Remove Observer</a:t>
            </a:r>
            <a:r>
              <a:rPr lang="id-ID" sz="2000" dirty="0"/>
              <a:t>:  Unsubscibe dari observable (objek yang disubcribe</a:t>
            </a:r>
            <a:r>
              <a:rPr lang="id-ID" sz="2000" dirty="0" smtClean="0"/>
              <a:t>)</a:t>
            </a:r>
          </a:p>
          <a:p>
            <a:pPr marL="0" indent="0">
              <a:buNone/>
            </a:pPr>
            <a:endParaRPr lang="id-ID" sz="2000" dirty="0"/>
          </a:p>
          <a:p>
            <a:pPr marL="0" indent="0">
              <a:buNone/>
            </a:pPr>
            <a:r>
              <a:rPr lang="id-ID" sz="2000" dirty="0"/>
              <a:t> adapun behaviour yang dimiliki oleh Observer adalah:</a:t>
            </a:r>
          </a:p>
          <a:p>
            <a:r>
              <a:rPr lang="id-ID" sz="2000" b="1" dirty="0"/>
              <a:t>Update</a:t>
            </a:r>
            <a:r>
              <a:rPr lang="id-ID" sz="2000" dirty="0"/>
              <a:t>: sesuatu yang dilakukan ketika mendapat notifikasi dari Observer</a:t>
            </a:r>
          </a:p>
          <a:p>
            <a:endParaRPr lang="id-ID" sz="2000" dirty="0"/>
          </a:p>
        </p:txBody>
      </p:sp>
    </p:spTree>
    <p:extLst>
      <p:ext uri="{BB962C8B-B14F-4D97-AF65-F5344CB8AC3E}">
        <p14:creationId xmlns:p14="http://schemas.microsoft.com/office/powerpoint/2010/main" val="302641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7467600" cy="724942"/>
          </a:xfrm>
        </p:spPr>
        <p:txBody>
          <a:bodyPr>
            <a:normAutofit/>
          </a:bodyPr>
          <a:lstStyle/>
          <a:p>
            <a:r>
              <a:rPr lang="sv-SE" sz="2400" dirty="0">
                <a:solidFill>
                  <a:schemeClr val="tx1"/>
                </a:solidFill>
              </a:rPr>
              <a:t>class diagram dari obversver pattern</a:t>
            </a:r>
            <a:endParaRPr lang="id-ID" sz="2400" dirty="0">
              <a:solidFill>
                <a:schemeClr val="tx1"/>
              </a:solidFill>
            </a:endParaRPr>
          </a:p>
        </p:txBody>
      </p:sp>
      <p:pic>
        <p:nvPicPr>
          <p:cNvPr id="4" name="Content Placeholder 3" descr="image1"/>
          <p:cNvPicPr>
            <a:picLocks noGrp="1" noChangeAspect="1"/>
          </p:cNvPicPr>
          <p:nvPr isPhoto="1">
            <p:ph sz="quarter" idx="1"/>
          </p:nvPr>
        </p:nvPicPr>
        <p:blipFill>
          <a:blip r:embed="rId2">
            <a:lum/>
            <a:extLst>
              <a:ext uri="{28A0092B-C50C-407E-A947-70E740481C1C}">
                <a14:useLocalDpi xmlns:a14="http://schemas.microsoft.com/office/drawing/2010/main" val="0"/>
              </a:ext>
            </a:extLst>
          </a:blip>
          <a:stretch>
            <a:fillRect/>
          </a:stretch>
        </p:blipFill>
        <p:spPr>
          <a:xfrm>
            <a:off x="1685575" y="1650668"/>
            <a:ext cx="4758633" cy="4532462"/>
          </a:xfrm>
          <a:prstGeom prst="rect">
            <a:avLst/>
          </a:prstGeom>
          <a:noFill/>
          <a:ln>
            <a:noFill/>
          </a:ln>
        </p:spPr>
      </p:pic>
    </p:spTree>
    <p:extLst>
      <p:ext uri="{BB962C8B-B14F-4D97-AF65-F5344CB8AC3E}">
        <p14:creationId xmlns:p14="http://schemas.microsoft.com/office/powerpoint/2010/main" val="925974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1737</TotalTime>
  <Words>310</Words>
  <Application>Microsoft Office PowerPoint</Application>
  <PresentationFormat>On-screen Show (4:3)</PresentationFormat>
  <Paragraphs>65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Observer pattern </vt:lpstr>
      <vt:lpstr>PowerPoint Presentation</vt:lpstr>
      <vt:lpstr>PowerPoint Presentation</vt:lpstr>
      <vt:lpstr>PowerPoint Presentation</vt:lpstr>
      <vt:lpstr>PowerPoint Presentation</vt:lpstr>
      <vt:lpstr>              example</vt:lpstr>
      <vt:lpstr>PowerPoint Presentation</vt:lpstr>
      <vt:lpstr>PowerPoint Presentation</vt:lpstr>
      <vt:lpstr>class diagram dari obversver pattern</vt:lpstr>
      <vt:lpstr>PowerPoint Presentation</vt:lpstr>
      <vt:lpstr>implementasi</vt:lpstr>
      <vt:lpstr>PowerPoint Presentation</vt:lpstr>
      <vt:lpstr>PowerPoint Presentation</vt:lpstr>
      <vt:lpstr>PowerPoint Presentation</vt:lpstr>
      <vt:lpstr>PowerPoint Presentation</vt:lpstr>
      <vt:lpstr>PowerPoint Presentation</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DEONEO</dc:creator>
  <cp:lastModifiedBy>DEONEO</cp:lastModifiedBy>
  <cp:revision>27</cp:revision>
  <dcterms:created xsi:type="dcterms:W3CDTF">2017-01-28T07:32:00Z</dcterms:created>
  <dcterms:modified xsi:type="dcterms:W3CDTF">2017-02-03T15:21:30Z</dcterms:modified>
</cp:coreProperties>
</file>